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handoutMasterIdLst>
    <p:handoutMasterId r:id="rId14"/>
  </p:handoutMasterIdLst>
  <p:sldIdLst>
    <p:sldId id="317" r:id="rId2"/>
    <p:sldId id="271" r:id="rId3"/>
    <p:sldId id="318" r:id="rId4"/>
    <p:sldId id="272" r:id="rId5"/>
    <p:sldId id="304" r:id="rId6"/>
    <p:sldId id="303" r:id="rId7"/>
    <p:sldId id="305" r:id="rId8"/>
    <p:sldId id="307" r:id="rId9"/>
    <p:sldId id="319" r:id="rId10"/>
    <p:sldId id="306" r:id="rId11"/>
    <p:sldId id="298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6600"/>
    <a:srgbClr val="CC0099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7" d="100"/>
          <a:sy n="57" d="100"/>
        </p:scale>
        <p:origin x="1158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13 April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03590A7C-6C52-4678-BE76-6E1BD349C1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73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7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3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6076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A136CFC-80C5-4AE5-8F7A-62168648D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185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1468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219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3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0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725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1651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4/13/2025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701B1090-C1FE-4EF0-91ED-BCCFD2EF1C1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95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hyperlink" Target="http://www.mathssupport.org/" TargetMode="External"/><Relationship Id="rId2" Type="http://schemas.openxmlformats.org/officeDocument/2006/relationships/image" Target="../media/image24.png"/><Relationship Id="rId16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2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21" Type="http://schemas.openxmlformats.org/officeDocument/2006/relationships/image" Target="NULL"/><Relationship Id="rId7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image" Target="NULL"/><Relationship Id="rId16" Type="http://schemas.openxmlformats.org/officeDocument/2006/relationships/image" Target="NULL"/><Relationship Id="rId20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NULL"/><Relationship Id="rId19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Relationship Id="rId22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7C5C3-037E-4917-8DAB-ECE983B9E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Sum and product of roots theorem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2623992-F372-4A81-A8CD-F0856067689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1674964-843A-4E1B-912C-C7CBF55D29C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D14B8D2D-BCD1-D09D-F335-B6457D971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the sum and product of roots theorem.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062365-E66D-AB21-EF93-595DB22C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92C3-8742-4023-BFA4-3E78D90C19A2}" type="datetime3">
              <a:rPr lang="en-US" smtClean="0"/>
              <a:t>13 April 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3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241991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the sum of the reciprocals of the roots of the quadratic </a:t>
            </a:r>
          </a:p>
        </p:txBody>
      </p:sp>
      <p:sp>
        <p:nvSpPr>
          <p:cNvPr id="3" name="Rectangle 2"/>
          <p:cNvSpPr/>
          <p:nvPr/>
        </p:nvSpPr>
        <p:spPr>
          <a:xfrm>
            <a:off x="250825" y="762000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5: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the nth degree.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3131840" y="1672878"/>
                <a:ext cx="396044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7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k = 0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1840" y="1672878"/>
                <a:ext cx="3960440" cy="523220"/>
              </a:xfrm>
              <a:prstGeom prst="rect">
                <a:avLst/>
              </a:prstGeom>
              <a:blipFill>
                <a:blip r:embed="rId2"/>
                <a:stretch>
                  <a:fillRect l="-3236" t="-11628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868144" y="1583815"/>
                <a:ext cx="809837" cy="7013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583815"/>
                <a:ext cx="809837" cy="701346"/>
              </a:xfrm>
              <a:prstGeom prst="rect">
                <a:avLst/>
              </a:prstGeom>
              <a:blipFill>
                <a:blip r:embed="rId3"/>
                <a:stretch>
                  <a:fillRect l="-15909" r="-14394" b="-1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631947" y="1672878"/>
            <a:ext cx="1947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?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85293" y="2160065"/>
            <a:ext cx="6192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are the roots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439258" y="2736129"/>
                <a:ext cx="7949165" cy="7048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GB" sz="2800" b="0" i="1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are the reciprocals of the roots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258" y="2736129"/>
                <a:ext cx="7949165" cy="704873"/>
              </a:xfrm>
              <a:prstGeom prst="rect">
                <a:avLst/>
              </a:prstGeom>
              <a:blipFill>
                <a:blip r:embed="rId4"/>
                <a:stretch>
                  <a:fillRect b="-113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439258" y="3528217"/>
                <a:ext cx="8309206" cy="7048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GB" sz="2800" b="0" i="1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is the sum of the reciprocals of the roots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258" y="3528217"/>
                <a:ext cx="8309206" cy="704873"/>
              </a:xfrm>
              <a:prstGeom prst="rect">
                <a:avLst/>
              </a:prstGeom>
              <a:blipFill>
                <a:blip r:embed="rId5"/>
                <a:stretch>
                  <a:fillRect b="-113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509329" y="4320305"/>
                <a:ext cx="1902431" cy="7048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GB" sz="2800" b="0" i="1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329" y="4320305"/>
                <a:ext cx="1902431" cy="704873"/>
              </a:xfrm>
              <a:prstGeom prst="rect">
                <a:avLst/>
              </a:prstGeom>
              <a:blipFill>
                <a:blip r:embed="rId6"/>
                <a:stretch>
                  <a:fillRect b="-113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535051" y="5201568"/>
                <a:ext cx="1902431" cy="753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GB" sz="2800" b="0" i="1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kumimoji="0" lang="en-US" sz="28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GB" sz="2800" b="0" i="1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kumimoji="0" lang="en-GB" sz="2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kumimoji="0" lang="en-US" sz="2800" b="0" i="1" u="none" strike="noStrike" kern="1200" cap="none" spc="0" normalizeH="0" baseline="-2500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5051" y="5201568"/>
                <a:ext cx="1902431" cy="753732"/>
              </a:xfrm>
              <a:prstGeom prst="rect">
                <a:avLst/>
              </a:prstGeom>
              <a:blipFill>
                <a:blip r:embed="rId7"/>
                <a:stretch>
                  <a:fillRect b="-88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644008" y="4208617"/>
            <a:ext cx="947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-2500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65141" y="5053126"/>
            <a:ext cx="739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96211" y="4185542"/>
                <a:ext cx="1313949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6211" y="4185542"/>
                <a:ext cx="1313949" cy="6949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93267" y="4139920"/>
                <a:ext cx="860043" cy="701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3267" y="4139920"/>
                <a:ext cx="860043" cy="7012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49627" y="5036983"/>
                <a:ext cx="1608453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627" y="5036983"/>
                <a:ext cx="1608453" cy="6949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14936" y="4974454"/>
                <a:ext cx="1433534" cy="698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𝑘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936" y="4974454"/>
                <a:ext cx="1433534" cy="6988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448470" y="4980432"/>
                <a:ext cx="585032" cy="701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𝑘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8470" y="4980432"/>
                <a:ext cx="585032" cy="7012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02741" y="4161533"/>
                <a:ext cx="838371" cy="9287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f>
                            <m:fPr>
                              <m:ctrlP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7</m:t>
                              </m:r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𝑘</m:t>
                              </m:r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741" y="4161533"/>
                <a:ext cx="838371" cy="9287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09896" y="5323877"/>
                <a:ext cx="97174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21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𝑘</m:t>
                          </m:r>
                        </m:den>
                      </m:f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896" y="5323877"/>
                <a:ext cx="971741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971800" y="5955300"/>
                <a:ext cx="7761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955300"/>
                <a:ext cx="776175" cy="461665"/>
              </a:xfrm>
              <a:prstGeom prst="rect">
                <a:avLst/>
              </a:prstGeom>
              <a:blipFill>
                <a:blip r:embed="rId15"/>
                <a:stretch>
                  <a:fillRect l="-1259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619193" y="5941012"/>
                <a:ext cx="412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k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193" y="5941012"/>
                <a:ext cx="41229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hlinkClick r:id="rId17"/>
            <a:extLst>
              <a:ext uri="{FF2B5EF4-FFF2-40B4-BE49-F238E27FC236}">
                <a16:creationId xmlns:a16="http://schemas.microsoft.com/office/drawing/2014/main" id="{E80B404F-281A-47F7-AFA0-6327798AC34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17"/>
            <a:extLst>
              <a:ext uri="{FF2B5EF4-FFF2-40B4-BE49-F238E27FC236}">
                <a16:creationId xmlns:a16="http://schemas.microsoft.com/office/drawing/2014/main" id="{F1B0474A-2DA7-4588-A22B-3574C9014D6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69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112464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Sum and product of roots.</a:t>
            </a: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643346" y="976858"/>
            <a:ext cx="25983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=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647198" y="616818"/>
            <a:ext cx="80051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have seen that for the quadratic equation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174553" y="956725"/>
            <a:ext cx="3929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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ℝ 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≠ 0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47198" y="1592711"/>
            <a:ext cx="53726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sum of the roots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en-GB" sz="2800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Times New Roman" panose="02020603050405020304" pitchFamily="18" charset="0"/>
              </a:rPr>
              <a:t>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690" y="2211767"/>
            <a:ext cx="7903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0" indent="-444500" fontAlgn="auto"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product </a:t>
            </a:r>
            <a:r>
              <a:rPr lang="en-GB" sz="2800" dirty="0">
                <a:solidFill>
                  <a:prstClr val="black"/>
                </a:solidFill>
                <a:latin typeface="Comic Sans MS"/>
              </a:rPr>
              <a:t>of the roots </a:t>
            </a:r>
            <a:r>
              <a:rPr lang="en-GB" sz="28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sz="2800" i="1" baseline="-25000" dirty="0"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  <a:r>
              <a:rPr lang="en-GB" sz="2800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sz="2800" baseline="-2500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  <a:r>
              <a:rPr lang="en-GB" sz="2800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omic Sans MS"/>
              </a:rPr>
              <a:t>is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2F42DAE5-09C7-463A-9D9B-5EC8B076147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857AAF67-C419-45AC-AFA3-6806231FBDF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E62359-2EA0-F566-2BF9-AB6DE36784D2}"/>
                  </a:ext>
                </a:extLst>
              </p:cNvPr>
              <p:cNvSpPr txBox="1"/>
              <p:nvPr/>
            </p:nvSpPr>
            <p:spPr>
              <a:xfrm>
                <a:off x="5806865" y="1508518"/>
                <a:ext cx="536494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E62359-2EA0-F566-2BF9-AB6DE3678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865" y="1508518"/>
                <a:ext cx="536494" cy="701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F4837F6-2CD2-EA3C-15FA-47128AD9FF6A}"/>
                  </a:ext>
                </a:extLst>
              </p:cNvPr>
              <p:cNvSpPr txBox="1"/>
              <p:nvPr/>
            </p:nvSpPr>
            <p:spPr>
              <a:xfrm>
                <a:off x="6725761" y="2110783"/>
                <a:ext cx="255968" cy="632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F4837F6-2CD2-EA3C-15FA-47128AD9F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761" y="2110783"/>
                <a:ext cx="255968" cy="6324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9637CE69-FA09-3826-1337-1DDA811EA2FD}"/>
              </a:ext>
            </a:extLst>
          </p:cNvPr>
          <p:cNvSpPr/>
          <p:nvPr/>
        </p:nvSpPr>
        <p:spPr>
          <a:xfrm>
            <a:off x="541690" y="2871662"/>
            <a:ext cx="7903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0" indent="-444500" fontAlgn="auto"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zeros of this equations: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CF301BDD-7C04-3334-C92B-CCB411475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853306"/>
            <a:ext cx="25983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EFDC8041-3A37-64D6-0352-9DE51B115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151423"/>
            <a:ext cx="25983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1" name="Text Box 6">
            <a:extLst>
              <a:ext uri="{FF2B5EF4-FFF2-40B4-BE49-F238E27FC236}">
                <a16:creationId xmlns:a16="http://schemas.microsoft.com/office/drawing/2014/main" id="{66780951-3DAE-0977-72BB-1A262A388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364402"/>
            <a:ext cx="25983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237E14-D1D3-3FCA-9008-043ABA805D70}"/>
              </a:ext>
            </a:extLst>
          </p:cNvPr>
          <p:cNvSpPr/>
          <p:nvPr/>
        </p:nvSpPr>
        <p:spPr>
          <a:xfrm>
            <a:off x="655774" y="5460820"/>
            <a:ext cx="7903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0" indent="-444500" fontAlgn="auto"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sum and the product of their roots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  <p:bldP spid="4" grpId="0"/>
      <p:bldP spid="5" grpId="0"/>
      <p:bldP spid="15" grpId="0"/>
      <p:bldP spid="39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F45BA-AD7B-2968-ADD7-D7DBDBA9A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>
            <a:extLst>
              <a:ext uri="{FF2B5EF4-FFF2-40B4-BE49-F238E27FC236}">
                <a16:creationId xmlns:a16="http://schemas.microsoft.com/office/drawing/2014/main" id="{6A7EE338-8D86-53CA-D1B8-285DA1685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2464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third degree.</a:t>
            </a:r>
          </a:p>
        </p:txBody>
      </p:sp>
      <p:sp>
        <p:nvSpPr>
          <p:cNvPr id="155654" name="Text Box 6">
            <a:extLst>
              <a:ext uri="{FF2B5EF4-FFF2-40B4-BE49-F238E27FC236}">
                <a16:creationId xmlns:a16="http://schemas.microsoft.com/office/drawing/2014/main" id="{222FAA3B-9677-D1C4-0B9B-F3E6150F2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51" y="976858"/>
            <a:ext cx="35462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 =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1E23C2-322F-6322-31F8-BC248C87BDEF}"/>
              </a:ext>
            </a:extLst>
          </p:cNvPr>
          <p:cNvSpPr/>
          <p:nvPr/>
        </p:nvSpPr>
        <p:spPr>
          <a:xfrm>
            <a:off x="647199" y="616818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 a cubic equation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1049DFFB-9220-50F4-DFFB-361038D5A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976858"/>
            <a:ext cx="3929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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ℝ 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≠ 0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189829FA-7F76-1F7B-1F10-7D372A2AA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480914"/>
            <a:ext cx="6192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are the solutions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111280-F125-41C0-F315-CF7E1FF22B53}"/>
              </a:ext>
            </a:extLst>
          </p:cNvPr>
          <p:cNvSpPr/>
          <p:nvPr/>
        </p:nvSpPr>
        <p:spPr>
          <a:xfrm>
            <a:off x="237678" y="1912962"/>
            <a:ext cx="7903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factorise the cubic polynomial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02AA914F-0CC2-FE07-EF35-F576493C7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346" y="2417018"/>
            <a:ext cx="40726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 = a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srgbClr val="D3481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srgbClr val="D3481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 =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FFCA0EC7-E8C7-3DCF-01BF-72C6CFBA8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2417018"/>
            <a:ext cx="40726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53F30881-D709-9C06-74F3-513E3C71BB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7664" y="2900258"/>
                <a:ext cx="4072670" cy="7397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x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53F30881-D709-9C06-74F3-513E3C71B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7664" y="2900258"/>
                <a:ext cx="4072670" cy="739754"/>
              </a:xfrm>
              <a:prstGeom prst="rect">
                <a:avLst/>
              </a:prstGeom>
              <a:blipFill>
                <a:blip r:embed="rId2"/>
                <a:stretch>
                  <a:fillRect l="-3144" b="-661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6">
            <a:extLst>
              <a:ext uri="{FF2B5EF4-FFF2-40B4-BE49-F238E27FC236}">
                <a16:creationId xmlns:a16="http://schemas.microsoft.com/office/drawing/2014/main" id="{83A4C085-9ABF-7E85-D183-7290176E8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2947419"/>
            <a:ext cx="40726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5EAC9A-F060-92FC-64D7-EC901B159F3A}"/>
              </a:ext>
            </a:extLst>
          </p:cNvPr>
          <p:cNvSpPr/>
          <p:nvPr/>
        </p:nvSpPr>
        <p:spPr>
          <a:xfrm>
            <a:off x="237678" y="3497138"/>
            <a:ext cx="7903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Expanding the right hand side of the equation</a:t>
            </a: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CC364DEF-E403-F544-FE7F-EAC6881ED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3221" y="2849067"/>
            <a:ext cx="4699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119C231-1933-3D05-868B-8AE041FCA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998" y="2849066"/>
            <a:ext cx="3782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3225B0D1-6AC2-1C7A-33A1-0144A0C9C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623" y="3865890"/>
            <a:ext cx="1552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D76D9CA4-0663-14EF-76B0-6229E390F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936" y="3859116"/>
            <a:ext cx="22081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D7912210-DE3C-B1A3-7231-3924A3617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7976" y="3857178"/>
            <a:ext cx="12643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0BBAEBD5-4E6D-4A29-EA13-C1130B455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8" y="4505250"/>
            <a:ext cx="3744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F3E469E5-D951-C7E6-5D79-D2F331D2F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4517961"/>
            <a:ext cx="47880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48E1BE23-5803-5C93-45A9-D6C1362E8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441" y="5225330"/>
            <a:ext cx="79611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C3642B14-34BB-AAA3-C5FF-02895309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54" y="5948921"/>
            <a:ext cx="5822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srgbClr val="D3481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srgbClr val="D3481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281F82-7242-323A-9946-01151A3CCF5A}"/>
              </a:ext>
            </a:extLst>
          </p:cNvPr>
          <p:cNvSpPr/>
          <p:nvPr/>
        </p:nvSpPr>
        <p:spPr>
          <a:xfrm>
            <a:off x="233289" y="3951832"/>
            <a:ext cx="39607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Expanding the first two brackets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772E8A-1F35-303B-B0B6-7A8AE26DFFAB}"/>
              </a:ext>
            </a:extLst>
          </p:cNvPr>
          <p:cNvSpPr/>
          <p:nvPr/>
        </p:nvSpPr>
        <p:spPr>
          <a:xfrm>
            <a:off x="251237" y="4325832"/>
            <a:ext cx="39607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Multiplying out the third bracket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0FBCAC-61B7-6C94-484C-72D6E42CF20C}"/>
              </a:ext>
            </a:extLst>
          </p:cNvPr>
          <p:cNvSpPr/>
          <p:nvPr/>
        </p:nvSpPr>
        <p:spPr>
          <a:xfrm>
            <a:off x="251237" y="4973027"/>
            <a:ext cx="39607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Put the terms in order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5C6BED7-0573-BCB9-DABE-72009EAC4C69}"/>
              </a:ext>
            </a:extLst>
          </p:cNvPr>
          <p:cNvSpPr/>
          <p:nvPr/>
        </p:nvSpPr>
        <p:spPr>
          <a:xfrm>
            <a:off x="233289" y="5720094"/>
            <a:ext cx="39607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Grouping</a:t>
            </a: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30C08533-2D32-B9F9-2B80-5E0DE8A9C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095" y="5144611"/>
            <a:ext cx="4699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</a:t>
            </a:r>
          </a:p>
        </p:txBody>
      </p:sp>
      <p:sp>
        <p:nvSpPr>
          <p:cNvPr id="30" name="Text Box 6">
            <a:extLst>
              <a:ext uri="{FF2B5EF4-FFF2-40B4-BE49-F238E27FC236}">
                <a16:creationId xmlns:a16="http://schemas.microsoft.com/office/drawing/2014/main" id="{B945DC20-4052-5154-C12D-AC4CF2D69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7752" y="5139670"/>
            <a:ext cx="3782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086081E9-6564-9047-1232-088F0A629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740" y="5149185"/>
            <a:ext cx="4699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</a:t>
            </a:r>
          </a:p>
        </p:txBody>
      </p:sp>
      <p:sp>
        <p:nvSpPr>
          <p:cNvPr id="32" name="Text Box 6">
            <a:extLst>
              <a:ext uri="{FF2B5EF4-FFF2-40B4-BE49-F238E27FC236}">
                <a16:creationId xmlns:a16="http://schemas.microsoft.com/office/drawing/2014/main" id="{6ED9982C-3FAD-9C92-83EF-A9529E7B1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7976" y="5142601"/>
            <a:ext cx="3782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AA90E971-BD7C-1BF4-78E7-66E57BA28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656" y="5953780"/>
            <a:ext cx="34841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ext Box 6">
            <a:extLst>
              <a:ext uri="{FF2B5EF4-FFF2-40B4-BE49-F238E27FC236}">
                <a16:creationId xmlns:a16="http://schemas.microsoft.com/office/drawing/2014/main" id="{4F875652-D836-208C-8232-856008A3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46" y="5948921"/>
            <a:ext cx="2664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C56C1981-D54C-D542-8A18-C31EDF7F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317" y="5932699"/>
            <a:ext cx="17562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89A77E-F331-C07D-6FFF-DE3CC2A17882}"/>
              </a:ext>
            </a:extLst>
          </p:cNvPr>
          <p:cNvSpPr/>
          <p:nvPr/>
        </p:nvSpPr>
        <p:spPr>
          <a:xfrm>
            <a:off x="51105" y="3056378"/>
            <a:ext cx="1649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Dividing by a</a:t>
            </a:r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8F1E908-2288-5BD6-3B6F-8D1FBB5C1C2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4BEB157C-9E90-9B95-C283-84E051A1BFA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09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290893" y="1276835"/>
            <a:ext cx="3449459" cy="2422337"/>
          </a:xfrm>
          <a:prstGeom prst="roundRect">
            <a:avLst/>
          </a:prstGeom>
          <a:solidFill>
            <a:srgbClr val="99CCFF"/>
          </a:solidFill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6"/>
              <p:cNvSpPr txBox="1">
                <a:spLocks noChangeArrowheads="1"/>
              </p:cNvSpPr>
              <p:nvPr/>
            </p:nvSpPr>
            <p:spPr bwMode="auto">
              <a:xfrm>
                <a:off x="251520" y="652562"/>
                <a:ext cx="4072670" cy="624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x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652562"/>
                <a:ext cx="4072670" cy="624273"/>
              </a:xfrm>
              <a:prstGeom prst="rect">
                <a:avLst/>
              </a:prstGeom>
              <a:blipFill>
                <a:blip r:embed="rId2"/>
                <a:stretch>
                  <a:fillRect l="-2246" b="-98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2915816" y="733867"/>
            <a:ext cx="6048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D3481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D3481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50825" y="7620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third grade.</a:t>
            </a:r>
          </a:p>
        </p:txBody>
      </p:sp>
      <p:sp>
        <p:nvSpPr>
          <p:cNvPr id="5" name="Rectangle 4"/>
          <p:cNvSpPr/>
          <p:nvPr/>
        </p:nvSpPr>
        <p:spPr>
          <a:xfrm>
            <a:off x="969277" y="1466608"/>
            <a:ext cx="1754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676" y="2207882"/>
            <a:ext cx="2239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113" y="2949154"/>
            <a:ext cx="1414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585361" y="1300634"/>
                <a:ext cx="769763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361" y="1300634"/>
                <a:ext cx="769763" cy="793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585362" y="2076338"/>
                <a:ext cx="769763" cy="7247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362" y="2076338"/>
                <a:ext cx="769763" cy="7247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576706" y="2783177"/>
                <a:ext cx="778418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706" y="2783177"/>
                <a:ext cx="778418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880341" y="1466608"/>
            <a:ext cx="1600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290893" y="2207882"/>
            <a:ext cx="2239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52592" y="2949154"/>
            <a:ext cx="1260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371578" y="1300634"/>
                <a:ext cx="974947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kumimoji="0" lang="en-GB" sz="2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–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578" y="1300634"/>
                <a:ext cx="974947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371579" y="2076338"/>
                <a:ext cx="769763" cy="7247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579" y="2076338"/>
                <a:ext cx="769763" cy="7247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362923" y="2783177"/>
                <a:ext cx="983603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nor/>
                        </m:rPr>
                        <a:rPr kumimoji="0" lang="en-GB" sz="2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–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923" y="2783177"/>
                <a:ext cx="983603" cy="7936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4022663" y="3699172"/>
            <a:ext cx="46805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These are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Viète’s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formulae for cubic equations.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9227" y="4572000"/>
            <a:ext cx="88569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a similar formulae that satisfy the relationship between the zeros and the coefficients of a quartic polynomial.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23928" y="1542508"/>
            <a:ext cx="40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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3928" y="2289079"/>
            <a:ext cx="40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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23928" y="3106810"/>
            <a:ext cx="40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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504676" y="5799309"/>
            <a:ext cx="51019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 =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4791656" y="5732981"/>
            <a:ext cx="41728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d, e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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ℝ 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≠ 0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hlinkClick r:id="rId9"/>
            <a:extLst>
              <a:ext uri="{FF2B5EF4-FFF2-40B4-BE49-F238E27FC236}">
                <a16:creationId xmlns:a16="http://schemas.microsoft.com/office/drawing/2014/main" id="{E249134A-2527-400D-B256-22A0094D9D0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9"/>
            <a:extLst>
              <a:ext uri="{FF2B5EF4-FFF2-40B4-BE49-F238E27FC236}">
                <a16:creationId xmlns:a16="http://schemas.microsoft.com/office/drawing/2014/main" id="{C0021C64-F8EB-49B9-AB92-3F3B6101156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  <p:bldP spid="13" grpId="0"/>
      <p:bldP spid="16" grpId="0"/>
      <p:bldP spid="17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18" grpId="0"/>
      <p:bldP spid="2" grpId="0"/>
      <p:bldP spid="20" grpId="0"/>
      <p:bldP spid="21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86673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the nth degree.</a:t>
            </a:r>
          </a:p>
        </p:txBody>
      </p:sp>
      <p:sp>
        <p:nvSpPr>
          <p:cNvPr id="2" name="Rectangle 1"/>
          <p:cNvSpPr/>
          <p:nvPr/>
        </p:nvSpPr>
        <p:spPr>
          <a:xfrm>
            <a:off x="647199" y="591027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 a polynomial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22396" y="2038004"/>
            <a:ext cx="6192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zeros 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… 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47198" y="1018452"/>
            <a:ext cx="8141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 = 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…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+ 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66912" y="1567893"/>
            <a:ext cx="79126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With real or complex coefficients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≠ 0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)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28600" y="2679259"/>
            <a:ext cx="8328704" cy="2566398"/>
          </a:xfrm>
          <a:prstGeom prst="roundRect">
            <a:avLst/>
          </a:prstGeom>
          <a:solidFill>
            <a:srgbClr val="99CCFF"/>
          </a:solidFill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4501" y="2839275"/>
            <a:ext cx="2529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… +</a:t>
            </a:r>
            <a:r>
              <a:rPr kumimoji="0" lang="en-GB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endParaRPr kumimoji="0" lang="en-GB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0825" y="3408252"/>
            <a:ext cx="6835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… +x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… +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…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825" y="4630782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… </a:t>
            </a:r>
            <a:r>
              <a:rPr kumimoji="0" lang="en-GB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4343" y="2722640"/>
                <a:ext cx="1313949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43" y="2722640"/>
                <a:ext cx="1313949" cy="6949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086351" y="3371147"/>
                <a:ext cx="1033424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351" y="3371147"/>
                <a:ext cx="1033424" cy="6949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060135" y="4514147"/>
                <a:ext cx="1608453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135" y="4514147"/>
                <a:ext cx="1608453" cy="6949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7544" y="3828347"/>
            <a:ext cx="72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 . 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08951FA4-D11B-480A-9A07-9CA047057B7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876D0132-296F-4E4D-A2A8-07E36159326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CD2FE8A3-189F-6BA6-929B-A4F3B1448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1" y="5354057"/>
            <a:ext cx="7021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sum of all the roots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en-GB" sz="2800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Times New Roman" panose="02020603050405020304" pitchFamily="18" charset="0"/>
              </a:rPr>
              <a:t>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GB" sz="2800" dirty="0">
                <a:solidFill>
                  <a:prstClr val="black"/>
                </a:solidFill>
                <a:cs typeface="Times New Roman" panose="02020603050405020304" pitchFamily="18" charset="0"/>
              </a:rPr>
              <a:t>+ … + </a:t>
            </a:r>
            <a:r>
              <a:rPr lang="en-GB" sz="2800" i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sz="2800" i="1" baseline="-25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n</a:t>
            </a:r>
            <a:r>
              <a:rPr lang="en-GB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215D43-3A65-CF5E-0A1F-A7EEAF583D37}"/>
              </a:ext>
            </a:extLst>
          </p:cNvPr>
          <p:cNvSpPr/>
          <p:nvPr/>
        </p:nvSpPr>
        <p:spPr>
          <a:xfrm>
            <a:off x="0" y="6029980"/>
            <a:ext cx="7903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0" indent="-444500" fontAlgn="auto"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product </a:t>
            </a:r>
            <a:r>
              <a:rPr lang="en-GB" sz="2800" dirty="0">
                <a:solidFill>
                  <a:prstClr val="black"/>
                </a:solidFill>
                <a:latin typeface="Comic Sans MS"/>
              </a:rPr>
              <a:t>of the roots </a:t>
            </a:r>
            <a:r>
              <a:rPr lang="en-GB" sz="28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sz="2800" i="1" baseline="-25000" dirty="0"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  <a:r>
              <a:rPr lang="en-GB" sz="2800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sz="2800" baseline="-2500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  <a:r>
              <a:rPr lang="en-GB" sz="2800" dirty="0">
                <a:solidFill>
                  <a:prstClr val="black"/>
                </a:solidFill>
                <a:latin typeface="Comic Sans MS"/>
              </a:rPr>
              <a:t> … </a:t>
            </a:r>
            <a:r>
              <a:rPr lang="en-GB" sz="2800" i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sz="2800" i="1" baseline="-25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n</a:t>
            </a:r>
            <a:r>
              <a:rPr lang="en-GB" sz="2800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omic Sans MS"/>
              </a:rPr>
              <a:t>is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E8E10A-1D66-5612-8268-B290DA32E1B9}"/>
                  </a:ext>
                </a:extLst>
              </p:cNvPr>
              <p:cNvSpPr txBox="1"/>
              <p:nvPr/>
            </p:nvSpPr>
            <p:spPr>
              <a:xfrm>
                <a:off x="6955441" y="5288882"/>
                <a:ext cx="999248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E8E10A-1D66-5612-8268-B290DA32E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441" y="5288882"/>
                <a:ext cx="999248" cy="6949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DE06BD-1867-EA8F-CDB8-9B3A1920537E}"/>
                  </a:ext>
                </a:extLst>
              </p:cNvPr>
              <p:cNvSpPr txBox="1"/>
              <p:nvPr/>
            </p:nvSpPr>
            <p:spPr>
              <a:xfrm>
                <a:off x="6856567" y="5966180"/>
                <a:ext cx="1293752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DE06BD-1867-EA8F-CDB8-9B3A19205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567" y="5966180"/>
                <a:ext cx="1293752" cy="6949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12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0" grpId="0"/>
      <p:bldP spid="41" grpId="0"/>
      <p:bldP spid="3" grpId="0"/>
      <p:bldP spid="45" grpId="0"/>
      <p:bldP spid="46" grpId="0"/>
      <p:bldP spid="4" grpId="0"/>
      <p:bldP spid="5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95536" y="150281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sum and product of the zeros of these polynomial.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the nth degree.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6"/>
              <p:cNvSpPr txBox="1">
                <a:spLocks noChangeArrowheads="1"/>
              </p:cNvSpPr>
              <p:nvPr/>
            </p:nvSpPr>
            <p:spPr bwMode="auto">
              <a:xfrm>
                <a:off x="2710464" y="1876299"/>
                <a:ext cx="4860868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f(x) = 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11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17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0464" y="1876299"/>
                <a:ext cx="4860868" cy="523220"/>
              </a:xfrm>
              <a:prstGeom prst="rect">
                <a:avLst/>
              </a:prstGeom>
              <a:blipFill>
                <a:blip r:embed="rId2"/>
                <a:stretch>
                  <a:fillRect l="-2635" t="-12791" r="-1631" b="-32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47198" y="2607332"/>
            <a:ext cx="80292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a polynomial of degree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you need to use: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704" y="4227512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a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9943" y="4736913"/>
                <a:ext cx="21210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n-1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a</a:t>
                </a:r>
                <a:r>
                  <a:rPr kumimoji="0" lang="en-GB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3" y="4736913"/>
                <a:ext cx="2121093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459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47055" y="5329367"/>
                <a:ext cx="1253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0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55" y="5329367"/>
                <a:ext cx="1253869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7767" t="-10526" r="-6311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47055" y="3792271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50870" y="3792271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endParaRPr kumimoji="0" lang="en-GB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00690" y="3726516"/>
                <a:ext cx="1313949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690" y="3726516"/>
                <a:ext cx="1313949" cy="6949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14034" y="3675636"/>
                <a:ext cx="108574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034" y="3675636"/>
                <a:ext cx="1085745" cy="6914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082186" y="3836562"/>
                <a:ext cx="6399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3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186" y="3836562"/>
                <a:ext cx="639919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15238" t="-10526" r="-95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651156" y="5315213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39952" y="5315213"/>
                <a:ext cx="1608453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315213"/>
                <a:ext cx="1608453" cy="69493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66313" y="5329367"/>
                <a:ext cx="1705019" cy="69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kumimoji="0" lang="en-GB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313" y="5329367"/>
                <a:ext cx="1705019" cy="69192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730092" y="5444494"/>
                <a:ext cx="8435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 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0092" y="5444494"/>
                <a:ext cx="843501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10870" t="-10526" r="-72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50825" y="1022823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1:</a:t>
            </a:r>
          </a:p>
        </p:txBody>
      </p:sp>
      <p:sp>
        <p:nvSpPr>
          <p:cNvPr id="19" name="Rectangle 18">
            <a:hlinkClick r:id="rId11"/>
            <a:extLst>
              <a:ext uri="{FF2B5EF4-FFF2-40B4-BE49-F238E27FC236}">
                <a16:creationId xmlns:a16="http://schemas.microsoft.com/office/drawing/2014/main" id="{1D2B5D5D-FB9E-47A5-BCAA-D5DA8308FB6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11"/>
            <a:extLst>
              <a:ext uri="{FF2B5EF4-FFF2-40B4-BE49-F238E27FC236}">
                <a16:creationId xmlns:a16="http://schemas.microsoft.com/office/drawing/2014/main" id="{6F0B882E-FA27-4F84-9429-DBEDA5D7840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50281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sum and product of the zeros of these polynomial.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the nth degree.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0825" y="1022823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2699792" y="1933701"/>
                <a:ext cx="626482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f(x) =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5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11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5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13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sz="2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9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9792" y="1933701"/>
                <a:ext cx="6264821" cy="523220"/>
              </a:xfrm>
              <a:prstGeom prst="rect">
                <a:avLst/>
              </a:prstGeom>
              <a:blipFill>
                <a:blip r:embed="rId2"/>
                <a:stretch>
                  <a:fillRect l="-2043" t="-11628" b="-32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47198" y="2607332"/>
            <a:ext cx="80292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a polynomial of degree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you need to use: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5704" y="4227512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a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9943" y="4736913"/>
                <a:ext cx="20104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n-1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a</a:t>
                </a:r>
                <a:r>
                  <a:rPr kumimoji="0" lang="en-GB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11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3" y="4736913"/>
                <a:ext cx="2010487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486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47055" y="5329367"/>
                <a:ext cx="9733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0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9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55" y="5329367"/>
                <a:ext cx="973343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0000" t="-10526" r="-62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47055" y="3792271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50870" y="3792271"/>
            <a:ext cx="2289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endParaRPr kumimoji="0" lang="en-GB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65199" y="3726516"/>
                <a:ext cx="1313949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199" y="3726516"/>
                <a:ext cx="1313949" cy="6949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78543" y="3675636"/>
                <a:ext cx="102643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43" y="3675636"/>
                <a:ext cx="1026435" cy="6938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651156" y="5315213"/>
            <a:ext cx="1661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59691" y="5315213"/>
                <a:ext cx="1608453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691" y="5315213"/>
                <a:ext cx="1608453" cy="69493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66313" y="5329367"/>
                <a:ext cx="142449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5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9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313" y="5329367"/>
                <a:ext cx="1424493" cy="69147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21078" y="5444269"/>
                <a:ext cx="8435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 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078" y="5444269"/>
                <a:ext cx="843501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1079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123B64D7-4A0D-4C19-969B-54DAB269D84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64CE729E-A3C1-431E-9ECE-67CBF7B2B17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8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50281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a quadratic whose roots are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the nth degree.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0825" y="1022823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5979148" y="1516968"/>
                <a:ext cx="316652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+ 2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and 3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9148" y="1516968"/>
                <a:ext cx="3166521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4046" t="-12791" b="-32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95535" y="2080044"/>
            <a:ext cx="85690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Let the desired quadratic be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where we wish to find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 Then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Viete's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formula tells us</a:t>
            </a:r>
          </a:p>
        </p:txBody>
      </p:sp>
      <p:sp>
        <p:nvSpPr>
          <p:cNvPr id="7" name="Rectangle 6"/>
          <p:cNvSpPr/>
          <p:nvPr/>
        </p:nvSpPr>
        <p:spPr>
          <a:xfrm>
            <a:off x="125704" y="5122230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9943" y="5631631"/>
                <a:ext cx="16578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3" y="5631631"/>
                <a:ext cx="1657826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5882" t="-10526" r="-4779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47055" y="3284984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50870" y="3402614"/>
            <a:ext cx="947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81672" y="3402614"/>
                <a:ext cx="1313949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672" y="3402614"/>
                <a:ext cx="1313949" cy="6949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78728" y="3356992"/>
                <a:ext cx="860043" cy="701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𝑏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28" y="3356992"/>
                <a:ext cx="860043" cy="7012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402101" y="5002689"/>
            <a:ext cx="739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059832" y="5002689"/>
                <a:ext cx="1608453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5002689"/>
                <a:ext cx="1608453" cy="6949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25141" y="4940160"/>
                <a:ext cx="1424493" cy="632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141" y="4940160"/>
                <a:ext cx="1424493" cy="63235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630633" y="5572513"/>
                <a:ext cx="7841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633" y="5572513"/>
                <a:ext cx="784189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2500" t="-10526" r="-1563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129747" y="3691803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a</a:t>
            </a:r>
            <a:r>
              <a:rPr kumimoji="0" lang="en-GB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986" y="4201204"/>
                <a:ext cx="18440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n-1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a</a:t>
                </a:r>
                <a:r>
                  <a:rPr kumimoji="0" lang="en-GB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𝑏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6" y="4201204"/>
                <a:ext cx="1844095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495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874511" y="4682869"/>
                <a:ext cx="9733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0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𝑐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511" y="4682869"/>
                <a:ext cx="973343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9375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727973" y="3476768"/>
                <a:ext cx="8435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 </m:t>
                    </m:r>
                    <m:r>
                      <m:rPr>
                        <m:nor/>
                      </m:rP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973" y="3476768"/>
                <a:ext cx="843501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11594" t="-10526" r="-1449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6546962" y="3462215"/>
            <a:ext cx="1337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912543" y="3933057"/>
                <a:ext cx="7264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 </m:t>
                      </m:r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b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543" y="3933057"/>
                <a:ext cx="726481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588806" y="3933056"/>
                <a:ext cx="6303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6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806" y="3933056"/>
                <a:ext cx="630301" cy="461665"/>
              </a:xfrm>
              <a:prstGeom prst="rect">
                <a:avLst/>
              </a:prstGeom>
              <a:blipFill rotWithShape="0">
                <a:blip r:embed="rId14"/>
                <a:stretch>
                  <a:fillRect l="-15534" t="-10526" r="-19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211939" y="4287835"/>
                <a:ext cx="4299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b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939" y="4287835"/>
                <a:ext cx="429925" cy="46166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588806" y="4287835"/>
                <a:ext cx="8595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806" y="4287835"/>
                <a:ext cx="859531" cy="461665"/>
              </a:xfrm>
              <a:prstGeom prst="rect">
                <a:avLst/>
              </a:prstGeom>
              <a:blipFill rotWithShape="0">
                <a:blip r:embed="rId16"/>
                <a:stretch>
                  <a:fillRect l="-11348" t="-10526" r="-709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084168" y="5055567"/>
                <a:ext cx="6142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m:rPr>
                        <m:nor/>
                      </m:rP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c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055567"/>
                <a:ext cx="614271" cy="461665"/>
              </a:xfrm>
              <a:prstGeom prst="rect">
                <a:avLst/>
              </a:prstGeom>
              <a:blipFill rotWithShape="0">
                <a:blip r:embed="rId17"/>
                <a:stretch>
                  <a:fillRect l="-1485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6630633" y="5055566"/>
            <a:ext cx="1465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340816" y="5528718"/>
                <a:ext cx="412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c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816" y="5528718"/>
                <a:ext cx="412292" cy="46166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119144" y="6124081"/>
            <a:ext cx="4177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the desired quadratic 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222556" y="6071058"/>
                <a:ext cx="19623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−6</m:t>
                    </m:r>
                  </m:oMath>
                </a14:m>
                <a:r>
                  <a:rPr kumimoji="0" lang="en-GB" sz="28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1</m:t>
                    </m:r>
                    <m:r>
                      <m:rPr>
                        <m:nor/>
                      </m:rPr>
                      <a: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556" y="6071058"/>
                <a:ext cx="1962397" cy="523220"/>
              </a:xfrm>
              <a:prstGeom prst="rect">
                <a:avLst/>
              </a:prstGeom>
              <a:blipFill>
                <a:blip r:embed="rId20"/>
                <a:stretch>
                  <a:fillRect l="-6522" t="-1279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7961461" y="3461097"/>
                <a:ext cx="10567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461" y="3461097"/>
                <a:ext cx="1056700" cy="461665"/>
              </a:xfrm>
              <a:prstGeom prst="rect">
                <a:avLst/>
              </a:prstGeom>
              <a:blipFill rotWithShape="0">
                <a:blip r:embed="rId21"/>
                <a:stretch>
                  <a:fillRect l="-8671" t="-10667" r="-8671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05447" y="3457912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7912944" y="5039791"/>
                <a:ext cx="12618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944" y="5039791"/>
                <a:ext cx="1261884" cy="461665"/>
              </a:xfrm>
              <a:prstGeom prst="rect">
                <a:avLst/>
              </a:prstGeom>
              <a:blipFill rotWithShape="0">
                <a:blip r:embed="rId22"/>
                <a:stretch>
                  <a:fillRect l="-7246" t="-10667" r="-7246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hlinkClick r:id="rId23"/>
            <a:extLst>
              <a:ext uri="{FF2B5EF4-FFF2-40B4-BE49-F238E27FC236}">
                <a16:creationId xmlns:a16="http://schemas.microsoft.com/office/drawing/2014/main" id="{F9B7B1CC-20E7-49F8-B461-810AD87C959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23"/>
            <a:extLst>
              <a:ext uri="{FF2B5EF4-FFF2-40B4-BE49-F238E27FC236}">
                <a16:creationId xmlns:a16="http://schemas.microsoft.com/office/drawing/2014/main" id="{3BE6333E-4081-4A8B-9846-6D68CD6C27E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13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14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D3DE6-8A08-0101-AD65-4FE1438FD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BB047C-3B26-36E3-2BCA-5A65DD327E4E}"/>
              </a:ext>
            </a:extLst>
          </p:cNvPr>
          <p:cNvSpPr/>
          <p:nvPr/>
        </p:nvSpPr>
        <p:spPr>
          <a:xfrm>
            <a:off x="347390" y="824027"/>
            <a:ext cx="84010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              Find a cubic polynomial with integer coefficients whose roots are -1, 2 and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p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given that the sum of the roots is 4.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6C382546-4E17-73E8-E0C4-2A2728AB6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Polynomials of the nth degree.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7A0BA7-B31A-654C-32B7-93407378FCBD}"/>
              </a:ext>
            </a:extLst>
          </p:cNvPr>
          <p:cNvSpPr/>
          <p:nvPr/>
        </p:nvSpPr>
        <p:spPr>
          <a:xfrm>
            <a:off x="341850" y="817549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4: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61C8E1-88AA-2C2F-B12F-1D5A724CDD00}"/>
              </a:ext>
            </a:extLst>
          </p:cNvPr>
          <p:cNvSpPr/>
          <p:nvPr/>
        </p:nvSpPr>
        <p:spPr>
          <a:xfrm>
            <a:off x="4289388" y="5809448"/>
            <a:ext cx="31211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tabLst>
                <a:tab pos="533400" algn="l"/>
              </a:tabLst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omic Sans MS"/>
              </a:rPr>
              <a:t>– </a:t>
            </a:r>
            <a:r>
              <a:rPr lang="en-GB" sz="2800" dirty="0">
                <a:solidFill>
                  <a:prstClr val="black"/>
                </a:solidFill>
                <a:cs typeface="Times New Roman" panose="02020603050405020304" pitchFamily="18" charset="0"/>
              </a:rPr>
              <a:t>4</a:t>
            </a:r>
            <a:r>
              <a:rPr lang="en-GB" sz="28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sz="2800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2 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+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21BBC3-5075-4480-8466-411430275611}"/>
              </a:ext>
            </a:extLst>
          </p:cNvPr>
          <p:cNvSpPr/>
          <p:nvPr/>
        </p:nvSpPr>
        <p:spPr>
          <a:xfrm>
            <a:off x="685243" y="3953675"/>
            <a:ext cx="1051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-1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AA1952-41B3-D1BC-40BB-1622855B9B08}"/>
              </a:ext>
            </a:extLst>
          </p:cNvPr>
          <p:cNvSpPr/>
          <p:nvPr/>
        </p:nvSpPr>
        <p:spPr>
          <a:xfrm>
            <a:off x="599482" y="4463076"/>
            <a:ext cx="97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1AAC7C-6A95-BC03-78EF-F91B389BD948}"/>
              </a:ext>
            </a:extLst>
          </p:cNvPr>
          <p:cNvSpPr/>
          <p:nvPr/>
        </p:nvSpPr>
        <p:spPr>
          <a:xfrm>
            <a:off x="659107" y="2254392"/>
            <a:ext cx="854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76EB0D-106F-6F75-56D7-4772E335ED40}"/>
              </a:ext>
            </a:extLst>
          </p:cNvPr>
          <p:cNvSpPr/>
          <p:nvPr/>
        </p:nvSpPr>
        <p:spPr>
          <a:xfrm>
            <a:off x="2540000" y="2114537"/>
            <a:ext cx="1677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</a:t>
            </a:r>
            <a:r>
              <a:rPr kumimoji="0" lang="en-GB" sz="2400" b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x</a:t>
            </a:r>
            <a:r>
              <a:rPr kumimoji="0" lang="en-GB" sz="2400" b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 + x</a:t>
            </a:r>
            <a:r>
              <a:rPr lang="en-GB" baseline="-2500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endParaRPr kumimoji="0" lang="en-GB" sz="2400" b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1AB7E4-AED9-EDDF-4B79-14B239D086D9}"/>
                  </a:ext>
                </a:extLst>
              </p:cNvPr>
              <p:cNvSpPr txBox="1"/>
              <p:nvPr/>
            </p:nvSpPr>
            <p:spPr>
              <a:xfrm>
                <a:off x="4215236" y="2098780"/>
                <a:ext cx="1313949" cy="6949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1AB7E4-AED9-EDDF-4B79-14B239D08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36" y="2098780"/>
                <a:ext cx="1313949" cy="6949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B26C7BF6-DE31-6488-256B-7EFB4D30F0E3}"/>
              </a:ext>
            </a:extLst>
          </p:cNvPr>
          <p:cNvSpPr/>
          <p:nvPr/>
        </p:nvSpPr>
        <p:spPr>
          <a:xfrm>
            <a:off x="552508" y="2660668"/>
            <a:ext cx="957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AAE75C4-538E-5C16-AE78-4193E15EC546}"/>
                  </a:ext>
                </a:extLst>
              </p:cNvPr>
              <p:cNvSpPr/>
              <p:nvPr/>
            </p:nvSpPr>
            <p:spPr>
              <a:xfrm>
                <a:off x="418496" y="3155418"/>
                <a:ext cx="12253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n-1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𝑏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AAE75C4-538E-5C16-AE78-4193E15EC5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96" y="3155418"/>
                <a:ext cx="1225335" cy="461665"/>
              </a:xfrm>
              <a:prstGeom prst="rect">
                <a:avLst/>
              </a:prstGeom>
              <a:blipFill>
                <a:blip r:embed="rId3"/>
                <a:stretch>
                  <a:fillRect l="-796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802516A-7DAD-3F1B-BE1C-674548B7F02C}"/>
                  </a:ext>
                </a:extLst>
              </p:cNvPr>
              <p:cNvSpPr/>
              <p:nvPr/>
            </p:nvSpPr>
            <p:spPr>
              <a:xfrm>
                <a:off x="652726" y="3563309"/>
                <a:ext cx="9911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1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0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𝑑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802516A-7DAD-3F1B-BE1C-674548B7F0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26" y="3563309"/>
                <a:ext cx="991105" cy="461665"/>
              </a:xfrm>
              <a:prstGeom prst="rect">
                <a:avLst/>
              </a:prstGeom>
              <a:blipFill>
                <a:blip r:embed="rId4"/>
                <a:stretch>
                  <a:fillRect l="-9202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39605B8-86D9-A2F7-1D2C-85505121D2D4}"/>
                  </a:ext>
                </a:extLst>
              </p:cNvPr>
              <p:cNvSpPr/>
              <p:nvPr/>
            </p:nvSpPr>
            <p:spPr>
              <a:xfrm>
                <a:off x="5524498" y="2209644"/>
                <a:ext cx="6303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4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39605B8-86D9-A2F7-1D2C-85505121D2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98" y="2209644"/>
                <a:ext cx="630301" cy="461665"/>
              </a:xfrm>
              <a:prstGeom prst="rect">
                <a:avLst/>
              </a:prstGeom>
              <a:blipFill>
                <a:blip r:embed="rId5"/>
                <a:stretch>
                  <a:fillRect l="-14423" t="-10526" r="-1923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95F8DEA6-E87A-442B-3714-C0B7A0A0A503}"/>
              </a:ext>
            </a:extLst>
          </p:cNvPr>
          <p:cNvSpPr/>
          <p:nvPr/>
        </p:nvSpPr>
        <p:spPr>
          <a:xfrm>
            <a:off x="2394582" y="2712573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⸫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-1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9AB83FE-339D-BB1C-A970-1F7B2324564E}"/>
              </a:ext>
            </a:extLst>
          </p:cNvPr>
          <p:cNvSpPr/>
          <p:nvPr/>
        </p:nvSpPr>
        <p:spPr>
          <a:xfrm>
            <a:off x="2619356" y="5154190"/>
            <a:ext cx="1329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F757426-3CC6-5136-3638-930267A20808}"/>
                  </a:ext>
                </a:extLst>
              </p:cNvPr>
              <p:cNvSpPr/>
              <p:nvPr/>
            </p:nvSpPr>
            <p:spPr>
              <a:xfrm>
                <a:off x="3338612" y="4003807"/>
                <a:ext cx="4299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a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F757426-3CC6-5136-3638-930267A208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612" y="4003807"/>
                <a:ext cx="4299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9C15385-AB2A-8363-1ED3-EAD5B720DDC0}"/>
              </a:ext>
            </a:extLst>
          </p:cNvPr>
          <p:cNvSpPr/>
          <p:nvPr/>
        </p:nvSpPr>
        <p:spPr>
          <a:xfrm>
            <a:off x="599482" y="5821102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the desired cubic 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9562031-BE44-E986-A074-3D04B71006D2}"/>
                  </a:ext>
                </a:extLst>
              </p:cNvPr>
              <p:cNvSpPr/>
              <p:nvPr/>
            </p:nvSpPr>
            <p:spPr>
              <a:xfrm>
                <a:off x="3797340" y="5144757"/>
                <a:ext cx="11256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9562031-BE44-E986-A074-3D04B71006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340" y="5144757"/>
                <a:ext cx="1125629" cy="461665"/>
              </a:xfrm>
              <a:prstGeom prst="rect">
                <a:avLst/>
              </a:prstGeom>
              <a:blipFill>
                <a:blip r:embed="rId7"/>
                <a:stretch>
                  <a:fillRect l="-8649" t="-10526" r="-7027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hlinkClick r:id="rId8"/>
            <a:extLst>
              <a:ext uri="{FF2B5EF4-FFF2-40B4-BE49-F238E27FC236}">
                <a16:creationId xmlns:a16="http://schemas.microsoft.com/office/drawing/2014/main" id="{5974F97C-EAB3-124D-7975-9B20BFEC374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8"/>
            <a:extLst>
              <a:ext uri="{FF2B5EF4-FFF2-40B4-BE49-F238E27FC236}">
                <a16:creationId xmlns:a16="http://schemas.microsoft.com/office/drawing/2014/main" id="{3843EEDD-318A-8769-1BD9-1A268BB172F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D896E8-5C7E-4B6C-CF5A-A63939694099}"/>
              </a:ext>
            </a:extLst>
          </p:cNvPr>
          <p:cNvSpPr/>
          <p:nvPr/>
        </p:nvSpPr>
        <p:spPr>
          <a:xfrm>
            <a:off x="608259" y="4870967"/>
            <a:ext cx="939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B41DDD-A9E1-9D3A-5A36-8D83A59685CD}"/>
              </a:ext>
            </a:extLst>
          </p:cNvPr>
          <p:cNvSpPr/>
          <p:nvPr/>
        </p:nvSpPr>
        <p:spPr>
          <a:xfrm>
            <a:off x="2973313" y="2691009"/>
            <a:ext cx="657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+ 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4C43015-B1DF-20D1-2ABE-B9DA383675AA}"/>
              </a:ext>
            </a:extLst>
          </p:cNvPr>
          <p:cNvSpPr/>
          <p:nvPr/>
        </p:nvSpPr>
        <p:spPr>
          <a:xfrm>
            <a:off x="3515175" y="2656923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+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05BAA2F-1063-5E8C-5438-BB6582054686}"/>
                  </a:ext>
                </a:extLst>
              </p:cNvPr>
              <p:cNvSpPr/>
              <p:nvPr/>
            </p:nvSpPr>
            <p:spPr>
              <a:xfrm>
                <a:off x="4069302" y="2691008"/>
                <a:ext cx="6303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4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05BAA2F-1063-5E8C-5438-BB65820546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02" y="2691008"/>
                <a:ext cx="630301" cy="461665"/>
              </a:xfrm>
              <a:prstGeom prst="rect">
                <a:avLst/>
              </a:prstGeom>
              <a:blipFill>
                <a:blip r:embed="rId9"/>
                <a:stretch>
                  <a:fillRect l="-15534" t="-10526" r="-19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C478AB19-FEE6-6474-B3DC-B83939367926}"/>
              </a:ext>
            </a:extLst>
          </p:cNvPr>
          <p:cNvSpPr/>
          <p:nvPr/>
        </p:nvSpPr>
        <p:spPr>
          <a:xfrm>
            <a:off x="3481994" y="3080518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⸫ 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8BD8DDD-4217-3A43-503B-1AC8F159936E}"/>
                  </a:ext>
                </a:extLst>
              </p:cNvPr>
              <p:cNvSpPr/>
              <p:nvPr/>
            </p:nvSpPr>
            <p:spPr>
              <a:xfrm>
                <a:off x="4036121" y="3114603"/>
                <a:ext cx="6399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3</m:t>
                    </m:r>
                  </m:oMath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8BD8DDD-4217-3A43-503B-1AC8F15993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121" y="3114603"/>
                <a:ext cx="639919" cy="461665"/>
              </a:xfrm>
              <a:prstGeom prst="rect">
                <a:avLst/>
              </a:prstGeom>
              <a:blipFill>
                <a:blip r:embed="rId10"/>
                <a:stretch>
                  <a:fillRect l="-14286" t="-10526" r="-190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67F14665-648D-4C5F-19A9-C932C8D28C98}"/>
                  </a:ext>
                </a:extLst>
              </p:cNvPr>
              <p:cNvSpPr/>
              <p:nvPr/>
            </p:nvSpPr>
            <p:spPr>
              <a:xfrm>
                <a:off x="4880765" y="5106823"/>
                <a:ext cx="11256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lang="en-GB" dirty="0">
                    <a:solidFill>
                      <a:prstClr val="black"/>
                    </a:solidFill>
                    <a:latin typeface="Comic Sans MS"/>
                  </a:rPr>
                  <a:t>3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67F14665-648D-4C5F-19A9-C932C8D28C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765" y="5106823"/>
                <a:ext cx="1125629" cy="461665"/>
              </a:xfrm>
              <a:prstGeom prst="rect">
                <a:avLst/>
              </a:prstGeom>
              <a:blipFill>
                <a:blip r:embed="rId11"/>
                <a:stretch>
                  <a:fillRect l="-8696" t="-10667" r="-7609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1E16BC59-D615-E6C5-0EC3-91237AC0C0E5}"/>
              </a:ext>
            </a:extLst>
          </p:cNvPr>
          <p:cNvSpPr txBox="1"/>
          <p:nvPr/>
        </p:nvSpPr>
        <p:spPr>
          <a:xfrm>
            <a:off x="2069832" y="4365633"/>
            <a:ext cx="6997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Let’s choose </a:t>
            </a:r>
            <a:r>
              <a:rPr lang="en-US" i="1" dirty="0"/>
              <a:t>a</a:t>
            </a:r>
            <a:r>
              <a:rPr lang="en-US" dirty="0"/>
              <a:t> = 1 </a:t>
            </a:r>
            <a:r>
              <a:rPr lang="en-US" dirty="0">
                <a:latin typeface="+mn-lt"/>
              </a:rPr>
              <a:t>to get the simplest polynomial with </a:t>
            </a:r>
            <a:r>
              <a:rPr lang="en-US" b="1" dirty="0">
                <a:latin typeface="+mn-lt"/>
              </a:rPr>
              <a:t>integer coefficients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4F94E0D-92C5-C6B6-4972-0DADC0087C6B}"/>
              </a:ext>
            </a:extLst>
          </p:cNvPr>
          <p:cNvSpPr txBox="1"/>
          <p:nvPr/>
        </p:nvSpPr>
        <p:spPr>
          <a:xfrm>
            <a:off x="5292296" y="3093816"/>
            <a:ext cx="3710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roots are: </a:t>
            </a:r>
            <a:r>
              <a:rPr lang="en-US" dirty="0"/>
              <a:t>−1, 2, 3</a:t>
            </a:r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799BE3-6EBE-C327-69B4-7960D98B1FA8}"/>
              </a:ext>
            </a:extLst>
          </p:cNvPr>
          <p:cNvSpPr txBox="1"/>
          <p:nvPr/>
        </p:nvSpPr>
        <p:spPr>
          <a:xfrm>
            <a:off x="2119144" y="3485904"/>
            <a:ext cx="38872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omic Sans MS"/>
              </a:rPr>
              <a:t>So, the polynomial is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BEB9BD-1C33-1438-F794-FE182A0878F7}"/>
              </a:ext>
            </a:extLst>
          </p:cNvPr>
          <p:cNvSpPr/>
          <p:nvPr/>
        </p:nvSpPr>
        <p:spPr>
          <a:xfrm>
            <a:off x="3606578" y="4020468"/>
            <a:ext cx="994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ADB3BD0B-A081-E930-2687-1C822C76073F}"/>
                  </a:ext>
                </a:extLst>
              </p:cNvPr>
              <p:cNvSpPr/>
              <p:nvPr/>
            </p:nvSpPr>
            <p:spPr>
              <a:xfrm>
                <a:off x="4441073" y="4011931"/>
                <a:ext cx="11256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ADB3BD0B-A081-E930-2687-1C822C7607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073" y="4011931"/>
                <a:ext cx="1125629" cy="461665"/>
              </a:xfrm>
              <a:prstGeom prst="rect">
                <a:avLst/>
              </a:prstGeom>
              <a:blipFill>
                <a:blip r:embed="rId12"/>
                <a:stretch>
                  <a:fillRect l="-8696" t="-10526" r="-7609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235E97D2-20E6-525D-1691-746DC7E6759A}"/>
                  </a:ext>
                </a:extLst>
              </p:cNvPr>
              <p:cNvSpPr/>
              <p:nvPr/>
            </p:nvSpPr>
            <p:spPr>
              <a:xfrm>
                <a:off x="5400123" y="4011020"/>
                <a:ext cx="11256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lang="en-GB" dirty="0">
                    <a:solidFill>
                      <a:prstClr val="black"/>
                    </a:solidFill>
                    <a:latin typeface="Comic Sans MS"/>
                  </a:rPr>
                  <a:t>3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235E97D2-20E6-525D-1691-746DC7E675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123" y="4011020"/>
                <a:ext cx="1125629" cy="461665"/>
              </a:xfrm>
              <a:prstGeom prst="rect">
                <a:avLst/>
              </a:prstGeom>
              <a:blipFill>
                <a:blip r:embed="rId13"/>
                <a:stretch>
                  <a:fillRect l="-8696" t="-10526" r="-7609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A4960744-B785-AF1D-5954-92FC01ED2ECE}"/>
              </a:ext>
            </a:extLst>
          </p:cNvPr>
          <p:cNvSpPr/>
          <p:nvPr/>
        </p:nvSpPr>
        <p:spPr>
          <a:xfrm>
            <a:off x="3030267" y="4056830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99D57C6-574B-153E-1F2A-B8120FC6067B}"/>
              </a:ext>
            </a:extLst>
          </p:cNvPr>
          <p:cNvSpPr/>
          <p:nvPr/>
        </p:nvSpPr>
        <p:spPr>
          <a:xfrm>
            <a:off x="6179755" y="5154189"/>
            <a:ext cx="1907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Now expand</a:t>
            </a:r>
          </a:p>
        </p:txBody>
      </p:sp>
    </p:spTree>
    <p:extLst>
      <p:ext uri="{BB962C8B-B14F-4D97-AF65-F5344CB8AC3E}">
        <p14:creationId xmlns:p14="http://schemas.microsoft.com/office/powerpoint/2010/main" val="167594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9" grpId="0"/>
      <p:bldP spid="20" grpId="0"/>
      <p:bldP spid="21" grpId="0"/>
      <p:bldP spid="22" grpId="0"/>
      <p:bldP spid="23" grpId="0"/>
      <p:bldP spid="29" grpId="0"/>
      <p:bldP spid="30" grpId="0"/>
      <p:bldP spid="14" grpId="0"/>
      <p:bldP spid="34" grpId="0"/>
      <p:bldP spid="9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6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1133</TotalTime>
  <Words>1208</Words>
  <Application>Microsoft Office PowerPoint</Application>
  <PresentationFormat>On-screen Show (4:3)</PresentationFormat>
  <Paragraphs>211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Comic Sans MS</vt:lpstr>
      <vt:lpstr>Times New Roman</vt:lpstr>
      <vt:lpstr>Wingdings 2</vt:lpstr>
      <vt:lpstr>Theme1</vt:lpstr>
      <vt:lpstr>Sum and product of roots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fundamental theorem of Algebra (FTA)</dc:title>
  <dc:creator>Orlando Hurtado</dc:creator>
  <cp:lastModifiedBy>Orlando Hurtado</cp:lastModifiedBy>
  <cp:revision>12</cp:revision>
  <dcterms:created xsi:type="dcterms:W3CDTF">2020-03-25T17:36:10Z</dcterms:created>
  <dcterms:modified xsi:type="dcterms:W3CDTF">2025-04-13T13:09:10Z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