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1"/>
  </p:notesMasterIdLst>
  <p:handoutMasterIdLst>
    <p:handoutMasterId r:id="rId12"/>
  </p:handoutMasterIdLst>
  <p:sldIdLst>
    <p:sldId id="316" r:id="rId2"/>
    <p:sldId id="320" r:id="rId3"/>
    <p:sldId id="309" r:id="rId4"/>
    <p:sldId id="317" r:id="rId5"/>
    <p:sldId id="310" r:id="rId6"/>
    <p:sldId id="311" r:id="rId7"/>
    <p:sldId id="318" r:id="rId8"/>
    <p:sldId id="319" r:id="rId9"/>
    <p:sldId id="298" r:id="rId1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99CCFF"/>
    <a:srgbClr val="CC0099"/>
    <a:srgbClr val="FF7C80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>
        <p:scale>
          <a:sx n="64" d="100"/>
          <a:sy n="64" d="100"/>
        </p:scale>
        <p:origin x="15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B19CAC-4ADF-40D9-80E2-CF329D1A4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51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0EA90-397B-41BE-BFFD-EAEE08333F1D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3FFAF-1E6C-494C-BB6B-3F3017F4A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89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BC5FDF6F-438B-4719-B23F-CF9DE862B1F0}" type="datetime3">
              <a:rPr lang="en-US" smtClean="0"/>
              <a:pPr/>
              <a:t>29 March 2025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6" name="Picture 15" descr="A close up of a cage&#10;&#10;Description automatically generated">
            <a:extLst>
              <a:ext uri="{FF2B5EF4-FFF2-40B4-BE49-F238E27FC236}">
                <a16:creationId xmlns:a16="http://schemas.microsoft.com/office/drawing/2014/main" id="{03590A7C-6C52-4678-BE76-6E1BD349C1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573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7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3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76076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4" name="Picture 13" descr="A close up of a cage&#10;&#10;Description automatically generated">
            <a:extLst>
              <a:ext uri="{FF2B5EF4-FFF2-40B4-BE49-F238E27FC236}">
                <a16:creationId xmlns:a16="http://schemas.microsoft.com/office/drawing/2014/main" id="{DA136CFC-80C5-4AE5-8F7A-62168648D0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185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21468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22190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32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20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77254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/>
              <a:t>www.mathssupport.org</a:t>
            </a:r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608A71D-9D80-4B83-BB05-49E9C2C2F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1651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3/29/2025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>
                <a:solidFill>
                  <a:schemeClr val="tx2">
                    <a:shade val="90000"/>
                  </a:schemeClr>
                </a:solidFill>
              </a:rPr>
              <a:t>www.mathssupport.org</a:t>
            </a:r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  <p:pic>
        <p:nvPicPr>
          <p:cNvPr id="12" name="Picture 11" descr="A close up of a cage&#10;&#10;Description automatically generated">
            <a:extLst>
              <a:ext uri="{FF2B5EF4-FFF2-40B4-BE49-F238E27FC236}">
                <a16:creationId xmlns:a16="http://schemas.microsoft.com/office/drawing/2014/main" id="{701B1090-C1FE-4EF0-91ED-BCCFD2EF1C1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95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hyperlink" Target="http://www.mathssupport.org/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hyperlink" Target="http://www.mathssupport.org/" TargetMode="Externa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png"/><Relationship Id="rId18" Type="http://schemas.openxmlformats.org/officeDocument/2006/relationships/image" Target="../media/image60.png"/><Relationship Id="rId26" Type="http://schemas.openxmlformats.org/officeDocument/2006/relationships/image" Target="../media/image68.png"/><Relationship Id="rId39" Type="http://schemas.openxmlformats.org/officeDocument/2006/relationships/image" Target="../media/image80.png"/><Relationship Id="rId21" Type="http://schemas.openxmlformats.org/officeDocument/2006/relationships/image" Target="../media/image63.png"/><Relationship Id="rId34" Type="http://schemas.openxmlformats.org/officeDocument/2006/relationships/image" Target="../media/image75.png"/><Relationship Id="rId42" Type="http://schemas.openxmlformats.org/officeDocument/2006/relationships/image" Target="../media/image83.png"/><Relationship Id="rId47" Type="http://schemas.openxmlformats.org/officeDocument/2006/relationships/image" Target="../media/image88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6" Type="http://schemas.openxmlformats.org/officeDocument/2006/relationships/image" Target="../media/image58.png"/><Relationship Id="rId29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24" Type="http://schemas.openxmlformats.org/officeDocument/2006/relationships/image" Target="../media/image66.png"/><Relationship Id="rId32" Type="http://schemas.openxmlformats.org/officeDocument/2006/relationships/image" Target="../media/image73.png"/><Relationship Id="rId37" Type="http://schemas.openxmlformats.org/officeDocument/2006/relationships/image" Target="../media/image78.png"/><Relationship Id="rId40" Type="http://schemas.openxmlformats.org/officeDocument/2006/relationships/image" Target="../media/image81.png"/><Relationship Id="rId45" Type="http://schemas.openxmlformats.org/officeDocument/2006/relationships/image" Target="../media/image86.png"/><Relationship Id="rId5" Type="http://schemas.openxmlformats.org/officeDocument/2006/relationships/image" Target="../media/image47.png"/><Relationship Id="rId15" Type="http://schemas.openxmlformats.org/officeDocument/2006/relationships/image" Target="../media/image57.png"/><Relationship Id="rId23" Type="http://schemas.openxmlformats.org/officeDocument/2006/relationships/image" Target="../media/image65.png"/><Relationship Id="rId28" Type="http://schemas.openxmlformats.org/officeDocument/2006/relationships/image" Target="../media/image70.png"/><Relationship Id="rId36" Type="http://schemas.openxmlformats.org/officeDocument/2006/relationships/image" Target="../media/image77.png"/><Relationship Id="rId10" Type="http://schemas.openxmlformats.org/officeDocument/2006/relationships/image" Target="../media/image52.png"/><Relationship Id="rId19" Type="http://schemas.openxmlformats.org/officeDocument/2006/relationships/image" Target="../media/image61.png"/><Relationship Id="rId31" Type="http://schemas.openxmlformats.org/officeDocument/2006/relationships/image" Target="../media/image72.png"/><Relationship Id="rId44" Type="http://schemas.openxmlformats.org/officeDocument/2006/relationships/image" Target="../media/image85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Relationship Id="rId14" Type="http://schemas.openxmlformats.org/officeDocument/2006/relationships/image" Target="../media/image56.png"/><Relationship Id="rId22" Type="http://schemas.openxmlformats.org/officeDocument/2006/relationships/image" Target="../media/image64.png"/><Relationship Id="rId27" Type="http://schemas.openxmlformats.org/officeDocument/2006/relationships/image" Target="../media/image69.png"/><Relationship Id="rId30" Type="http://schemas.openxmlformats.org/officeDocument/2006/relationships/hyperlink" Target="http://www.mathssupport.org/" TargetMode="External"/><Relationship Id="rId35" Type="http://schemas.openxmlformats.org/officeDocument/2006/relationships/image" Target="../media/image76.png"/><Relationship Id="rId43" Type="http://schemas.openxmlformats.org/officeDocument/2006/relationships/image" Target="../media/image84.png"/><Relationship Id="rId48" Type="http://schemas.openxmlformats.org/officeDocument/2006/relationships/image" Target="../media/image89.png"/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12" Type="http://schemas.openxmlformats.org/officeDocument/2006/relationships/image" Target="../media/image54.png"/><Relationship Id="rId17" Type="http://schemas.openxmlformats.org/officeDocument/2006/relationships/image" Target="../media/image59.png"/><Relationship Id="rId25" Type="http://schemas.openxmlformats.org/officeDocument/2006/relationships/image" Target="../media/image67.png"/><Relationship Id="rId33" Type="http://schemas.openxmlformats.org/officeDocument/2006/relationships/image" Target="../media/image74.png"/><Relationship Id="rId38" Type="http://schemas.openxmlformats.org/officeDocument/2006/relationships/image" Target="../media/image79.png"/><Relationship Id="rId46" Type="http://schemas.openxmlformats.org/officeDocument/2006/relationships/image" Target="../media/image87.png"/><Relationship Id="rId20" Type="http://schemas.openxmlformats.org/officeDocument/2006/relationships/image" Target="../media/image62.png"/><Relationship Id="rId41" Type="http://schemas.openxmlformats.org/officeDocument/2006/relationships/image" Target="../media/image8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99.png"/><Relationship Id="rId18" Type="http://schemas.openxmlformats.org/officeDocument/2006/relationships/image" Target="../media/image104.png"/><Relationship Id="rId3" Type="http://schemas.openxmlformats.org/officeDocument/2006/relationships/image" Target="../media/image90.png"/><Relationship Id="rId21" Type="http://schemas.openxmlformats.org/officeDocument/2006/relationships/image" Target="../media/image107.png"/><Relationship Id="rId7" Type="http://schemas.openxmlformats.org/officeDocument/2006/relationships/image" Target="../media/image93.png"/><Relationship Id="rId12" Type="http://schemas.openxmlformats.org/officeDocument/2006/relationships/image" Target="../media/image98.png"/><Relationship Id="rId17" Type="http://schemas.openxmlformats.org/officeDocument/2006/relationships/image" Target="../media/image103.png"/><Relationship Id="rId2" Type="http://schemas.openxmlformats.org/officeDocument/2006/relationships/image" Target="../media/image44.png"/><Relationship Id="rId16" Type="http://schemas.openxmlformats.org/officeDocument/2006/relationships/image" Target="../media/image102.png"/><Relationship Id="rId20" Type="http://schemas.openxmlformats.org/officeDocument/2006/relationships/image" Target="../media/image10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2.png"/><Relationship Id="rId11" Type="http://schemas.openxmlformats.org/officeDocument/2006/relationships/image" Target="../media/image97.png"/><Relationship Id="rId5" Type="http://schemas.openxmlformats.org/officeDocument/2006/relationships/image" Target="../media/image91.png"/><Relationship Id="rId15" Type="http://schemas.openxmlformats.org/officeDocument/2006/relationships/image" Target="../media/image101.png"/><Relationship Id="rId10" Type="http://schemas.openxmlformats.org/officeDocument/2006/relationships/image" Target="../media/image96.png"/><Relationship Id="rId19" Type="http://schemas.openxmlformats.org/officeDocument/2006/relationships/image" Target="../media/image105.png"/><Relationship Id="rId4" Type="http://schemas.openxmlformats.org/officeDocument/2006/relationships/hyperlink" Target="http://www.mathssupport.org/" TargetMode="External"/><Relationship Id="rId9" Type="http://schemas.openxmlformats.org/officeDocument/2006/relationships/image" Target="../media/image95.png"/><Relationship Id="rId14" Type="http://schemas.openxmlformats.org/officeDocument/2006/relationships/image" Target="../media/image100.png"/><Relationship Id="rId22" Type="http://schemas.openxmlformats.org/officeDocument/2006/relationships/image" Target="../media/image10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472CCD-2A7B-477B-9C28-1C6152E18E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Conjugate root theorem</a:t>
            </a:r>
            <a:endParaRPr lang="en-GB" dirty="0"/>
          </a:p>
        </p:txBody>
      </p:sp>
      <p:sp>
        <p:nvSpPr>
          <p:cNvPr id="4" name="Rectangle 3">
            <a:hlinkClick r:id="rId2"/>
            <a:extLst>
              <a:ext uri="{FF2B5EF4-FFF2-40B4-BE49-F238E27FC236}">
                <a16:creationId xmlns:a16="http://schemas.microsoft.com/office/drawing/2014/main" id="{9D9DBFEE-198B-4F61-A393-14AE2A244FA8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6431C81E-133E-47BD-8DD3-D9833741CC3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ubtitle 4">
            <a:extLst>
              <a:ext uri="{FF2B5EF4-FFF2-40B4-BE49-F238E27FC236}">
                <a16:creationId xmlns:a16="http://schemas.microsoft.com/office/drawing/2014/main" id="{3ED22B34-F08D-B789-0C18-2A422DAA7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/>
          <a:p>
            <a:pPr marL="633413" indent="-633413"/>
            <a:r>
              <a:rPr lang="en-US" dirty="0"/>
              <a:t>LO: To apply the conjugate root theorem.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31254AC-3E73-24E8-4263-7BB8AE75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8B27-C226-4FBF-B345-624806DE4B01}" type="datetime3">
              <a:rPr lang="en-US" smtClean="0"/>
              <a:t>29 March 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478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18150AF-3C8A-17F3-5E5A-3EDE65D78D27}"/>
              </a:ext>
            </a:extLst>
          </p:cNvPr>
          <p:cNvSpPr txBox="1"/>
          <p:nvPr/>
        </p:nvSpPr>
        <p:spPr>
          <a:xfrm>
            <a:off x="762000" y="1583695"/>
            <a:ext cx="7848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“We know that some polynomials have complex solutions. </a:t>
            </a:r>
            <a:endParaRPr lang="en-GB" sz="280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B346B0-706B-4254-8FC2-625CCDFEF6BF}"/>
              </a:ext>
            </a:extLst>
          </p:cNvPr>
          <p:cNvSpPr txBox="1"/>
          <p:nvPr/>
        </p:nvSpPr>
        <p:spPr>
          <a:xfrm>
            <a:off x="872066" y="3013501"/>
            <a:ext cx="773853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What might happen if those polynomials have </a:t>
            </a:r>
            <a:r>
              <a:rPr lang="en-US" sz="2800" i="1" dirty="0">
                <a:latin typeface="+mn-lt"/>
              </a:rPr>
              <a:t>real</a:t>
            </a:r>
            <a:r>
              <a:rPr lang="en-US" sz="2800" dirty="0">
                <a:latin typeface="+mn-lt"/>
              </a:rPr>
              <a:t> coefficients? </a:t>
            </a:r>
            <a:endParaRPr lang="en-GB" sz="2800" dirty="0"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BD0DFA-511B-4D35-27EC-1C1D633AD19D}"/>
              </a:ext>
            </a:extLst>
          </p:cNvPr>
          <p:cNvSpPr txBox="1"/>
          <p:nvPr/>
        </p:nvSpPr>
        <p:spPr>
          <a:xfrm>
            <a:off x="897467" y="4630930"/>
            <a:ext cx="731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Can we predict </a:t>
            </a:r>
            <a:r>
              <a:rPr lang="en-US" sz="2800" i="1" dirty="0">
                <a:latin typeface="+mn-lt"/>
              </a:rPr>
              <a:t>pairs</a:t>
            </a:r>
            <a:r>
              <a:rPr lang="en-US" sz="2800" dirty="0">
                <a:latin typeface="+mn-lt"/>
              </a:rPr>
              <a:t> of roots?</a:t>
            </a:r>
            <a:endParaRPr lang="en-GB" sz="2800" dirty="0">
              <a:latin typeface="+mn-lt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95A6FB5D-76E0-B771-2FB9-7281A58446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</a:t>
            </a:r>
            <a:r>
              <a:rPr kumimoji="0" lang="en-GB" sz="28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root theorem.</a:t>
            </a:r>
            <a:endParaRPr kumimoji="0" lang="en-GB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120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/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</a:t>
            </a:r>
            <a:r>
              <a:rPr kumimoji="0" lang="en-GB" sz="28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root theorem.</a:t>
            </a:r>
            <a:endParaRPr kumimoji="0" lang="en-GB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4672" y="1006431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Given a polynomial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31697" y="2426676"/>
            <a:ext cx="57557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  <a:sym typeface="Symbol" panose="05050102010706020507" pitchFamily="18" charset="2"/>
              </a:rPr>
              <a:t> 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ℝ, 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= 0, 1, 2, … </a:t>
            </a:r>
            <a:r>
              <a:rPr kumimoji="0" lang="en-US" alt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, and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≠ 0</a:t>
            </a: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8189" y="3267245"/>
            <a:ext cx="59757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that has a complex zero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.</a:t>
            </a: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637841" y="1617410"/>
            <a:ext cx="81414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f(x) = 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1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n-2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n-2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…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 + 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hlinkClick r:id="rId2"/>
            <a:extLst>
              <a:ext uri="{FF2B5EF4-FFF2-40B4-BE49-F238E27FC236}">
                <a16:creationId xmlns:a16="http://schemas.microsoft.com/office/drawing/2014/main" id="{937E711F-A8AC-4876-A688-C3B90CD81577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hlinkClick r:id="rId2"/>
            <a:extLst>
              <a:ext uri="{FF2B5EF4-FFF2-40B4-BE49-F238E27FC236}">
                <a16:creationId xmlns:a16="http://schemas.microsoft.com/office/drawing/2014/main" id="{4F3370BB-A502-4583-AE79-7F92202BD486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2CC379-A711-F572-E26D-B2B466DB5D4B}"/>
              </a:ext>
            </a:extLst>
          </p:cNvPr>
          <p:cNvSpPr/>
          <p:nvPr/>
        </p:nvSpPr>
        <p:spPr>
          <a:xfrm>
            <a:off x="518189" y="2433126"/>
            <a:ext cx="16292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where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0750CE-FC0A-DC4F-0F51-B9483A30799D}"/>
              </a:ext>
            </a:extLst>
          </p:cNvPr>
          <p:cNvSpPr/>
          <p:nvPr/>
        </p:nvSpPr>
        <p:spPr>
          <a:xfrm>
            <a:off x="242358" y="4830386"/>
            <a:ext cx="84146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then its conjugate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z*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is also a zero of the polynomial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.</a:t>
            </a: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731239-2826-2DD1-50E5-FE4EB2BD744C}"/>
              </a:ext>
            </a:extLst>
          </p:cNvPr>
          <p:cNvSpPr/>
          <p:nvPr/>
        </p:nvSpPr>
        <p:spPr>
          <a:xfrm>
            <a:off x="3464719" y="3787205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a + bi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588C993-75EF-2F62-6908-92D097975714}"/>
              </a:ext>
            </a:extLst>
          </p:cNvPr>
          <p:cNvSpPr/>
          <p:nvPr/>
        </p:nvSpPr>
        <p:spPr>
          <a:xfrm>
            <a:off x="3306686" y="5589959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a – bi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B3A9D5-E962-8891-2B2A-320C74241811}"/>
              </a:ext>
            </a:extLst>
          </p:cNvPr>
          <p:cNvSpPr/>
          <p:nvPr/>
        </p:nvSpPr>
        <p:spPr>
          <a:xfrm>
            <a:off x="3429000" y="4307165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1457B4-09CD-D01B-22B6-6873B9826AC4}"/>
              </a:ext>
            </a:extLst>
          </p:cNvPr>
          <p:cNvSpPr/>
          <p:nvPr/>
        </p:nvSpPr>
        <p:spPr>
          <a:xfrm>
            <a:off x="3200400" y="6177290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z*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46233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37" grpId="0"/>
      <p:bldP spid="5" grpId="0"/>
      <p:bldP spid="6" grpId="0"/>
      <p:bldP spid="8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95D41-A05D-0C73-7EC1-87BED069F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2" name="Text Box 4">
            <a:extLst>
              <a:ext uri="{FF2B5EF4-FFF2-40B4-BE49-F238E27FC236}">
                <a16:creationId xmlns:a16="http://schemas.microsoft.com/office/drawing/2014/main" id="{C2B0C0DA-7F4B-3196-7F72-5F9CD9703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</a:t>
            </a:r>
            <a:r>
              <a:rPr kumimoji="0" lang="en-GB" sz="28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root theorem.</a:t>
            </a:r>
            <a:endParaRPr kumimoji="0" lang="en-GB" sz="28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500F90-8C57-DDD3-563F-0966C5747AE4}"/>
              </a:ext>
            </a:extLst>
          </p:cNvPr>
          <p:cNvSpPr/>
          <p:nvPr/>
        </p:nvSpPr>
        <p:spPr>
          <a:xfrm>
            <a:off x="74138" y="3823844"/>
            <a:ext cx="17436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of a power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0D7953C-6E54-1C53-9867-DF1940296F54}"/>
              </a:ext>
            </a:extLst>
          </p:cNvPr>
          <p:cNvSpPr/>
          <p:nvPr/>
        </p:nvSpPr>
        <p:spPr>
          <a:xfrm>
            <a:off x="226789" y="730930"/>
            <a:ext cx="22878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</a:rPr>
              <a:t>If 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</a:rPr>
              <a:t> is a zero</a:t>
            </a:r>
          </a:p>
        </p:txBody>
      </p:sp>
      <p:sp>
        <p:nvSpPr>
          <p:cNvPr id="38" name="Text Box 6">
            <a:extLst>
              <a:ext uri="{FF2B5EF4-FFF2-40B4-BE49-F238E27FC236}">
                <a16:creationId xmlns:a16="http://schemas.microsoft.com/office/drawing/2014/main" id="{8DB93332-86E3-F2B2-D96C-1662CE71E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662" y="1148732"/>
            <a:ext cx="64837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f(z) = 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…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 + 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1BEB3C8-F8F9-93AF-1A25-061FB352599C}"/>
              </a:ext>
            </a:extLst>
          </p:cNvPr>
          <p:cNvSpPr/>
          <p:nvPr/>
        </p:nvSpPr>
        <p:spPr>
          <a:xfrm>
            <a:off x="7856655" y="1210133"/>
            <a:ext cx="6238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EA0935F-C939-AA6F-843A-DBF701FE9F48}"/>
              </a:ext>
            </a:extLst>
          </p:cNvPr>
          <p:cNvSpPr/>
          <p:nvPr/>
        </p:nvSpPr>
        <p:spPr>
          <a:xfrm>
            <a:off x="146470" y="1694886"/>
            <a:ext cx="89224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We have to prove that its conjugate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is also a zero </a:t>
            </a: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1" name="Text Box 6">
            <a:extLst>
              <a:ext uri="{FF2B5EF4-FFF2-40B4-BE49-F238E27FC236}">
                <a16:creationId xmlns:a16="http://schemas.microsoft.com/office/drawing/2014/main" id="{48AE9414-FB84-2D87-BFDA-DA9A15709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2647" y="2685843"/>
            <a:ext cx="70878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= 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…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58BF876-A1B0-E407-8BB0-FB5DDD86A135}"/>
              </a:ext>
            </a:extLst>
          </p:cNvPr>
          <p:cNvSpPr/>
          <p:nvPr/>
        </p:nvSpPr>
        <p:spPr>
          <a:xfrm>
            <a:off x="921358" y="3232606"/>
            <a:ext cx="74519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Using the properties of conjugate numbers: </a:t>
            </a: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3" name="Text Box 6">
            <a:extLst>
              <a:ext uri="{FF2B5EF4-FFF2-40B4-BE49-F238E27FC236}">
                <a16:creationId xmlns:a16="http://schemas.microsoft.com/office/drawing/2014/main" id="{626570DB-B0B4-189E-CFA5-4637A4C3B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5343" y="3832532"/>
            <a:ext cx="70477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4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…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5C0A90F-5C55-7291-3C64-C3080631B550}"/>
              </a:ext>
            </a:extLst>
          </p:cNvPr>
          <p:cNvSpPr/>
          <p:nvPr/>
        </p:nvSpPr>
        <p:spPr>
          <a:xfrm>
            <a:off x="74138" y="4518447"/>
            <a:ext cx="17219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of</a:t>
            </a:r>
            <a:r>
              <a:rPr kumimoji="0" lang="en-GB" sz="1800" b="0" i="0" u="none" strike="noStrike" kern="1200" cap="none" spc="0" normalizeH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a product</a:t>
            </a:r>
          </a:p>
        </p:txBody>
      </p:sp>
      <p:sp>
        <p:nvSpPr>
          <p:cNvPr id="45" name="Text Box 6">
            <a:extLst>
              <a:ext uri="{FF2B5EF4-FFF2-40B4-BE49-F238E27FC236}">
                <a16:creationId xmlns:a16="http://schemas.microsoft.com/office/drawing/2014/main" id="{2F44E707-9EA3-D4DD-EC49-3FD85E89C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724" y="4501347"/>
            <a:ext cx="745195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=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4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…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53E7536-99D7-A6BF-B491-EA5AD98C879D}"/>
              </a:ext>
            </a:extLst>
          </p:cNvPr>
          <p:cNvSpPr/>
          <p:nvPr/>
        </p:nvSpPr>
        <p:spPr>
          <a:xfrm>
            <a:off x="93013" y="5292088"/>
            <a:ext cx="14576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of a sum</a:t>
            </a:r>
          </a:p>
        </p:txBody>
      </p:sp>
      <p:sp>
        <p:nvSpPr>
          <p:cNvPr id="47" name="Text Box 6">
            <a:extLst>
              <a:ext uri="{FF2B5EF4-FFF2-40B4-BE49-F238E27FC236}">
                <a16:creationId xmlns:a16="http://schemas.microsoft.com/office/drawing/2014/main" id="{3E317CA3-9F62-F928-4B66-1C1D8C307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541" y="5245546"/>
            <a:ext cx="723944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=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800" b="0" i="1" u="none" strike="noStrike" kern="1200" cap="none" spc="0" normalizeH="0" baseline="-25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kumimoji="0" lang="en-GB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4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n-1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…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z+a</a:t>
            </a:r>
            <a:r>
              <a:rPr kumimoji="0" lang="en-GB" sz="28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F97987-9EA5-60BD-26E7-85F611E86999}"/>
              </a:ext>
            </a:extLst>
          </p:cNvPr>
          <p:cNvSpPr/>
          <p:nvPr/>
        </p:nvSpPr>
        <p:spPr>
          <a:xfrm>
            <a:off x="7722345" y="5230694"/>
            <a:ext cx="13163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))</a:t>
            </a:r>
            <a:r>
              <a:rPr kumimoji="0" lang="en-GB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endParaRPr kumimoji="0" lang="en-GB" sz="2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1CAC274-6518-7B51-089F-D1AE7DA9C36B}"/>
              </a:ext>
            </a:extLst>
          </p:cNvPr>
          <p:cNvSpPr/>
          <p:nvPr/>
        </p:nvSpPr>
        <p:spPr>
          <a:xfrm>
            <a:off x="2897632" y="6056743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))</a:t>
            </a:r>
            <a:r>
              <a:rPr kumimoji="0" lang="en-GB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endParaRPr kumimoji="0" lang="en-GB" sz="2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07C76E-0AB3-C61D-F203-F89B14FBC224}"/>
              </a:ext>
            </a:extLst>
          </p:cNvPr>
          <p:cNvSpPr/>
          <p:nvPr/>
        </p:nvSpPr>
        <p:spPr>
          <a:xfrm>
            <a:off x="1824156" y="6058651"/>
            <a:ext cx="1116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f(z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=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EE74A69-C4F3-FCC3-3961-27241512293E}"/>
              </a:ext>
            </a:extLst>
          </p:cNvPr>
          <p:cNvSpPr/>
          <p:nvPr/>
        </p:nvSpPr>
        <p:spPr>
          <a:xfrm>
            <a:off x="3869560" y="6122841"/>
            <a:ext cx="7777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0*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7B9EDF3-9E1A-C5FE-8326-152A2ABBA136}"/>
              </a:ext>
            </a:extLst>
          </p:cNvPr>
          <p:cNvSpPr/>
          <p:nvPr/>
        </p:nvSpPr>
        <p:spPr>
          <a:xfrm>
            <a:off x="4607719" y="6090506"/>
            <a:ext cx="6238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7AE1919-A71A-99C5-DB72-344CC6DA6152}"/>
              </a:ext>
            </a:extLst>
          </p:cNvPr>
          <p:cNvSpPr/>
          <p:nvPr/>
        </p:nvSpPr>
        <p:spPr>
          <a:xfrm>
            <a:off x="5399370" y="6085205"/>
            <a:ext cx="8178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QED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91238-8007-F6DD-8631-25BDEB8E82C8}"/>
              </a:ext>
            </a:extLst>
          </p:cNvPr>
          <p:cNvSpPr/>
          <p:nvPr/>
        </p:nvSpPr>
        <p:spPr>
          <a:xfrm>
            <a:off x="8260555" y="2704843"/>
            <a:ext cx="6238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=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26" name="Rectangle 25">
            <a:hlinkClick r:id="rId2"/>
            <a:extLst>
              <a:ext uri="{FF2B5EF4-FFF2-40B4-BE49-F238E27FC236}">
                <a16:creationId xmlns:a16="http://schemas.microsoft.com/office/drawing/2014/main" id="{2522A096-308A-FA05-D57C-112EF29D90F6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hlinkClick r:id="rId2"/>
            <a:extLst>
              <a:ext uri="{FF2B5EF4-FFF2-40B4-BE49-F238E27FC236}">
                <a16:creationId xmlns:a16="http://schemas.microsoft.com/office/drawing/2014/main" id="{08331BC9-37A9-E30C-471A-C53BF400534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A5FC88-67ED-3CA7-A61F-72E04B3288D0}"/>
              </a:ext>
            </a:extLst>
          </p:cNvPr>
          <p:cNvSpPr/>
          <p:nvPr/>
        </p:nvSpPr>
        <p:spPr>
          <a:xfrm>
            <a:off x="2726560" y="700152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8B06CD-31F9-7EB2-0E6E-306F4E6B7260}"/>
              </a:ext>
            </a:extLst>
          </p:cNvPr>
          <p:cNvSpPr/>
          <p:nvPr/>
        </p:nvSpPr>
        <p:spPr>
          <a:xfrm>
            <a:off x="2726560" y="2197177"/>
            <a:ext cx="228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z*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</a:t>
            </a:r>
            <a:r>
              <a:rPr kumimoji="0" lang="en-GB" sz="2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0208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6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3" grpId="0"/>
      <p:bldP spid="48" grpId="0"/>
      <p:bldP spid="4" grpId="0"/>
      <p:bldP spid="49" grpId="0"/>
      <p:bldP spid="50" grpId="0"/>
      <p:bldP spid="51" grpId="0"/>
      <p:bldP spid="29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5496" y="981641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Given that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+ 5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is a complex zero of the polynomial.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root theorem.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6"/>
              <p:cNvSpPr txBox="1">
                <a:spLocks noChangeArrowheads="1"/>
              </p:cNvSpPr>
              <p:nvPr/>
            </p:nvSpPr>
            <p:spPr bwMode="auto">
              <a:xfrm>
                <a:off x="107606" y="1317682"/>
                <a:ext cx="486086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f(x) = x</a:t>
                </a:r>
                <a:r>
                  <a:rPr kumimoji="0" lang="en-GB" sz="28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3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6x</a:t>
                </a:r>
                <a:r>
                  <a:rPr kumimoji="0" lang="en-GB" sz="28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25x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82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606" y="1317682"/>
                <a:ext cx="4860868" cy="523220"/>
              </a:xfrm>
              <a:prstGeom prst="rect">
                <a:avLst/>
              </a:prstGeom>
              <a:blipFill>
                <a:blip r:embed="rId2"/>
                <a:stretch>
                  <a:fillRect l="-2635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168319" y="1368664"/>
            <a:ext cx="5053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Find all the remaining zeros.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739778" y="2961504"/>
                <a:ext cx="44595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778" y="2961504"/>
                <a:ext cx="445956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250825" y="501650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Example 1: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0825" y="1725786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Method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95536" y="2095860"/>
            <a:ext cx="80292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Successively apply Horner’s algorithm to the complex numbers 4 + 5i and 4 – 5i.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793450" y="2972158"/>
                <a:ext cx="659155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6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450" y="2972158"/>
                <a:ext cx="659155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4173588" y="2972158"/>
                <a:ext cx="615874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25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588" y="2972158"/>
                <a:ext cx="615874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536891" y="2972158"/>
                <a:ext cx="615874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82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891" y="2972158"/>
                <a:ext cx="61587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/>
          <p:cNvCxnSpPr/>
          <p:nvPr/>
        </p:nvCxnSpPr>
        <p:spPr>
          <a:xfrm>
            <a:off x="1543330" y="2972158"/>
            <a:ext cx="0" cy="247643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12509" y="4209934"/>
            <a:ext cx="566928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1739778" y="4281944"/>
                <a:ext cx="44595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778" y="4281944"/>
                <a:ext cx="445956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2532945" y="4281944"/>
                <a:ext cx="1225014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 + 5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945" y="4281944"/>
                <a:ext cx="122501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3964666" y="4281943"/>
                <a:ext cx="1378904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8 + 10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666" y="4281943"/>
                <a:ext cx="1378904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5536891" y="4281942"/>
                <a:ext cx="445956" cy="46166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891" y="4281942"/>
                <a:ext cx="445956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2609670" y="3753551"/>
                <a:ext cx="1011815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 + 5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670" y="3753551"/>
                <a:ext cx="1011815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3936486" y="3753550"/>
                <a:ext cx="1487908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33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+ 10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486" y="3753550"/>
                <a:ext cx="1487908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5430291" y="3753550"/>
                <a:ext cx="829073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−8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291" y="3753550"/>
                <a:ext cx="829073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/>
          <p:cNvCxnSpPr/>
          <p:nvPr/>
        </p:nvCxnSpPr>
        <p:spPr>
          <a:xfrm>
            <a:off x="1962756" y="3561862"/>
            <a:ext cx="0" cy="57650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2885380" y="3433823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380" y="3433823"/>
                <a:ext cx="449162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4238662" y="3428668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662" y="3428668"/>
                <a:ext cx="449162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5593107" y="3428668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107" y="3428668"/>
                <a:ext cx="449162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Connector 43"/>
          <p:cNvCxnSpPr/>
          <p:nvPr/>
        </p:nvCxnSpPr>
        <p:spPr>
          <a:xfrm>
            <a:off x="712509" y="5448593"/>
            <a:ext cx="566928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1770386" y="5506080"/>
                <a:ext cx="44595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0386" y="5506080"/>
                <a:ext cx="445956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2948546" y="5506080"/>
                <a:ext cx="42992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546" y="5506080"/>
                <a:ext cx="429926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4458592" y="5506078"/>
                <a:ext cx="445956" cy="46166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8592" y="5506078"/>
                <a:ext cx="445956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2640278" y="5009729"/>
                <a:ext cx="1050864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278" y="5009729"/>
                <a:ext cx="1050864" cy="46166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4220378" y="5027371"/>
                <a:ext cx="1236813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8</m:t>
                      </m:r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10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378" y="5027371"/>
                <a:ext cx="1236813" cy="46166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/>
          <p:cNvCxnSpPr/>
          <p:nvPr/>
        </p:nvCxnSpPr>
        <p:spPr>
          <a:xfrm>
            <a:off x="1993364" y="4818040"/>
            <a:ext cx="0" cy="57650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2915988" y="4690001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988" y="4690001"/>
                <a:ext cx="449162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4441478" y="4684846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478" y="4684846"/>
                <a:ext cx="449162" cy="461665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6"/>
              <p:cNvSpPr txBox="1">
                <a:spLocks noChangeArrowheads="1"/>
              </p:cNvSpPr>
              <p:nvPr/>
            </p:nvSpPr>
            <p:spPr bwMode="auto">
              <a:xfrm>
                <a:off x="250824" y="6027102"/>
                <a:ext cx="741752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f(x) =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2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(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 + 5</m:t>
                    </m:r>
                    <m:r>
                      <m:rPr>
                        <m:nor/>
                      </m:rP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(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5</m:t>
                    </m:r>
                    <m:r>
                      <m:rPr>
                        <m:nor/>
                      </m:rP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4" y="6027102"/>
                <a:ext cx="7417520" cy="523220"/>
              </a:xfrm>
              <a:prstGeom prst="rect">
                <a:avLst/>
              </a:prstGeom>
              <a:blipFill>
                <a:blip r:embed="rId23"/>
                <a:stretch>
                  <a:fillRect l="-1643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ctangle 57"/>
          <p:cNvSpPr/>
          <p:nvPr/>
        </p:nvSpPr>
        <p:spPr>
          <a:xfrm>
            <a:off x="6381789" y="5943600"/>
            <a:ext cx="21010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Fully factorise the polynomial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64832" y="3853849"/>
            <a:ext cx="23763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18485">
                    <a:lumMod val="5000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The remaining zeros are: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7638446" y="4659882"/>
                <a:ext cx="1050864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446" y="4659882"/>
                <a:ext cx="1050864" cy="46166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7704403" y="5265415"/>
                <a:ext cx="598241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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4403" y="5265415"/>
                <a:ext cx="598241" cy="461665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6773466" y="4607901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466" y="4607901"/>
                <a:ext cx="983346" cy="523220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6769007" y="5234637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9007" y="5234637"/>
                <a:ext cx="983346" cy="523220"/>
              </a:xfrm>
              <a:prstGeom prst="rect">
                <a:avLst/>
              </a:prstGeom>
              <a:blipFill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Rectangle 63"/>
          <p:cNvSpPr/>
          <p:nvPr/>
        </p:nvSpPr>
        <p:spPr>
          <a:xfrm>
            <a:off x="467544" y="3742988"/>
            <a:ext cx="1186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(4 + 5</a:t>
            </a: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/>
              <p:cNvSpPr/>
              <p:nvPr/>
            </p:nvSpPr>
            <p:spPr>
              <a:xfrm>
                <a:off x="464097" y="4964128"/>
                <a:ext cx="124264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(4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5</a:t>
                </a:r>
                <a:r>
                  <a:rPr kumimoji="0" lang="en-GB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i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 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5" name="Rectangle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097" y="4964128"/>
                <a:ext cx="1242648" cy="461665"/>
              </a:xfrm>
              <a:prstGeom prst="rect">
                <a:avLst/>
              </a:prstGeom>
              <a:blipFill>
                <a:blip r:embed="rId28"/>
                <a:stretch>
                  <a:fillRect l="-7353" t="-10526" r="-6863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7676106" y="2959116"/>
                <a:ext cx="1050864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4+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6106" y="2959116"/>
                <a:ext cx="1050864" cy="461665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6811126" y="2907135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1126" y="2907135"/>
                <a:ext cx="983346" cy="523220"/>
              </a:xfrm>
              <a:prstGeom prst="rect">
                <a:avLst/>
              </a:prstGeom>
              <a:blipFill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>
            <a:hlinkClick r:id="rId31"/>
            <a:extLst>
              <a:ext uri="{FF2B5EF4-FFF2-40B4-BE49-F238E27FC236}">
                <a16:creationId xmlns:a16="http://schemas.microsoft.com/office/drawing/2014/main" id="{7E699CCB-3127-40B5-A46F-606B5A0CE884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hlinkClick r:id="rId31"/>
            <a:extLst>
              <a:ext uri="{FF2B5EF4-FFF2-40B4-BE49-F238E27FC236}">
                <a16:creationId xmlns:a16="http://schemas.microsoft.com/office/drawing/2014/main" id="{65566781-BD86-4C87-B103-4ECFC933FBEE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16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/>
      <p:bldP spid="22" grpId="0"/>
      <p:bldP spid="23" grpId="0" animBg="1"/>
      <p:bldP spid="24" grpId="0" animBg="1"/>
      <p:bldP spid="25" grpId="0" animBg="1"/>
      <p:bldP spid="30" grpId="0" animBg="1"/>
      <p:bldP spid="31" grpId="0" animBg="1"/>
      <p:bldP spid="32" grpId="0" animBg="1"/>
      <p:bldP spid="33" grpId="0" animBg="1"/>
      <p:bldP spid="35" grpId="0"/>
      <p:bldP spid="36" grpId="0"/>
      <p:bldP spid="37" grpId="0"/>
      <p:bldP spid="40" grpId="0"/>
      <p:bldP spid="42" grpId="0"/>
      <p:bldP spid="43" grpId="0"/>
      <p:bldP spid="45" grpId="0" animBg="1"/>
      <p:bldP spid="46" grpId="0" animBg="1"/>
      <p:bldP spid="48" grpId="0" animBg="1"/>
      <p:bldP spid="50" grpId="0"/>
      <p:bldP spid="51" grpId="0"/>
      <p:bldP spid="54" grpId="0"/>
      <p:bldP spid="55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47" grpId="0"/>
      <p:bldP spid="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5496" y="1060545"/>
            <a:ext cx="90364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Given that 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 + 5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is a complex zero of the polynomial.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root theorem.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6"/>
              <p:cNvSpPr txBox="1">
                <a:spLocks noChangeArrowheads="1"/>
              </p:cNvSpPr>
              <p:nvPr/>
            </p:nvSpPr>
            <p:spPr bwMode="auto">
              <a:xfrm>
                <a:off x="107606" y="1396586"/>
                <a:ext cx="486086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f(x) = 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x</a:t>
                </a:r>
                <a:r>
                  <a:rPr kumimoji="0" lang="en-GB" sz="2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3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6x</a:t>
                </a:r>
                <a:r>
                  <a:rPr kumimoji="0" lang="en-GB" sz="2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 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25x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82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606" y="1396586"/>
                <a:ext cx="4860868" cy="523220"/>
              </a:xfrm>
              <a:prstGeom prst="rect">
                <a:avLst/>
              </a:prstGeom>
              <a:blipFill>
                <a:blip r:embed="rId2"/>
                <a:stretch>
                  <a:fillRect l="-2635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168319" y="1447568"/>
            <a:ext cx="5053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Find all the remaining zeros.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0825" y="580554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Example 1: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0825" y="1804690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Method 2: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91209" y="1832150"/>
            <a:ext cx="6505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Use the conjugate root theorem: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6"/>
              <p:cNvSpPr txBox="1">
                <a:spLocks noChangeArrowheads="1"/>
              </p:cNvSpPr>
              <p:nvPr/>
            </p:nvSpPr>
            <p:spPr bwMode="auto">
              <a:xfrm>
                <a:off x="250824" y="6007523"/>
                <a:ext cx="741752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f(x) = 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2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(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 + 5</m:t>
                    </m:r>
                    <m:r>
                      <m:rPr>
                        <m:nor/>
                      </m:rP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(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5</m:t>
                    </m:r>
                    <m:r>
                      <m:rPr>
                        <m:nor/>
                      </m:rP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4" y="6007523"/>
                <a:ext cx="7417520" cy="523220"/>
              </a:xfrm>
              <a:prstGeom prst="rect">
                <a:avLst/>
              </a:prstGeom>
              <a:blipFill>
                <a:blip r:embed="rId3"/>
                <a:stretch>
                  <a:fillRect l="-1643" t="-11628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Rectangle 57"/>
          <p:cNvSpPr/>
          <p:nvPr/>
        </p:nvSpPr>
        <p:spPr>
          <a:xfrm>
            <a:off x="6383919" y="5868412"/>
            <a:ext cx="2376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Fully factorised polynomial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821758" y="3077776"/>
            <a:ext cx="23763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18485">
                    <a:lumMod val="50000"/>
                  </a:srgbClr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The remaining zeros are: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7673101" y="2524022"/>
                <a:ext cx="1050864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4+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3101" y="2524022"/>
                <a:ext cx="1050864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6808121" y="2472041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8121" y="2472041"/>
                <a:ext cx="98334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7723838" y="3955348"/>
                <a:ext cx="1050864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3838" y="3955348"/>
                <a:ext cx="105086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7836402" y="4526312"/>
                <a:ext cx="42992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402" y="4526312"/>
                <a:ext cx="429926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6858858" y="3903367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858" y="3903367"/>
                <a:ext cx="98334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6901006" y="4495534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1006" y="4495534"/>
                <a:ext cx="98334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Rectangle 65"/>
          <p:cNvSpPr/>
          <p:nvPr/>
        </p:nvSpPr>
        <p:spPr>
          <a:xfrm>
            <a:off x="339570" y="2236738"/>
            <a:ext cx="45728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The first two factors are: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 Box 6"/>
              <p:cNvSpPr txBox="1">
                <a:spLocks noChangeArrowheads="1"/>
              </p:cNvSpPr>
              <p:nvPr/>
            </p:nvSpPr>
            <p:spPr bwMode="auto">
              <a:xfrm>
                <a:off x="2474692" y="2710433"/>
                <a:ext cx="2336974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(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 + 5</m:t>
                    </m:r>
                    <m:r>
                      <m:rPr>
                        <m:nor/>
                      </m:rP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74692" y="2710433"/>
                <a:ext cx="2336974" cy="523220"/>
              </a:xfrm>
              <a:prstGeom prst="rect">
                <a:avLst/>
              </a:prstGeom>
              <a:blipFill>
                <a:blip r:embed="rId10"/>
                <a:stretch>
                  <a:fillRect l="-5483" t="-12941" b="-3294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 Box 6"/>
              <p:cNvSpPr txBox="1">
                <a:spLocks noChangeArrowheads="1"/>
              </p:cNvSpPr>
              <p:nvPr/>
            </p:nvSpPr>
            <p:spPr bwMode="auto">
              <a:xfrm>
                <a:off x="4484784" y="2723780"/>
                <a:ext cx="2549593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𝑥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(</m:t>
                    </m:r>
                    <m:r>
                      <a:rPr kumimoji="0" lang="en-US" sz="2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4−</m:t>
                    </m:r>
                    <m:r>
                      <m:rPr>
                        <m:nor/>
                      </m:rPr>
                      <a: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5</m:t>
                    </m:r>
                    <m:r>
                      <m:rPr>
                        <m:nor/>
                      </m:rPr>
                      <a:rPr kumimoji="0" lang="en-US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)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8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84784" y="2723780"/>
                <a:ext cx="2549593" cy="523220"/>
              </a:xfrm>
              <a:prstGeom prst="rect">
                <a:avLst/>
              </a:prstGeom>
              <a:blipFill>
                <a:blip r:embed="rId11"/>
                <a:stretch>
                  <a:fillRect l="-5024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Rectangle 68"/>
          <p:cNvSpPr/>
          <p:nvPr/>
        </p:nvSpPr>
        <p:spPr>
          <a:xfrm>
            <a:off x="98304" y="2806038"/>
            <a:ext cx="2376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Expanding brackets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 Box 6"/>
              <p:cNvSpPr txBox="1">
                <a:spLocks noChangeArrowheads="1"/>
              </p:cNvSpPr>
              <p:nvPr/>
            </p:nvSpPr>
            <p:spPr bwMode="auto">
              <a:xfrm>
                <a:off x="2660660" y="3186765"/>
                <a:ext cx="222386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x</a:t>
                </a:r>
                <a:r>
                  <a:rPr kumimoji="0" lang="en-GB" sz="2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–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8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41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2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0660" y="3186765"/>
                <a:ext cx="2223868" cy="523220"/>
              </a:xfrm>
              <a:prstGeom prst="rect">
                <a:avLst/>
              </a:prstGeom>
              <a:blipFill>
                <a:blip r:embed="rId12"/>
                <a:stretch>
                  <a:fillRect l="-5479" t="-12791" b="-3139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 Box 6"/>
              <p:cNvSpPr txBox="1">
                <a:spLocks noChangeArrowheads="1"/>
              </p:cNvSpPr>
              <p:nvPr/>
            </p:nvSpPr>
            <p:spPr bwMode="auto">
              <a:xfrm>
                <a:off x="902543" y="4057910"/>
                <a:ext cx="2223868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x</a:t>
                </a:r>
                <a:r>
                  <a:rPr kumimoji="0" lang="en-GB" sz="2800" b="0" i="0" u="none" strike="noStrike" kern="1200" cap="none" spc="0" normalizeH="0" baseline="3000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2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–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8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F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41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B0F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3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02543" y="4057910"/>
                <a:ext cx="2223868" cy="523220"/>
              </a:xfrm>
              <a:prstGeom prst="rect">
                <a:avLst/>
              </a:prstGeom>
              <a:blipFill>
                <a:blip r:embed="rId13"/>
                <a:stretch>
                  <a:fillRect l="-5479" t="-12941" b="-3294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 Box 6"/>
          <p:cNvSpPr txBox="1">
            <a:spLocks noChangeArrowheads="1"/>
          </p:cNvSpPr>
          <p:nvPr/>
        </p:nvSpPr>
        <p:spPr bwMode="auto">
          <a:xfrm>
            <a:off x="3037732" y="4046752"/>
            <a:ext cx="34812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6x</a:t>
            </a:r>
            <a:r>
              <a:rPr kumimoji="0" lang="en-GB" sz="2800" b="0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25x + 82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87582" y="4029641"/>
            <a:ext cx="3548953" cy="609859"/>
            <a:chOff x="2587582" y="4559908"/>
            <a:chExt cx="3548953" cy="609859"/>
          </a:xfrm>
        </p:grpSpPr>
        <p:cxnSp>
          <p:nvCxnSpPr>
            <p:cNvPr id="44" name="Straight Connector 43"/>
            <p:cNvCxnSpPr/>
            <p:nvPr/>
          </p:nvCxnSpPr>
          <p:spPr>
            <a:xfrm>
              <a:off x="2936135" y="4581128"/>
              <a:ext cx="3200400" cy="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Arc 3"/>
            <p:cNvSpPr/>
            <p:nvPr/>
          </p:nvSpPr>
          <p:spPr>
            <a:xfrm rot="1407472">
              <a:off x="2587582" y="4559908"/>
              <a:ext cx="425216" cy="609859"/>
            </a:xfrm>
            <a:prstGeom prst="arc">
              <a:avLst>
                <a:gd name="adj1" fmla="val 16200000"/>
                <a:gd name="adj2" fmla="val 1785797"/>
              </a:avLst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endParaRPr>
            </a:p>
          </p:txBody>
        </p:sp>
      </p:grpSp>
      <p:sp>
        <p:nvSpPr>
          <p:cNvPr id="75" name="Text Box 6"/>
          <p:cNvSpPr txBox="1">
            <a:spLocks noChangeArrowheads="1"/>
          </p:cNvSpPr>
          <p:nvPr/>
        </p:nvSpPr>
        <p:spPr bwMode="auto">
          <a:xfrm>
            <a:off x="3107354" y="3536106"/>
            <a:ext cx="4355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6" name="Text Box 6"/>
          <p:cNvSpPr txBox="1">
            <a:spLocks noChangeArrowheads="1"/>
          </p:cNvSpPr>
          <p:nvPr/>
        </p:nvSpPr>
        <p:spPr bwMode="auto">
          <a:xfrm>
            <a:off x="3000456" y="4444581"/>
            <a:ext cx="4981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endParaRPr kumimoji="0" lang="en-GB" sz="2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7" name="Text Box 6"/>
          <p:cNvSpPr txBox="1">
            <a:spLocks noChangeArrowheads="1"/>
          </p:cNvSpPr>
          <p:nvPr/>
        </p:nvSpPr>
        <p:spPr bwMode="auto">
          <a:xfrm>
            <a:off x="3427890" y="4440471"/>
            <a:ext cx="9331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4321900" y="4444581"/>
            <a:ext cx="11352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41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2936135" y="4914957"/>
            <a:ext cx="235594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78085" y="4423570"/>
            <a:ext cx="304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189575" y="4423570"/>
            <a:ext cx="304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586531" y="4434076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81" name="Text Box 6"/>
          <p:cNvSpPr txBox="1">
            <a:spLocks noChangeArrowheads="1"/>
          </p:cNvSpPr>
          <p:nvPr/>
        </p:nvSpPr>
        <p:spPr bwMode="auto">
          <a:xfrm>
            <a:off x="3693735" y="4883029"/>
            <a:ext cx="6673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r>
              <a:rPr kumimoji="0" lang="en-GB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4338580" y="4891801"/>
            <a:ext cx="11476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16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5223684" y="4894126"/>
            <a:ext cx="9331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82</a:t>
            </a: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3418091" y="3578453"/>
            <a:ext cx="9331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5" name="Text Box 6"/>
          <p:cNvSpPr txBox="1">
            <a:spLocks noChangeArrowheads="1"/>
          </p:cNvSpPr>
          <p:nvPr/>
        </p:nvSpPr>
        <p:spPr bwMode="auto">
          <a:xfrm>
            <a:off x="3724531" y="5213135"/>
            <a:ext cx="6809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2x</a:t>
            </a:r>
            <a:r>
              <a:rPr kumimoji="0" lang="en-GB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4334767" y="5209025"/>
            <a:ext cx="1122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16</a:t>
            </a: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7" name="Text Box 6"/>
          <p:cNvSpPr txBox="1">
            <a:spLocks noChangeArrowheads="1"/>
          </p:cNvSpPr>
          <p:nvPr/>
        </p:nvSpPr>
        <p:spPr bwMode="auto">
          <a:xfrm>
            <a:off x="5228777" y="5213135"/>
            <a:ext cx="11352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82</a:t>
            </a:r>
          </a:p>
        </p:txBody>
      </p:sp>
      <p:cxnSp>
        <p:nvCxnSpPr>
          <p:cNvPr id="88" name="Straight Connector 87"/>
          <p:cNvCxnSpPr/>
          <p:nvPr/>
        </p:nvCxnSpPr>
        <p:spPr>
          <a:xfrm>
            <a:off x="3843012" y="5683511"/>
            <a:ext cx="2355945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3643179" y="5192124"/>
            <a:ext cx="304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096452" y="5192124"/>
            <a:ext cx="304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395712" y="5202630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–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p:sp>
        <p:nvSpPr>
          <p:cNvPr id="92" name="Text Box 6"/>
          <p:cNvSpPr txBox="1">
            <a:spLocks noChangeArrowheads="1"/>
          </p:cNvSpPr>
          <p:nvPr/>
        </p:nvSpPr>
        <p:spPr bwMode="auto">
          <a:xfrm>
            <a:off x="5708099" y="5638560"/>
            <a:ext cx="428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21980" y="3575746"/>
            <a:ext cx="29480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Using long division to find the last linear factor</a:t>
            </a:r>
          </a:p>
        </p:txBody>
      </p:sp>
      <p:sp>
        <p:nvSpPr>
          <p:cNvPr id="50" name="Rectangle 49">
            <a:hlinkClick r:id="rId14"/>
            <a:extLst>
              <a:ext uri="{FF2B5EF4-FFF2-40B4-BE49-F238E27FC236}">
                <a16:creationId xmlns:a16="http://schemas.microsoft.com/office/drawing/2014/main" id="{E1412E90-653B-460D-8A56-5DB5DE115ED5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hlinkClick r:id="rId14"/>
            <a:extLst>
              <a:ext uri="{FF2B5EF4-FFF2-40B4-BE49-F238E27FC236}">
                <a16:creationId xmlns:a16="http://schemas.microsoft.com/office/drawing/2014/main" id="{ECCD1234-A806-4BD5-AF20-CBBFAC24BB9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49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57" grpId="0"/>
      <p:bldP spid="58" grpId="0"/>
      <p:bldP spid="59" grpId="0"/>
      <p:bldP spid="60" grpId="0"/>
      <p:bldP spid="62" grpId="0"/>
      <p:bldP spid="47" grpId="0"/>
      <p:bldP spid="49" grpId="0"/>
      <p:bldP spid="52" grpId="0"/>
      <p:bldP spid="56" grpId="0"/>
      <p:bldP spid="66" grpId="0"/>
      <p:bldP spid="67" grpId="0"/>
      <p:bldP spid="68" grpId="0"/>
      <p:bldP spid="69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9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9" grpId="0"/>
      <p:bldP spid="90" grpId="0"/>
      <p:bldP spid="91" grpId="0"/>
      <p:bldP spid="92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78357-93F2-FBCE-66BF-E8D38F9E0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4D03639-30E0-7EF9-8D73-D93288751AEA}"/>
              </a:ext>
            </a:extLst>
          </p:cNvPr>
          <p:cNvSpPr/>
          <p:nvPr/>
        </p:nvSpPr>
        <p:spPr>
          <a:xfrm>
            <a:off x="35496" y="981641"/>
            <a:ext cx="9036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Given that </a:t>
            </a:r>
            <a:r>
              <a:rPr kumimoji="0" lang="en-GB" sz="2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is a complex zero of the polynomial.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F650D6F3-78ED-30BE-9CEE-23507C3C68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root theorem.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6">
                <a:extLst>
                  <a:ext uri="{FF2B5EF4-FFF2-40B4-BE49-F238E27FC236}">
                    <a16:creationId xmlns:a16="http://schemas.microsoft.com/office/drawing/2014/main" id="{0BF37DF2-2978-A1D1-4B5C-BDB1A58168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606" y="1317682"/>
                <a:ext cx="4860868" cy="492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lvl="0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f(x) = x</a:t>
                </a:r>
                <a:r>
                  <a:rPr kumimoji="0" lang="en-GB" sz="26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4</a:t>
                </a: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:r>
                  <a:rPr kumimoji="0" lang="en-GB" sz="2600" b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2</a:t>
                </a: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x</a:t>
                </a:r>
                <a:r>
                  <a:rPr kumimoji="0" lang="en-GB" sz="26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3</a:t>
                </a: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:r>
                  <a:rPr lang="en-GB" sz="26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6</a:t>
                </a:r>
                <a:r>
                  <a:rPr lang="en-GB" sz="2600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sz="2600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2 </a:t>
                </a:r>
                <a:r>
                  <a:rPr lang="en-GB" sz="26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+ </a:t>
                </a:r>
                <a:r>
                  <a:rPr lang="en-GB" sz="2600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a </a:t>
                </a: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x +</a:t>
                </a:r>
                <a:r>
                  <a:rPr kumimoji="0" lang="en-GB" sz="2600" b="0" i="1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 </a:t>
                </a:r>
                <a:r>
                  <a:rPr kumimoji="0" lang="en-GB" sz="2600" b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5,</a:t>
                </a: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 </a:t>
                </a:r>
                <a:endParaRPr kumimoji="0" lang="en-GB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 Box 6">
                <a:extLst>
                  <a:ext uri="{FF2B5EF4-FFF2-40B4-BE49-F238E27FC236}">
                    <a16:creationId xmlns:a16="http://schemas.microsoft.com/office/drawing/2014/main" id="{0BF37DF2-2978-A1D1-4B5C-BDB1A58168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606" y="1317682"/>
                <a:ext cx="4860868" cy="492443"/>
              </a:xfrm>
              <a:prstGeom prst="rect">
                <a:avLst/>
              </a:prstGeom>
              <a:blipFill>
                <a:blip r:embed="rId2"/>
                <a:stretch>
                  <a:fillRect l="-2258" t="-11111" b="-308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DD341D0C-59F1-EB7E-DE55-4AF473FD0705}"/>
              </a:ext>
            </a:extLst>
          </p:cNvPr>
          <p:cNvSpPr/>
          <p:nvPr/>
        </p:nvSpPr>
        <p:spPr>
          <a:xfrm>
            <a:off x="4498102" y="1334724"/>
            <a:ext cx="41886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 </a:t>
            </a: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sym typeface="Symbol" panose="05050102010706020507" pitchFamily="18" charset="2"/>
              </a:rPr>
              <a:t> </a:t>
            </a: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ℝ, 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Find the value of </a:t>
            </a:r>
            <a:r>
              <a:rPr kumimoji="0" lang="en-GB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a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7F77B8A-7776-083C-90CF-A6FEDA988E1A}"/>
                  </a:ext>
                </a:extLst>
              </p:cNvPr>
              <p:cNvSpPr/>
              <p:nvPr/>
            </p:nvSpPr>
            <p:spPr>
              <a:xfrm>
                <a:off x="616892" y="2748100"/>
                <a:ext cx="44595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77F77B8A-7776-083C-90CF-A6FEDA988E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92" y="2748100"/>
                <a:ext cx="445956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>
            <a:extLst>
              <a:ext uri="{FF2B5EF4-FFF2-40B4-BE49-F238E27FC236}">
                <a16:creationId xmlns:a16="http://schemas.microsoft.com/office/drawing/2014/main" id="{49AA1BCC-212E-F7F8-E823-584F29BB5DA7}"/>
              </a:ext>
            </a:extLst>
          </p:cNvPr>
          <p:cNvSpPr/>
          <p:nvPr/>
        </p:nvSpPr>
        <p:spPr>
          <a:xfrm>
            <a:off x="250825" y="501650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Example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A744CF0-FBEE-5AE2-88C4-CB0B528DE3C8}"/>
                  </a:ext>
                </a:extLst>
              </p:cNvPr>
              <p:cNvSpPr/>
              <p:nvPr/>
            </p:nvSpPr>
            <p:spPr>
              <a:xfrm>
                <a:off x="395536" y="2095860"/>
                <a:ext cx="802925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auto">
                  <a:spcBef>
                    <a:spcPct val="20000"/>
                  </a:spcBef>
                  <a:spcAft>
                    <a:spcPts val="0"/>
                  </a:spcAft>
                  <a:buClr>
                    <a:srgbClr val="D34817"/>
                  </a:buClr>
                  <a:tabLst>
                    <a:tab pos="533400" algn="l"/>
                  </a:tabLst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  <a:ea typeface="+mn-ea"/>
                    <a:cs typeface="+mn-cs"/>
                  </a:rPr>
                  <a:t>Apply Horner’s algorithm for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 baseline="-2500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 = </a:t>
                </a:r>
                <a:r>
                  <a:rPr kumimoji="0" lang="en-GB" sz="2800" b="0" i="1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i</a:t>
                </a:r>
                <a:r>
                  <a:rPr kumimoji="0" lang="en-GB" sz="28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.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A744CF0-FBEE-5AE2-88C4-CB0B528DE3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95860"/>
                <a:ext cx="8029258" cy="523220"/>
              </a:xfrm>
              <a:prstGeom prst="rect">
                <a:avLst/>
              </a:prstGeom>
              <a:blipFill>
                <a:blip r:embed="rId4"/>
                <a:stretch>
                  <a:fillRect l="-1595" t="-1279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FEA193E-2FE1-D7AC-092B-33DBC21C4067}"/>
                  </a:ext>
                </a:extLst>
              </p:cNvPr>
              <p:cNvSpPr/>
              <p:nvPr/>
            </p:nvSpPr>
            <p:spPr>
              <a:xfrm>
                <a:off x="1638872" y="2758754"/>
                <a:ext cx="659155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BFEA193E-2FE1-D7AC-092B-33DBC21C40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872" y="2758754"/>
                <a:ext cx="65915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96A1A34-C007-EADE-58D7-5B638C7CA29D}"/>
                  </a:ext>
                </a:extLst>
              </p:cNvPr>
              <p:cNvSpPr/>
              <p:nvPr/>
            </p:nvSpPr>
            <p:spPr>
              <a:xfrm>
                <a:off x="2911394" y="2758754"/>
                <a:ext cx="445955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6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96A1A34-C007-EADE-58D7-5B638C7CA2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1394" y="2758754"/>
                <a:ext cx="445955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5A25A81-26B3-D948-A74C-A2D09C822513}"/>
                  </a:ext>
                </a:extLst>
              </p:cNvPr>
              <p:cNvSpPr/>
              <p:nvPr/>
            </p:nvSpPr>
            <p:spPr>
              <a:xfrm>
                <a:off x="4054405" y="2776152"/>
                <a:ext cx="455061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5A25A81-26B3-D948-A74C-A2D09C8225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405" y="2776152"/>
                <a:ext cx="455061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FAC7D0-0448-8611-B013-0AE03DAF20EC}"/>
              </a:ext>
            </a:extLst>
          </p:cNvPr>
          <p:cNvCxnSpPr/>
          <p:nvPr/>
        </p:nvCxnSpPr>
        <p:spPr>
          <a:xfrm>
            <a:off x="540692" y="2758754"/>
            <a:ext cx="0" cy="247643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AF81198-3A19-56D7-8853-B50C287893BF}"/>
              </a:ext>
            </a:extLst>
          </p:cNvPr>
          <p:cNvCxnSpPr/>
          <p:nvPr/>
        </p:nvCxnSpPr>
        <p:spPr>
          <a:xfrm>
            <a:off x="228600" y="3996530"/>
            <a:ext cx="649224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51F6A43-7ADD-E460-1ED3-B6204C551537}"/>
                  </a:ext>
                </a:extLst>
              </p:cNvPr>
              <p:cNvSpPr/>
              <p:nvPr/>
            </p:nvSpPr>
            <p:spPr>
              <a:xfrm>
                <a:off x="1302692" y="4068540"/>
                <a:ext cx="1071127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2 + 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lang="en-GB" i="1" dirty="0">
                  <a:solidFill>
                    <a:prstClr val="black"/>
                  </a:solidFill>
                  <a:latin typeface="Comic Sans MS"/>
                </a:endParaRP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51F6A43-7ADD-E460-1ED3-B6204C5515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692" y="4068540"/>
                <a:ext cx="1071127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16038F3-437D-6ED3-18C9-5D23CF9A6F7A}"/>
                  </a:ext>
                </a:extLst>
              </p:cNvPr>
              <p:cNvSpPr/>
              <p:nvPr/>
            </p:nvSpPr>
            <p:spPr>
              <a:xfrm>
                <a:off x="2532877" y="4068538"/>
                <a:ext cx="1111779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616038F3-437D-6ED3-18C9-5D23CF9A6F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877" y="4068538"/>
                <a:ext cx="1111779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FC50B35-DBD3-CD58-CAE9-3AE77453A002}"/>
                  </a:ext>
                </a:extLst>
              </p:cNvPr>
              <p:cNvSpPr/>
              <p:nvPr/>
            </p:nvSpPr>
            <p:spPr>
              <a:xfrm>
                <a:off x="3710942" y="4068538"/>
                <a:ext cx="1611980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2+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</m:t>
                      </m:r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+</m:t>
                      </m:r>
                      <m:r>
                        <m:rPr>
                          <m:nor/>
                        </m:rPr>
                        <a:rPr kumimoji="0" lang="en-US" sz="2400" b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FC50B35-DBD3-CD58-CAE9-3AE77453A0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0942" y="4068538"/>
                <a:ext cx="161198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FD0D8149-0F82-9014-0367-B3E004F5A37F}"/>
                  </a:ext>
                </a:extLst>
              </p:cNvPr>
              <p:cNvSpPr/>
              <p:nvPr/>
            </p:nvSpPr>
            <p:spPr>
              <a:xfrm>
                <a:off x="5413862" y="4068538"/>
                <a:ext cx="1332480" cy="46166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2+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lang="en-GB" i="1" dirty="0">
                  <a:solidFill>
                    <a:prstClr val="black"/>
                  </a:solidFill>
                  <a:latin typeface="Comic Sans MS"/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FD0D8149-0F82-9014-0367-B3E004F5A3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3862" y="4068538"/>
                <a:ext cx="1332480" cy="461665"/>
              </a:xfrm>
              <a:prstGeom prst="rect">
                <a:avLst/>
              </a:prstGeom>
              <a:blipFill>
                <a:blip r:embed="rId11"/>
                <a:stretch>
                  <a:fillRect b="-15385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B092146-C4A0-BC12-F5DD-6D6B247F9982}"/>
                  </a:ext>
                </a:extLst>
              </p:cNvPr>
              <p:cNvSpPr/>
              <p:nvPr/>
            </p:nvSpPr>
            <p:spPr>
              <a:xfrm>
                <a:off x="1793578" y="3540146"/>
                <a:ext cx="36099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B092146-C4A0-BC12-F5DD-6D6B247F99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3578" y="3540146"/>
                <a:ext cx="360996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9BBB0AC-BD5D-65DD-9CC8-5C2AAB077829}"/>
                  </a:ext>
                </a:extLst>
              </p:cNvPr>
              <p:cNvSpPr/>
              <p:nvPr/>
            </p:nvSpPr>
            <p:spPr>
              <a:xfrm>
                <a:off x="2504957" y="3540146"/>
                <a:ext cx="1296124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b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kumimoji="0" lang="en-GB" sz="2400" b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</a:endParaRP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9BBB0AC-BD5D-65DD-9CC8-5C2AAB0778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4957" y="3540146"/>
                <a:ext cx="1296124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1BD65D5-EE41-0A16-795E-7229191CF780}"/>
                  </a:ext>
                </a:extLst>
              </p:cNvPr>
              <p:cNvSpPr/>
              <p:nvPr/>
            </p:nvSpPr>
            <p:spPr>
              <a:xfrm>
                <a:off x="5244763" y="3540146"/>
                <a:ext cx="1689437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i="1" dirty="0">
                  <a:solidFill>
                    <a:prstClr val="black"/>
                  </a:solidFill>
                  <a:latin typeface="Comic Sans MS"/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1BD65D5-EE41-0A16-795E-7229191CF7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4763" y="3540146"/>
                <a:ext cx="1689437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A2ECDAA-2FFE-3CEB-BAFB-148E3B2B464F}"/>
              </a:ext>
            </a:extLst>
          </p:cNvPr>
          <p:cNvCxnSpPr/>
          <p:nvPr/>
        </p:nvCxnSpPr>
        <p:spPr>
          <a:xfrm>
            <a:off x="846483" y="3348458"/>
            <a:ext cx="0" cy="57650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B748B842-AA1D-700E-DF96-D05D02D1E66E}"/>
                  </a:ext>
                </a:extLst>
              </p:cNvPr>
              <p:cNvSpPr/>
              <p:nvPr/>
            </p:nvSpPr>
            <p:spPr>
              <a:xfrm>
                <a:off x="1730802" y="3220419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B748B842-AA1D-700E-DF96-D05D02D1E6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802" y="3220419"/>
                <a:ext cx="449162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0EEF9BF-F857-9665-0C4D-E2A713A302B9}"/>
                  </a:ext>
                </a:extLst>
              </p:cNvPr>
              <p:cNvSpPr/>
              <p:nvPr/>
            </p:nvSpPr>
            <p:spPr>
              <a:xfrm>
                <a:off x="2908396" y="3197618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E0EEF9BF-F857-9665-0C4D-E2A713A30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396" y="3197618"/>
                <a:ext cx="449162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73CE4A-91E9-6918-A22A-1482710A4476}"/>
                  </a:ext>
                </a:extLst>
              </p:cNvPr>
              <p:cNvSpPr/>
              <p:nvPr/>
            </p:nvSpPr>
            <p:spPr>
              <a:xfrm>
                <a:off x="4077427" y="3215264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E73CE4A-91E9-6918-A22A-1482710A44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7427" y="3215264"/>
                <a:ext cx="449162" cy="461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57269D8-7CD3-889E-6B20-976412503D82}"/>
              </a:ext>
            </a:extLst>
          </p:cNvPr>
          <p:cNvCxnSpPr/>
          <p:nvPr/>
        </p:nvCxnSpPr>
        <p:spPr>
          <a:xfrm>
            <a:off x="228600" y="5239464"/>
            <a:ext cx="566928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000BF7C-16CA-9238-CEA2-D93C33248116}"/>
                  </a:ext>
                </a:extLst>
              </p:cNvPr>
              <p:cNvSpPr/>
              <p:nvPr/>
            </p:nvSpPr>
            <p:spPr>
              <a:xfrm>
                <a:off x="577122" y="5292616"/>
                <a:ext cx="44595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E000BF7C-16CA-9238-CEA2-D93C332481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122" y="5292616"/>
                <a:ext cx="445956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39512F4-9929-38E0-F763-697B4C91EA98}"/>
                  </a:ext>
                </a:extLst>
              </p:cNvPr>
              <p:cNvSpPr/>
              <p:nvPr/>
            </p:nvSpPr>
            <p:spPr>
              <a:xfrm>
                <a:off x="2848277" y="5296947"/>
                <a:ext cx="42992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5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39512F4-9929-38E0-F763-697B4C91EA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8277" y="5296947"/>
                <a:ext cx="429926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73D3F139-2891-718C-3143-2850D752FE66}"/>
                  </a:ext>
                </a:extLst>
              </p:cNvPr>
              <p:cNvSpPr/>
              <p:nvPr/>
            </p:nvSpPr>
            <p:spPr>
              <a:xfrm>
                <a:off x="4286488" y="5296946"/>
                <a:ext cx="445956" cy="46166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73D3F139-2891-718C-3143-2850D752FE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488" y="5296946"/>
                <a:ext cx="445956" cy="461665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EE511CEC-4A4B-029F-A0B2-9F8E12E2AFF3}"/>
                  </a:ext>
                </a:extLst>
              </p:cNvPr>
              <p:cNvSpPr/>
              <p:nvPr/>
            </p:nvSpPr>
            <p:spPr>
              <a:xfrm>
                <a:off x="2809233" y="4783296"/>
                <a:ext cx="530915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EE511CEC-4A4B-029F-A0B2-9F8E12E2AF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233" y="4783296"/>
                <a:ext cx="530915" cy="46166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2871290-FBE8-08C1-682C-A78A9402EFFA}"/>
                  </a:ext>
                </a:extLst>
              </p:cNvPr>
              <p:cNvSpPr/>
              <p:nvPr/>
            </p:nvSpPr>
            <p:spPr>
              <a:xfrm>
                <a:off x="4015576" y="4816987"/>
                <a:ext cx="760143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−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2871290-FBE8-08C1-682C-A78A9402EF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5576" y="4816987"/>
                <a:ext cx="760143" cy="461665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5BF381A-5EBE-18EA-3BDE-A02219407B5D}"/>
              </a:ext>
            </a:extLst>
          </p:cNvPr>
          <p:cNvCxnSpPr/>
          <p:nvPr/>
        </p:nvCxnSpPr>
        <p:spPr>
          <a:xfrm>
            <a:off x="800100" y="4604576"/>
            <a:ext cx="0" cy="57650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F2C686DA-1BEB-552D-4385-1A0ACB5800F0}"/>
                  </a:ext>
                </a:extLst>
              </p:cNvPr>
              <p:cNvSpPr/>
              <p:nvPr/>
            </p:nvSpPr>
            <p:spPr>
              <a:xfrm>
                <a:off x="2880341" y="4458195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F2C686DA-1BEB-552D-4385-1A0ACB5800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341" y="4458195"/>
                <a:ext cx="449162" cy="461665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6691BDE-5D5C-2511-7E62-F1E1F5A3542B}"/>
                  </a:ext>
                </a:extLst>
              </p:cNvPr>
              <p:cNvSpPr/>
              <p:nvPr/>
            </p:nvSpPr>
            <p:spPr>
              <a:xfrm>
                <a:off x="4067770" y="4471442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6691BDE-5D5C-2511-7E62-F1E1F5A3542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770" y="4471442"/>
                <a:ext cx="449162" cy="46166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6">
                <a:extLst>
                  <a:ext uri="{FF2B5EF4-FFF2-40B4-BE49-F238E27FC236}">
                    <a16:creationId xmlns:a16="http://schemas.microsoft.com/office/drawing/2014/main" id="{6CCDCBFF-AA11-26EC-C544-C09635F5D1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903" y="5910699"/>
                <a:ext cx="4247278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lvl="0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kumimoji="0" lang="en-GB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f(x) = </a:t>
                </a:r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4</a:t>
                </a:r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:r>
                  <a:rPr lang="en-GB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2</a:t>
                </a:r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3</a:t>
                </a:r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:r>
                  <a:rPr lang="en-GB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6</a:t>
                </a:r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 + </a:t>
                </a:r>
                <a:r>
                  <a:rPr lang="en-GB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5 =</a:t>
                </a: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 Box 6">
                <a:extLst>
                  <a:ext uri="{FF2B5EF4-FFF2-40B4-BE49-F238E27FC236}">
                    <a16:creationId xmlns:a16="http://schemas.microsoft.com/office/drawing/2014/main" id="{6CCDCBFF-AA11-26EC-C544-C09635F5D1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0903" y="5910699"/>
                <a:ext cx="4247278" cy="461665"/>
              </a:xfrm>
              <a:prstGeom prst="rect">
                <a:avLst/>
              </a:prstGeom>
              <a:blipFill>
                <a:blip r:embed="rId25"/>
                <a:stretch>
                  <a:fillRect l="-2152" t="-10667" r="-1148" b="-30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933B539-8615-7DBB-A6B8-C8D569A7DE21}"/>
                  </a:ext>
                </a:extLst>
              </p:cNvPr>
              <p:cNvSpPr/>
              <p:nvPr/>
            </p:nvSpPr>
            <p:spPr>
              <a:xfrm>
                <a:off x="8068084" y="3922669"/>
                <a:ext cx="76065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=0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933B539-8615-7DBB-A6B8-C8D569A7DE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8084" y="3922669"/>
                <a:ext cx="760656" cy="461665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Rectangle 63">
            <a:extLst>
              <a:ext uri="{FF2B5EF4-FFF2-40B4-BE49-F238E27FC236}">
                <a16:creationId xmlns:a16="http://schemas.microsoft.com/office/drawing/2014/main" id="{9E0ABC1D-214A-D41F-1D57-A796F8A7CEBF}"/>
              </a:ext>
            </a:extLst>
          </p:cNvPr>
          <p:cNvSpPr/>
          <p:nvPr/>
        </p:nvSpPr>
        <p:spPr>
          <a:xfrm>
            <a:off x="270322" y="3529584"/>
            <a:ext cx="346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08375448-5EA0-7B9A-2A1E-6E0CD06A0EA3}"/>
                  </a:ext>
                </a:extLst>
              </p:cNvPr>
              <p:cNvSpPr/>
              <p:nvPr/>
            </p:nvSpPr>
            <p:spPr>
              <a:xfrm>
                <a:off x="90389" y="4750724"/>
                <a:ext cx="5757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24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i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08375448-5EA0-7B9A-2A1E-6E0CD06A0E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9" y="4750724"/>
                <a:ext cx="575799" cy="461665"/>
              </a:xfrm>
              <a:prstGeom prst="rect">
                <a:avLst/>
              </a:prstGeom>
              <a:blipFill>
                <a:blip r:embed="rId27"/>
                <a:stretch>
                  <a:fillRect t="-10526" r="-2128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8E8F380C-086F-CD29-7C02-C73E1DECB222}"/>
                  </a:ext>
                </a:extLst>
              </p:cNvPr>
              <p:cNvSpPr/>
              <p:nvPr/>
            </p:nvSpPr>
            <p:spPr>
              <a:xfrm>
                <a:off x="8508812" y="2924705"/>
                <a:ext cx="566181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m:t>–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8E8F380C-086F-CD29-7C02-C73E1DECB2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8812" y="2924705"/>
                <a:ext cx="566181" cy="461665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EEECAEA-3DA8-9F39-EB97-0E3EE27352E1}"/>
                  </a:ext>
                </a:extLst>
              </p:cNvPr>
              <p:cNvSpPr/>
              <p:nvPr/>
            </p:nvSpPr>
            <p:spPr>
              <a:xfrm>
                <a:off x="7773364" y="2890294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BEEECAEA-3DA8-9F39-EB97-0E3EE27352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3364" y="2890294"/>
                <a:ext cx="983346" cy="523220"/>
              </a:xfrm>
              <a:prstGeom prst="rect">
                <a:avLst/>
              </a:prstGeom>
              <a:blipFill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>
            <a:hlinkClick r:id="rId30"/>
            <a:extLst>
              <a:ext uri="{FF2B5EF4-FFF2-40B4-BE49-F238E27FC236}">
                <a16:creationId xmlns:a16="http://schemas.microsoft.com/office/drawing/2014/main" id="{A79CF0F1-B864-180F-A52B-966C6FB31371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hlinkClick r:id="rId30"/>
            <a:extLst>
              <a:ext uri="{FF2B5EF4-FFF2-40B4-BE49-F238E27FC236}">
                <a16:creationId xmlns:a16="http://schemas.microsoft.com/office/drawing/2014/main" id="{3DA0BD49-7FC8-3D1B-777E-03BFD83A27B1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248955-2916-49F8-0E1B-A5E21D58AF6B}"/>
              </a:ext>
            </a:extLst>
          </p:cNvPr>
          <p:cNvSpPr/>
          <p:nvPr/>
        </p:nvSpPr>
        <p:spPr>
          <a:xfrm>
            <a:off x="53752" y="1761096"/>
            <a:ext cx="9036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Hence, find all the remaining zeros.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2DC62B-1D30-F694-621F-42F46595BB11}"/>
                  </a:ext>
                </a:extLst>
              </p:cNvPr>
              <p:cNvSpPr/>
              <p:nvPr/>
            </p:nvSpPr>
            <p:spPr>
              <a:xfrm>
                <a:off x="5562126" y="2758753"/>
                <a:ext cx="445955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5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E2DC62B-1D30-F694-621F-42F46595BB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126" y="2758753"/>
                <a:ext cx="445955" cy="461665"/>
              </a:xfrm>
              <a:prstGeom prst="rect">
                <a:avLst/>
              </a:prstGeom>
              <a:blipFill>
                <a:blip r:embed="rId31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D10DFC9-4952-7FBB-9BB9-7112DA1ABFD5}"/>
                  </a:ext>
                </a:extLst>
              </p:cNvPr>
              <p:cNvSpPr/>
              <p:nvPr/>
            </p:nvSpPr>
            <p:spPr>
              <a:xfrm>
                <a:off x="3808673" y="3573495"/>
                <a:ext cx="1066895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5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D10DFC9-4952-7FBB-9BB9-7112DA1ABFD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673" y="3573495"/>
                <a:ext cx="1066895" cy="461665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9FFDA71-EAF1-EC38-16FA-1C02711A96EF}"/>
                  </a:ext>
                </a:extLst>
              </p:cNvPr>
              <p:cNvSpPr/>
              <p:nvPr/>
            </p:nvSpPr>
            <p:spPr>
              <a:xfrm>
                <a:off x="5568266" y="3234210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9FFDA71-EAF1-EC38-16FA-1C02711A96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266" y="3234210"/>
                <a:ext cx="449162" cy="461665"/>
              </a:xfrm>
              <a:prstGeom prst="rect">
                <a:avLst/>
              </a:prstGeom>
              <a:blipFill>
                <a:blip r:embed="rId3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C07E8C7-4ED1-E5A5-E506-A2483552AF92}"/>
                  </a:ext>
                </a:extLst>
              </p:cNvPr>
              <p:cNvSpPr/>
              <p:nvPr/>
            </p:nvSpPr>
            <p:spPr>
              <a:xfrm>
                <a:off x="633375" y="4085299"/>
                <a:ext cx="445956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C07E8C7-4ED1-E5A5-E506-A2483552AF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375" y="4085299"/>
                <a:ext cx="445956" cy="461665"/>
              </a:xfrm>
              <a:prstGeom prst="rect">
                <a:avLst/>
              </a:prstGeom>
              <a:blipFill>
                <a:blip r:embed="rId34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9699B46C-1158-E407-44EF-145E65BCEC0C}"/>
              </a:ext>
            </a:extLst>
          </p:cNvPr>
          <p:cNvSpPr/>
          <p:nvPr/>
        </p:nvSpPr>
        <p:spPr>
          <a:xfrm>
            <a:off x="7365761" y="3466543"/>
            <a:ext cx="14629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If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 f</a:t>
            </a:r>
            <a:r>
              <a:rPr kumimoji="0" lang="en-GB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kumimoji="0" lang="en-GB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i</a:t>
            </a:r>
            <a:r>
              <a:rPr kumimoji="0" lang="en-GB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)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cs typeface="Times New Roman" panose="02020603050405020304" pitchFamily="18" charset="0"/>
              </a:rPr>
              <a:t> 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= </a:t>
            </a:r>
            <a:r>
              <a:rPr kumimoji="0" lang="en-GB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3EC8615-5A61-E1B6-0A09-FD455C51DD57}"/>
                  </a:ext>
                </a:extLst>
              </p:cNvPr>
              <p:cNvSpPr/>
              <p:nvPr/>
            </p:nvSpPr>
            <p:spPr>
              <a:xfrm>
                <a:off x="6844267" y="3938409"/>
                <a:ext cx="133248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2+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nor/>
                        </m:rPr>
                        <a:rPr lang="en-US" i="1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lang="en-GB" i="1" dirty="0">
                  <a:solidFill>
                    <a:prstClr val="black"/>
                  </a:solidFill>
                  <a:latin typeface="Comic Sans MS"/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3EC8615-5A61-E1B6-0A09-FD455C51DD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4267" y="3938409"/>
                <a:ext cx="1332480" cy="461665"/>
              </a:xfrm>
              <a:prstGeom prst="rect">
                <a:avLst/>
              </a:prstGeom>
              <a:blipFill>
                <a:blip r:embed="rId35"/>
                <a:stretch>
                  <a:fillRect l="-459" b="-171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43D9A5A-A9B8-D9B2-8C41-DDC66BE00503}"/>
                  </a:ext>
                </a:extLst>
              </p:cNvPr>
              <p:cNvSpPr/>
              <p:nvPr/>
            </p:nvSpPr>
            <p:spPr>
              <a:xfrm>
                <a:off x="8117985" y="4311375"/>
                <a:ext cx="76065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=0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43D9A5A-A9B8-D9B2-8C41-DDC66BE005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7985" y="4311375"/>
                <a:ext cx="760656" cy="461665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4B8EDA-48BC-1BBB-A5C1-0B648BA95BC9}"/>
                  </a:ext>
                </a:extLst>
              </p:cNvPr>
              <p:cNvSpPr/>
              <p:nvPr/>
            </p:nvSpPr>
            <p:spPr>
              <a:xfrm>
                <a:off x="7235607" y="4311346"/>
                <a:ext cx="991041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2+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i="1" dirty="0">
                  <a:solidFill>
                    <a:prstClr val="black"/>
                  </a:solidFill>
                  <a:latin typeface="Comic Sans MS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4B8EDA-48BC-1BBB-A5C1-0B648BA95B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5607" y="4311346"/>
                <a:ext cx="991041" cy="461665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DECEAE2-422D-F323-FE97-76411FDEB67A}"/>
                  </a:ext>
                </a:extLst>
              </p:cNvPr>
              <p:cNvSpPr/>
              <p:nvPr/>
            </p:nvSpPr>
            <p:spPr>
              <a:xfrm>
                <a:off x="8153145" y="4715384"/>
                <a:ext cx="98988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DECEAE2-422D-F323-FE97-76411FDEB6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145" y="4715384"/>
                <a:ext cx="989886" cy="461665"/>
              </a:xfrm>
              <a:prstGeom prst="rect">
                <a:avLst/>
              </a:prstGeom>
              <a:blipFill>
                <a:blip r:embed="rId3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4CF5468-0A85-835D-786B-59879319855E}"/>
                  </a:ext>
                </a:extLst>
              </p:cNvPr>
              <p:cNvSpPr/>
              <p:nvPr/>
            </p:nvSpPr>
            <p:spPr>
              <a:xfrm>
                <a:off x="7864436" y="4732336"/>
                <a:ext cx="455060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i="1" dirty="0">
                  <a:solidFill>
                    <a:prstClr val="black"/>
                  </a:solidFill>
                  <a:latin typeface="Comic Sans MS"/>
                </a:endParaRPr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74CF5468-0A85-835D-786B-5987931985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4436" y="4732336"/>
                <a:ext cx="455060" cy="461665"/>
              </a:xfrm>
              <a:prstGeom prst="rect">
                <a:avLst/>
              </a:prstGeom>
              <a:blipFill>
                <a:blip r:embed="rId3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9C77E45-F698-AA26-D26E-17A1D845901D}"/>
                  </a:ext>
                </a:extLst>
              </p:cNvPr>
              <p:cNvSpPr/>
              <p:nvPr/>
            </p:nvSpPr>
            <p:spPr>
              <a:xfrm>
                <a:off x="4050548" y="4068098"/>
                <a:ext cx="530915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5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99C77E45-F698-AA26-D26E-17A1D84590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0548" y="4068098"/>
                <a:ext cx="530915" cy="461665"/>
              </a:xfrm>
              <a:prstGeom prst="rect">
                <a:avLst/>
              </a:prstGeom>
              <a:blipFill>
                <a:blip r:embed="rId40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315F75B-4A1A-8094-F0E4-313EE41A1398}"/>
                  </a:ext>
                </a:extLst>
              </p:cNvPr>
              <p:cNvSpPr/>
              <p:nvPr/>
            </p:nvSpPr>
            <p:spPr>
              <a:xfrm>
                <a:off x="5812187" y="4067288"/>
                <a:ext cx="445956" cy="46166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0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4315F75B-4A1A-8094-F0E4-313EE41A13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187" y="4067288"/>
                <a:ext cx="445956" cy="461665"/>
              </a:xfrm>
              <a:prstGeom prst="rect">
                <a:avLst/>
              </a:prstGeom>
              <a:blipFill>
                <a:blip r:embed="rId41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1785BF7-2208-0AD6-5AF1-A9B66F3B69E1}"/>
                  </a:ext>
                </a:extLst>
              </p:cNvPr>
              <p:cNvSpPr/>
              <p:nvPr/>
            </p:nvSpPr>
            <p:spPr>
              <a:xfrm>
                <a:off x="1589839" y="4778301"/>
                <a:ext cx="566181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m:t>–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1785BF7-2208-0AD6-5AF1-A9B66F3B69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9839" y="4778301"/>
                <a:ext cx="566181" cy="461665"/>
              </a:xfrm>
              <a:prstGeom prst="rect">
                <a:avLst/>
              </a:prstGeom>
              <a:blipFill>
                <a:blip r:embed="rId4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D74653E-C55C-5E19-B586-C893F47D046A}"/>
                  </a:ext>
                </a:extLst>
              </p:cNvPr>
              <p:cNvSpPr/>
              <p:nvPr/>
            </p:nvSpPr>
            <p:spPr>
              <a:xfrm>
                <a:off x="1565460" y="5296948"/>
                <a:ext cx="635110" cy="461665"/>
              </a:xfrm>
              <a:prstGeom prst="rect">
                <a:avLst/>
              </a:prstGeom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m:t>–</m:t>
                      </m:r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2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D74653E-C55C-5E19-B586-C893F47D04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5460" y="5296948"/>
                <a:ext cx="635110" cy="461665"/>
              </a:xfrm>
              <a:prstGeom prst="rect">
                <a:avLst/>
              </a:prstGeom>
              <a:blipFill>
                <a:blip r:embed="rId43"/>
                <a:stretch>
                  <a:fillRect/>
                </a:stretch>
              </a:blipFill>
              <a:ln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B0D36315-9EFD-B99A-DE8F-95AB9BC209C1}"/>
                  </a:ext>
                </a:extLst>
              </p:cNvPr>
              <p:cNvSpPr/>
              <p:nvPr/>
            </p:nvSpPr>
            <p:spPr>
              <a:xfrm>
                <a:off x="1697266" y="4458195"/>
                <a:ext cx="449162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B0D36315-9EFD-B99A-DE8F-95AB9BC209C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7266" y="4458195"/>
                <a:ext cx="449162" cy="461665"/>
              </a:xfrm>
              <a:prstGeom prst="rect">
                <a:avLst/>
              </a:prstGeom>
              <a:blipFill>
                <a:blip r:embed="rId4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 Box 6">
                <a:extLst>
                  <a:ext uri="{FF2B5EF4-FFF2-40B4-BE49-F238E27FC236}">
                    <a16:creationId xmlns:a16="http://schemas.microsoft.com/office/drawing/2014/main" id="{FED7BB08-A8F1-FA01-3E6C-6A3883B77A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92387" y="5913086"/>
                <a:ext cx="142025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𝑥</m:t>
                    </m:r>
                    <m:r>
                      <a:rPr kumimoji="0" lang="en-US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−</m:t>
                    </m:r>
                    <m:r>
                      <m:rPr>
                        <m:nor/>
                      </m:rPr>
                      <a:rPr kumimoji="0" lang="en-US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 Box 6">
                <a:extLst>
                  <a:ext uri="{FF2B5EF4-FFF2-40B4-BE49-F238E27FC236}">
                    <a16:creationId xmlns:a16="http://schemas.microsoft.com/office/drawing/2014/main" id="{FED7BB08-A8F1-FA01-3E6C-6A3883B77A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92387" y="5913086"/>
                <a:ext cx="1420259" cy="461665"/>
              </a:xfrm>
              <a:prstGeom prst="rect">
                <a:avLst/>
              </a:prstGeom>
              <a:blipFill>
                <a:blip r:embed="rId45"/>
                <a:stretch>
                  <a:fillRect l="-6438" t="-10526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6">
                <a:extLst>
                  <a:ext uri="{FF2B5EF4-FFF2-40B4-BE49-F238E27FC236}">
                    <a16:creationId xmlns:a16="http://schemas.microsoft.com/office/drawing/2014/main" id="{D642957A-2987-908A-6AAD-6892CCA3C2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48572" y="5914975"/>
                <a:ext cx="142025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𝑥</m:t>
                    </m:r>
                    <m:r>
                      <a:rPr kumimoji="0" lang="en-US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m:rPr>
                        <m:nor/>
                      </m:rPr>
                      <a:rPr kumimoji="0" lang="en-US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Text Box 6">
                <a:extLst>
                  <a:ext uri="{FF2B5EF4-FFF2-40B4-BE49-F238E27FC236}">
                    <a16:creationId xmlns:a16="http://schemas.microsoft.com/office/drawing/2014/main" id="{D642957A-2987-908A-6AAD-6892CCA3C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48572" y="5914975"/>
                <a:ext cx="1420259" cy="461665"/>
              </a:xfrm>
              <a:prstGeom prst="rect">
                <a:avLst/>
              </a:prstGeom>
              <a:blipFill>
                <a:blip r:embed="rId46"/>
                <a:stretch>
                  <a:fillRect l="-6867" t="-10526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 Box 6">
            <a:extLst>
              <a:ext uri="{FF2B5EF4-FFF2-40B4-BE49-F238E27FC236}">
                <a16:creationId xmlns:a16="http://schemas.microsoft.com/office/drawing/2014/main" id="{A228F7AD-AEAB-9787-01D8-5FFA29EF5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185" y="5910699"/>
            <a:ext cx="2047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2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 +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2513EC82-3715-D72B-E833-AEAA0A2757DB}"/>
                  </a:ext>
                </a:extLst>
              </p:cNvPr>
              <p:cNvSpPr/>
              <p:nvPr/>
            </p:nvSpPr>
            <p:spPr>
              <a:xfrm>
                <a:off x="8488988" y="2569280"/>
                <a:ext cx="36099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2513EC82-3715-D72B-E833-AEAA0A2757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8988" y="2569280"/>
                <a:ext cx="360996" cy="461665"/>
              </a:xfrm>
              <a:prstGeom prst="rect">
                <a:avLst/>
              </a:prstGeom>
              <a:blipFill>
                <a:blip r:embed="rId4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61162EEE-8177-B66E-5460-246A64F494D0}"/>
                  </a:ext>
                </a:extLst>
              </p:cNvPr>
              <p:cNvSpPr/>
              <p:nvPr/>
            </p:nvSpPr>
            <p:spPr>
              <a:xfrm>
                <a:off x="7753540" y="2534869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61162EEE-8177-B66E-5460-246A64F494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540" y="2534869"/>
                <a:ext cx="983346" cy="523220"/>
              </a:xfrm>
              <a:prstGeom prst="rect">
                <a:avLst/>
              </a:prstGeom>
              <a:blipFill>
                <a:blip r:embed="rId4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>
            <a:extLst>
              <a:ext uri="{FF2B5EF4-FFF2-40B4-BE49-F238E27FC236}">
                <a16:creationId xmlns:a16="http://schemas.microsoft.com/office/drawing/2014/main" id="{B01BB1AA-9B4C-6102-C4DD-B5FF51F4C7B8}"/>
              </a:ext>
            </a:extLst>
          </p:cNvPr>
          <p:cNvSpPr/>
          <p:nvPr/>
        </p:nvSpPr>
        <p:spPr>
          <a:xfrm>
            <a:off x="2985872" y="6317879"/>
            <a:ext cx="496575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We need two more zeros.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51CB175-8180-4B47-D1F8-A229A1D6B218}"/>
              </a:ext>
            </a:extLst>
          </p:cNvPr>
          <p:cNvSpPr/>
          <p:nvPr/>
        </p:nvSpPr>
        <p:spPr>
          <a:xfrm>
            <a:off x="7864436" y="4757271"/>
            <a:ext cx="1225812" cy="436730"/>
          </a:xfrm>
          <a:prstGeom prst="rect">
            <a:avLst/>
          </a:prstGeom>
          <a:noFill/>
          <a:ln w="25400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96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2" grpId="0"/>
      <p:bldP spid="23" grpId="0" animBg="1"/>
      <p:bldP spid="24" grpId="0" animBg="1"/>
      <p:bldP spid="25" grpId="0" animBg="1"/>
      <p:bldP spid="30" grpId="0" animBg="1"/>
      <p:bldP spid="31" grpId="0" animBg="1"/>
      <p:bldP spid="32" grpId="0" animBg="1"/>
      <p:bldP spid="32" grpId="1" animBg="1"/>
      <p:bldP spid="33" grpId="0" animBg="1"/>
      <p:bldP spid="33" grpId="1" animBg="1"/>
      <p:bldP spid="35" grpId="0"/>
      <p:bldP spid="36" grpId="0"/>
      <p:bldP spid="37" grpId="0"/>
      <p:bldP spid="40" grpId="0"/>
      <p:bldP spid="42" grpId="0"/>
      <p:bldP spid="43" grpId="0"/>
      <p:bldP spid="45" grpId="0" animBg="1"/>
      <p:bldP spid="46" grpId="0" animBg="1"/>
      <p:bldP spid="48" grpId="0" animBg="1"/>
      <p:bldP spid="50" grpId="0"/>
      <p:bldP spid="51" grpId="0"/>
      <p:bldP spid="54" grpId="0"/>
      <p:bldP spid="55" grpId="0"/>
      <p:bldP spid="57" grpId="0"/>
      <p:bldP spid="61" grpId="0"/>
      <p:bldP spid="64" grpId="0"/>
      <p:bldP spid="65" grpId="0"/>
      <p:bldP spid="47" grpId="0"/>
      <p:bldP spid="49" grpId="0"/>
      <p:bldP spid="6" grpId="0" animBg="1"/>
      <p:bldP spid="7" grpId="0"/>
      <p:bldP spid="8" grpId="0"/>
      <p:bldP spid="9" grpId="0" animBg="1"/>
      <p:bldP spid="10" grpId="0"/>
      <p:bldP spid="11" grpId="0" animBg="1"/>
      <p:bldP spid="12" grpId="0"/>
      <p:bldP spid="13" grpId="0" animBg="1"/>
      <p:bldP spid="15" grpId="0"/>
      <p:bldP spid="16" grpId="0" animBg="1"/>
      <p:bldP spid="17" grpId="0" animBg="1"/>
      <p:bldP spid="18" grpId="0" animBg="1"/>
      <p:bldP spid="27" grpId="0"/>
      <p:bldP spid="29" grpId="0" animBg="1"/>
      <p:bldP spid="34" grpId="0"/>
      <p:bldP spid="38" grpId="0"/>
      <p:bldP spid="41" grpId="0"/>
      <p:bldP spid="66" grpId="0"/>
      <p:bldP spid="67" grpId="0"/>
      <p:bldP spid="68" grpId="0"/>
      <p:bldP spid="19" grpId="0"/>
      <p:bldP spid="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AFDEE-8E35-3520-770E-A295F15E2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2F781B2-730F-1B31-9718-A731CF8FD518}"/>
              </a:ext>
            </a:extLst>
          </p:cNvPr>
          <p:cNvSpPr/>
          <p:nvPr/>
        </p:nvSpPr>
        <p:spPr>
          <a:xfrm>
            <a:off x="35496" y="981641"/>
            <a:ext cx="9036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Given that </a:t>
            </a:r>
            <a:r>
              <a:rPr kumimoji="0" lang="en-GB" sz="2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is a complex zero of the polynomial.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2BE99253-E4D2-FCF0-0F33-5B4AEA12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76200"/>
            <a:ext cx="8713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Conjugate root theorem.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Box 6">
                <a:extLst>
                  <a:ext uri="{FF2B5EF4-FFF2-40B4-BE49-F238E27FC236}">
                    <a16:creationId xmlns:a16="http://schemas.microsoft.com/office/drawing/2014/main" id="{842F653C-1BB2-CEEA-2D3B-6105E21193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606" y="1317682"/>
                <a:ext cx="4860868" cy="4924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lvl="0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f(x) = x</a:t>
                </a:r>
                <a:r>
                  <a:rPr kumimoji="0" lang="en-GB" sz="26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4</a:t>
                </a: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:r>
                  <a:rPr kumimoji="0" lang="en-GB" sz="2600" b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2</a:t>
                </a: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x</a:t>
                </a:r>
                <a:r>
                  <a:rPr kumimoji="0" lang="en-GB" sz="2600" b="0" i="0" u="none" strike="noStrike" kern="1200" cap="none" spc="0" normalizeH="0" baseline="3000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3</a:t>
                </a:r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kumimoji="0" lang="en-GB" sz="2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/>
                  </a:rPr>
                  <a:t> </a:t>
                </a:r>
                <a:r>
                  <a:rPr lang="en-GB" sz="26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6</a:t>
                </a:r>
                <a:r>
                  <a:rPr lang="en-GB" sz="2600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sz="2600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2 </a:t>
                </a:r>
                <a:r>
                  <a:rPr lang="en-GB" sz="26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+ </a:t>
                </a:r>
                <a:r>
                  <a:rPr lang="en-GB" sz="2600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a </a:t>
                </a: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x +</a:t>
                </a:r>
                <a:r>
                  <a:rPr kumimoji="0" lang="en-GB" sz="2600" b="0" i="1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 </a:t>
                </a:r>
                <a:r>
                  <a:rPr kumimoji="0" lang="en-GB" sz="2600" b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5,</a:t>
                </a:r>
                <a:r>
                  <a:rPr kumimoji="0" lang="en-GB" sz="2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 </a:t>
                </a:r>
                <a:endParaRPr kumimoji="0" lang="en-GB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 Box 6">
                <a:extLst>
                  <a:ext uri="{FF2B5EF4-FFF2-40B4-BE49-F238E27FC236}">
                    <a16:creationId xmlns:a16="http://schemas.microsoft.com/office/drawing/2014/main" id="{842F653C-1BB2-CEEA-2D3B-6105E2119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606" y="1317682"/>
                <a:ext cx="4860868" cy="492443"/>
              </a:xfrm>
              <a:prstGeom prst="rect">
                <a:avLst/>
              </a:prstGeom>
              <a:blipFill>
                <a:blip r:embed="rId2"/>
                <a:stretch>
                  <a:fillRect l="-2258" t="-11111" b="-308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16BE01DB-29EF-201C-A830-09B0345D75CA}"/>
              </a:ext>
            </a:extLst>
          </p:cNvPr>
          <p:cNvSpPr/>
          <p:nvPr/>
        </p:nvSpPr>
        <p:spPr>
          <a:xfrm>
            <a:off x="4498102" y="1334724"/>
            <a:ext cx="418869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a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 </a:t>
            </a: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sym typeface="Symbol" panose="05050102010706020507" pitchFamily="18" charset="2"/>
              </a:rPr>
              <a:t> </a:t>
            </a:r>
            <a:r>
              <a:rPr kumimoji="0" lang="en-US" alt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ℝ, </a:t>
            </a: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Find the value of </a:t>
            </a:r>
            <a:r>
              <a:rPr kumimoji="0" lang="en-GB" sz="2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a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/>
              <a:ea typeface="+mn-ea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1821F72-6BB7-EA4A-ED22-F7E5ABE67109}"/>
              </a:ext>
            </a:extLst>
          </p:cNvPr>
          <p:cNvSpPr/>
          <p:nvPr/>
        </p:nvSpPr>
        <p:spPr>
          <a:xfrm>
            <a:off x="250825" y="501650"/>
            <a:ext cx="4500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00" marR="0" lvl="0" indent="-444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Example 2: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 Box 6">
                <a:extLst>
                  <a:ext uri="{FF2B5EF4-FFF2-40B4-BE49-F238E27FC236}">
                    <a16:creationId xmlns:a16="http://schemas.microsoft.com/office/drawing/2014/main" id="{9B0971E8-793B-9FEC-A1B9-EDA79D050D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0949" y="2288265"/>
                <a:ext cx="4247278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lvl="0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kumimoji="0" lang="en-GB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Times New Roman" panose="02020603050405020304" pitchFamily="18" charset="0"/>
                  </a:rPr>
                  <a:t>f(x) = </a:t>
                </a:r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4</a:t>
                </a:r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:r>
                  <a:rPr lang="en-GB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2</a:t>
                </a:r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3</a:t>
                </a:r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dirty="0">
                    <a:solidFill>
                      <a:prstClr val="black"/>
                    </a:solidFill>
                    <a:latin typeface="Comic Sans MS"/>
                  </a:rPr>
                  <a:t> </a:t>
                </a:r>
                <a:r>
                  <a:rPr lang="en-GB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6</a:t>
                </a:r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</a:t>
                </a:r>
                <a:r>
                  <a:rPr lang="en-GB" baseline="30000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GB" i="1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x + </a:t>
                </a:r>
                <a:r>
                  <a:rPr lang="en-GB" dirty="0">
                    <a:solidFill>
                      <a:prstClr val="black"/>
                    </a:solidFill>
                    <a:cs typeface="Times New Roman" panose="02020603050405020304" pitchFamily="18" charset="0"/>
                  </a:rPr>
                  <a:t>5 =</a:t>
                </a: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7" name="Text Box 6">
                <a:extLst>
                  <a:ext uri="{FF2B5EF4-FFF2-40B4-BE49-F238E27FC236}">
                    <a16:creationId xmlns:a16="http://schemas.microsoft.com/office/drawing/2014/main" id="{9B0971E8-793B-9FEC-A1B9-EDA79D050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0949" y="2288265"/>
                <a:ext cx="4247278" cy="461665"/>
              </a:xfrm>
              <a:prstGeom prst="rect">
                <a:avLst/>
              </a:prstGeom>
              <a:blipFill>
                <a:blip r:embed="rId3"/>
                <a:stretch>
                  <a:fillRect l="-2296" t="-10526" r="-1004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>
            <a:hlinkClick r:id="rId4"/>
            <a:extLst>
              <a:ext uri="{FF2B5EF4-FFF2-40B4-BE49-F238E27FC236}">
                <a16:creationId xmlns:a16="http://schemas.microsoft.com/office/drawing/2014/main" id="{A625D77B-746D-284C-4C55-A8409B8A402D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hlinkClick r:id="rId4"/>
            <a:extLst>
              <a:ext uri="{FF2B5EF4-FFF2-40B4-BE49-F238E27FC236}">
                <a16:creationId xmlns:a16="http://schemas.microsoft.com/office/drawing/2014/main" id="{077BC463-0650-752B-1D29-BFD9080681A5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8AFE19-6142-36DB-4380-85F74FAAB707}"/>
              </a:ext>
            </a:extLst>
          </p:cNvPr>
          <p:cNvSpPr/>
          <p:nvPr/>
        </p:nvSpPr>
        <p:spPr>
          <a:xfrm>
            <a:off x="53752" y="1761096"/>
            <a:ext cx="903649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Hence, find all the remaining zeros.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 Box 6">
                <a:extLst>
                  <a:ext uri="{FF2B5EF4-FFF2-40B4-BE49-F238E27FC236}">
                    <a16:creationId xmlns:a16="http://schemas.microsoft.com/office/drawing/2014/main" id="{216E4C7C-94AD-642A-6C57-6F287BCC8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433" y="2290652"/>
                <a:ext cx="142025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𝑥</m:t>
                    </m:r>
                    <m:r>
                      <a:rPr kumimoji="0" lang="en-US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−</m:t>
                    </m:r>
                    <m:r>
                      <m:rPr>
                        <m:nor/>
                      </m:rPr>
                      <a:rPr kumimoji="0" lang="en-US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 Box 6">
                <a:extLst>
                  <a:ext uri="{FF2B5EF4-FFF2-40B4-BE49-F238E27FC236}">
                    <a16:creationId xmlns:a16="http://schemas.microsoft.com/office/drawing/2014/main" id="{216E4C7C-94AD-642A-6C57-6F287BCC84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72433" y="2290652"/>
                <a:ext cx="1420259" cy="461665"/>
              </a:xfrm>
              <a:prstGeom prst="rect">
                <a:avLst/>
              </a:prstGeom>
              <a:blipFill>
                <a:blip r:embed="rId5"/>
                <a:stretch>
                  <a:fillRect l="-6867" t="-10667" b="-306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 Box 6">
                <a:extLst>
                  <a:ext uri="{FF2B5EF4-FFF2-40B4-BE49-F238E27FC236}">
                    <a16:creationId xmlns:a16="http://schemas.microsoft.com/office/drawing/2014/main" id="{FCA87864-D176-686B-32A6-B9ABFC5CC9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28618" y="2292541"/>
                <a:ext cx="1420259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kumimoji="0" lang="en-US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𝑥</m:t>
                    </m:r>
                    <m:r>
                      <a:rPr kumimoji="0" lang="en-US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</a:rPr>
                      <m:t>+</m:t>
                    </m:r>
                    <m:r>
                      <m:rPr>
                        <m:nor/>
                      </m:rPr>
                      <a:rPr kumimoji="0" lang="en-US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i</m:t>
                    </m:r>
                    <m:r>
                      <m:rPr>
                        <m:nor/>
                      </m:rPr>
                      <a:rPr kumimoji="0" lang="en-GB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ea typeface="+mn-ea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kumimoji="0" lang="en-GB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+mn-ea"/>
                    <a:cs typeface="Times New Roman" panose="02020603050405020304" pitchFamily="18" charset="0"/>
                  </a:rPr>
                  <a:t> </a:t>
                </a:r>
                <a:endParaRPr kumimoji="0" lang="en-GB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1" name="Text Box 6">
                <a:extLst>
                  <a:ext uri="{FF2B5EF4-FFF2-40B4-BE49-F238E27FC236}">
                    <a16:creationId xmlns:a16="http://schemas.microsoft.com/office/drawing/2014/main" id="{FCA87864-D176-686B-32A6-B9ABFC5CC9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28618" y="2292541"/>
                <a:ext cx="1420259" cy="461665"/>
              </a:xfrm>
              <a:prstGeom prst="rect">
                <a:avLst/>
              </a:prstGeom>
              <a:blipFill>
                <a:blip r:embed="rId6"/>
                <a:stretch>
                  <a:fillRect l="-6438" t="-10526" b="-2894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 Box 6">
            <a:extLst>
              <a:ext uri="{FF2B5EF4-FFF2-40B4-BE49-F238E27FC236}">
                <a16:creationId xmlns:a16="http://schemas.microsoft.com/office/drawing/2014/main" id="{AE9D4455-0F02-883F-4327-88964F803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9231" y="2288265"/>
            <a:ext cx="2047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2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 +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989F3B-A74F-6B13-B237-04FC94813F77}"/>
              </a:ext>
            </a:extLst>
          </p:cNvPr>
          <p:cNvSpPr/>
          <p:nvPr/>
        </p:nvSpPr>
        <p:spPr>
          <a:xfrm>
            <a:off x="195827" y="2816803"/>
            <a:ext cx="86942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D34817"/>
              </a:buClr>
              <a:buSzTx/>
              <a:buFontTx/>
              <a:buNone/>
              <a:tabLst>
                <a:tab pos="533400" algn="l"/>
              </a:tabLst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/>
                <a:ea typeface="+mn-ea"/>
              </a:rPr>
              <a:t>To find the remaining zeros we find the zeros of. </a:t>
            </a:r>
          </a:p>
        </p:txBody>
      </p:sp>
      <p:sp>
        <p:nvSpPr>
          <p:cNvPr id="58" name="Text Box 6">
            <a:extLst>
              <a:ext uri="{FF2B5EF4-FFF2-40B4-BE49-F238E27FC236}">
                <a16:creationId xmlns:a16="http://schemas.microsoft.com/office/drawing/2014/main" id="{6C786619-CDB6-33EF-48F8-0FF6558AA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11" y="3305736"/>
            <a:ext cx="2047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2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 +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5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D0854309-091B-1B97-2A0B-7DFE30B1EA58}"/>
                  </a:ext>
                </a:extLst>
              </p:cNvPr>
              <p:cNvSpPr/>
              <p:nvPr/>
            </p:nvSpPr>
            <p:spPr>
              <a:xfrm>
                <a:off x="8508812" y="2924705"/>
                <a:ext cx="566181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m:t>–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D0854309-091B-1B97-2A0B-7DFE30B1EA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8812" y="2924705"/>
                <a:ext cx="566181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23835307-9E28-FF10-C84E-025FF68FF55C}"/>
                  </a:ext>
                </a:extLst>
              </p:cNvPr>
              <p:cNvSpPr/>
              <p:nvPr/>
            </p:nvSpPr>
            <p:spPr>
              <a:xfrm>
                <a:off x="7773364" y="2890294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23835307-9E28-FF10-C84E-025FF68FF5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3364" y="2890294"/>
                <a:ext cx="98334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23D6D3A2-74B4-12A3-C4FB-1111DA18BFD2}"/>
                  </a:ext>
                </a:extLst>
              </p:cNvPr>
              <p:cNvSpPr/>
              <p:nvPr/>
            </p:nvSpPr>
            <p:spPr>
              <a:xfrm>
                <a:off x="8488988" y="2569280"/>
                <a:ext cx="36099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23D6D3A2-74B4-12A3-C4FB-1111DA18BFD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8988" y="2569280"/>
                <a:ext cx="360996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8344E682-D6B4-21A0-9EB6-8123E343F362}"/>
                  </a:ext>
                </a:extLst>
              </p:cNvPr>
              <p:cNvSpPr/>
              <p:nvPr/>
            </p:nvSpPr>
            <p:spPr>
              <a:xfrm>
                <a:off x="7753540" y="2534869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8344E682-D6B4-21A0-9EB6-8123E343F3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3540" y="2534869"/>
                <a:ext cx="983346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4F53A184-F51C-27F4-CC16-B9B2FD60BC4B}"/>
                  </a:ext>
                </a:extLst>
              </p:cNvPr>
              <p:cNvSpPr/>
              <p:nvPr/>
            </p:nvSpPr>
            <p:spPr>
              <a:xfrm>
                <a:off x="4572000" y="3278468"/>
                <a:ext cx="76065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=0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4F53A184-F51C-27F4-CC16-B9B2FD60BC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278468"/>
                <a:ext cx="760656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 Box 6">
            <a:extLst>
              <a:ext uri="{FF2B5EF4-FFF2-40B4-BE49-F238E27FC236}">
                <a16:creationId xmlns:a16="http://schemas.microsoft.com/office/drawing/2014/main" id="{58B72BA6-009C-350D-20C0-C1D941657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3455" y="3740133"/>
            <a:ext cx="28772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2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       </a:t>
            </a: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) + 5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81BBB3BB-379F-3FCD-1490-F7BD6945EE49}"/>
                  </a:ext>
                </a:extLst>
              </p:cNvPr>
              <p:cNvSpPr/>
              <p:nvPr/>
            </p:nvSpPr>
            <p:spPr>
              <a:xfrm>
                <a:off x="4531894" y="3712865"/>
                <a:ext cx="76065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=0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81BBB3BB-379F-3FCD-1490-F7BD6945EE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894" y="3712865"/>
                <a:ext cx="760656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CBD78AED-F807-F197-D74B-01F4D80F94D4}"/>
                  </a:ext>
                </a:extLst>
              </p:cNvPr>
              <p:cNvSpPr/>
              <p:nvPr/>
            </p:nvSpPr>
            <p:spPr>
              <a:xfrm>
                <a:off x="4111750" y="3726499"/>
                <a:ext cx="660757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dirty="0" smtClean="0">
                          <a:solidFill>
                            <a:srgbClr val="FF0000"/>
                          </a:solidFill>
                          <a:cs typeface="Times New Roman" panose="02020603050405020304" pitchFamily="18" charset="0"/>
                        </a:rPr>
                        <m:t>– </m:t>
                      </m:r>
                      <m:r>
                        <m:rPr>
                          <m:nor/>
                        </m:rPr>
                        <a:rPr lang="en-US" b="0" i="0" dirty="0" smtClean="0">
                          <a:solidFill>
                            <a:srgbClr val="FF0000"/>
                          </a:solidFill>
                          <a:cs typeface="Times New Roman" panose="02020603050405020304" pitchFamily="18" charset="0"/>
                        </a:rPr>
                        <m:t>1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CBD78AED-F807-F197-D74B-01F4D80F94D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750" y="3726499"/>
                <a:ext cx="660757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C45817DB-16A2-FABC-D71E-7E447F3118D9}"/>
                  </a:ext>
                </a:extLst>
              </p:cNvPr>
              <p:cNvSpPr/>
              <p:nvPr/>
            </p:nvSpPr>
            <p:spPr>
              <a:xfrm>
                <a:off x="2915684" y="3753767"/>
                <a:ext cx="742511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+ 1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C45817DB-16A2-FABC-D71E-7E447F3118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684" y="3753767"/>
                <a:ext cx="742511" cy="46166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 Box 6">
            <a:extLst>
              <a:ext uri="{FF2B5EF4-FFF2-40B4-BE49-F238E27FC236}">
                <a16:creationId xmlns:a16="http://schemas.microsoft.com/office/drawing/2014/main" id="{5D18B656-E279-9F96-8E44-8D428ACE3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777" y="4236970"/>
            <a:ext cx="20479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1)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 +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4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3983E958-8F6F-ABED-036D-4DF88548D458}"/>
                  </a:ext>
                </a:extLst>
              </p:cNvPr>
              <p:cNvSpPr/>
              <p:nvPr/>
            </p:nvSpPr>
            <p:spPr>
              <a:xfrm>
                <a:off x="4594166" y="4209702"/>
                <a:ext cx="76065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=0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3983E958-8F6F-ABED-036D-4DF88548D4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166" y="4209702"/>
                <a:ext cx="760656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4" name="Text Box 6">
            <a:extLst>
              <a:ext uri="{FF2B5EF4-FFF2-40B4-BE49-F238E27FC236}">
                <a16:creationId xmlns:a16="http://schemas.microsoft.com/office/drawing/2014/main" id="{C952E83D-31E9-22FE-C914-258BBBB94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008" y="4706539"/>
            <a:ext cx="11106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Times New Roman" panose="02020603050405020304" pitchFamily="18" charset="0"/>
              </a:rPr>
              <a:t>(</a:t>
            </a: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1)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2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8A839566-3CBC-E55C-7157-40E2CAA20156}"/>
                  </a:ext>
                </a:extLst>
              </p:cNvPr>
              <p:cNvSpPr/>
              <p:nvPr/>
            </p:nvSpPr>
            <p:spPr>
              <a:xfrm>
                <a:off x="4594166" y="4679271"/>
                <a:ext cx="898516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m:rPr>
                          <m:nor/>
                        </m:rPr>
                        <a:rPr lang="en-GB" dirty="0">
                          <a:solidFill>
                            <a:prstClr val="black"/>
                          </a:solidFill>
                          <a:cs typeface="Times New Roman" panose="02020603050405020304" pitchFamily="18" charset="0"/>
                        </a:rPr>
                        <m:t>–4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8A839566-3CBC-E55C-7157-40E2CAA201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166" y="4679271"/>
                <a:ext cx="898516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 Box 6">
            <a:extLst>
              <a:ext uri="{FF2B5EF4-FFF2-40B4-BE49-F238E27FC236}">
                <a16:creationId xmlns:a16="http://schemas.microsoft.com/office/drawing/2014/main" id="{D9D52445-6F9E-A0D9-366B-B5721ECF9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284" y="5080927"/>
            <a:ext cx="8985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r>
              <a:rPr lang="en-GB" baseline="30000" dirty="0">
                <a:solidFill>
                  <a:prstClr val="black"/>
                </a:solidFill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prstClr val="black"/>
                </a:solidFill>
                <a:cs typeface="Times New Roman" panose="02020603050405020304" pitchFamily="18" charset="0"/>
              </a:rPr>
              <a:t>– 1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C48F3817-DF31-76F6-545D-98F823E1683E}"/>
                  </a:ext>
                </a:extLst>
              </p:cNvPr>
              <p:cNvSpPr/>
              <p:nvPr/>
            </p:nvSpPr>
            <p:spPr>
              <a:xfrm>
                <a:off x="4594166" y="5031303"/>
                <a:ext cx="1406795" cy="503856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kumimoji="0" lang="en-US" sz="24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</m:ctrlPr>
                        </m:radPr>
                        <m:deg/>
                        <m:e>
                          <m:r>
                            <a:rPr kumimoji="0" lang="en-US" sz="24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m:t>−4</m:t>
                          </m:r>
                        </m:e>
                      </m:rad>
                    </m:oMath>
                  </m:oMathPara>
                </a14:m>
                <a:endParaRPr kumimoji="0" lang="en-GB" sz="2400" b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C48F3817-DF31-76F6-545D-98F823E1683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166" y="5031303"/>
                <a:ext cx="1406795" cy="50385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 Box 6">
            <a:extLst>
              <a:ext uri="{FF2B5EF4-FFF2-40B4-BE49-F238E27FC236}">
                <a16:creationId xmlns:a16="http://schemas.microsoft.com/office/drawing/2014/main" id="{24A22229-1070-2F50-3B37-3276601D2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8152" y="5465700"/>
            <a:ext cx="5477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i="1" dirty="0">
                <a:solidFill>
                  <a:prstClr val="black"/>
                </a:solidFill>
                <a:cs typeface="Times New Roman" panose="02020603050405020304" pitchFamily="18" charset="0"/>
              </a:rPr>
              <a:t>x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5523EAF7-1A47-5AE5-81E4-F40EF1A3742D}"/>
                  </a:ext>
                </a:extLst>
              </p:cNvPr>
              <p:cNvSpPr/>
              <p:nvPr/>
            </p:nvSpPr>
            <p:spPr>
              <a:xfrm>
                <a:off x="4615704" y="5528395"/>
                <a:ext cx="1389739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lvl="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±</m:t>
                      </m:r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</m:oMath>
                  </m:oMathPara>
                </a14:m>
                <a:endParaRPr kumimoji="0" lang="en-GB" sz="2400" b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5523EAF7-1A47-5AE5-81E4-F40EF1A374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5704" y="5528395"/>
                <a:ext cx="1389739" cy="461665"/>
              </a:xfrm>
              <a:prstGeom prst="rect">
                <a:avLst/>
              </a:prstGeom>
              <a:blipFill>
                <a:blip r:embed="rId18"/>
                <a:stretch>
                  <a:fillRect b="-263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EFA8C111-FE78-0B22-8613-21C7E93985F8}"/>
                  </a:ext>
                </a:extLst>
              </p:cNvPr>
              <p:cNvSpPr/>
              <p:nvPr/>
            </p:nvSpPr>
            <p:spPr>
              <a:xfrm>
                <a:off x="3828659" y="6136645"/>
                <a:ext cx="1066895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1</m:t>
                      </m:r>
                      <m:r>
                        <a:rPr lang="en-US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+2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EFA8C111-FE78-0B22-8613-21C7E93985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659" y="6136645"/>
                <a:ext cx="1066895" cy="46166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285BF432-439B-BDC3-58C1-D42E25A69EAC}"/>
                  </a:ext>
                </a:extLst>
              </p:cNvPr>
              <p:cNvSpPr/>
              <p:nvPr/>
            </p:nvSpPr>
            <p:spPr>
              <a:xfrm>
                <a:off x="3093211" y="6102234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3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285BF432-439B-BDC3-58C1-D42E25A69E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3211" y="6102234"/>
                <a:ext cx="983346" cy="52322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35E4BBBE-524C-36BB-FB94-72D1273E807B}"/>
                  </a:ext>
                </a:extLst>
              </p:cNvPr>
              <p:cNvSpPr/>
              <p:nvPr/>
            </p:nvSpPr>
            <p:spPr>
              <a:xfrm>
                <a:off x="6466156" y="6084101"/>
                <a:ext cx="906017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Times New Roman" panose="02020603050405020304" pitchFamily="18" charset="0"/>
                        </a:rPr>
                        <m:t>1–2</m:t>
                      </m:r>
                      <m:r>
                        <m:rPr>
                          <m:nor/>
                        </m:rPr>
                        <a:rPr kumimoji="0" 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m:t>i</m:t>
                      </m:r>
                    </m:oMath>
                  </m:oMathPara>
                </a14:m>
                <a:endParaRPr kumimoji="0" lang="en-GB" sz="24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35E4BBBE-524C-36BB-FB94-72D1273E807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6156" y="6084101"/>
                <a:ext cx="906017" cy="461665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D4A3646-911B-582B-BD05-50A75104FD54}"/>
                  </a:ext>
                </a:extLst>
              </p:cNvPr>
              <p:cNvSpPr/>
              <p:nvPr/>
            </p:nvSpPr>
            <p:spPr>
              <a:xfrm>
                <a:off x="5730708" y="6049690"/>
                <a:ext cx="98334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2800" b="0" i="1" u="none" strike="noStrike" kern="1200" cap="none" spc="0" normalizeH="0" baseline="-2500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4</m:t>
                      </m:r>
                      <m:r>
                        <a:rPr kumimoji="0" lang="en-US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</m:oMath>
                  </m:oMathPara>
                </a14:m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D4A3646-911B-582B-BD05-50A75104FD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708" y="6049690"/>
                <a:ext cx="983346" cy="5232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01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  <p:sp>
        <p:nvSpPr>
          <p:cNvPr id="14" name="Rectangle 13">
            <a:hlinkClick r:id="rId5"/>
            <a:extLst>
              <a:ext uri="{FF2B5EF4-FFF2-40B4-BE49-F238E27FC236}">
                <a16:creationId xmlns:a16="http://schemas.microsoft.com/office/drawing/2014/main" id="{0FFB291B-44E3-48C3-811B-20809D6D5FAF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5"/>
            <a:extLst>
              <a:ext uri="{FF2B5EF4-FFF2-40B4-BE49-F238E27FC236}">
                <a16:creationId xmlns:a16="http://schemas.microsoft.com/office/drawing/2014/main" id="{C5F37A8B-1007-44EE-9F4E-28C2E8B920B8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4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1"/>
    </mc:Choice>
    <mc:Fallback xmlns="">
      <p:transition spd="slow" advTm="571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ustom 3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F8E14AAE-E93A-4A17-A9BD-3CF3637F990A}" vid="{1C8CFEF6-9068-404E-9A4F-905BFDF90C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1148</TotalTime>
  <Words>1026</Words>
  <Application>Microsoft Office PowerPoint</Application>
  <PresentationFormat>On-screen Show (4:3)</PresentationFormat>
  <Paragraphs>214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Cambria Math</vt:lpstr>
      <vt:lpstr>Comic Sans MS</vt:lpstr>
      <vt:lpstr>Times New Roman</vt:lpstr>
      <vt:lpstr>Wingdings 2</vt:lpstr>
      <vt:lpstr>Theme1</vt:lpstr>
      <vt:lpstr>Conjugate root theorem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fundamental theorem of Algebra (FTA)</dc:title>
  <dc:creator>Orlando Hurtado</dc:creator>
  <cp:lastModifiedBy>Orlando Hurtado</cp:lastModifiedBy>
  <cp:revision>8</cp:revision>
  <dcterms:created xsi:type="dcterms:W3CDTF">2020-03-25T17:36:10Z</dcterms:created>
  <dcterms:modified xsi:type="dcterms:W3CDTF">2025-03-29T17:13:48Z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Timer">
    <vt:bool>true</vt:bool>
  </property>
  <property fmtid="{D5CDD505-2E9C-101B-9397-08002B2CF9AE}" pid="3" name="ShowPercent">
    <vt:bool>true</vt:bool>
  </property>
</Properties>
</file>