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2"/>
  </p:notesMasterIdLst>
  <p:handoutMasterIdLst>
    <p:handoutMasterId r:id="rId13"/>
  </p:handoutMasterIdLst>
  <p:sldIdLst>
    <p:sldId id="256" r:id="rId2"/>
    <p:sldId id="312" r:id="rId3"/>
    <p:sldId id="321" r:id="rId4"/>
    <p:sldId id="317" r:id="rId5"/>
    <p:sldId id="318" r:id="rId6"/>
    <p:sldId id="314" r:id="rId7"/>
    <p:sldId id="315" r:id="rId8"/>
    <p:sldId id="319" r:id="rId9"/>
    <p:sldId id="320" r:id="rId10"/>
    <p:sldId id="298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6600"/>
    <a:srgbClr val="CC0099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57" d="100"/>
          <a:sy n="57" d="100"/>
        </p:scale>
        <p:origin x="1158" y="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3/23/2025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23 March 2025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6" name="Picture 15" descr="A close up of a cage&#10;&#10;Description automatically generated">
            <a:extLst>
              <a:ext uri="{FF2B5EF4-FFF2-40B4-BE49-F238E27FC236}">
                <a16:creationId xmlns:a16="http://schemas.microsoft.com/office/drawing/2014/main" id="{03590A7C-6C52-4678-BE76-6E1BD349C1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730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7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3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60769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4" name="Picture 13" descr="A close up of a cage&#10;&#10;Description automatically generated">
            <a:extLst>
              <a:ext uri="{FF2B5EF4-FFF2-40B4-BE49-F238E27FC236}">
                <a16:creationId xmlns:a16="http://schemas.microsoft.com/office/drawing/2014/main" id="{DA136CFC-80C5-4AE5-8F7A-62168648D0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1856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14685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22190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32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0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7254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/>
              <a:t>www.mathssupport.org</a:t>
            </a:r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1651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3/23/2025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  <p:pic>
        <p:nvPicPr>
          <p:cNvPr id="12" name="Picture 11" descr="A close up of a cage&#10;&#10;Description automatically generated">
            <a:extLst>
              <a:ext uri="{FF2B5EF4-FFF2-40B4-BE49-F238E27FC236}">
                <a16:creationId xmlns:a16="http://schemas.microsoft.com/office/drawing/2014/main" id="{701B1090-C1FE-4EF0-91ED-BCCFD2EF1C1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95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://www.mathssupport.org/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633413" indent="-633413"/>
            <a:r>
              <a:rPr lang="en-US" dirty="0"/>
              <a:t>LO: To know and use the fundamental theorem of algebra.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23 March 2025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 fontScale="9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The fundamental theorem of Algebra (FTA)</a:t>
            </a:r>
            <a:endParaRPr lang="en-US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F8BC85B2-9BBE-41D9-AA65-9004068DD58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C0CE94EA-D16F-4B92-8D65-556F40BA6B14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algebra.</a:t>
            </a:r>
          </a:p>
        </p:txBody>
      </p:sp>
      <p:sp>
        <p:nvSpPr>
          <p:cNvPr id="2" name="Rectangle 1"/>
          <p:cNvSpPr/>
          <p:nvPr/>
        </p:nvSpPr>
        <p:spPr>
          <a:xfrm>
            <a:off x="401906" y="2344802"/>
            <a:ext cx="83287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lang="en-US" sz="2000" dirty="0"/>
              <a:t>“</a:t>
            </a:r>
            <a:r>
              <a:rPr lang="en-US" sz="2800" dirty="0">
                <a:solidFill>
                  <a:prstClr val="black"/>
                </a:solidFill>
                <a:latin typeface="Comic Sans MS"/>
              </a:rPr>
              <a:t>How many real solutions might it have? </a:t>
            </a:r>
            <a:endParaRPr lang="en-GB" sz="2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414099" y="3941021"/>
            <a:ext cx="87129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Comic Sans MS"/>
              </a:rPr>
              <a:t>Do we always know how many complex solutions it must have?</a:t>
            </a:r>
            <a:endParaRPr kumimoji="0" lang="en-GB" sz="28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8CCF1A51-91BA-4FD1-AD4D-9537A5F0A0E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7408AF56-807B-4F97-9839-3AF076E6989C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B53E7F-0689-F635-D622-2ACA28AFE45D}"/>
              </a:ext>
            </a:extLst>
          </p:cNvPr>
          <p:cNvSpPr/>
          <p:nvPr/>
        </p:nvSpPr>
        <p:spPr>
          <a:xfrm>
            <a:off x="483774" y="3065823"/>
            <a:ext cx="83287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lang="en-US" sz="2800" dirty="0">
                <a:solidFill>
                  <a:prstClr val="black"/>
                </a:solidFill>
                <a:latin typeface="Comic Sans MS"/>
              </a:rPr>
              <a:t>Could it have complex solutions?</a:t>
            </a:r>
            <a:endParaRPr lang="en-GB" sz="2800" dirty="0">
              <a:solidFill>
                <a:prstClr val="black"/>
              </a:solidFill>
              <a:latin typeface="Comic Sans MS"/>
            </a:endParaRPr>
          </a:p>
        </p:txBody>
      </p:sp>
      <p:sp>
        <p:nvSpPr>
          <p:cNvPr id="4" name="Text Box 9">
            <a:extLst>
              <a:ext uri="{FF2B5EF4-FFF2-40B4-BE49-F238E27FC236}">
                <a16:creationId xmlns:a16="http://schemas.microsoft.com/office/drawing/2014/main" id="{1AD24132-EA3A-500D-3AFA-628A91E43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918" y="1408049"/>
            <a:ext cx="48918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4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– 6</a:t>
            </a: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+ 11</a:t>
            </a: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32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– 6</a:t>
            </a:r>
            <a:r>
              <a:rPr kumimoji="0" lang="en-GB" alt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98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EB7D55-6A14-F599-8C71-114756D7E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>
            <a:extLst>
              <a:ext uri="{FF2B5EF4-FFF2-40B4-BE49-F238E27FC236}">
                <a16:creationId xmlns:a16="http://schemas.microsoft.com/office/drawing/2014/main" id="{69AF7528-5146-DD5B-60A1-09B02E88A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C063A85-8293-2B7A-43A3-31CBC12151C1}"/>
              </a:ext>
            </a:extLst>
          </p:cNvPr>
          <p:cNvSpPr/>
          <p:nvPr/>
        </p:nvSpPr>
        <p:spPr>
          <a:xfrm>
            <a:off x="361456" y="994794"/>
            <a:ext cx="832878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Remainder theorem and the Factor theorem can be generalised in </a:t>
            </a:r>
            <a:r>
              <a:rPr kumimoji="0" lang="en-GB" sz="2800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</a:t>
            </a:r>
            <a:r>
              <a:rPr kumimoji="0" lang="en-GB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F21FECFE-C0A4-4223-BA8E-94B9E99D0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49" y="2591013"/>
            <a:ext cx="871296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ct val="50000"/>
              </a:spcBef>
              <a:spcAft>
                <a:spcPts val="0"/>
              </a:spcAft>
              <a:defRPr/>
            </a:pPr>
            <a:r>
              <a:rPr lang="en-GB" sz="2800" dirty="0">
                <a:solidFill>
                  <a:prstClr val="black"/>
                </a:solidFill>
                <a:latin typeface="Comic Sans MS"/>
              </a:rPr>
              <a:t>The fundamental theorem of algebra is one of the most important theorems in mathematics</a:t>
            </a:r>
            <a:endParaRPr kumimoji="0" lang="en-GB" sz="2800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629EDC87-76FF-C888-C75C-26FA6CB74A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649" y="3741104"/>
            <a:ext cx="871296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It stablishes the existence of the complex zeros of a polynomial (Points at which the value of the function is zero).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88F7207A-3208-178B-B0D6-FCB1BE3807FD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2043747C-2BC6-CDDF-A4A4-99F54FD839E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80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EE2C7-925A-8C86-B928-64D30E941A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>
            <a:extLst>
              <a:ext uri="{FF2B5EF4-FFF2-40B4-BE49-F238E27FC236}">
                <a16:creationId xmlns:a16="http://schemas.microsoft.com/office/drawing/2014/main" id="{58F833EB-7EA1-84FB-B6D3-5C46040CBB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40C3AAB-644D-C1A0-27DB-232FC86EBDAF}"/>
              </a:ext>
            </a:extLst>
          </p:cNvPr>
          <p:cNvSpPr/>
          <p:nvPr/>
        </p:nvSpPr>
        <p:spPr>
          <a:xfrm>
            <a:off x="647199" y="764704"/>
            <a:ext cx="45008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polynomial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6DC342AE-D93F-6574-7309-BAA4D08A7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457" y="1808820"/>
            <a:ext cx="8712968" cy="232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With real or complex coefficients 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≠ 0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) has exactly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 zeros, each of which may be written in the form </a:t>
            </a:r>
            <a:r>
              <a:rPr lang="en-GB" sz="2800" dirty="0">
                <a:solidFill>
                  <a:prstClr val="black"/>
                </a:solidFill>
                <a:latin typeface="Symbol" panose="05050102010706020507" pitchFamily="18" charset="2"/>
                <a:cs typeface="Times New Roman" panose="02020603050405020304" pitchFamily="18" charset="0"/>
              </a:rPr>
              <a:t>w =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 + bi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where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Times New Roman" panose="02020603050405020304" pitchFamily="18" charset="0"/>
              </a:rPr>
              <a:t>a, b </a:t>
            </a:r>
            <a:r>
              <a:rPr lang="en-US" altLang="en-US" sz="2800" dirty="0">
                <a:solidFill>
                  <a:prstClr val="black"/>
                </a:solidFill>
                <a:latin typeface="Comic Sans MS"/>
                <a:sym typeface="Symbol" panose="05050102010706020507" pitchFamily="18" charset="2"/>
              </a:rPr>
              <a:t> </a:t>
            </a:r>
            <a:r>
              <a:rPr lang="en-US" altLang="en-US" sz="2800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ℝ, </a:t>
            </a:r>
            <a:r>
              <a:rPr lang="en-US" altLang="en-US" sz="2800" dirty="0">
                <a:solidFill>
                  <a:prstClr val="black"/>
                </a:solidFill>
                <a:latin typeface="Comic Sans MS"/>
                <a:cs typeface="Times New Roman" panose="02020603050405020304" pitchFamily="18" charset="0"/>
              </a:rPr>
              <a:t>and some of which may be repeated</a:t>
            </a:r>
            <a:r>
              <a:rPr lang="en-GB" sz="2800" dirty="0">
                <a:solidFill>
                  <a:prstClr val="black"/>
                </a:solidFill>
                <a:latin typeface="Comic Sans MS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There is an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w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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ℂ such that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f(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w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=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0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7" name="Text Box 6">
            <a:extLst>
              <a:ext uri="{FF2B5EF4-FFF2-40B4-BE49-F238E27FC236}">
                <a16:creationId xmlns:a16="http://schemas.microsoft.com/office/drawing/2014/main" id="{4F7DA527-6A8A-8F53-B755-CE0029610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199" y="1196752"/>
            <a:ext cx="81414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P(x) = 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n-1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…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+ 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15F22CD-64C1-7AF3-53AE-6D77FEEAE970}"/>
              </a:ext>
            </a:extLst>
          </p:cNvPr>
          <p:cNvSpPr/>
          <p:nvPr/>
        </p:nvSpPr>
        <p:spPr>
          <a:xfrm>
            <a:off x="361457" y="4142127"/>
            <a:ext cx="518756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marR="0" lvl="0" indent="-4445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Corollary: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Each polynomial</a:t>
            </a: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41DB60B1-73DE-52DE-AC87-CF8A07DDD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17" y="5092005"/>
            <a:ext cx="871296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With real or complex coefficients can be written in a factored form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Times New Roman" panose="02020603050405020304" pitchFamily="18" charset="0"/>
              </a:rPr>
              <a:t>Such that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w</a:t>
            </a:r>
            <a:r>
              <a:rPr kumimoji="0" lang="en-GB" sz="28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  <a:sym typeface="Symbol" panose="05050102010706020507" pitchFamily="18" charset="2"/>
              </a:rPr>
              <a:t> 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ℂ,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1, 2, … </a:t>
            </a: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" name="Text Box 6">
            <a:extLst>
              <a:ext uri="{FF2B5EF4-FFF2-40B4-BE49-F238E27FC236}">
                <a16:creationId xmlns:a16="http://schemas.microsoft.com/office/drawing/2014/main" id="{F64CDDB5-9C1E-E053-B6B5-2DC1DC55C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759" y="4479937"/>
            <a:ext cx="81414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P(x) = 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n-1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n-2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…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</a:t>
            </a:r>
            <a:r>
              <a:rPr kumimoji="0" lang="en-GB" sz="2800" b="0" i="1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 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+ 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Text Box 6">
            <a:extLst>
              <a:ext uri="{FF2B5EF4-FFF2-40B4-BE49-F238E27FC236}">
                <a16:creationId xmlns:a16="http://schemas.microsoft.com/office/drawing/2014/main" id="{082B564E-28A2-E02D-243B-A3D7609AD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1024" y="5484502"/>
            <a:ext cx="54755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P(x) = a</a:t>
            </a:r>
            <a:r>
              <a:rPr kumimoji="0" lang="en-GB" sz="2800" b="0" i="1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w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w</a:t>
            </a:r>
            <a:r>
              <a:rPr kumimoji="0" lang="en-GB" sz="28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…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 –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w</a:t>
            </a:r>
            <a:r>
              <a:rPr kumimoji="0" lang="en-GB" sz="2800" b="0" i="1" u="none" strike="noStrike" kern="1200" cap="none" spc="0" normalizeH="0" baseline="-2500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Times New Roman" panose="02020603050405020304" pitchFamily="18" charset="0"/>
              </a:rPr>
              <a:t>)</a:t>
            </a:r>
            <a:r>
              <a:rPr kumimoji="0" lang="en-GB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E8FE4A0E-C707-9605-BAD8-A02539D6711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FDA0564B-13A6-A4AC-82E9-5ECB20B20EB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16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7" grpId="0"/>
      <p:bldP spid="26" grpId="0"/>
      <p:bldP spid="28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0FFD61-968C-76DC-7AC6-064BD5E378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2" name="Text Box 4">
            <a:extLst>
              <a:ext uri="{FF2B5EF4-FFF2-40B4-BE49-F238E27FC236}">
                <a16:creationId xmlns:a16="http://schemas.microsoft.com/office/drawing/2014/main" id="{DEFBEB3B-6E14-809D-5DD4-3F405CE52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F0FC08-ABA9-946E-5708-5185B38D968F}"/>
              </a:ext>
            </a:extLst>
          </p:cNvPr>
          <p:cNvSpPr/>
          <p:nvPr/>
        </p:nvSpPr>
        <p:spPr>
          <a:xfrm>
            <a:off x="235585" y="977019"/>
            <a:ext cx="86637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34817"/>
              </a:buClr>
              <a:buSzTx/>
              <a:buFontTx/>
              <a:buNone/>
              <a:tabLst>
                <a:tab pos="533400" algn="l"/>
              </a:tabLst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Using </a:t>
            </a:r>
            <a:r>
              <a:rPr kumimoji="0" lang="en-GB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algebra, </a:t>
            </a:r>
            <a:r>
              <a:rPr kumimoji="0" lang="en-GB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following properties of </a:t>
            </a:r>
            <a:r>
              <a:rPr kumimoji="0" lang="en-GB" b="1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real polynomials </a:t>
            </a:r>
            <a:r>
              <a:rPr kumimoji="0" lang="en-GB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can be stablished. 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C443DFB4-B0D0-B009-A81C-D5A578D4B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768" y="1980801"/>
            <a:ext cx="88357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prstClr val="black"/>
                </a:solidFill>
                <a:latin typeface="Comic Sans MS"/>
              </a:rPr>
              <a:t>Every </a:t>
            </a:r>
            <a:r>
              <a:rPr lang="en-GB" b="1" dirty="0">
                <a:solidFill>
                  <a:prstClr val="black"/>
                </a:solidFill>
                <a:latin typeface="Comic Sans MS"/>
              </a:rPr>
              <a:t>real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polynomial of degree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n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can be factorised into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n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complex linear factors, some of which may be repeated.</a:t>
            </a:r>
            <a:endParaRPr kumimoji="0" lang="en-GB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28" name="Text Box 6">
            <a:extLst>
              <a:ext uri="{FF2B5EF4-FFF2-40B4-BE49-F238E27FC236}">
                <a16:creationId xmlns:a16="http://schemas.microsoft.com/office/drawing/2014/main" id="{B209D100-52B7-5355-2FED-2652AC3ACD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645" y="2849513"/>
            <a:ext cx="871296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prstClr val="black"/>
                </a:solidFill>
                <a:latin typeface="Comic Sans MS"/>
              </a:rPr>
              <a:t>Every </a:t>
            </a:r>
            <a:r>
              <a:rPr lang="en-GB" b="1" dirty="0">
                <a:solidFill>
                  <a:prstClr val="black"/>
                </a:solidFill>
                <a:latin typeface="Comic Sans MS"/>
              </a:rPr>
              <a:t>real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polynomial can be expressed as a product of </a:t>
            </a:r>
            <a:r>
              <a:rPr lang="en-GB" b="1" dirty="0">
                <a:solidFill>
                  <a:prstClr val="black"/>
                </a:solidFill>
                <a:latin typeface="Comic Sans MS"/>
              </a:rPr>
              <a:t>real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linear and </a:t>
            </a:r>
            <a:r>
              <a:rPr lang="en-GB" b="1" dirty="0">
                <a:solidFill>
                  <a:prstClr val="black"/>
                </a:solidFill>
                <a:latin typeface="Comic Sans MS"/>
              </a:rPr>
              <a:t>real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irreducible quadratic factors (where </a:t>
            </a:r>
            <a:r>
              <a:rPr lang="en-GB" dirty="0">
                <a:solidFill>
                  <a:prstClr val="black"/>
                </a:solidFill>
                <a:latin typeface="Symbol" panose="05050102010706020507" pitchFamily="18" charset="2"/>
              </a:rPr>
              <a:t>D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</a:t>
            </a:r>
            <a:r>
              <a:rPr lang="en-GB" dirty="0">
                <a:solidFill>
                  <a:prstClr val="black"/>
                </a:solidFill>
                <a:cs typeface="Times New Roman" panose="02020603050405020304" pitchFamily="18" charset="0"/>
              </a:rPr>
              <a:t>&lt; 0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).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9B937F85-4102-6292-8CB9-7B978A35281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9D81B40C-1F6B-9768-9099-FE9DFAB4CC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95EDBA22-8E19-F325-ECA2-6D1D26E667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864" y="3948226"/>
            <a:ext cx="88357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prstClr val="black"/>
                </a:solidFill>
                <a:latin typeface="Comic Sans MS"/>
              </a:rPr>
              <a:t>Every </a:t>
            </a:r>
            <a:r>
              <a:rPr lang="en-GB" b="1" dirty="0">
                <a:solidFill>
                  <a:prstClr val="black"/>
                </a:solidFill>
                <a:latin typeface="Comic Sans MS"/>
              </a:rPr>
              <a:t>real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polynomial of degree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n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has exactly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n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zeros, some of which may be repeated.</a:t>
            </a:r>
            <a:endParaRPr kumimoji="0" lang="en-GB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138D3BAE-7CAC-A6D8-D2BA-C483BE957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208" y="5600219"/>
            <a:ext cx="883579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prstClr val="black"/>
                </a:solidFill>
                <a:latin typeface="Comic Sans MS"/>
              </a:rPr>
              <a:t>Every </a:t>
            </a:r>
            <a:r>
              <a:rPr lang="en-GB" b="1" dirty="0">
                <a:solidFill>
                  <a:prstClr val="black"/>
                </a:solidFill>
                <a:latin typeface="Comic Sans MS"/>
              </a:rPr>
              <a:t>real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polynomial of odd degree has at least one real zero. </a:t>
            </a:r>
            <a:endParaRPr kumimoji="0" lang="en-GB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9FE4DF37-A3B3-B0B3-CBBD-85905ADA9F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200" y="4765907"/>
            <a:ext cx="865513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lvl="0" indent="-342900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dirty="0">
                <a:solidFill>
                  <a:prstClr val="black"/>
                </a:solidFill>
                <a:latin typeface="Comic Sans MS"/>
              </a:rPr>
              <a:t>If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p + qi </a:t>
            </a:r>
            <a:r>
              <a:rPr lang="en-GB" dirty="0">
                <a:solidFill>
                  <a:prstClr val="black"/>
                </a:solidFill>
                <a:cs typeface="Times New Roman" panose="02020603050405020304" pitchFamily="18" charset="0"/>
              </a:rPr>
              <a:t>(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q </a:t>
            </a:r>
            <a:r>
              <a:rPr lang="en-GB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≠</a:t>
            </a:r>
            <a:r>
              <a:rPr lang="en-GB" i="1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0) 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is a zero of a </a:t>
            </a:r>
            <a:r>
              <a:rPr lang="en-GB" b="1" dirty="0">
                <a:solidFill>
                  <a:prstClr val="black"/>
                </a:solidFill>
                <a:latin typeface="Comic Sans MS"/>
              </a:rPr>
              <a:t>real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 polynomial, then its complex conjugate 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p – qi </a:t>
            </a:r>
            <a:r>
              <a:rPr lang="en-GB" dirty="0">
                <a:solidFill>
                  <a:prstClr val="black"/>
                </a:solidFill>
                <a:latin typeface="Comic Sans MS"/>
              </a:rPr>
              <a:t>is also a zero.</a:t>
            </a:r>
            <a:endParaRPr kumimoji="0" lang="en-GB" i="0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89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8" grpId="0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75475" y="717392"/>
            <a:ext cx="8788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Factorize the  polynomial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933951" y="702012"/>
            <a:ext cx="4454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6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+ 11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6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3192672" y="317129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1946115" y="5449246"/>
            <a:ext cx="56541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Apply FTA to factorise the polynomial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3758110" y="3171291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4520730" y="3171289"/>
            <a:ext cx="5048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11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5143938" y="3172652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2641860" y="3597598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 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2597546" y="4123609"/>
            <a:ext cx="3566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028072" y="3299813"/>
            <a:ext cx="0" cy="121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3192672" y="415620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3795390" y="4157087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4669771" y="4141918"/>
            <a:ext cx="37221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5303438" y="415589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3886405" y="366850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4545380" y="3683249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5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5287380" y="366302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364962" y="3581806"/>
            <a:ext cx="0" cy="5743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30" idx="1"/>
          </p:cNvCxnSpPr>
          <p:nvPr/>
        </p:nvCxnSpPr>
        <p:spPr>
          <a:xfrm>
            <a:off x="2850902" y="4047877"/>
            <a:ext cx="341770" cy="339162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3486916" y="3986624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5" idx="2"/>
            <a:endCxn id="31" idx="1"/>
          </p:cNvCxnSpPr>
          <p:nvPr/>
        </p:nvCxnSpPr>
        <p:spPr>
          <a:xfrm>
            <a:off x="2862433" y="4059263"/>
            <a:ext cx="932957" cy="32865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4256368" y="3929327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32" idx="1"/>
          </p:cNvCxnSpPr>
          <p:nvPr/>
        </p:nvCxnSpPr>
        <p:spPr>
          <a:xfrm>
            <a:off x="2976874" y="4036448"/>
            <a:ext cx="1692897" cy="33630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4948689" y="3957660"/>
            <a:ext cx="385176" cy="42906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357722" y="2088957"/>
            <a:ext cx="81670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Apply Horner’s algorithm for x = 1 since the sum of the coefficients is equal to zero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algebra.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2410063" y="1227469"/>
            <a:ext cx="4454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6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+ 11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6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2878311" y="1670603"/>
            <a:ext cx="445447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6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+ 11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6)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2545934" y="4923454"/>
            <a:ext cx="16966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3973777" y="4927165"/>
            <a:ext cx="2334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5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+ 6)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2634109" y="5889453"/>
            <a:ext cx="16966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4061952" y="5893164"/>
            <a:ext cx="2334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5025612" y="5889452"/>
            <a:ext cx="2334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3)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8757A2D7-C3AC-4153-9FFB-3F96DCA22C79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2"/>
            <a:extLst>
              <a:ext uri="{FF2B5EF4-FFF2-40B4-BE49-F238E27FC236}">
                <a16:creationId xmlns:a16="http://schemas.microsoft.com/office/drawing/2014/main" id="{3E8926C9-4DDE-4576-9259-19C5A4FC36BD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29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2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0" grpId="0"/>
      <p:bldP spid="41" grpId="0"/>
      <p:bldP spid="42" grpId="0"/>
      <p:bldP spid="43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75475" y="717392"/>
            <a:ext cx="878859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Given that 2 is a zero of the polynomial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650305" y="1201872"/>
            <a:ext cx="5184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4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3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+ 34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52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 +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4838022" y="211419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" name="Rectangle 1"/>
          <p:cNvSpPr/>
          <p:nvPr/>
        </p:nvSpPr>
        <p:spPr>
          <a:xfrm>
            <a:off x="160402" y="5797169"/>
            <a:ext cx="4722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Apply the FTA to factorise the polynomial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5403460" y="211419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6166080" y="2114191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–3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 Box 12"/>
          <p:cNvSpPr txBox="1">
            <a:spLocks noChangeArrowheads="1"/>
          </p:cNvSpPr>
          <p:nvPr/>
        </p:nvSpPr>
        <p:spPr bwMode="auto">
          <a:xfrm>
            <a:off x="6831333" y="211358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4287210" y="2540500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</a:p>
        </p:txBody>
      </p:sp>
      <p:cxnSp>
        <p:nvCxnSpPr>
          <p:cNvPr id="27" name="Straight Connector 26"/>
          <p:cNvCxnSpPr/>
          <p:nvPr/>
        </p:nvCxnSpPr>
        <p:spPr>
          <a:xfrm>
            <a:off x="4242896" y="3066511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673422" y="2242715"/>
            <a:ext cx="0" cy="121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 Box 12"/>
          <p:cNvSpPr txBox="1">
            <a:spLocks noChangeArrowheads="1"/>
          </p:cNvSpPr>
          <p:nvPr/>
        </p:nvSpPr>
        <p:spPr bwMode="auto">
          <a:xfrm>
            <a:off x="4838022" y="309910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1" name="Text Box 12"/>
          <p:cNvSpPr txBox="1">
            <a:spLocks noChangeArrowheads="1"/>
          </p:cNvSpPr>
          <p:nvPr/>
        </p:nvSpPr>
        <p:spPr bwMode="auto">
          <a:xfrm>
            <a:off x="5440740" y="3099989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6315121" y="3084820"/>
            <a:ext cx="540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3" name="Text Box 12"/>
          <p:cNvSpPr txBox="1">
            <a:spLocks noChangeArrowheads="1"/>
          </p:cNvSpPr>
          <p:nvPr/>
        </p:nvSpPr>
        <p:spPr bwMode="auto">
          <a:xfrm>
            <a:off x="8427222" y="306943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4" name="Text Box 12"/>
          <p:cNvSpPr txBox="1">
            <a:spLocks noChangeArrowheads="1"/>
          </p:cNvSpPr>
          <p:nvPr/>
        </p:nvSpPr>
        <p:spPr bwMode="auto">
          <a:xfrm>
            <a:off x="5531755" y="261140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5" name="Text Box 12"/>
          <p:cNvSpPr txBox="1">
            <a:spLocks noChangeArrowheads="1"/>
          </p:cNvSpPr>
          <p:nvPr/>
        </p:nvSpPr>
        <p:spPr bwMode="auto">
          <a:xfrm>
            <a:off x="6190730" y="2626151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6770164" y="2605611"/>
            <a:ext cx="696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5010312" y="2524708"/>
            <a:ext cx="0" cy="5743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43825" y="2065126"/>
            <a:ext cx="409257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Successively apply Horner’s algorithm with respect to the multiplicity of the given zero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250825" y="26035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algebra.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4838022" y="5713244"/>
            <a:ext cx="21543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6601776" y="5715593"/>
            <a:ext cx="2334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3)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4317510" y="6235669"/>
            <a:ext cx="21563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f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2)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endParaRPr kumimoji="0" lang="en-GB" altLang="en-US" sz="2400" b="0" i="0" u="none" strike="noStrike" kern="1200" cap="none" spc="0" normalizeH="0" baseline="3000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6215988" y="6239381"/>
            <a:ext cx="12511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1)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7130678" y="6235669"/>
            <a:ext cx="13853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+ 3)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Text Box 7"/>
          <p:cNvSpPr txBox="1">
            <a:spLocks noChangeArrowheads="1"/>
          </p:cNvSpPr>
          <p:nvPr/>
        </p:nvSpPr>
        <p:spPr bwMode="auto">
          <a:xfrm>
            <a:off x="247248" y="1585153"/>
            <a:ext cx="64129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has a multiplicity of 3, factorize f(x) fully</a:t>
            </a:r>
          </a:p>
        </p:txBody>
      </p:sp>
      <p:sp>
        <p:nvSpPr>
          <p:cNvPr id="50" name="Text Box 12"/>
          <p:cNvSpPr txBox="1">
            <a:spLocks noChangeArrowheads="1"/>
          </p:cNvSpPr>
          <p:nvPr/>
        </p:nvSpPr>
        <p:spPr bwMode="auto">
          <a:xfrm>
            <a:off x="7316044" y="2079819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–52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8208242" y="207981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4" name="Text Box 12"/>
          <p:cNvSpPr txBox="1">
            <a:spLocks noChangeArrowheads="1"/>
          </p:cNvSpPr>
          <p:nvPr/>
        </p:nvSpPr>
        <p:spPr bwMode="auto">
          <a:xfrm>
            <a:off x="7496586" y="257910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40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7" name="Text Box 12"/>
          <p:cNvSpPr txBox="1">
            <a:spLocks noChangeArrowheads="1"/>
          </p:cNvSpPr>
          <p:nvPr/>
        </p:nvSpPr>
        <p:spPr bwMode="auto">
          <a:xfrm>
            <a:off x="8060987" y="2543641"/>
            <a:ext cx="696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24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8" name="Text Box 12"/>
          <p:cNvSpPr txBox="1">
            <a:spLocks noChangeArrowheads="1"/>
          </p:cNvSpPr>
          <p:nvPr/>
        </p:nvSpPr>
        <p:spPr bwMode="auto">
          <a:xfrm>
            <a:off x="6910585" y="3073333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20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Text Box 12"/>
          <p:cNvSpPr txBox="1">
            <a:spLocks noChangeArrowheads="1"/>
          </p:cNvSpPr>
          <p:nvPr/>
        </p:nvSpPr>
        <p:spPr bwMode="auto">
          <a:xfrm>
            <a:off x="7434445" y="3075189"/>
            <a:ext cx="696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1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0" name="Text Box 12"/>
          <p:cNvSpPr txBox="1">
            <a:spLocks noChangeArrowheads="1"/>
          </p:cNvSpPr>
          <p:nvPr/>
        </p:nvSpPr>
        <p:spPr bwMode="auto">
          <a:xfrm>
            <a:off x="4842461" y="3094339"/>
            <a:ext cx="3918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1" name="Text Box 12"/>
          <p:cNvSpPr txBox="1">
            <a:spLocks noChangeArrowheads="1"/>
          </p:cNvSpPr>
          <p:nvPr/>
        </p:nvSpPr>
        <p:spPr bwMode="auto">
          <a:xfrm>
            <a:off x="5444737" y="3093627"/>
            <a:ext cx="580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2" name="Text Box 12"/>
          <p:cNvSpPr txBox="1">
            <a:spLocks noChangeArrowheads="1"/>
          </p:cNvSpPr>
          <p:nvPr/>
        </p:nvSpPr>
        <p:spPr bwMode="auto">
          <a:xfrm>
            <a:off x="6329222" y="3064259"/>
            <a:ext cx="580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–7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3" name="Text Box 12"/>
          <p:cNvSpPr txBox="1">
            <a:spLocks noChangeArrowheads="1"/>
          </p:cNvSpPr>
          <p:nvPr/>
        </p:nvSpPr>
        <p:spPr bwMode="auto">
          <a:xfrm>
            <a:off x="6916970" y="3075737"/>
            <a:ext cx="580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4" name="Text Box 12"/>
          <p:cNvSpPr txBox="1">
            <a:spLocks noChangeArrowheads="1"/>
          </p:cNvSpPr>
          <p:nvPr/>
        </p:nvSpPr>
        <p:spPr bwMode="auto">
          <a:xfrm>
            <a:off x="4287210" y="3636908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4242896" y="4162919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673422" y="3339123"/>
            <a:ext cx="0" cy="121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 Box 12"/>
          <p:cNvSpPr txBox="1">
            <a:spLocks noChangeArrowheads="1"/>
          </p:cNvSpPr>
          <p:nvPr/>
        </p:nvSpPr>
        <p:spPr bwMode="auto">
          <a:xfrm>
            <a:off x="4838022" y="4195516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8" name="Text Box 12"/>
          <p:cNvSpPr txBox="1">
            <a:spLocks noChangeArrowheads="1"/>
          </p:cNvSpPr>
          <p:nvPr/>
        </p:nvSpPr>
        <p:spPr bwMode="auto">
          <a:xfrm>
            <a:off x="5589104" y="418122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9" name="Text Box 12"/>
          <p:cNvSpPr txBox="1">
            <a:spLocks noChangeArrowheads="1"/>
          </p:cNvSpPr>
          <p:nvPr/>
        </p:nvSpPr>
        <p:spPr bwMode="auto">
          <a:xfrm>
            <a:off x="6315121" y="4181228"/>
            <a:ext cx="540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70" name="Text Box 12"/>
          <p:cNvSpPr txBox="1">
            <a:spLocks noChangeArrowheads="1"/>
          </p:cNvSpPr>
          <p:nvPr/>
        </p:nvSpPr>
        <p:spPr bwMode="auto">
          <a:xfrm>
            <a:off x="7771827" y="416410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1" name="Text Box 12"/>
          <p:cNvSpPr txBox="1">
            <a:spLocks noChangeArrowheads="1"/>
          </p:cNvSpPr>
          <p:nvPr/>
        </p:nvSpPr>
        <p:spPr bwMode="auto">
          <a:xfrm>
            <a:off x="5531755" y="370781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2" name="Text Box 12"/>
          <p:cNvSpPr txBox="1">
            <a:spLocks noChangeArrowheads="1"/>
          </p:cNvSpPr>
          <p:nvPr/>
        </p:nvSpPr>
        <p:spPr bwMode="auto">
          <a:xfrm>
            <a:off x="6398777" y="3707813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Text Box 12"/>
          <p:cNvSpPr txBox="1">
            <a:spLocks noChangeArrowheads="1"/>
          </p:cNvSpPr>
          <p:nvPr/>
        </p:nvSpPr>
        <p:spPr bwMode="auto">
          <a:xfrm>
            <a:off x="6770164" y="3702019"/>
            <a:ext cx="6960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>
            <a:off x="5010312" y="3621116"/>
            <a:ext cx="0" cy="5743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 Box 12"/>
          <p:cNvSpPr txBox="1">
            <a:spLocks noChangeArrowheads="1"/>
          </p:cNvSpPr>
          <p:nvPr/>
        </p:nvSpPr>
        <p:spPr bwMode="auto">
          <a:xfrm>
            <a:off x="7444403" y="3073056"/>
            <a:ext cx="7691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–12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Text Box 12"/>
          <p:cNvSpPr txBox="1">
            <a:spLocks noChangeArrowheads="1"/>
          </p:cNvSpPr>
          <p:nvPr/>
        </p:nvSpPr>
        <p:spPr bwMode="auto">
          <a:xfrm>
            <a:off x="7615720" y="3631014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12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9" name="Text Box 12"/>
          <p:cNvSpPr txBox="1">
            <a:spLocks noChangeArrowheads="1"/>
          </p:cNvSpPr>
          <p:nvPr/>
        </p:nvSpPr>
        <p:spPr bwMode="auto">
          <a:xfrm>
            <a:off x="7059350" y="4169740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2" name="Text Box 12"/>
          <p:cNvSpPr txBox="1">
            <a:spLocks noChangeArrowheads="1"/>
          </p:cNvSpPr>
          <p:nvPr/>
        </p:nvSpPr>
        <p:spPr bwMode="auto">
          <a:xfrm>
            <a:off x="4287210" y="4712983"/>
            <a:ext cx="4411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 </a:t>
            </a:r>
          </a:p>
        </p:txBody>
      </p:sp>
      <p:cxnSp>
        <p:nvCxnSpPr>
          <p:cNvPr id="93" name="Straight Connector 92"/>
          <p:cNvCxnSpPr/>
          <p:nvPr/>
        </p:nvCxnSpPr>
        <p:spPr>
          <a:xfrm>
            <a:off x="4242896" y="5238994"/>
            <a:ext cx="4389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4673422" y="4415198"/>
            <a:ext cx="0" cy="12146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 Box 12"/>
          <p:cNvSpPr txBox="1">
            <a:spLocks noChangeArrowheads="1"/>
          </p:cNvSpPr>
          <p:nvPr/>
        </p:nvSpPr>
        <p:spPr bwMode="auto">
          <a:xfrm>
            <a:off x="4838022" y="527159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6" name="Text Box 12"/>
          <p:cNvSpPr txBox="1">
            <a:spLocks noChangeArrowheads="1"/>
          </p:cNvSpPr>
          <p:nvPr/>
        </p:nvSpPr>
        <p:spPr bwMode="auto">
          <a:xfrm>
            <a:off x="5589104" y="5257302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2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7" name="Text Box 12"/>
          <p:cNvSpPr txBox="1">
            <a:spLocks noChangeArrowheads="1"/>
          </p:cNvSpPr>
          <p:nvPr/>
        </p:nvSpPr>
        <p:spPr bwMode="auto">
          <a:xfrm>
            <a:off x="6315121" y="5257303"/>
            <a:ext cx="54053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8" name="Text Box 12"/>
          <p:cNvSpPr txBox="1">
            <a:spLocks noChangeArrowheads="1"/>
          </p:cNvSpPr>
          <p:nvPr/>
        </p:nvSpPr>
        <p:spPr bwMode="auto">
          <a:xfrm>
            <a:off x="7110000" y="5213137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9" name="Text Box 12"/>
          <p:cNvSpPr txBox="1">
            <a:spLocks noChangeArrowheads="1"/>
          </p:cNvSpPr>
          <p:nvPr/>
        </p:nvSpPr>
        <p:spPr bwMode="auto">
          <a:xfrm>
            <a:off x="5531755" y="4783889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0" name="Text Box 12"/>
          <p:cNvSpPr txBox="1">
            <a:spLocks noChangeArrowheads="1"/>
          </p:cNvSpPr>
          <p:nvPr/>
        </p:nvSpPr>
        <p:spPr bwMode="auto">
          <a:xfrm>
            <a:off x="6398777" y="4783888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4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1" name="Text Box 12"/>
          <p:cNvSpPr txBox="1">
            <a:spLocks noChangeArrowheads="1"/>
          </p:cNvSpPr>
          <p:nvPr/>
        </p:nvSpPr>
        <p:spPr bwMode="auto">
          <a:xfrm>
            <a:off x="6921353" y="4779354"/>
            <a:ext cx="524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Symbol" panose="05050102010706020507" pitchFamily="18" charset="2"/>
              </a:rPr>
              <a:t>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33CC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endParaRPr kumimoji="0" lang="en-GB" altLang="en-US" sz="2400" b="0" i="1" u="none" strike="noStrike" kern="1200" cap="none" spc="0" normalizeH="0" baseline="0" noProof="0" dirty="0">
              <a:ln>
                <a:noFill/>
              </a:ln>
              <a:solidFill>
                <a:srgbClr val="FF33CC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cxnSp>
        <p:nvCxnSpPr>
          <p:cNvPr id="102" name="Straight Arrow Connector 101"/>
          <p:cNvCxnSpPr/>
          <p:nvPr/>
        </p:nvCxnSpPr>
        <p:spPr>
          <a:xfrm>
            <a:off x="5010312" y="4697191"/>
            <a:ext cx="0" cy="57439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12"/>
          <p:cNvSpPr txBox="1">
            <a:spLocks noChangeArrowheads="1"/>
          </p:cNvSpPr>
          <p:nvPr/>
        </p:nvSpPr>
        <p:spPr bwMode="auto">
          <a:xfrm>
            <a:off x="7058747" y="4156874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0" name="Text Box 12"/>
          <p:cNvSpPr txBox="1">
            <a:spLocks noChangeArrowheads="1"/>
          </p:cNvSpPr>
          <p:nvPr/>
        </p:nvSpPr>
        <p:spPr bwMode="auto">
          <a:xfrm>
            <a:off x="6318506" y="4156875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–7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9" name="Text Box 12"/>
          <p:cNvSpPr txBox="1">
            <a:spLocks noChangeArrowheads="1"/>
          </p:cNvSpPr>
          <p:nvPr/>
        </p:nvSpPr>
        <p:spPr bwMode="auto">
          <a:xfrm>
            <a:off x="5584139" y="4176518"/>
            <a:ext cx="356188" cy="41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0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8" name="Text Box 12"/>
          <p:cNvSpPr txBox="1">
            <a:spLocks noChangeArrowheads="1"/>
          </p:cNvSpPr>
          <p:nvPr/>
        </p:nvSpPr>
        <p:spPr bwMode="auto">
          <a:xfrm>
            <a:off x="4849952" y="4204021"/>
            <a:ext cx="3561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143825" y="6291913"/>
            <a:ext cx="3962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Factorize the quadratic expression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6" name="Rectangle 75">
            <a:hlinkClick r:id="rId2"/>
            <a:extLst>
              <a:ext uri="{FF2B5EF4-FFF2-40B4-BE49-F238E27FC236}">
                <a16:creationId xmlns:a16="http://schemas.microsoft.com/office/drawing/2014/main" id="{1BB3F6DE-CA45-4FA6-BB3C-4569935CA810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>
            <a:hlinkClick r:id="rId2"/>
            <a:extLst>
              <a:ext uri="{FF2B5EF4-FFF2-40B4-BE49-F238E27FC236}">
                <a16:creationId xmlns:a16="http://schemas.microsoft.com/office/drawing/2014/main" id="{F95FFF24-2084-47B0-85B3-377BBCC86B5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636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2" grpId="0"/>
      <p:bldP spid="2" grpId="0"/>
      <p:bldP spid="22" grpId="0"/>
      <p:bldP spid="23" grpId="0"/>
      <p:bldP spid="24" grpId="0"/>
      <p:bldP spid="25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2" grpId="0"/>
      <p:bldP spid="43" grpId="0"/>
      <p:bldP spid="46" grpId="0"/>
      <p:bldP spid="47" grpId="0"/>
      <p:bldP spid="48" grpId="0"/>
      <p:bldP spid="39" grpId="0"/>
      <p:bldP spid="50" grpId="0"/>
      <p:bldP spid="53" grpId="0"/>
      <p:bldP spid="54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5" grpId="0"/>
      <p:bldP spid="77" grpId="0"/>
      <p:bldP spid="79" grpId="0"/>
      <p:bldP spid="92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91" grpId="0"/>
      <p:bldP spid="90" grpId="0"/>
      <p:bldP spid="89" grpId="0"/>
      <p:bldP spid="88" grpId="0"/>
      <p:bldP spid="10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9E585-D04F-28EE-CCBC-D9A6A2724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>
            <a:extLst>
              <a:ext uri="{FF2B5EF4-FFF2-40B4-BE49-F238E27FC236}">
                <a16:creationId xmlns:a16="http://schemas.microsoft.com/office/drawing/2014/main" id="{81F8421D-C782-796C-E7B3-608BB0857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475" y="533242"/>
            <a:ext cx="38342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Suppose</a:t>
            </a:r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–3 + </a:t>
            </a:r>
            <a:r>
              <a:rPr kumimoji="0" lang="en-GB" altLang="en-US" sz="2400" b="0" i="1" u="none" strike="noStrike" kern="1200" cap="none" spc="0" normalizeH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a zero of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3F5AEA72-2805-F51C-C743-730716BB1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9695" y="517375"/>
            <a:ext cx="47588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+ 9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</a:t>
            </a:r>
            <a:r>
              <a:rPr lang="en-GB" altLang="en-US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i="1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30,</a:t>
            </a:r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prstClr val="black"/>
                </a:solidFill>
                <a:latin typeface="Comic Sans MS"/>
                <a:sym typeface="Symbol" panose="05050102010706020507" pitchFamily="18" charset="2"/>
              </a:rPr>
              <a:t> </a:t>
            </a:r>
            <a:r>
              <a:rPr lang="en-US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ℝ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D3CCB619-BD5A-5C89-8319-362D4FFF1E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20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algebra.</a:t>
            </a:r>
          </a:p>
        </p:txBody>
      </p:sp>
      <p:sp>
        <p:nvSpPr>
          <p:cNvPr id="48" name="Text Box 9">
            <a:extLst>
              <a:ext uri="{FF2B5EF4-FFF2-40B4-BE49-F238E27FC236}">
                <a16:creationId xmlns:a16="http://schemas.microsoft.com/office/drawing/2014/main" id="{806F0545-3216-51E2-C2A4-0F20301E5A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6657" y="4595500"/>
            <a:ext cx="1319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GB" altLang="en-US" i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a</a:t>
            </a:r>
            <a:r>
              <a:rPr kumimoji="0" lang="en-GB" altLang="en-US" sz="2400" b="0" i="1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3)</a:t>
            </a:r>
          </a:p>
        </p:txBody>
      </p:sp>
      <p:sp>
        <p:nvSpPr>
          <p:cNvPr id="39" name="Rectangle 38">
            <a:hlinkClick r:id="rId2"/>
            <a:extLst>
              <a:ext uri="{FF2B5EF4-FFF2-40B4-BE49-F238E27FC236}">
                <a16:creationId xmlns:a16="http://schemas.microsoft.com/office/drawing/2014/main" id="{A31AD969-B9F8-4061-8DB5-F4B3712EE29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2"/>
            <a:extLst>
              <a:ext uri="{FF2B5EF4-FFF2-40B4-BE49-F238E27FC236}">
                <a16:creationId xmlns:a16="http://schemas.microsoft.com/office/drawing/2014/main" id="{2205EA2E-F349-6475-0210-618C81E07E9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D32EA3BB-16D6-3C62-E41F-4A14702B7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420" y="940128"/>
            <a:ext cx="64059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hence find all zeros of the cubic.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9D5CA0-3318-1FEF-8112-419B2F030EF7}"/>
              </a:ext>
            </a:extLst>
          </p:cNvPr>
          <p:cNvSpPr txBox="1"/>
          <p:nvPr/>
        </p:nvSpPr>
        <p:spPr>
          <a:xfrm>
            <a:off x="223420" y="1344863"/>
            <a:ext cx="860859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</a:t>
            </a:r>
            <a:r>
              <a:rPr lang="en-US" b="1" i="1" dirty="0"/>
              <a:t>real</a:t>
            </a:r>
            <a:r>
              <a:rPr lang="en-US" dirty="0"/>
              <a:t>, if −3 + </a:t>
            </a:r>
            <a:r>
              <a:rPr lang="en-US" i="1" dirty="0" err="1"/>
              <a:t>i</a:t>
            </a:r>
            <a:r>
              <a:rPr lang="en-US" dirty="0"/>
              <a:t>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root, then its complex conjugate </a:t>
            </a:r>
            <a:r>
              <a:rPr lang="en-US" dirty="0"/>
              <a:t>−3 − </a:t>
            </a:r>
            <a:r>
              <a:rPr lang="en-US" i="1" dirty="0" err="1"/>
              <a:t>i</a:t>
            </a:r>
            <a:r>
              <a:rPr lang="en-US" dirty="0"/>
              <a:t>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 also be a root.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75C0F7-BDD3-9A12-745C-5BCEB435E39F}"/>
              </a:ext>
            </a:extLst>
          </p:cNvPr>
          <p:cNvSpPr txBox="1"/>
          <p:nvPr/>
        </p:nvSpPr>
        <p:spPr>
          <a:xfrm>
            <a:off x="247777" y="2121876"/>
            <a:ext cx="87943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Hence, the quadratic factor corresponding to these two roots is: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A1A4F4-567C-1E7F-B3BE-6278F830E31C}"/>
              </a:ext>
            </a:extLst>
          </p:cNvPr>
          <p:cNvSpPr txBox="1"/>
          <p:nvPr/>
        </p:nvSpPr>
        <p:spPr>
          <a:xfrm>
            <a:off x="783253" y="2464679"/>
            <a:ext cx="355060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− (−3 + </a:t>
            </a:r>
            <a:r>
              <a:rPr lang="en-US" i="1" dirty="0" err="1"/>
              <a:t>i</a:t>
            </a:r>
            <a:r>
              <a:rPr lang="en-US" dirty="0"/>
              <a:t>)) (</a:t>
            </a:r>
            <a:r>
              <a:rPr lang="en-US" i="1" dirty="0"/>
              <a:t>x </a:t>
            </a:r>
            <a:r>
              <a:rPr lang="en-US" dirty="0"/>
              <a:t>− (−3 − </a:t>
            </a:r>
            <a:r>
              <a:rPr lang="en-US" i="1" dirty="0" err="1"/>
              <a:t>i</a:t>
            </a:r>
            <a:r>
              <a:rPr lang="en-US" dirty="0"/>
              <a:t>))  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F52930-58C8-1655-236F-710DC8A0A6A5}"/>
              </a:ext>
            </a:extLst>
          </p:cNvPr>
          <p:cNvSpPr txBox="1"/>
          <p:nvPr/>
        </p:nvSpPr>
        <p:spPr>
          <a:xfrm>
            <a:off x="4211911" y="2452354"/>
            <a:ext cx="30270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=  (</a:t>
            </a:r>
            <a:r>
              <a:rPr lang="en-US" i="1" dirty="0"/>
              <a:t>x</a:t>
            </a:r>
            <a:r>
              <a:rPr lang="en-US" dirty="0"/>
              <a:t> + 3 − </a:t>
            </a:r>
            <a:r>
              <a:rPr lang="en-US" i="1" dirty="0" err="1"/>
              <a:t>i</a:t>
            </a:r>
            <a:r>
              <a:rPr lang="en-US" dirty="0"/>
              <a:t>) (</a:t>
            </a:r>
            <a:r>
              <a:rPr lang="en-US" i="1" dirty="0"/>
              <a:t>x</a:t>
            </a:r>
            <a:r>
              <a:rPr lang="en-US" dirty="0"/>
              <a:t> + 3 + </a:t>
            </a:r>
            <a:r>
              <a:rPr lang="en-US" i="1" dirty="0" err="1"/>
              <a:t>i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7E3518-7ABB-BAAA-26BD-F03D0C55D157}"/>
              </a:ext>
            </a:extLst>
          </p:cNvPr>
          <p:cNvSpPr txBox="1"/>
          <p:nvPr/>
        </p:nvSpPr>
        <p:spPr>
          <a:xfrm>
            <a:off x="166723" y="2858738"/>
            <a:ext cx="3683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us expand this factor: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D39EFB1-06DD-34B5-7B46-C9D42EA3E709}"/>
              </a:ext>
            </a:extLst>
          </p:cNvPr>
          <p:cNvSpPr txBox="1"/>
          <p:nvPr/>
        </p:nvSpPr>
        <p:spPr>
          <a:xfrm>
            <a:off x="4169903" y="2844516"/>
            <a:ext cx="34390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=  ((</a:t>
            </a:r>
            <a:r>
              <a:rPr lang="en-US" i="1" dirty="0"/>
              <a:t>x</a:t>
            </a:r>
            <a:r>
              <a:rPr lang="en-US" dirty="0"/>
              <a:t> + 3) − </a:t>
            </a:r>
            <a:r>
              <a:rPr lang="en-US" i="1" dirty="0" err="1"/>
              <a:t>i</a:t>
            </a:r>
            <a:r>
              <a:rPr lang="en-US" dirty="0"/>
              <a:t>) ((</a:t>
            </a:r>
            <a:r>
              <a:rPr lang="en-US" i="1" dirty="0"/>
              <a:t>x</a:t>
            </a:r>
            <a:r>
              <a:rPr lang="en-US" dirty="0"/>
              <a:t> + 3) + </a:t>
            </a:r>
            <a:r>
              <a:rPr lang="en-US" i="1" dirty="0" err="1"/>
              <a:t>i</a:t>
            </a:r>
            <a:r>
              <a:rPr lang="en-US" dirty="0"/>
              <a:t>)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0CEC52-8A6E-861D-9AD1-7DFFBECDD2D7}"/>
              </a:ext>
            </a:extLst>
          </p:cNvPr>
          <p:cNvSpPr txBox="1"/>
          <p:nvPr/>
        </p:nvSpPr>
        <p:spPr>
          <a:xfrm>
            <a:off x="4142162" y="3281791"/>
            <a:ext cx="25031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 = (</a:t>
            </a:r>
            <a:r>
              <a:rPr lang="en-US" i="1" dirty="0"/>
              <a:t>x </a:t>
            </a:r>
            <a:r>
              <a:rPr lang="en-US" dirty="0"/>
              <a:t>+ 3)</a:t>
            </a:r>
            <a:r>
              <a:rPr lang="en-US" baseline="30000" dirty="0"/>
              <a:t>2</a:t>
            </a:r>
            <a:r>
              <a:rPr lang="en-US" dirty="0"/>
              <a:t> − (</a:t>
            </a:r>
            <a:r>
              <a:rPr lang="en-US" i="1" dirty="0" err="1"/>
              <a:t>i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  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DB22C1-94BF-B1DF-7D33-C4CB04687714}"/>
              </a:ext>
            </a:extLst>
          </p:cNvPr>
          <p:cNvSpPr txBox="1"/>
          <p:nvPr/>
        </p:nvSpPr>
        <p:spPr>
          <a:xfrm>
            <a:off x="4142162" y="3761073"/>
            <a:ext cx="188435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x</a:t>
            </a:r>
            <a:r>
              <a:rPr lang="en-US" dirty="0"/>
              <a:t> + 9  </a:t>
            </a:r>
            <a:endParaRPr lang="en-GB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BAFA081-7126-0BF0-32DC-503948E66670}"/>
              </a:ext>
            </a:extLst>
          </p:cNvPr>
          <p:cNvSpPr txBox="1"/>
          <p:nvPr/>
        </p:nvSpPr>
        <p:spPr>
          <a:xfrm>
            <a:off x="4156697" y="4203989"/>
            <a:ext cx="211145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x</a:t>
            </a:r>
            <a:r>
              <a:rPr lang="en-US" dirty="0"/>
              <a:t> + 10</a:t>
            </a:r>
            <a:endParaRPr lang="en-GB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98B6751-1098-DC13-FC53-1EA87F7A2C61}"/>
              </a:ext>
            </a:extLst>
          </p:cNvPr>
          <p:cNvSpPr txBox="1"/>
          <p:nvPr/>
        </p:nvSpPr>
        <p:spPr>
          <a:xfrm>
            <a:off x="257210" y="4209446"/>
            <a:ext cx="22361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Consequently,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EB76256-BD3D-08E2-B8BB-B306494E5E56}"/>
              </a:ext>
            </a:extLst>
          </p:cNvPr>
          <p:cNvSpPr txBox="1"/>
          <p:nvPr/>
        </p:nvSpPr>
        <p:spPr>
          <a:xfrm>
            <a:off x="1528720" y="4617199"/>
            <a:ext cx="275862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+ 9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</a:t>
            </a:r>
            <a:r>
              <a:rPr lang="en-GB" altLang="en-US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altLang="en-US" i="1" dirty="0" err="1">
                <a:solidFill>
                  <a:srgbClr val="FF6600"/>
                </a:solidFill>
                <a:latin typeface="Times New Roman" panose="02020603050405020304" pitchFamily="18" charset="0"/>
              </a:rPr>
              <a:t>x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 30</a:t>
            </a:r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C010DE0-712C-1D71-2965-CBB8C3EBA6CC}"/>
              </a:ext>
            </a:extLst>
          </p:cNvPr>
          <p:cNvSpPr txBox="1"/>
          <p:nvPr/>
        </p:nvSpPr>
        <p:spPr>
          <a:xfrm>
            <a:off x="4109672" y="4597697"/>
            <a:ext cx="527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</a:t>
            </a:r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9E5C1124-E4F2-4A70-0921-37E63331DC6B}"/>
              </a:ext>
            </a:extLst>
          </p:cNvPr>
          <p:cNvSpPr txBox="1"/>
          <p:nvPr/>
        </p:nvSpPr>
        <p:spPr>
          <a:xfrm>
            <a:off x="4364339" y="4624112"/>
            <a:ext cx="202541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+ 6</a:t>
            </a:r>
            <a:r>
              <a:rPr lang="en-US" i="1" dirty="0"/>
              <a:t>x</a:t>
            </a:r>
            <a:r>
              <a:rPr lang="en-US" dirty="0"/>
              <a:t> + 10)</a:t>
            </a:r>
            <a:endParaRPr lang="en-GB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1306D01E-7234-0D36-59B1-282F3310EA93}"/>
              </a:ext>
            </a:extLst>
          </p:cNvPr>
          <p:cNvSpPr txBox="1"/>
          <p:nvPr/>
        </p:nvSpPr>
        <p:spPr>
          <a:xfrm>
            <a:off x="4145155" y="5021645"/>
            <a:ext cx="8767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</a:t>
            </a:r>
            <a:r>
              <a:rPr lang="en-US" i="1" dirty="0"/>
              <a:t>ax</a:t>
            </a:r>
            <a:r>
              <a:rPr lang="en-US" baseline="30000" dirty="0"/>
              <a:t>3</a:t>
            </a:r>
            <a:endParaRPr lang="en-GB" dirty="0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CDEE36DB-D04F-13F3-A172-D61FFD5BC3B4}"/>
              </a:ext>
            </a:extLst>
          </p:cNvPr>
          <p:cNvSpPr txBox="1"/>
          <p:nvPr/>
        </p:nvSpPr>
        <p:spPr>
          <a:xfrm>
            <a:off x="4912710" y="5016684"/>
            <a:ext cx="8767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–  3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endParaRPr lang="en-GB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750D38-3A44-87C0-0572-3E5E3D011347}"/>
              </a:ext>
            </a:extLst>
          </p:cNvPr>
          <p:cNvSpPr txBox="1"/>
          <p:nvPr/>
        </p:nvSpPr>
        <p:spPr>
          <a:xfrm>
            <a:off x="5653293" y="5023842"/>
            <a:ext cx="10260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+  6</a:t>
            </a:r>
            <a:r>
              <a:rPr lang="en-US" i="1" dirty="0"/>
              <a:t>ax</a:t>
            </a:r>
            <a:r>
              <a:rPr lang="en-US" baseline="30000" dirty="0"/>
              <a:t>2</a:t>
            </a:r>
            <a:endParaRPr lang="en-GB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6A3D497F-9A61-1439-FF92-61A2F369E222}"/>
              </a:ext>
            </a:extLst>
          </p:cNvPr>
          <p:cNvSpPr txBox="1"/>
          <p:nvPr/>
        </p:nvSpPr>
        <p:spPr>
          <a:xfrm>
            <a:off x="6543193" y="5023841"/>
            <a:ext cx="8767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–  18</a:t>
            </a:r>
            <a:r>
              <a:rPr lang="en-US" i="1" dirty="0"/>
              <a:t>x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E071B97-67E8-5C69-1567-642CC69C9DFA}"/>
              </a:ext>
            </a:extLst>
          </p:cNvPr>
          <p:cNvSpPr txBox="1"/>
          <p:nvPr/>
        </p:nvSpPr>
        <p:spPr>
          <a:xfrm>
            <a:off x="7344911" y="5049255"/>
            <a:ext cx="11522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+  10</a:t>
            </a:r>
            <a:r>
              <a:rPr lang="en-US" i="1" dirty="0"/>
              <a:t>ax</a:t>
            </a:r>
            <a:endParaRPr lang="en-GB" dirty="0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DD5C14F-AC4C-879B-722E-6AB903053272}"/>
              </a:ext>
            </a:extLst>
          </p:cNvPr>
          <p:cNvSpPr txBox="1"/>
          <p:nvPr/>
        </p:nvSpPr>
        <p:spPr>
          <a:xfrm>
            <a:off x="8325337" y="5058153"/>
            <a:ext cx="8767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–  30</a:t>
            </a:r>
            <a:endParaRPr lang="en-GB" dirty="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C34723B8-B24E-1CBB-3DC5-E06C507C716E}"/>
              </a:ext>
            </a:extLst>
          </p:cNvPr>
          <p:cNvSpPr txBox="1"/>
          <p:nvPr/>
        </p:nvSpPr>
        <p:spPr>
          <a:xfrm>
            <a:off x="4128774" y="5447790"/>
            <a:ext cx="8767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</a:t>
            </a:r>
            <a:r>
              <a:rPr lang="en-US" i="1" dirty="0"/>
              <a:t>ax</a:t>
            </a:r>
            <a:r>
              <a:rPr lang="en-US" baseline="30000" dirty="0"/>
              <a:t>3</a:t>
            </a:r>
            <a:endParaRPr lang="en-GB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43FBCC4-A5C7-147C-74B5-D618B42B0C98}"/>
              </a:ext>
            </a:extLst>
          </p:cNvPr>
          <p:cNvSpPr txBox="1"/>
          <p:nvPr/>
        </p:nvSpPr>
        <p:spPr>
          <a:xfrm>
            <a:off x="4961569" y="5447790"/>
            <a:ext cx="17496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+ ( 6</a:t>
            </a:r>
            <a:r>
              <a:rPr lang="en-US" i="1" dirty="0"/>
              <a:t>a – </a:t>
            </a:r>
            <a:r>
              <a:rPr lang="en-US" dirty="0"/>
              <a:t>3)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endParaRPr lang="en-GB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C88D3C2-00B7-5358-180E-8F7EC2B89B04}"/>
              </a:ext>
            </a:extLst>
          </p:cNvPr>
          <p:cNvSpPr txBox="1"/>
          <p:nvPr/>
        </p:nvSpPr>
        <p:spPr>
          <a:xfrm>
            <a:off x="6526811" y="5449986"/>
            <a:ext cx="19703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+ (10</a:t>
            </a:r>
            <a:r>
              <a:rPr lang="en-US" i="1" dirty="0"/>
              <a:t>a </a:t>
            </a:r>
            <a:r>
              <a:rPr lang="en-US" dirty="0"/>
              <a:t>– 18)</a:t>
            </a:r>
            <a:r>
              <a:rPr lang="en-US" i="1" dirty="0"/>
              <a:t>x</a:t>
            </a:r>
            <a:endParaRPr lang="en-GB" dirty="0"/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B2E4427-1889-EADB-BC5E-23417E3AE5F9}"/>
              </a:ext>
            </a:extLst>
          </p:cNvPr>
          <p:cNvSpPr txBox="1"/>
          <p:nvPr/>
        </p:nvSpPr>
        <p:spPr>
          <a:xfrm>
            <a:off x="8240148" y="5441088"/>
            <a:ext cx="8767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–  30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9F1A90B5-0CBA-7CBE-8322-BD086C6B5711}"/>
              </a:ext>
            </a:extLst>
          </p:cNvPr>
          <p:cNvSpPr txBox="1"/>
          <p:nvPr/>
        </p:nvSpPr>
        <p:spPr>
          <a:xfrm>
            <a:off x="262077" y="5056794"/>
            <a:ext cx="37452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Equating coefficients of 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US" baseline="30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baseline="30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FA3F4600-51E9-3C87-BAF8-A2932C2719EA}"/>
              </a:ext>
            </a:extLst>
          </p:cNvPr>
          <p:cNvSpPr txBox="1"/>
          <p:nvPr/>
        </p:nvSpPr>
        <p:spPr>
          <a:xfrm>
            <a:off x="354476" y="5410447"/>
            <a:ext cx="17496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6</a:t>
            </a:r>
            <a:r>
              <a:rPr lang="en-US" i="1" dirty="0"/>
              <a:t>a – </a:t>
            </a:r>
            <a:r>
              <a:rPr lang="en-US" dirty="0"/>
              <a:t>3 = 9</a:t>
            </a:r>
            <a:endParaRPr lang="en-GB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F94E7380-7442-D9E3-FC6C-FDA7A9390634}"/>
              </a:ext>
            </a:extLst>
          </p:cNvPr>
          <p:cNvSpPr txBox="1"/>
          <p:nvPr/>
        </p:nvSpPr>
        <p:spPr>
          <a:xfrm>
            <a:off x="2129225" y="5343332"/>
            <a:ext cx="13946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⸫ </a:t>
            </a:r>
            <a:r>
              <a:rPr lang="en-US" i="1" dirty="0"/>
              <a:t>a</a:t>
            </a:r>
            <a:r>
              <a:rPr lang="en-US" dirty="0"/>
              <a:t> = 2</a:t>
            </a:r>
            <a:endParaRPr lang="en-GB" dirty="0"/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30045176-4AED-5A55-530F-101915B22247}"/>
              </a:ext>
            </a:extLst>
          </p:cNvPr>
          <p:cNvSpPr txBox="1"/>
          <p:nvPr/>
        </p:nvSpPr>
        <p:spPr>
          <a:xfrm>
            <a:off x="250156" y="5786657"/>
            <a:ext cx="374521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Equating coefficients of 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endParaRPr lang="en-GB" baseline="30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AD38F6-A797-C50B-C61C-0DCB6B8979D1}"/>
              </a:ext>
            </a:extLst>
          </p:cNvPr>
          <p:cNvSpPr txBox="1"/>
          <p:nvPr/>
        </p:nvSpPr>
        <p:spPr>
          <a:xfrm>
            <a:off x="342555" y="6140310"/>
            <a:ext cx="174966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10</a:t>
            </a:r>
            <a:r>
              <a:rPr lang="en-US" i="1" dirty="0"/>
              <a:t>a – </a:t>
            </a:r>
            <a:r>
              <a:rPr lang="en-US" dirty="0"/>
              <a:t>18 = </a:t>
            </a:r>
            <a:r>
              <a:rPr lang="en-US" i="1" dirty="0"/>
              <a:t>a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5139440-5A03-D14B-4E85-6D52DA66B462}"/>
              </a:ext>
            </a:extLst>
          </p:cNvPr>
          <p:cNvSpPr txBox="1"/>
          <p:nvPr/>
        </p:nvSpPr>
        <p:spPr>
          <a:xfrm>
            <a:off x="2117304" y="6073195"/>
            <a:ext cx="139461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>
                <a:cs typeface="Times New Roman" panose="02020603050405020304" pitchFamily="18" charset="0"/>
              </a:rPr>
              <a:t>⸫ </a:t>
            </a:r>
            <a:r>
              <a:rPr lang="en-US" i="1" dirty="0"/>
              <a:t>a</a:t>
            </a:r>
            <a:r>
              <a:rPr lang="en-US" dirty="0"/>
              <a:t> = 2</a:t>
            </a:r>
            <a:endParaRPr lang="en-GB" dirty="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51DED2C-D50A-1A50-5711-7528D8BD2DE4}"/>
              </a:ext>
            </a:extLst>
          </p:cNvPr>
          <p:cNvSpPr txBox="1"/>
          <p:nvPr/>
        </p:nvSpPr>
        <p:spPr>
          <a:xfrm>
            <a:off x="3969867" y="5844912"/>
            <a:ext cx="290788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linear factor is</a:t>
            </a:r>
            <a:endParaRPr lang="en-GB" baseline="30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 Box 9">
            <a:extLst>
              <a:ext uri="{FF2B5EF4-FFF2-40B4-BE49-F238E27FC236}">
                <a16:creationId xmlns:a16="http://schemas.microsoft.com/office/drawing/2014/main" id="{D4916265-D907-5390-EC76-5963C21D9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518" y="5823213"/>
            <a:ext cx="13199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en-GB" altLang="en-US" dirty="0">
                <a:solidFill>
                  <a:srgbClr val="0070C0"/>
                </a:solidFill>
                <a:latin typeface="Times New Roman" panose="02020603050405020304" pitchFamily="18" charset="0"/>
              </a:rPr>
              <a:t>2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– 3)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E0E3A981-3531-1E90-BE4C-2F789D608204}"/>
              </a:ext>
            </a:extLst>
          </p:cNvPr>
          <p:cNvSpPr txBox="1"/>
          <p:nvPr/>
        </p:nvSpPr>
        <p:spPr>
          <a:xfrm>
            <a:off x="3932381" y="6270497"/>
            <a:ext cx="22042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zeros </a:t>
            </a:r>
            <a:endParaRPr lang="en-GB" dirty="0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48E064F4-794D-E75C-E1D8-9371A1EDC26D}"/>
              </a:ext>
            </a:extLst>
          </p:cNvPr>
          <p:cNvSpPr txBox="1"/>
          <p:nvPr/>
        </p:nvSpPr>
        <p:spPr>
          <a:xfrm>
            <a:off x="6026516" y="6249635"/>
            <a:ext cx="10791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–3 ± </a:t>
            </a:r>
            <a:r>
              <a:rPr kumimoji="0" lang="en-GB" altLang="en-US" sz="2400" b="0" i="1" u="none" strike="noStrike" kern="1200" cap="none" spc="0" normalizeH="0" noProof="0" dirty="0" err="1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0C5AD86-5BB5-C046-F89A-1095DF9C9C19}"/>
                  </a:ext>
                </a:extLst>
              </p:cNvPr>
              <p:cNvSpPr txBox="1"/>
              <p:nvPr/>
            </p:nvSpPr>
            <p:spPr>
              <a:xfrm>
                <a:off x="7031947" y="6178354"/>
                <a:ext cx="1152282" cy="614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A0C5AD86-5BB5-C046-F89A-1095DF9C9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31947" y="6178354"/>
                <a:ext cx="1152282" cy="614655"/>
              </a:xfrm>
              <a:prstGeom prst="rect">
                <a:avLst/>
              </a:prstGeom>
              <a:blipFill>
                <a:blip r:embed="rId3"/>
                <a:stretch>
                  <a:fillRect l="-8466"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TextBox 85">
            <a:extLst>
              <a:ext uri="{FF2B5EF4-FFF2-40B4-BE49-F238E27FC236}">
                <a16:creationId xmlns:a16="http://schemas.microsoft.com/office/drawing/2014/main" id="{84DB54DA-2C1A-B205-AB98-B4E2216652F8}"/>
              </a:ext>
            </a:extLst>
          </p:cNvPr>
          <p:cNvSpPr txBox="1"/>
          <p:nvPr/>
        </p:nvSpPr>
        <p:spPr>
          <a:xfrm>
            <a:off x="5861457" y="3761072"/>
            <a:ext cx="72310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+  1  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360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" grpId="0"/>
      <p:bldP spid="11" grpId="0"/>
      <p:bldP spid="14" grpId="0"/>
      <p:bldP spid="16" grpId="0"/>
      <p:bldP spid="18" grpId="0"/>
      <p:bldP spid="19" grpId="0"/>
      <p:bldP spid="21" grpId="0"/>
      <p:bldP spid="28" grpId="0"/>
      <p:bldP spid="54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2" grpId="0"/>
      <p:bldP spid="84" grpId="0"/>
      <p:bldP spid="85" grpId="0"/>
      <p:bldP spid="8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05BAE8-D053-588D-A10F-02BFD1F80E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>
            <a:extLst>
              <a:ext uri="{FF2B5EF4-FFF2-40B4-BE49-F238E27FC236}">
                <a16:creationId xmlns:a16="http://schemas.microsoft.com/office/drawing/2014/main" id="{B497489C-220F-5A64-40A6-CA0000B38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475" y="533242"/>
            <a:ext cx="1853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</a:t>
            </a:r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zero of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5149CEE1-9165-C949-EFC1-E408130347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9693" y="536092"/>
            <a:ext cx="67147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=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(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+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1)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t>x</a:t>
            </a:r>
            <a:r>
              <a:rPr kumimoji="0" lang="en-GB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+ 10</a:t>
            </a:r>
            <a:r>
              <a:rPr lang="en-GB" altLang="en-US" i="1" dirty="0">
                <a:solidFill>
                  <a:srgbClr val="FF6600"/>
                </a:solidFill>
                <a:latin typeface="Times New Roman" panose="02020603050405020304" pitchFamily="18" charset="0"/>
              </a:rPr>
              <a:t>x 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+ 15,</a:t>
            </a:r>
            <a:r>
              <a:rPr kumimoji="0" lang="en-GB" altLang="en-US" sz="2400" b="0" i="0" u="none" strike="noStrike" kern="1200" cap="none" spc="0" normalizeH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GB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i="1" dirty="0">
                <a:solidFill>
                  <a:prstClr val="black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prstClr val="black"/>
                </a:solidFill>
                <a:latin typeface="Comic Sans MS"/>
                <a:sym typeface="Symbol" panose="05050102010706020507" pitchFamily="18" charset="2"/>
              </a:rPr>
              <a:t> </a:t>
            </a:r>
            <a:r>
              <a:rPr lang="en-US" altLang="en-US" dirty="0">
                <a:solidFill>
                  <a:prstClr val="black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ℝ </a:t>
            </a:r>
            <a:r>
              <a:rPr lang="en-GB" altLang="en-US" dirty="0"/>
              <a:t>is purely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Text Box 4">
            <a:extLst>
              <a:ext uri="{FF2B5EF4-FFF2-40B4-BE49-F238E27FC236}">
                <a16:creationId xmlns:a16="http://schemas.microsoft.com/office/drawing/2014/main" id="{1D5C2804-019C-955B-B5C0-F297CA6F70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200"/>
            <a:ext cx="871378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fundamental theorem of algebra.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 Box 9">
                <a:extLst>
                  <a:ext uri="{FF2B5EF4-FFF2-40B4-BE49-F238E27FC236}">
                    <a16:creationId xmlns:a16="http://schemas.microsoft.com/office/drawing/2014/main" id="{885D8427-BF6C-4E6D-D7FD-312E24FFA7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105616" y="3501208"/>
                <a:ext cx="1319900" cy="621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(</a:t>
                </a:r>
                <a:r>
                  <a:rPr lang="en-GB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a</a:t>
                </a:r>
                <a:r>
                  <a:rPr kumimoji="0" lang="en-GB" alt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Arial" panose="020B0604020202020204" pitchFamily="34" charset="0"/>
                  </a:rPr>
                  <a:t>x</a:t>
                </a: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altLang="en-US" sz="24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sSup>
                          <m:sSupPr>
                            <m:ctrlPr>
                              <a:rPr kumimoji="0" lang="en-GB" alt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kumimoji="0" lang="en-US" alt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kumimoji="0" lang="en-US" altLang="en-US" sz="2400" b="0" i="1" u="none" strike="noStrike" kern="1200" cap="none" spc="0" normalizeH="0" baseline="0" noProof="0" dirty="0" smtClean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>
          <p:sp>
            <p:nvSpPr>
              <p:cNvPr id="48" name="Text Box 9">
                <a:extLst>
                  <a:ext uri="{FF2B5EF4-FFF2-40B4-BE49-F238E27FC236}">
                    <a16:creationId xmlns:a16="http://schemas.microsoft.com/office/drawing/2014/main" id="{885D8427-BF6C-4E6D-D7FD-312E24FFA7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05616" y="3501208"/>
                <a:ext cx="1319900" cy="621902"/>
              </a:xfrm>
              <a:prstGeom prst="rect">
                <a:avLst/>
              </a:prstGeom>
              <a:blipFill>
                <a:blip r:embed="rId2"/>
                <a:stretch>
                  <a:fillRect l="-7407" r="-4167"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hlinkClick r:id="rId3"/>
            <a:extLst>
              <a:ext uri="{FF2B5EF4-FFF2-40B4-BE49-F238E27FC236}">
                <a16:creationId xmlns:a16="http://schemas.microsoft.com/office/drawing/2014/main" id="{27CECFC1-0C6C-0D37-CF62-74FAE8F9321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hlinkClick r:id="rId3"/>
            <a:extLst>
              <a:ext uri="{FF2B5EF4-FFF2-40B4-BE49-F238E27FC236}">
                <a16:creationId xmlns:a16="http://schemas.microsoft.com/office/drawing/2014/main" id="{08967487-2978-1575-386C-D762D6DC7E4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Box 7">
            <a:extLst>
              <a:ext uri="{FF2B5EF4-FFF2-40B4-BE49-F238E27FC236}">
                <a16:creationId xmlns:a16="http://schemas.microsoft.com/office/drawing/2014/main" id="{BC6C0DD7-801B-5164-6B7F-76C937993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45979" y="922473"/>
            <a:ext cx="64059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</a:t>
            </a:r>
            <a:r>
              <a:rPr kumimoji="0" lang="en-GB" alt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and the zeros of the polynomial.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D3070E-C97F-F479-4E7F-EEEDEB4A94BF}"/>
              </a:ext>
            </a:extLst>
          </p:cNvPr>
          <p:cNvSpPr txBox="1"/>
          <p:nvPr/>
        </p:nvSpPr>
        <p:spPr>
          <a:xfrm>
            <a:off x="223420" y="1344863"/>
            <a:ext cx="86085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the purely imaginary zero be</a:t>
            </a:r>
            <a:r>
              <a:rPr lang="en-US" dirty="0"/>
              <a:t> </a:t>
            </a:r>
            <a:r>
              <a:rPr lang="en-US" i="1" dirty="0"/>
              <a:t>bi, b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≠ 0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4582390-97E1-D0FD-541D-0B7E8B2323BF}"/>
              </a:ext>
            </a:extLst>
          </p:cNvPr>
          <p:cNvSpPr txBox="1"/>
          <p:nvPr/>
        </p:nvSpPr>
        <p:spPr>
          <a:xfrm>
            <a:off x="247777" y="2121876"/>
            <a:ext cx="87943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Hence, the quadratic factor corresponding to these two roots is: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5E3EAC-8F2D-15E1-4B09-8EC49B08A430}"/>
              </a:ext>
            </a:extLst>
          </p:cNvPr>
          <p:cNvSpPr txBox="1"/>
          <p:nvPr/>
        </p:nvSpPr>
        <p:spPr>
          <a:xfrm>
            <a:off x="2098798" y="2466813"/>
            <a:ext cx="21885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 − </a:t>
            </a:r>
            <a:r>
              <a:rPr lang="en-US" i="1" dirty="0"/>
              <a:t>bi</a:t>
            </a:r>
            <a:r>
              <a:rPr lang="en-US" dirty="0"/>
              <a:t>) (</a:t>
            </a:r>
            <a:r>
              <a:rPr lang="en-US" i="1" dirty="0"/>
              <a:t>x </a:t>
            </a:r>
            <a:r>
              <a:rPr lang="en-US" dirty="0"/>
              <a:t>+ </a:t>
            </a:r>
            <a:r>
              <a:rPr lang="en-US" i="1" dirty="0"/>
              <a:t>bi</a:t>
            </a:r>
            <a:r>
              <a:rPr lang="en-US" dirty="0"/>
              <a:t>)  </a:t>
            </a:r>
            <a:endParaRPr lang="en-GB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9AF9FF7-7986-63FA-8E0A-511794A19E4E}"/>
              </a:ext>
            </a:extLst>
          </p:cNvPr>
          <p:cNvSpPr txBox="1"/>
          <p:nvPr/>
        </p:nvSpPr>
        <p:spPr>
          <a:xfrm>
            <a:off x="4211911" y="2452354"/>
            <a:ext cx="32446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=  (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− (</a:t>
            </a:r>
            <a:r>
              <a:rPr lang="en-US" i="1" dirty="0"/>
              <a:t>bi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) </a:t>
            </a:r>
            <a:endParaRPr lang="en-GB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4AA7110-47FB-0BDC-3A70-DBBDD3B50292}"/>
              </a:ext>
            </a:extLst>
          </p:cNvPr>
          <p:cNvSpPr txBox="1"/>
          <p:nvPr/>
        </p:nvSpPr>
        <p:spPr>
          <a:xfrm>
            <a:off x="166723" y="2858738"/>
            <a:ext cx="3683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 us simplify: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1F9B4D-EA0C-7FAD-A4DF-236019CBA5B6}"/>
              </a:ext>
            </a:extLst>
          </p:cNvPr>
          <p:cNvSpPr txBox="1"/>
          <p:nvPr/>
        </p:nvSpPr>
        <p:spPr>
          <a:xfrm>
            <a:off x="4169903" y="2844516"/>
            <a:ext cx="343906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=  (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− (</a:t>
            </a:r>
            <a:r>
              <a:rPr lang="en-US" i="1" dirty="0"/>
              <a:t>b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(</a:t>
            </a:r>
            <a:r>
              <a:rPr lang="en-US" i="1" dirty="0" err="1"/>
              <a:t>i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 )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BB69B99-35E5-1949-AC49-258C8129D632}"/>
              </a:ext>
            </a:extLst>
          </p:cNvPr>
          <p:cNvSpPr txBox="1"/>
          <p:nvPr/>
        </p:nvSpPr>
        <p:spPr>
          <a:xfrm>
            <a:off x="4142162" y="3281791"/>
            <a:ext cx="25031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 = 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30000" dirty="0"/>
              <a:t>2</a:t>
            </a:r>
            <a:r>
              <a:rPr lang="en-US" dirty="0"/>
              <a:t>  </a:t>
            </a:r>
            <a:endParaRPr lang="en-GB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B2EA776-656C-98D4-D8DD-29A90ECDB373}"/>
              </a:ext>
            </a:extLst>
          </p:cNvPr>
          <p:cNvSpPr txBox="1"/>
          <p:nvPr/>
        </p:nvSpPr>
        <p:spPr>
          <a:xfrm>
            <a:off x="153008" y="3621465"/>
            <a:ext cx="223614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Consequently,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45E5FF0-63BF-1C93-5B14-6F8EAF199CA0}"/>
              </a:ext>
            </a:extLst>
          </p:cNvPr>
          <p:cNvSpPr txBox="1"/>
          <p:nvPr/>
        </p:nvSpPr>
        <p:spPr>
          <a:xfrm>
            <a:off x="2209590" y="3614009"/>
            <a:ext cx="36836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alt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a</a:t>
            </a:r>
            <a:r>
              <a:rPr lang="en-GB" altLang="en-US" i="1" dirty="0">
                <a:solidFill>
                  <a:srgbClr val="FF6600"/>
                </a:solidFill>
                <a:cs typeface="Arial" panose="020B0604020202020204" pitchFamily="34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altLang="en-US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(</a:t>
            </a:r>
            <a:r>
              <a:rPr lang="en-GB" alt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a + </a:t>
            </a:r>
            <a:r>
              <a:rPr lang="en-GB" altLang="en-US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</a:t>
            </a:r>
            <a:r>
              <a:rPr lang="en-GB" altLang="en-US" i="1" dirty="0">
                <a:solidFill>
                  <a:srgbClr val="FF6600"/>
                </a:solidFill>
                <a:cs typeface="Arial" panose="020B0604020202020204" pitchFamily="34" charset="0"/>
              </a:rPr>
              <a:t>x</a:t>
            </a:r>
            <a:r>
              <a:rPr lang="en-GB" altLang="en-US" baseline="30000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GB" altLang="en-US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+ 10</a:t>
            </a:r>
            <a:r>
              <a:rPr lang="en-GB" altLang="en-US" i="1" dirty="0">
                <a:solidFill>
                  <a:srgbClr val="FF6600"/>
                </a:solidFill>
              </a:rPr>
              <a:t>x </a:t>
            </a:r>
            <a:r>
              <a:rPr lang="en-GB" altLang="en-US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+ 15</a:t>
            </a:r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6BE6C4D7-9CC4-2EA6-5804-9A0660580613}"/>
              </a:ext>
            </a:extLst>
          </p:cNvPr>
          <p:cNvSpPr txBox="1"/>
          <p:nvPr/>
        </p:nvSpPr>
        <p:spPr>
          <a:xfrm>
            <a:off x="5715608" y="3594507"/>
            <a:ext cx="527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</a:t>
            </a:r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CB917713-36BC-B496-EDED-96ECFB393579}"/>
              </a:ext>
            </a:extLst>
          </p:cNvPr>
          <p:cNvSpPr txBox="1"/>
          <p:nvPr/>
        </p:nvSpPr>
        <p:spPr>
          <a:xfrm>
            <a:off x="5970276" y="3620922"/>
            <a:ext cx="1319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/>
              <a:t>b</a:t>
            </a:r>
            <a:r>
              <a:rPr lang="en-US" baseline="30000" dirty="0"/>
              <a:t>2</a:t>
            </a:r>
            <a:r>
              <a:rPr lang="en-US" dirty="0"/>
              <a:t>  )</a:t>
            </a:r>
            <a:endParaRPr lang="en-GB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5D8C60F0-05CE-6AF0-0F61-1C16C2003FD1}"/>
              </a:ext>
            </a:extLst>
          </p:cNvPr>
          <p:cNvSpPr txBox="1"/>
          <p:nvPr/>
        </p:nvSpPr>
        <p:spPr>
          <a:xfrm>
            <a:off x="5712604" y="4054443"/>
            <a:ext cx="8767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=  </a:t>
            </a:r>
            <a:r>
              <a:rPr lang="en-US" i="1" dirty="0"/>
              <a:t>ax</a:t>
            </a:r>
            <a:r>
              <a:rPr lang="en-US" baseline="30000" dirty="0"/>
              <a:t>3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D878135-3715-64FA-5F54-926F1204F80A}"/>
                  </a:ext>
                </a:extLst>
              </p:cNvPr>
              <p:cNvSpPr txBox="1"/>
              <p:nvPr/>
            </p:nvSpPr>
            <p:spPr>
              <a:xfrm>
                <a:off x="6480159" y="4049482"/>
                <a:ext cx="1099844" cy="6219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/>
                  <a:t>+  </a:t>
                </a:r>
                <a:r>
                  <a:rPr lang="en-GB" altLang="en-US" dirty="0">
                    <a:solidFill>
                      <a:srgbClr val="0070C0"/>
                    </a:solidFill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sSup>
                          <m:sSupPr>
                            <m:ctrlPr>
                              <a:rPr lang="en-GB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i="1" dirty="0"/>
                  <a:t>x</a:t>
                </a:r>
                <a:r>
                  <a:rPr lang="en-US" baseline="30000" dirty="0"/>
                  <a:t>2</a:t>
                </a:r>
                <a:endParaRPr lang="en-GB" dirty="0"/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D878135-3715-64FA-5F54-926F1204F8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159" y="4049482"/>
                <a:ext cx="1099844" cy="621902"/>
              </a:xfrm>
              <a:prstGeom prst="rect">
                <a:avLst/>
              </a:prstGeom>
              <a:blipFill>
                <a:blip r:embed="rId4"/>
                <a:stretch>
                  <a:fillRect l="-8333" r="-2778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2C1D6A87-5DCD-AE8D-1C11-51C060221BC9}"/>
              </a:ext>
            </a:extLst>
          </p:cNvPr>
          <p:cNvSpPr txBox="1"/>
          <p:nvPr/>
        </p:nvSpPr>
        <p:spPr>
          <a:xfrm>
            <a:off x="7437941" y="4094593"/>
            <a:ext cx="102604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+  </a:t>
            </a:r>
            <a:r>
              <a:rPr lang="en-US" i="1" dirty="0"/>
              <a:t>ab</a:t>
            </a:r>
            <a:r>
              <a:rPr lang="en-US" baseline="30000" dirty="0"/>
              <a:t>2</a:t>
            </a:r>
            <a:r>
              <a:rPr lang="en-US" i="1" dirty="0"/>
              <a:t>x</a:t>
            </a:r>
            <a:endParaRPr lang="en-GB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97F81D9F-C51B-DCBA-AEE5-4B9719DE4974}"/>
              </a:ext>
            </a:extLst>
          </p:cNvPr>
          <p:cNvSpPr txBox="1"/>
          <p:nvPr/>
        </p:nvSpPr>
        <p:spPr>
          <a:xfrm>
            <a:off x="8433431" y="4078452"/>
            <a:ext cx="79204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+  15</a:t>
            </a:r>
            <a:endParaRPr lang="en-GB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48ABD91-0078-4CED-EF3E-16990308F2C2}"/>
              </a:ext>
            </a:extLst>
          </p:cNvPr>
          <p:cNvSpPr txBox="1"/>
          <p:nvPr/>
        </p:nvSpPr>
        <p:spPr>
          <a:xfrm>
            <a:off x="210551" y="4287682"/>
            <a:ext cx="37452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Equating coefficients of </a:t>
            </a:r>
            <a:r>
              <a:rPr lang="en-US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US" sz="2000" baseline="30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GB" sz="2000" baseline="30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6AD0A960-FAFF-ADE8-81CF-E0C5598BB84B}"/>
                  </a:ext>
                </a:extLst>
              </p:cNvPr>
              <p:cNvSpPr txBox="1"/>
              <p:nvPr/>
            </p:nvSpPr>
            <p:spPr>
              <a:xfrm>
                <a:off x="3246759" y="4116726"/>
                <a:ext cx="1749666" cy="6219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i="1" dirty="0"/>
                  <a:t>a + </a:t>
                </a:r>
                <a:r>
                  <a:rPr lang="en-US" dirty="0"/>
                  <a:t>1</a:t>
                </a:r>
                <a:r>
                  <a:rPr lang="en-US" i="1" dirty="0"/>
                  <a:t> </a:t>
                </a:r>
                <a:r>
                  <a:rPr lang="en-US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num>
                      <m:den>
                        <m:sSup>
                          <m:sSupPr>
                            <m:ctrlPr>
                              <a:rPr lang="en-GB" altLang="en-US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en-US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6AD0A960-FAFF-ADE8-81CF-E0C5598BB8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759" y="4116726"/>
                <a:ext cx="1749666" cy="621902"/>
              </a:xfrm>
              <a:prstGeom prst="rect">
                <a:avLst/>
              </a:prstGeom>
              <a:blipFill>
                <a:blip r:embed="rId5"/>
                <a:stretch>
                  <a:fillRect l="-5575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TextBox 75">
            <a:extLst>
              <a:ext uri="{FF2B5EF4-FFF2-40B4-BE49-F238E27FC236}">
                <a16:creationId xmlns:a16="http://schemas.microsoft.com/office/drawing/2014/main" id="{2351D9C8-048F-B250-23F9-9DC4B376E521}"/>
              </a:ext>
            </a:extLst>
          </p:cNvPr>
          <p:cNvSpPr txBox="1"/>
          <p:nvPr/>
        </p:nvSpPr>
        <p:spPr>
          <a:xfrm>
            <a:off x="153841" y="4763937"/>
            <a:ext cx="374521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Equating coefficients of </a:t>
            </a:r>
            <a:r>
              <a:rPr lang="en-US" sz="20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endParaRPr lang="en-GB" sz="2000" baseline="30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68DACF19-D7E6-0F82-1B7C-D906C7AC5649}"/>
              </a:ext>
            </a:extLst>
          </p:cNvPr>
          <p:cNvSpPr txBox="1"/>
          <p:nvPr/>
        </p:nvSpPr>
        <p:spPr>
          <a:xfrm>
            <a:off x="3445665" y="4694947"/>
            <a:ext cx="12189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ab</a:t>
            </a:r>
            <a:r>
              <a:rPr lang="en-US" baseline="30000" dirty="0"/>
              <a:t>2</a:t>
            </a:r>
            <a:r>
              <a:rPr lang="en-US" dirty="0"/>
              <a:t> = 10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3ECAB7FF-B086-4604-A1E4-3AC0C5424870}"/>
              </a:ext>
            </a:extLst>
          </p:cNvPr>
          <p:cNvSpPr txBox="1"/>
          <p:nvPr/>
        </p:nvSpPr>
        <p:spPr>
          <a:xfrm>
            <a:off x="4656846" y="4171727"/>
            <a:ext cx="6484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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62DE91DB-FFD8-B559-C426-19DABE83EB92}"/>
              </a:ext>
            </a:extLst>
          </p:cNvPr>
          <p:cNvSpPr txBox="1"/>
          <p:nvPr/>
        </p:nvSpPr>
        <p:spPr>
          <a:xfrm>
            <a:off x="5249199" y="4857341"/>
            <a:ext cx="25102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linear factor </a:t>
            </a:r>
            <a:endParaRPr lang="en-GB" baseline="30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0" name="Text Box 9">
                <a:extLst>
                  <a:ext uri="{FF2B5EF4-FFF2-40B4-BE49-F238E27FC236}">
                    <a16:creationId xmlns:a16="http://schemas.microsoft.com/office/drawing/2014/main" id="{FEE1B579-05F5-9B8B-CF38-E79D631E44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556447" y="4778411"/>
                <a:ext cx="1319900" cy="6219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(</a:t>
                </a:r>
                <a:r>
                  <a:rPr lang="en-GB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ax</a:t>
                </a:r>
                <a:r>
                  <a:rPr lang="en-GB" altLang="en-US" dirty="0">
                    <a:solidFill>
                      <a:srgbClr val="0070C0"/>
                    </a:solidFill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en-US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sSup>
                          <m:sSupPr>
                            <m:ctrlPr>
                              <a:rPr lang="en-GB" altLang="en-US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en-US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altLang="en-US" i="1" dirty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>
          <p:sp>
            <p:nvSpPr>
              <p:cNvPr id="80" name="Text Box 9">
                <a:extLst>
                  <a:ext uri="{FF2B5EF4-FFF2-40B4-BE49-F238E27FC236}">
                    <a16:creationId xmlns:a16="http://schemas.microsoft.com/office/drawing/2014/main" id="{FEE1B579-05F5-9B8B-CF38-E79D631E44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56447" y="4778411"/>
                <a:ext cx="1319900" cy="621902"/>
              </a:xfrm>
              <a:prstGeom prst="rect">
                <a:avLst/>
              </a:prstGeom>
              <a:blipFill>
                <a:blip r:embed="rId6"/>
                <a:stretch>
                  <a:fillRect l="-7407" r="-4167" b="-882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>
            <a:extLst>
              <a:ext uri="{FF2B5EF4-FFF2-40B4-BE49-F238E27FC236}">
                <a16:creationId xmlns:a16="http://schemas.microsoft.com/office/drawing/2014/main" id="{D920DF4F-EFD6-94DE-368B-F46BD18A9EAC}"/>
              </a:ext>
            </a:extLst>
          </p:cNvPr>
          <p:cNvSpPr txBox="1"/>
          <p:nvPr/>
        </p:nvSpPr>
        <p:spPr>
          <a:xfrm>
            <a:off x="3902190" y="5836172"/>
            <a:ext cx="220427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P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has zeros 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22B8BDFF-410A-F62E-23C4-9ABB233633FD}"/>
                  </a:ext>
                </a:extLst>
              </p:cNvPr>
              <p:cNvSpPr txBox="1"/>
              <p:nvPr/>
            </p:nvSpPr>
            <p:spPr>
              <a:xfrm>
                <a:off x="5660272" y="6182099"/>
                <a:ext cx="1079100" cy="5136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GB" altLang="en-US" sz="2400" b="0" i="0" u="none" strike="noStrike" kern="1200" cap="none" spc="0" normalizeH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± </a:t>
                </a:r>
                <a:r>
                  <a:rPr kumimoji="0" lang="en-GB" altLang="en-US" sz="2400" b="0" i="1" u="none" strike="noStrike" kern="1200" cap="none" spc="0" normalizeH="0" noProof="0" dirty="0" err="1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kumimoji="0" lang="en-GB" alt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r>
                          <a:rPr kumimoji="0" lang="en-US" altLang="en-US" sz="2400" b="0" i="1" u="none" strike="noStrike" kern="1200" cap="none" spc="0" normalizeH="0" noProof="0" smtClean="0">
                            <a:ln>
                              <a:noFill/>
                            </a:ln>
                            <a:solidFill>
                              <a:srgbClr val="010066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kumimoji="0" lang="en-GB" altLang="en-US" sz="2400" b="0" i="0" u="none" strike="noStrike" kern="1200" cap="none" spc="0" normalizeH="0" noProof="0" dirty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endParaRPr lang="en-GB" dirty="0"/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22B8BDFF-410A-F62E-23C4-9ABB233633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272" y="6182099"/>
                <a:ext cx="1079100" cy="513602"/>
              </a:xfrm>
              <a:prstGeom prst="rect">
                <a:avLst/>
              </a:prstGeom>
              <a:blipFill>
                <a:blip r:embed="rId7"/>
                <a:stretch>
                  <a:fillRect l="-9040" t="-1190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79A1772-18AC-3044-1E17-D2B7A36F6D8E}"/>
                  </a:ext>
                </a:extLst>
              </p:cNvPr>
              <p:cNvSpPr txBox="1"/>
              <p:nvPr/>
            </p:nvSpPr>
            <p:spPr>
              <a:xfrm>
                <a:off x="6764194" y="6083021"/>
                <a:ext cx="1313005" cy="6146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dirty="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f>
                      <m:fPr>
                        <m:ctrlPr>
                          <a:rPr lang="en-US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lang="en-GB" dirty="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579A1772-18AC-3044-1E17-D2B7A36F6D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4194" y="6083021"/>
                <a:ext cx="1313005" cy="614655"/>
              </a:xfrm>
              <a:prstGeom prst="rect">
                <a:avLst/>
              </a:prstGeom>
              <a:blipFill>
                <a:blip r:embed="rId8"/>
                <a:stretch>
                  <a:fillRect l="-7442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 Box 7">
            <a:extLst>
              <a:ext uri="{FF2B5EF4-FFF2-40B4-BE49-F238E27FC236}">
                <a16:creationId xmlns:a16="http://schemas.microsoft.com/office/drawing/2014/main" id="{8B8D631A-765F-0F92-90E6-882F985D5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475" y="940995"/>
            <a:ext cx="18537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Imaginary.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4B1E97-945F-A00B-7039-BCF7DFB027C9}"/>
              </a:ext>
            </a:extLst>
          </p:cNvPr>
          <p:cNvSpPr txBox="1"/>
          <p:nvPr/>
        </p:nvSpPr>
        <p:spPr>
          <a:xfrm>
            <a:off x="247777" y="1734453"/>
            <a:ext cx="860859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Since </a:t>
            </a:r>
            <a:r>
              <a:rPr lang="en-GB" altLang="en-US" i="1" dirty="0">
                <a:solidFill>
                  <a:srgbClr val="FF6600"/>
                </a:solidFill>
                <a:cs typeface="Arial" panose="020B0604020202020204" pitchFamily="34" charset="0"/>
              </a:rPr>
              <a:t>P</a:t>
            </a:r>
            <a:r>
              <a:rPr lang="en-GB" altLang="en-US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GB" altLang="en-US" i="1" dirty="0">
                <a:solidFill>
                  <a:srgbClr val="FF6600"/>
                </a:solidFill>
                <a:cs typeface="Arial" panose="020B0604020202020204" pitchFamily="34" charset="0"/>
              </a:rPr>
              <a:t>x</a:t>
            </a:r>
            <a:r>
              <a:rPr lang="en-GB" altLang="en-US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real, both </a:t>
            </a:r>
            <a:r>
              <a:rPr lang="en-US" i="1" dirty="0"/>
              <a:t>bi,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i="1" dirty="0"/>
              <a:t> –bi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zeros.</a:t>
            </a:r>
            <a:endParaRPr lang="en-GB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EDD62D-8E5F-9C81-CD20-16CEC329F8A3}"/>
              </a:ext>
            </a:extLst>
          </p:cNvPr>
          <p:cNvSpPr txBox="1"/>
          <p:nvPr/>
        </p:nvSpPr>
        <p:spPr>
          <a:xfrm>
            <a:off x="4626913" y="4616555"/>
            <a:ext cx="64841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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A34B8D-60D5-0E3E-2852-0E3895C6143D}"/>
              </a:ext>
            </a:extLst>
          </p:cNvPr>
          <p:cNvSpPr txBox="1"/>
          <p:nvPr/>
        </p:nvSpPr>
        <p:spPr>
          <a:xfrm>
            <a:off x="1384509" y="5051472"/>
            <a:ext cx="18700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ab</a:t>
            </a:r>
            <a:r>
              <a:rPr lang="en-US" baseline="30000" dirty="0"/>
              <a:t>2</a:t>
            </a:r>
            <a:r>
              <a:rPr lang="en-US" i="1" dirty="0"/>
              <a:t> + b</a:t>
            </a:r>
            <a:r>
              <a:rPr lang="en-US" baseline="30000" dirty="0"/>
              <a:t>2</a:t>
            </a:r>
            <a:r>
              <a:rPr lang="en-US" i="1" dirty="0"/>
              <a:t> = </a:t>
            </a:r>
            <a:r>
              <a:rPr lang="en-US" dirty="0"/>
              <a:t>15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8F12496-2934-9898-D4A4-6FF7D3204973}"/>
              </a:ext>
            </a:extLst>
          </p:cNvPr>
          <p:cNvSpPr txBox="1"/>
          <p:nvPr/>
        </p:nvSpPr>
        <p:spPr>
          <a:xfrm>
            <a:off x="225426" y="5146723"/>
            <a:ext cx="1500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Using</a:t>
            </a: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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13A919F-DF4F-5AFA-C162-2378ED9E96FF}"/>
              </a:ext>
            </a:extLst>
          </p:cNvPr>
          <p:cNvSpPr txBox="1"/>
          <p:nvPr/>
        </p:nvSpPr>
        <p:spPr>
          <a:xfrm>
            <a:off x="247391" y="5496074"/>
            <a:ext cx="1500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Using</a:t>
            </a: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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3132D7-53F9-EE68-6D20-323341D13595}"/>
              </a:ext>
            </a:extLst>
          </p:cNvPr>
          <p:cNvSpPr txBox="1"/>
          <p:nvPr/>
        </p:nvSpPr>
        <p:spPr>
          <a:xfrm>
            <a:off x="1352904" y="5457697"/>
            <a:ext cx="18700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10</a:t>
            </a:r>
            <a:r>
              <a:rPr lang="en-US" i="1" dirty="0"/>
              <a:t> + b</a:t>
            </a:r>
            <a:r>
              <a:rPr lang="en-US" baseline="30000" dirty="0"/>
              <a:t>2</a:t>
            </a:r>
            <a:r>
              <a:rPr lang="en-US" i="1" dirty="0"/>
              <a:t> = </a:t>
            </a:r>
            <a:r>
              <a:rPr lang="en-US" dirty="0"/>
              <a:t>15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2C140FE-3128-0839-4B93-EF9A9D99CA31}"/>
              </a:ext>
            </a:extLst>
          </p:cNvPr>
          <p:cNvSpPr txBox="1"/>
          <p:nvPr/>
        </p:nvSpPr>
        <p:spPr>
          <a:xfrm>
            <a:off x="1990987" y="5774615"/>
            <a:ext cx="12189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b</a:t>
            </a:r>
            <a:r>
              <a:rPr lang="en-US" baseline="30000" dirty="0"/>
              <a:t>2</a:t>
            </a:r>
            <a:r>
              <a:rPr lang="en-US" dirty="0"/>
              <a:t> = 5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A5FAED-D679-98EE-DACE-CCF672EE1E76}"/>
              </a:ext>
            </a:extLst>
          </p:cNvPr>
          <p:cNvSpPr txBox="1"/>
          <p:nvPr/>
        </p:nvSpPr>
        <p:spPr>
          <a:xfrm>
            <a:off x="251408" y="6137797"/>
            <a:ext cx="15002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Using</a:t>
            </a:r>
            <a:r>
              <a:rPr lang="en-US" sz="2000" dirty="0">
                <a:solidFill>
                  <a:srgbClr val="FF0000"/>
                </a:solidFill>
                <a:cs typeface="Times New Roman" panose="02020603050405020304" pitchFamily="18" charset="0"/>
                <a:sym typeface="Wingdings" panose="05000000000000000000" pitchFamily="2" charset="2"/>
              </a:rPr>
              <a:t> 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57747F0-07BE-0097-A09D-11847915D5C6}"/>
              </a:ext>
            </a:extLst>
          </p:cNvPr>
          <p:cNvSpPr txBox="1"/>
          <p:nvPr/>
        </p:nvSpPr>
        <p:spPr>
          <a:xfrm>
            <a:off x="1403126" y="6091075"/>
            <a:ext cx="12189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5</a:t>
            </a:r>
            <a:r>
              <a:rPr lang="en-US" i="1" dirty="0"/>
              <a:t>a</a:t>
            </a:r>
            <a:r>
              <a:rPr lang="en-US" dirty="0"/>
              <a:t> = 10</a:t>
            </a:r>
            <a:endParaRPr lang="en-GB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18C038-747C-763A-CA47-914D11648B93}"/>
              </a:ext>
            </a:extLst>
          </p:cNvPr>
          <p:cNvSpPr txBox="1"/>
          <p:nvPr/>
        </p:nvSpPr>
        <p:spPr>
          <a:xfrm>
            <a:off x="2581793" y="6091075"/>
            <a:ext cx="12189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i="1" dirty="0"/>
              <a:t>a</a:t>
            </a:r>
            <a:r>
              <a:rPr lang="en-US" dirty="0"/>
              <a:t> = 2</a:t>
            </a:r>
            <a:endParaRPr lang="en-GB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077327B-B2FD-84E4-9300-AC4DC9E68E7D}"/>
              </a:ext>
            </a:extLst>
          </p:cNvPr>
          <p:cNvSpPr txBox="1"/>
          <p:nvPr/>
        </p:nvSpPr>
        <p:spPr>
          <a:xfrm>
            <a:off x="5870543" y="5374507"/>
            <a:ext cx="14884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becomes</a:t>
            </a:r>
            <a:endParaRPr lang="en-GB" baseline="30000" dirty="0">
              <a:solidFill>
                <a:srgbClr val="01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9">
                <a:extLst>
                  <a:ext uri="{FF2B5EF4-FFF2-40B4-BE49-F238E27FC236}">
                    <a16:creationId xmlns:a16="http://schemas.microsoft.com/office/drawing/2014/main" id="{E0E00EF4-E8F0-7877-83F5-C2B883EBDEA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414500" y="5364213"/>
                <a:ext cx="13199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lvl="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(</a:t>
                </a:r>
                <a:r>
                  <a:rPr lang="en-GB" altLang="en-US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2</a:t>
                </a:r>
                <a:r>
                  <a:rPr lang="en-GB" altLang="en-US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x</a:t>
                </a:r>
                <a:r>
                  <a:rPr lang="en-GB" altLang="en-US" dirty="0">
                    <a:solidFill>
                      <a:srgbClr val="0070C0"/>
                    </a:solidFill>
                  </a:rPr>
                  <a:t> +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kumimoji="0" lang="en-GB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)</a:t>
                </a:r>
              </a:p>
            </p:txBody>
          </p:sp>
        </mc:Choice>
        <mc:Fallback>
          <p:sp>
            <p:nvSpPr>
              <p:cNvPr id="24" name="Text Box 9">
                <a:extLst>
                  <a:ext uri="{FF2B5EF4-FFF2-40B4-BE49-F238E27FC236}">
                    <a16:creationId xmlns:a16="http://schemas.microsoft.com/office/drawing/2014/main" id="{E0E00EF4-E8F0-7877-83F5-C2B883EBDE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14500" y="5364213"/>
                <a:ext cx="1319900" cy="461665"/>
              </a:xfrm>
              <a:prstGeom prst="rect">
                <a:avLst/>
              </a:prstGeom>
              <a:blipFill>
                <a:blip r:embed="rId9"/>
                <a:stretch>
                  <a:fillRect l="-6912" t="-10526" b="-289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602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" grpId="0"/>
      <p:bldP spid="11" grpId="0"/>
      <p:bldP spid="14" grpId="0"/>
      <p:bldP spid="16" grpId="0"/>
      <p:bldP spid="18" grpId="0"/>
      <p:bldP spid="19" grpId="0"/>
      <p:bldP spid="21" grpId="0"/>
      <p:bldP spid="58" grpId="0"/>
      <p:bldP spid="60" grpId="0"/>
      <p:bldP spid="61" grpId="0"/>
      <p:bldP spid="62" grpId="0"/>
      <p:bldP spid="63" grpId="0"/>
      <p:bldP spid="64" grpId="0"/>
      <p:bldP spid="65" grpId="0"/>
      <p:bldP spid="67" grpId="0"/>
      <p:bldP spid="73" grpId="0"/>
      <p:bldP spid="74" grpId="0"/>
      <p:bldP spid="76" grpId="0"/>
      <p:bldP spid="77" grpId="0"/>
      <p:bldP spid="78" grpId="0"/>
      <p:bldP spid="79" grpId="0"/>
      <p:bldP spid="80" grpId="0"/>
      <p:bldP spid="82" grpId="0"/>
      <p:bldP spid="84" grpId="0"/>
      <p:bldP spid="85" grpId="0"/>
      <p:bldP spid="4" grpId="0"/>
      <p:bldP spid="6" grpId="0"/>
      <p:bldP spid="8" grpId="0"/>
      <p:bldP spid="10" grpId="0"/>
      <p:bldP spid="12" grpId="0"/>
      <p:bldP spid="13" grpId="0"/>
      <p:bldP spid="15" grpId="0"/>
      <p:bldP spid="17" grpId="0"/>
      <p:bldP spid="20" grpId="0"/>
      <p:bldP spid="22" grpId="0"/>
      <p:bldP spid="23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Custom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8E14AAE-E93A-4A17-A9BD-3CF3637F990A}" vid="{1C8CFEF6-9068-404E-9A4F-905BFDF90C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1167</TotalTime>
  <Words>1214</Words>
  <Application>Microsoft Office PowerPoint</Application>
  <PresentationFormat>On-screen Show (4:3)</PresentationFormat>
  <Paragraphs>198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Arial</vt:lpstr>
      <vt:lpstr>Calibri</vt:lpstr>
      <vt:lpstr>Cambria Math</vt:lpstr>
      <vt:lpstr>Comic Sans MS</vt:lpstr>
      <vt:lpstr>Symbol</vt:lpstr>
      <vt:lpstr>Times New Roman</vt:lpstr>
      <vt:lpstr>Wingdings</vt:lpstr>
      <vt:lpstr>Wingdings 2</vt:lpstr>
      <vt:lpstr>Theme1</vt:lpstr>
      <vt:lpstr>The fundamental theorem of Algebra (FTA)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fundamental theorem of Algebra (FTA)</dc:title>
  <dc:creator>Orlando Hurtado</dc:creator>
  <cp:lastModifiedBy>Orlando Hurtado</cp:lastModifiedBy>
  <cp:revision>7</cp:revision>
  <dcterms:created xsi:type="dcterms:W3CDTF">2020-03-25T17:36:10Z</dcterms:created>
  <dcterms:modified xsi:type="dcterms:W3CDTF">2025-03-23T15:49:01Z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