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2" r:id="rId3"/>
    <p:sldId id="386" r:id="rId4"/>
    <p:sldId id="303" r:id="rId5"/>
    <p:sldId id="395" r:id="rId6"/>
    <p:sldId id="396" r:id="rId7"/>
    <p:sldId id="397" r:id="rId8"/>
    <p:sldId id="399" r:id="rId9"/>
    <p:sldId id="400" r:id="rId10"/>
    <p:sldId id="401" r:id="rId11"/>
    <p:sldId id="385" r:id="rId12"/>
    <p:sldId id="393" r:id="rId13"/>
    <p:sldId id="390" r:id="rId14"/>
    <p:sldId id="391" r:id="rId15"/>
    <p:sldId id="392" r:id="rId16"/>
    <p:sldId id="394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009900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>
      <p:cViewPr varScale="1">
        <p:scale>
          <a:sx n="57" d="100"/>
          <a:sy n="57" d="100"/>
        </p:scale>
        <p:origin x="173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6 April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4/6/2025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6 April 2025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Graphing cubic functions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228600" algn="l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dirty="0"/>
              <a:t>LO: To graph </a:t>
            </a:r>
            <a:r>
              <a:rPr lang="en-US"/>
              <a:t>cubic functions</a:t>
            </a:r>
            <a:endParaRPr lang="en-US" sz="28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47FB9B-3956-17E0-1992-06AAC3BC5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C00741-DF65-9797-B8DC-0ACE8BEF3344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Graphs of cubic polynomials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2A90CCCB-5257-D200-70C7-169B33CD6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685800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Cubic polynomials in factorized form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DF6537E7-63A3-30D5-74AF-8B0E38372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947723"/>
            <a:ext cx="8656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In each case </a:t>
            </a:r>
            <a:r>
              <a:rPr lang="en-US" sz="2400" b="0" i="1" dirty="0">
                <a:cs typeface="Times New Roman" panose="02020603050405020304" pitchFamily="18" charset="0"/>
              </a:rPr>
              <a:t>a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ℝ, </a:t>
            </a:r>
            <a:r>
              <a:rPr lang="en-US" i="1" dirty="0">
                <a:cs typeface="Times New Roman" panose="02020603050405020304" pitchFamily="18" charset="0"/>
              </a:rPr>
              <a:t>a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 constants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corresponds to zeros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05A0DD00-6D04-AE6C-64E4-6ED63B585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803" y="2795496"/>
            <a:ext cx="5930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sz="2400" b="0" i="1" dirty="0">
                <a:cs typeface="Times New Roman" panose="02020603050405020304" pitchFamily="18" charset="0"/>
              </a:rPr>
              <a:t>ax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0" dirty="0">
                <a:cs typeface="Times New Roman" panose="02020603050405020304" pitchFamily="18" charset="0"/>
              </a:rPr>
              <a:t>+ </a:t>
            </a:r>
            <a:r>
              <a:rPr lang="en-GB" sz="2400" b="0" i="1" dirty="0" err="1">
                <a:cs typeface="Times New Roman" panose="02020603050405020304" pitchFamily="18" charset="0"/>
              </a:rPr>
              <a:t>bx</a:t>
            </a:r>
            <a:r>
              <a:rPr lang="en-GB" sz="2400" b="0" dirty="0">
                <a:cs typeface="Times New Roman" panose="02020603050405020304" pitchFamily="18" charset="0"/>
              </a:rPr>
              <a:t> + </a:t>
            </a:r>
            <a:r>
              <a:rPr lang="en-GB" sz="2400" b="0" i="1" dirty="0">
                <a:cs typeface="Times New Roman" panose="02020603050405020304" pitchFamily="18" charset="0"/>
              </a:rPr>
              <a:t>c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sz="2400" b="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0" i="1" dirty="0">
                <a:cs typeface="Times New Roman" panose="02020603050405020304" pitchFamily="18" charset="0"/>
              </a:rPr>
              <a:t>b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4</a:t>
            </a:r>
            <a:r>
              <a:rPr lang="en-GB" sz="2400" b="0" i="1" dirty="0">
                <a:cs typeface="Times New Roman" panose="02020603050405020304" pitchFamily="18" charset="0"/>
              </a:rPr>
              <a:t>ac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&lt; 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DFED92CB-3581-0CDB-4089-EF16F81F3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193196"/>
            <a:ext cx="8794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Every real cubic polynomial can be categorized into one of four types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17A71C94-927D-A629-495B-74B114245B9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2"/>
            <a:extLst>
              <a:ext uri="{FF2B5EF4-FFF2-40B4-BE49-F238E27FC236}">
                <a16:creationId xmlns:a16="http://schemas.microsoft.com/office/drawing/2014/main" id="{2067A86B-96A0-6585-B9B2-864857D0EB0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CE8BB7-BEA5-FA94-CAF6-A541E2513969}"/>
              </a:ext>
            </a:extLst>
          </p:cNvPr>
          <p:cNvGrpSpPr/>
          <p:nvPr/>
        </p:nvGrpSpPr>
        <p:grpSpPr>
          <a:xfrm>
            <a:off x="6060440" y="3420819"/>
            <a:ext cx="2922588" cy="2286000"/>
            <a:chOff x="6060440" y="3420819"/>
            <a:chExt cx="2922588" cy="2286000"/>
          </a:xfrm>
        </p:grpSpPr>
        <p:pic>
          <p:nvPicPr>
            <p:cNvPr id="14" name="Picture 7">
              <a:extLst>
                <a:ext uri="{FF2B5EF4-FFF2-40B4-BE49-F238E27FC236}">
                  <a16:creationId xmlns:a16="http://schemas.microsoft.com/office/drawing/2014/main" id="{1267A7B3-89D1-BF29-FD2A-7B7B2C2563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4278" y="3420819"/>
              <a:ext cx="228600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2AA759E8-9091-589E-FB52-F98013ACA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0440" y="4468569"/>
              <a:ext cx="2651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B20F2AC1-FBA6-25D2-E662-A432624EE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3940" y="4328869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17" name="Text Box 15">
            <a:extLst>
              <a:ext uri="{FF2B5EF4-FFF2-40B4-BE49-F238E27FC236}">
                <a16:creationId xmlns:a16="http://schemas.microsoft.com/office/drawing/2014/main" id="{C9C64113-FFA5-0658-E77C-5297CF321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450" y="4416181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E811B8A3-AB4A-9A72-999E-628C17C4E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857597"/>
            <a:ext cx="1470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Type 4: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C8B432CA-7A0C-9D7A-3D8C-55D2A6081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901" y="2857596"/>
            <a:ext cx="2188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real zero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A45E7327-3454-B568-43D9-6641EB520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3343526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sketching graphs, giving values to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>
            <a:extLst>
              <a:ext uri="{FF2B5EF4-FFF2-40B4-BE49-F238E27FC236}">
                <a16:creationId xmlns:a16="http://schemas.microsoft.com/office/drawing/2014/main" id="{C779093B-BEC5-92F2-FB97-8B18CBCBA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4148169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with values for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i="1" dirty="0"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give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 &lt; 0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8FA7C5E3-80C0-FAA4-0626-FC0DCCAF5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87" y="4952812"/>
            <a:ext cx="5639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significance of the quadratic factor which has no real zeros?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7F0F481E-001F-8904-2504-DC5C9B3E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5" y="5748886"/>
            <a:ext cx="86700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a cubic of the form </a:t>
            </a: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= 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dirty="0">
                <a:cs typeface="Times New Roman" panose="02020603050405020304" pitchFamily="18" charset="0"/>
              </a:rPr>
              <a:t>ax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+ </a:t>
            </a:r>
            <a:r>
              <a:rPr lang="en-GB" i="1" dirty="0" err="1">
                <a:cs typeface="Times New Roman" panose="02020603050405020304" pitchFamily="18" charset="0"/>
              </a:rPr>
              <a:t>bx</a:t>
            </a:r>
            <a:r>
              <a:rPr lang="en-GB" dirty="0">
                <a:cs typeface="Times New Roman" panose="02020603050405020304" pitchFamily="18" charset="0"/>
              </a:rPr>
              <a:t> + </a:t>
            </a:r>
            <a:r>
              <a:rPr lang="en-GB" i="1" dirty="0">
                <a:cs typeface="Times New Roman" panose="02020603050405020304" pitchFamily="18" charset="0"/>
              </a:rPr>
              <a:t>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), where </a:t>
            </a:r>
            <a:r>
              <a:rPr lang="en-GB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&lt; 0</a:t>
            </a:r>
          </a:p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only one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-intercept,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" name="Freeform 74">
            <a:extLst>
              <a:ext uri="{FF2B5EF4-FFF2-40B4-BE49-F238E27FC236}">
                <a16:creationId xmlns:a16="http://schemas.microsoft.com/office/drawing/2014/main" id="{E4AB7B3D-2985-BB8C-C8D2-0EB50A84B004}"/>
              </a:ext>
            </a:extLst>
          </p:cNvPr>
          <p:cNvSpPr>
            <a:spLocks/>
          </p:cNvSpPr>
          <p:nvPr/>
        </p:nvSpPr>
        <p:spPr bwMode="auto">
          <a:xfrm>
            <a:off x="6590147" y="3498621"/>
            <a:ext cx="1782168" cy="1939896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  <a:gd name="connsiteX0" fmla="*/ 0 w 9938"/>
              <a:gd name="connsiteY0" fmla="*/ 9734 h 9734"/>
              <a:gd name="connsiteX1" fmla="*/ 240 w 9938"/>
              <a:gd name="connsiteY1" fmla="*/ 8743 h 9734"/>
              <a:gd name="connsiteX2" fmla="*/ 1799 w 9938"/>
              <a:gd name="connsiteY2" fmla="*/ 2178 h 9734"/>
              <a:gd name="connsiteX3" fmla="*/ 3333 w 9938"/>
              <a:gd name="connsiteY3" fmla="*/ 2209 h 9734"/>
              <a:gd name="connsiteX4" fmla="*/ 4321 w 9938"/>
              <a:gd name="connsiteY4" fmla="*/ 4287 h 9734"/>
              <a:gd name="connsiteX5" fmla="*/ 6389 w 9938"/>
              <a:gd name="connsiteY5" fmla="*/ 8730 h 9734"/>
              <a:gd name="connsiteX6" fmla="*/ 7929 w 9938"/>
              <a:gd name="connsiteY6" fmla="*/ 8743 h 9734"/>
              <a:gd name="connsiteX7" fmla="*/ 9488 w 9938"/>
              <a:gd name="connsiteY7" fmla="*/ 2209 h 9734"/>
              <a:gd name="connsiteX8" fmla="*/ 9938 w 9938"/>
              <a:gd name="connsiteY8" fmla="*/ 0 h 9734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98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580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8952 w 10000"/>
              <a:gd name="connsiteY7" fmla="*/ 4364 h 10000"/>
              <a:gd name="connsiteX8" fmla="*/ 10000 w 10000"/>
              <a:gd name="connsiteY8" fmla="*/ 0 h 10000"/>
              <a:gd name="connsiteX0" fmla="*/ 0 w 9643"/>
              <a:gd name="connsiteY0" fmla="*/ 10000 h 10000"/>
              <a:gd name="connsiteX1" fmla="*/ 241 w 9643"/>
              <a:gd name="connsiteY1" fmla="*/ 8982 h 10000"/>
              <a:gd name="connsiteX2" fmla="*/ 1810 w 9643"/>
              <a:gd name="connsiteY2" fmla="*/ 2238 h 10000"/>
              <a:gd name="connsiteX3" fmla="*/ 3354 w 9643"/>
              <a:gd name="connsiteY3" fmla="*/ 2269 h 10000"/>
              <a:gd name="connsiteX4" fmla="*/ 4348 w 9643"/>
              <a:gd name="connsiteY4" fmla="*/ 4404 h 10000"/>
              <a:gd name="connsiteX5" fmla="*/ 5794 w 9643"/>
              <a:gd name="connsiteY5" fmla="*/ 7850 h 10000"/>
              <a:gd name="connsiteX6" fmla="*/ 7700 w 9643"/>
              <a:gd name="connsiteY6" fmla="*/ 8752 h 10000"/>
              <a:gd name="connsiteX7" fmla="*/ 8952 w 9643"/>
              <a:gd name="connsiteY7" fmla="*/ 4364 h 10000"/>
              <a:gd name="connsiteX8" fmla="*/ 9643 w 9643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9283 w 10000"/>
              <a:gd name="connsiteY7" fmla="*/ 4364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946 w 10000"/>
              <a:gd name="connsiteY3" fmla="*/ 3257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246 w 10000"/>
              <a:gd name="connsiteY3" fmla="*/ 2281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355"/>
              <a:gd name="connsiteY0" fmla="*/ 14979 h 14979"/>
              <a:gd name="connsiteX1" fmla="*/ 250 w 10355"/>
              <a:gd name="connsiteY1" fmla="*/ 13961 h 14979"/>
              <a:gd name="connsiteX2" fmla="*/ 1877 w 10355"/>
              <a:gd name="connsiteY2" fmla="*/ 7820 h 14979"/>
              <a:gd name="connsiteX3" fmla="*/ 3246 w 10355"/>
              <a:gd name="connsiteY3" fmla="*/ 7260 h 14979"/>
              <a:gd name="connsiteX4" fmla="*/ 4509 w 10355"/>
              <a:gd name="connsiteY4" fmla="*/ 9383 h 14979"/>
              <a:gd name="connsiteX5" fmla="*/ 6091 w 10355"/>
              <a:gd name="connsiteY5" fmla="*/ 12829 h 14979"/>
              <a:gd name="connsiteX6" fmla="*/ 7409 w 10355"/>
              <a:gd name="connsiteY6" fmla="*/ 14018 h 14979"/>
              <a:gd name="connsiteX7" fmla="*/ 8390 w 10355"/>
              <a:gd name="connsiteY7" fmla="*/ 12829 h 14979"/>
              <a:gd name="connsiteX8" fmla="*/ 9283 w 10355"/>
              <a:gd name="connsiteY8" fmla="*/ 9343 h 14979"/>
              <a:gd name="connsiteX9" fmla="*/ 10355 w 10355"/>
              <a:gd name="connsiteY9" fmla="*/ 0 h 14979"/>
              <a:gd name="connsiteX0" fmla="*/ 0 w 10355"/>
              <a:gd name="connsiteY0" fmla="*/ 14979 h 14979"/>
              <a:gd name="connsiteX1" fmla="*/ 885 w 10355"/>
              <a:gd name="connsiteY1" fmla="*/ 11456 h 14979"/>
              <a:gd name="connsiteX2" fmla="*/ 1877 w 10355"/>
              <a:gd name="connsiteY2" fmla="*/ 7820 h 14979"/>
              <a:gd name="connsiteX3" fmla="*/ 3246 w 10355"/>
              <a:gd name="connsiteY3" fmla="*/ 7260 h 14979"/>
              <a:gd name="connsiteX4" fmla="*/ 4509 w 10355"/>
              <a:gd name="connsiteY4" fmla="*/ 9383 h 14979"/>
              <a:gd name="connsiteX5" fmla="*/ 6091 w 10355"/>
              <a:gd name="connsiteY5" fmla="*/ 12829 h 14979"/>
              <a:gd name="connsiteX6" fmla="*/ 7409 w 10355"/>
              <a:gd name="connsiteY6" fmla="*/ 14018 h 14979"/>
              <a:gd name="connsiteX7" fmla="*/ 8390 w 10355"/>
              <a:gd name="connsiteY7" fmla="*/ 12829 h 14979"/>
              <a:gd name="connsiteX8" fmla="*/ 9283 w 10355"/>
              <a:gd name="connsiteY8" fmla="*/ 9343 h 14979"/>
              <a:gd name="connsiteX9" fmla="*/ 10355 w 10355"/>
              <a:gd name="connsiteY9" fmla="*/ 0 h 14979"/>
              <a:gd name="connsiteX0" fmla="*/ 0 w 11879"/>
              <a:gd name="connsiteY0" fmla="*/ 31889 h 31889"/>
              <a:gd name="connsiteX1" fmla="*/ 2409 w 11879"/>
              <a:gd name="connsiteY1" fmla="*/ 11456 h 31889"/>
              <a:gd name="connsiteX2" fmla="*/ 3401 w 11879"/>
              <a:gd name="connsiteY2" fmla="*/ 7820 h 31889"/>
              <a:gd name="connsiteX3" fmla="*/ 4770 w 11879"/>
              <a:gd name="connsiteY3" fmla="*/ 7260 h 31889"/>
              <a:gd name="connsiteX4" fmla="*/ 6033 w 11879"/>
              <a:gd name="connsiteY4" fmla="*/ 9383 h 31889"/>
              <a:gd name="connsiteX5" fmla="*/ 7615 w 11879"/>
              <a:gd name="connsiteY5" fmla="*/ 12829 h 31889"/>
              <a:gd name="connsiteX6" fmla="*/ 8933 w 11879"/>
              <a:gd name="connsiteY6" fmla="*/ 14018 h 31889"/>
              <a:gd name="connsiteX7" fmla="*/ 9914 w 11879"/>
              <a:gd name="connsiteY7" fmla="*/ 12829 h 31889"/>
              <a:gd name="connsiteX8" fmla="*/ 10807 w 11879"/>
              <a:gd name="connsiteY8" fmla="*/ 9343 h 31889"/>
              <a:gd name="connsiteX9" fmla="*/ 11879 w 11879"/>
              <a:gd name="connsiteY9" fmla="*/ 0 h 31889"/>
              <a:gd name="connsiteX0" fmla="*/ 0 w 11879"/>
              <a:gd name="connsiteY0" fmla="*/ 31889 h 31889"/>
              <a:gd name="connsiteX1" fmla="*/ 1647 w 11879"/>
              <a:gd name="connsiteY1" fmla="*/ 17093 h 31889"/>
              <a:gd name="connsiteX2" fmla="*/ 3401 w 11879"/>
              <a:gd name="connsiteY2" fmla="*/ 7820 h 31889"/>
              <a:gd name="connsiteX3" fmla="*/ 4770 w 11879"/>
              <a:gd name="connsiteY3" fmla="*/ 7260 h 31889"/>
              <a:gd name="connsiteX4" fmla="*/ 6033 w 11879"/>
              <a:gd name="connsiteY4" fmla="*/ 9383 h 31889"/>
              <a:gd name="connsiteX5" fmla="*/ 7615 w 11879"/>
              <a:gd name="connsiteY5" fmla="*/ 12829 h 31889"/>
              <a:gd name="connsiteX6" fmla="*/ 8933 w 11879"/>
              <a:gd name="connsiteY6" fmla="*/ 14018 h 31889"/>
              <a:gd name="connsiteX7" fmla="*/ 9914 w 11879"/>
              <a:gd name="connsiteY7" fmla="*/ 12829 h 31889"/>
              <a:gd name="connsiteX8" fmla="*/ 10807 w 11879"/>
              <a:gd name="connsiteY8" fmla="*/ 9343 h 31889"/>
              <a:gd name="connsiteX9" fmla="*/ 11879 w 11879"/>
              <a:gd name="connsiteY9" fmla="*/ 0 h 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79" h="31889">
                <a:moveTo>
                  <a:pt x="0" y="31889"/>
                </a:moveTo>
                <a:cubicBezTo>
                  <a:pt x="38" y="31718"/>
                  <a:pt x="1080" y="21105"/>
                  <a:pt x="1647" y="17093"/>
                </a:cubicBezTo>
                <a:cubicBezTo>
                  <a:pt x="2214" y="13082"/>
                  <a:pt x="2881" y="9459"/>
                  <a:pt x="3401" y="7820"/>
                </a:cubicBezTo>
                <a:cubicBezTo>
                  <a:pt x="3922" y="6181"/>
                  <a:pt x="4331" y="7000"/>
                  <a:pt x="4770" y="7260"/>
                </a:cubicBezTo>
                <a:cubicBezTo>
                  <a:pt x="5209" y="7521"/>
                  <a:pt x="5559" y="8455"/>
                  <a:pt x="6033" y="9383"/>
                </a:cubicBezTo>
                <a:cubicBezTo>
                  <a:pt x="6507" y="10311"/>
                  <a:pt x="7132" y="12057"/>
                  <a:pt x="7615" y="12829"/>
                </a:cubicBezTo>
                <a:cubicBezTo>
                  <a:pt x="8098" y="13601"/>
                  <a:pt x="8550" y="14018"/>
                  <a:pt x="8933" y="14018"/>
                </a:cubicBezTo>
                <a:cubicBezTo>
                  <a:pt x="9316" y="14018"/>
                  <a:pt x="9698" y="13560"/>
                  <a:pt x="9914" y="12829"/>
                </a:cubicBezTo>
                <a:cubicBezTo>
                  <a:pt x="10130" y="12098"/>
                  <a:pt x="10539" y="10651"/>
                  <a:pt x="10807" y="9343"/>
                </a:cubicBezTo>
                <a:cubicBezTo>
                  <a:pt x="11155" y="7846"/>
                  <a:pt x="11783" y="471"/>
                  <a:pt x="11879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037D71-DEB1-1D84-E310-9127273FA1E9}"/>
              </a:ext>
            </a:extLst>
          </p:cNvPr>
          <p:cNvSpPr/>
          <p:nvPr/>
        </p:nvSpPr>
        <p:spPr>
          <a:xfrm>
            <a:off x="6805450" y="4449238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39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7" grpId="0"/>
      <p:bldP spid="34" grpId="0"/>
      <p:bldP spid="35" grpId="0"/>
      <p:bldP spid="36" grpId="0"/>
      <p:bldP spid="38" grpId="0"/>
      <p:bldP spid="8" grpId="0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Using axis intercepts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0813" y="685800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axes intercepts to sketch the graph of this function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4775200" y="2438400"/>
            <a:ext cx="3465513" cy="3733800"/>
            <a:chOff x="3200" y="1584"/>
            <a:chExt cx="2183" cy="2352"/>
          </a:xfrm>
        </p:grpSpPr>
        <p:pic>
          <p:nvPicPr>
            <p:cNvPr id="722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2" name="Line 8"/>
            <p:cNvSpPr>
              <a:spLocks noChangeShapeType="1"/>
            </p:cNvSpPr>
            <p:nvPr/>
          </p:nvSpPr>
          <p:spPr bwMode="auto">
            <a:xfrm>
              <a:off x="3200" y="2666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Line 9"/>
            <p:cNvSpPr>
              <a:spLocks noChangeShapeType="1"/>
            </p:cNvSpPr>
            <p:nvPr/>
          </p:nvSpPr>
          <p:spPr bwMode="auto">
            <a:xfrm>
              <a:off x="4224" y="168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Text Box 10"/>
            <p:cNvSpPr txBox="1">
              <a:spLocks noChangeArrowheads="1"/>
            </p:cNvSpPr>
            <p:nvPr/>
          </p:nvSpPr>
          <p:spPr bwMode="auto">
            <a:xfrm>
              <a:off x="5182" y="254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225" name="Text Box 11"/>
            <p:cNvSpPr txBox="1">
              <a:spLocks noChangeArrowheads="1"/>
            </p:cNvSpPr>
            <p:nvPr/>
          </p:nvSpPr>
          <p:spPr bwMode="auto">
            <a:xfrm>
              <a:off x="4083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0</a:t>
              </a:r>
            </a:p>
          </p:txBody>
        </p:sp>
        <p:sp>
          <p:nvSpPr>
            <p:cNvPr id="7226" name="Text Box 12"/>
            <p:cNvSpPr txBox="1">
              <a:spLocks noChangeArrowheads="1"/>
            </p:cNvSpPr>
            <p:nvPr/>
          </p:nvSpPr>
          <p:spPr bwMode="auto">
            <a:xfrm>
              <a:off x="3603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–2</a:t>
              </a:r>
            </a:p>
          </p:txBody>
        </p:sp>
        <p:sp>
          <p:nvSpPr>
            <p:cNvPr id="7227" name="Text Box 13"/>
            <p:cNvSpPr txBox="1">
              <a:spLocks noChangeArrowheads="1"/>
            </p:cNvSpPr>
            <p:nvPr/>
          </p:nvSpPr>
          <p:spPr bwMode="auto">
            <a:xfrm>
              <a:off x="3843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–1</a:t>
              </a:r>
            </a:p>
          </p:txBody>
        </p:sp>
        <p:sp>
          <p:nvSpPr>
            <p:cNvPr id="7228" name="Text Box 14"/>
            <p:cNvSpPr txBox="1">
              <a:spLocks noChangeArrowheads="1"/>
            </p:cNvSpPr>
            <p:nvPr/>
          </p:nvSpPr>
          <p:spPr bwMode="auto">
            <a:xfrm>
              <a:off x="3315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–3</a:t>
              </a:r>
            </a:p>
          </p:txBody>
        </p:sp>
        <p:sp>
          <p:nvSpPr>
            <p:cNvPr id="7229" name="Text Box 15"/>
            <p:cNvSpPr txBox="1">
              <a:spLocks noChangeArrowheads="1"/>
            </p:cNvSpPr>
            <p:nvPr/>
          </p:nvSpPr>
          <p:spPr bwMode="auto">
            <a:xfrm>
              <a:off x="4371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1</a:t>
              </a:r>
            </a:p>
          </p:txBody>
        </p:sp>
        <p:sp>
          <p:nvSpPr>
            <p:cNvPr id="7230" name="Text Box 16"/>
            <p:cNvSpPr txBox="1">
              <a:spLocks noChangeArrowheads="1"/>
            </p:cNvSpPr>
            <p:nvPr/>
          </p:nvSpPr>
          <p:spPr bwMode="auto">
            <a:xfrm>
              <a:off x="4620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2</a:t>
              </a:r>
            </a:p>
          </p:txBody>
        </p:sp>
        <p:sp>
          <p:nvSpPr>
            <p:cNvPr id="7231" name="Text Box 17"/>
            <p:cNvSpPr txBox="1">
              <a:spLocks noChangeArrowheads="1"/>
            </p:cNvSpPr>
            <p:nvPr/>
          </p:nvSpPr>
          <p:spPr bwMode="auto">
            <a:xfrm>
              <a:off x="4875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3</a:t>
              </a:r>
            </a:p>
          </p:txBody>
        </p:sp>
        <p:sp>
          <p:nvSpPr>
            <p:cNvPr id="7239" name="Rectangle 25"/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240" name="Text Box 26"/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96069" y="4249799"/>
            <a:ext cx="3978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… and the points are then joined together with a smooth curve.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275133" y="5340234"/>
            <a:ext cx="4283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The shape of this graph is characteristic of a </a:t>
            </a:r>
            <a:r>
              <a:rPr lang="en-GB" sz="2400" b="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cubic function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54" name="Group 56"/>
          <p:cNvGrpSpPr>
            <a:grpSpLocks/>
          </p:cNvGrpSpPr>
          <p:nvPr/>
        </p:nvGrpSpPr>
        <p:grpSpPr bwMode="auto">
          <a:xfrm>
            <a:off x="5167313" y="4117974"/>
            <a:ext cx="76200" cy="76200"/>
            <a:chOff x="240" y="2928"/>
            <a:chExt cx="48" cy="48"/>
          </a:xfrm>
        </p:grpSpPr>
        <p:sp>
          <p:nvSpPr>
            <p:cNvPr id="7194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7" name="Group 59"/>
          <p:cNvGrpSpPr>
            <a:grpSpLocks/>
          </p:cNvGrpSpPr>
          <p:nvPr/>
        </p:nvGrpSpPr>
        <p:grpSpPr bwMode="auto">
          <a:xfrm>
            <a:off x="5938838" y="4117974"/>
            <a:ext cx="76200" cy="76200"/>
            <a:chOff x="240" y="2928"/>
            <a:chExt cx="48" cy="48"/>
          </a:xfrm>
        </p:grpSpPr>
        <p:sp>
          <p:nvSpPr>
            <p:cNvPr id="7192" name="Line 60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Line 61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3" name="Group 65"/>
          <p:cNvGrpSpPr>
            <a:grpSpLocks/>
          </p:cNvGrpSpPr>
          <p:nvPr/>
        </p:nvGrpSpPr>
        <p:grpSpPr bwMode="auto">
          <a:xfrm>
            <a:off x="7146290" y="4117974"/>
            <a:ext cx="76200" cy="76200"/>
            <a:chOff x="240" y="2928"/>
            <a:chExt cx="48" cy="48"/>
          </a:xfrm>
        </p:grpSpPr>
        <p:sp>
          <p:nvSpPr>
            <p:cNvPr id="7188" name="Line 66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Line 67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6" name="Group 68"/>
          <p:cNvGrpSpPr>
            <a:grpSpLocks/>
          </p:cNvGrpSpPr>
          <p:nvPr/>
        </p:nvGrpSpPr>
        <p:grpSpPr bwMode="auto">
          <a:xfrm>
            <a:off x="6350000" y="5320982"/>
            <a:ext cx="76200" cy="76200"/>
            <a:chOff x="240" y="2928"/>
            <a:chExt cx="48" cy="48"/>
          </a:xfrm>
        </p:grpSpPr>
        <p:sp>
          <p:nvSpPr>
            <p:cNvPr id="7186" name="Line 69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Line 70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" name="Freeform 74"/>
          <p:cNvSpPr>
            <a:spLocks/>
          </p:cNvSpPr>
          <p:nvPr/>
        </p:nvSpPr>
        <p:spPr bwMode="auto">
          <a:xfrm>
            <a:off x="4888011" y="2605881"/>
            <a:ext cx="2469128" cy="3540220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  <a:gd name="connsiteX0" fmla="*/ 0 w 9938"/>
              <a:gd name="connsiteY0" fmla="*/ 9734 h 9734"/>
              <a:gd name="connsiteX1" fmla="*/ 240 w 9938"/>
              <a:gd name="connsiteY1" fmla="*/ 8743 h 9734"/>
              <a:gd name="connsiteX2" fmla="*/ 1799 w 9938"/>
              <a:gd name="connsiteY2" fmla="*/ 2178 h 9734"/>
              <a:gd name="connsiteX3" fmla="*/ 3333 w 9938"/>
              <a:gd name="connsiteY3" fmla="*/ 2209 h 9734"/>
              <a:gd name="connsiteX4" fmla="*/ 4321 w 9938"/>
              <a:gd name="connsiteY4" fmla="*/ 4287 h 9734"/>
              <a:gd name="connsiteX5" fmla="*/ 6389 w 9938"/>
              <a:gd name="connsiteY5" fmla="*/ 8730 h 9734"/>
              <a:gd name="connsiteX6" fmla="*/ 7929 w 9938"/>
              <a:gd name="connsiteY6" fmla="*/ 8743 h 9734"/>
              <a:gd name="connsiteX7" fmla="*/ 9488 w 9938"/>
              <a:gd name="connsiteY7" fmla="*/ 2209 h 9734"/>
              <a:gd name="connsiteX8" fmla="*/ 9938 w 9938"/>
              <a:gd name="connsiteY8" fmla="*/ 0 h 9734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98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580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8952 w 10000"/>
              <a:gd name="connsiteY7" fmla="*/ 4364 h 10000"/>
              <a:gd name="connsiteX8" fmla="*/ 10000 w 10000"/>
              <a:gd name="connsiteY8" fmla="*/ 0 h 10000"/>
              <a:gd name="connsiteX0" fmla="*/ 0 w 9643"/>
              <a:gd name="connsiteY0" fmla="*/ 10000 h 10000"/>
              <a:gd name="connsiteX1" fmla="*/ 241 w 9643"/>
              <a:gd name="connsiteY1" fmla="*/ 8982 h 10000"/>
              <a:gd name="connsiteX2" fmla="*/ 1810 w 9643"/>
              <a:gd name="connsiteY2" fmla="*/ 2238 h 10000"/>
              <a:gd name="connsiteX3" fmla="*/ 3354 w 9643"/>
              <a:gd name="connsiteY3" fmla="*/ 2269 h 10000"/>
              <a:gd name="connsiteX4" fmla="*/ 4348 w 9643"/>
              <a:gd name="connsiteY4" fmla="*/ 4404 h 10000"/>
              <a:gd name="connsiteX5" fmla="*/ 5794 w 9643"/>
              <a:gd name="connsiteY5" fmla="*/ 7850 h 10000"/>
              <a:gd name="connsiteX6" fmla="*/ 7700 w 9643"/>
              <a:gd name="connsiteY6" fmla="*/ 8752 h 10000"/>
              <a:gd name="connsiteX7" fmla="*/ 8952 w 9643"/>
              <a:gd name="connsiteY7" fmla="*/ 4364 h 10000"/>
              <a:gd name="connsiteX8" fmla="*/ 9643 w 9643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9283 w 10000"/>
              <a:gd name="connsiteY7" fmla="*/ 4364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946 w 10000"/>
              <a:gd name="connsiteY3" fmla="*/ 3257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246 w 10000"/>
              <a:gd name="connsiteY3" fmla="*/ 2281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38" y="9829"/>
                  <a:pt x="-63" y="10175"/>
                  <a:pt x="250" y="8982"/>
                </a:cubicBezTo>
                <a:cubicBezTo>
                  <a:pt x="563" y="7789"/>
                  <a:pt x="1378" y="3958"/>
                  <a:pt x="1877" y="2841"/>
                </a:cubicBezTo>
                <a:cubicBezTo>
                  <a:pt x="2376" y="1724"/>
                  <a:pt x="2807" y="2021"/>
                  <a:pt x="3246" y="2281"/>
                </a:cubicBezTo>
                <a:cubicBezTo>
                  <a:pt x="3685" y="2542"/>
                  <a:pt x="4035" y="3476"/>
                  <a:pt x="4509" y="4404"/>
                </a:cubicBezTo>
                <a:cubicBezTo>
                  <a:pt x="4983" y="5332"/>
                  <a:pt x="5608" y="7078"/>
                  <a:pt x="6091" y="7850"/>
                </a:cubicBezTo>
                <a:cubicBezTo>
                  <a:pt x="6574" y="8622"/>
                  <a:pt x="7026" y="9039"/>
                  <a:pt x="7409" y="9039"/>
                </a:cubicBezTo>
                <a:cubicBezTo>
                  <a:pt x="7792" y="9039"/>
                  <a:pt x="8174" y="8581"/>
                  <a:pt x="8390" y="7850"/>
                </a:cubicBezTo>
                <a:cubicBezTo>
                  <a:pt x="8606" y="7119"/>
                  <a:pt x="9015" y="5672"/>
                  <a:pt x="9283" y="4364"/>
                </a:cubicBezTo>
                <a:cubicBezTo>
                  <a:pt x="9631" y="2867"/>
                  <a:pt x="9904" y="471"/>
                  <a:pt x="10000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6477DD58-F678-4245-9C08-6428705E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889" y="1089275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2(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+ 1)(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2)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97AC6106-DF49-4FEC-A7CC-D054A09DB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77" y="1478642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x-intercepts occur when 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3BEAB3E-7636-425A-8B43-A05E80E0F2D2}"/>
              </a:ext>
            </a:extLst>
          </p:cNvPr>
          <p:cNvSpPr txBox="1"/>
          <p:nvPr/>
        </p:nvSpPr>
        <p:spPr>
          <a:xfrm>
            <a:off x="283320" y="1909931"/>
            <a:ext cx="1114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(–3, 0)</a:t>
            </a:r>
            <a:endParaRPr lang="en-GB" sz="2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D5B3B72-D7B0-48C6-9CC4-9E1288E03B64}"/>
              </a:ext>
            </a:extLst>
          </p:cNvPr>
          <p:cNvSpPr txBox="1"/>
          <p:nvPr/>
        </p:nvSpPr>
        <p:spPr>
          <a:xfrm>
            <a:off x="1646091" y="1909931"/>
            <a:ext cx="1114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–1,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  <a:endParaRPr lang="en-GB" sz="24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2D99861-9E14-42F8-B4B8-3F55B4E3F492}"/>
              </a:ext>
            </a:extLst>
          </p:cNvPr>
          <p:cNvSpPr txBox="1"/>
          <p:nvPr/>
        </p:nvSpPr>
        <p:spPr>
          <a:xfrm>
            <a:off x="2993779" y="1891121"/>
            <a:ext cx="10452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(2, 0)</a:t>
            </a:r>
            <a:endParaRPr lang="en-GB" sz="2400" dirty="0"/>
          </a:p>
        </p:txBody>
      </p:sp>
      <p:sp>
        <p:nvSpPr>
          <p:cNvPr id="79" name="Text Box 27">
            <a:extLst>
              <a:ext uri="{FF2B5EF4-FFF2-40B4-BE49-F238E27FC236}">
                <a16:creationId xmlns:a16="http://schemas.microsoft.com/office/drawing/2014/main" id="{8FBA9EEA-FEAE-481E-95F4-B9B005599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05" y="2278923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y-intercepts occur when 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28">
            <a:extLst>
              <a:ext uri="{FF2B5EF4-FFF2-40B4-BE49-F238E27FC236}">
                <a16:creationId xmlns:a16="http://schemas.microsoft.com/office/drawing/2014/main" id="{2A46A6FD-364E-4A5E-A8B5-3F432B18D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6" y="2711777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2(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+ 1)(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2)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 Box 28">
            <a:extLst>
              <a:ext uri="{FF2B5EF4-FFF2-40B4-BE49-F238E27FC236}">
                <a16:creationId xmlns:a16="http://schemas.microsoft.com/office/drawing/2014/main" id="{760114E4-1696-4255-971A-565A2293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6" y="3118231"/>
            <a:ext cx="16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– 12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 Box 13">
            <a:extLst>
              <a:ext uri="{FF2B5EF4-FFF2-40B4-BE49-F238E27FC236}">
                <a16:creationId xmlns:a16="http://schemas.microsoft.com/office/drawing/2014/main" id="{4978008C-968C-4322-9658-51185FB0A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206682"/>
            <a:ext cx="4812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400" dirty="0"/>
              <a:t>–12</a:t>
            </a:r>
          </a:p>
        </p:txBody>
      </p:sp>
      <p:sp>
        <p:nvSpPr>
          <p:cNvPr id="83" name="Text Box 28">
            <a:extLst>
              <a:ext uri="{FF2B5EF4-FFF2-40B4-BE49-F238E27FC236}">
                <a16:creationId xmlns:a16="http://schemas.microsoft.com/office/drawing/2014/main" id="{7EF85ADF-9F04-43DB-A1D8-3F6668C52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0" y="3415524"/>
            <a:ext cx="450009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300" b="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GB" sz="2300" b="0" dirty="0"/>
              <a:t> </a:t>
            </a:r>
            <a:r>
              <a:rPr lang="en-GB" sz="2300" b="0" i="1" dirty="0"/>
              <a:t>a</a:t>
            </a:r>
            <a:r>
              <a:rPr lang="en-GB" sz="2300" b="0" dirty="0"/>
              <a:t> &gt; 0 </a:t>
            </a:r>
            <a:r>
              <a:rPr lang="en-GB" sz="2300" b="0" dirty="0">
                <a:latin typeface="Arial" panose="020B0604020202020204" pitchFamily="34" charset="0"/>
                <a:cs typeface="Arial" panose="020B0604020202020204" pitchFamily="34" charset="0"/>
              </a:rPr>
              <a:t>the graph has this shape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A499F369-9777-4EC3-B382-5DAA0B00D927}"/>
              </a:ext>
            </a:extLst>
          </p:cNvPr>
          <p:cNvSpPr/>
          <p:nvPr/>
        </p:nvSpPr>
        <p:spPr>
          <a:xfrm flipH="1">
            <a:off x="1819475" y="3760145"/>
            <a:ext cx="407787" cy="673240"/>
          </a:xfrm>
          <a:custGeom>
            <a:avLst/>
            <a:gdLst>
              <a:gd name="connsiteX0" fmla="*/ 0 w 401935"/>
              <a:gd name="connsiteY0" fmla="*/ 0 h 673240"/>
              <a:gd name="connsiteX1" fmla="*/ 90436 w 401935"/>
              <a:gd name="connsiteY1" fmla="*/ 482321 h 673240"/>
              <a:gd name="connsiteX2" fmla="*/ 291403 w 401935"/>
              <a:gd name="connsiteY2" fmla="*/ 211015 h 673240"/>
              <a:gd name="connsiteX3" fmla="*/ 401935 w 401935"/>
              <a:gd name="connsiteY3" fmla="*/ 673240 h 6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935" h="673240">
                <a:moveTo>
                  <a:pt x="0" y="0"/>
                </a:moveTo>
                <a:cubicBezTo>
                  <a:pt x="20934" y="223576"/>
                  <a:pt x="41869" y="447152"/>
                  <a:pt x="90436" y="482321"/>
                </a:cubicBezTo>
                <a:cubicBezTo>
                  <a:pt x="139003" y="517490"/>
                  <a:pt x="239487" y="179195"/>
                  <a:pt x="291403" y="211015"/>
                </a:cubicBezTo>
                <a:cubicBezTo>
                  <a:pt x="343319" y="242835"/>
                  <a:pt x="372627" y="458037"/>
                  <a:pt x="401935" y="673240"/>
                </a:cubicBezTo>
              </a:path>
            </a:pathLst>
          </a:custGeom>
          <a:noFill/>
          <a:ln w="22225">
            <a:solidFill>
              <a:srgbClr val="FF3300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BDE7ECA4-A0EF-4269-899A-294330DA7F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3"/>
            <a:extLst>
              <a:ext uri="{FF2B5EF4-FFF2-40B4-BE49-F238E27FC236}">
                <a16:creationId xmlns:a16="http://schemas.microsoft.com/office/drawing/2014/main" id="{5943899D-6C91-435A-9B9D-2E8AEA170D6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72" grpId="0" animBg="1"/>
      <p:bldP spid="73" grpId="0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Using axis intercepts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4761" y="903051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Use the axes intercepts to sketch the graph of this function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4775200" y="2438400"/>
            <a:ext cx="3465513" cy="3733800"/>
            <a:chOff x="3200" y="1584"/>
            <a:chExt cx="2183" cy="2352"/>
          </a:xfrm>
        </p:grpSpPr>
        <p:pic>
          <p:nvPicPr>
            <p:cNvPr id="722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3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2" name="Line 8"/>
            <p:cNvSpPr>
              <a:spLocks noChangeShapeType="1"/>
            </p:cNvSpPr>
            <p:nvPr/>
          </p:nvSpPr>
          <p:spPr bwMode="auto">
            <a:xfrm>
              <a:off x="3200" y="2666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Line 9"/>
            <p:cNvSpPr>
              <a:spLocks noChangeShapeType="1"/>
            </p:cNvSpPr>
            <p:nvPr/>
          </p:nvSpPr>
          <p:spPr bwMode="auto">
            <a:xfrm>
              <a:off x="4224" y="168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Text Box 10"/>
            <p:cNvSpPr txBox="1">
              <a:spLocks noChangeArrowheads="1"/>
            </p:cNvSpPr>
            <p:nvPr/>
          </p:nvSpPr>
          <p:spPr bwMode="auto">
            <a:xfrm>
              <a:off x="5182" y="254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225" name="Text Box 11"/>
            <p:cNvSpPr txBox="1">
              <a:spLocks noChangeArrowheads="1"/>
            </p:cNvSpPr>
            <p:nvPr/>
          </p:nvSpPr>
          <p:spPr bwMode="auto">
            <a:xfrm>
              <a:off x="4083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0</a:t>
              </a:r>
            </a:p>
          </p:txBody>
        </p:sp>
        <p:sp>
          <p:nvSpPr>
            <p:cNvPr id="7226" name="Text Box 12"/>
            <p:cNvSpPr txBox="1">
              <a:spLocks noChangeArrowheads="1"/>
            </p:cNvSpPr>
            <p:nvPr/>
          </p:nvSpPr>
          <p:spPr bwMode="auto">
            <a:xfrm>
              <a:off x="3603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–2</a:t>
              </a:r>
            </a:p>
          </p:txBody>
        </p:sp>
        <p:sp>
          <p:nvSpPr>
            <p:cNvPr id="7227" name="Text Box 13"/>
            <p:cNvSpPr txBox="1">
              <a:spLocks noChangeArrowheads="1"/>
            </p:cNvSpPr>
            <p:nvPr/>
          </p:nvSpPr>
          <p:spPr bwMode="auto">
            <a:xfrm>
              <a:off x="3843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–1</a:t>
              </a:r>
            </a:p>
          </p:txBody>
        </p:sp>
        <p:sp>
          <p:nvSpPr>
            <p:cNvPr id="7228" name="Text Box 14"/>
            <p:cNvSpPr txBox="1">
              <a:spLocks noChangeArrowheads="1"/>
            </p:cNvSpPr>
            <p:nvPr/>
          </p:nvSpPr>
          <p:spPr bwMode="auto">
            <a:xfrm>
              <a:off x="3315" y="266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–3</a:t>
              </a:r>
            </a:p>
          </p:txBody>
        </p:sp>
        <p:sp>
          <p:nvSpPr>
            <p:cNvPr id="7229" name="Text Box 15"/>
            <p:cNvSpPr txBox="1">
              <a:spLocks noChangeArrowheads="1"/>
            </p:cNvSpPr>
            <p:nvPr/>
          </p:nvSpPr>
          <p:spPr bwMode="auto">
            <a:xfrm>
              <a:off x="4371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1</a:t>
              </a:r>
            </a:p>
          </p:txBody>
        </p:sp>
        <p:sp>
          <p:nvSpPr>
            <p:cNvPr id="7230" name="Text Box 16"/>
            <p:cNvSpPr txBox="1">
              <a:spLocks noChangeArrowheads="1"/>
            </p:cNvSpPr>
            <p:nvPr/>
          </p:nvSpPr>
          <p:spPr bwMode="auto">
            <a:xfrm>
              <a:off x="4620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2</a:t>
              </a:r>
            </a:p>
          </p:txBody>
        </p:sp>
        <p:sp>
          <p:nvSpPr>
            <p:cNvPr id="7231" name="Text Box 17"/>
            <p:cNvSpPr txBox="1">
              <a:spLocks noChangeArrowheads="1"/>
            </p:cNvSpPr>
            <p:nvPr/>
          </p:nvSpPr>
          <p:spPr bwMode="auto">
            <a:xfrm>
              <a:off x="4875" y="266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3</a:t>
              </a:r>
            </a:p>
          </p:txBody>
        </p:sp>
        <p:sp>
          <p:nvSpPr>
            <p:cNvPr id="7239" name="Rectangle 25"/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240" name="Text Box 26"/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05040" y="5484397"/>
            <a:ext cx="3978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… and the points are then joined together with a smooth curve.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260336" y="4123690"/>
            <a:ext cx="4522802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300" b="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sz="2300" b="0" i="1" dirty="0"/>
              <a:t>a</a:t>
            </a:r>
            <a:r>
              <a:rPr lang="en-GB" sz="2300" b="0" dirty="0"/>
              <a:t> &lt; 0 </a:t>
            </a:r>
            <a:r>
              <a:rPr lang="en-GB" sz="2300" b="0" dirty="0">
                <a:latin typeface="Arial" panose="020B0604020202020204" pitchFamily="34" charset="0"/>
                <a:cs typeface="Arial" panose="020B0604020202020204" pitchFamily="34" charset="0"/>
              </a:rPr>
              <a:t>the graph has this shape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6"/>
          <p:cNvGrpSpPr>
            <a:grpSpLocks/>
          </p:cNvGrpSpPr>
          <p:nvPr/>
        </p:nvGrpSpPr>
        <p:grpSpPr bwMode="auto">
          <a:xfrm>
            <a:off x="6367795" y="4132263"/>
            <a:ext cx="76200" cy="76200"/>
            <a:chOff x="240" y="2928"/>
            <a:chExt cx="48" cy="48"/>
          </a:xfrm>
        </p:grpSpPr>
        <p:sp>
          <p:nvSpPr>
            <p:cNvPr id="7194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7" name="Group 59"/>
          <p:cNvGrpSpPr>
            <a:grpSpLocks/>
          </p:cNvGrpSpPr>
          <p:nvPr/>
        </p:nvGrpSpPr>
        <p:grpSpPr bwMode="auto">
          <a:xfrm>
            <a:off x="5182525" y="4117974"/>
            <a:ext cx="76200" cy="76200"/>
            <a:chOff x="240" y="2928"/>
            <a:chExt cx="48" cy="48"/>
          </a:xfrm>
        </p:grpSpPr>
        <p:sp>
          <p:nvSpPr>
            <p:cNvPr id="7192" name="Line 60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Line 61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" name="Freeform 74"/>
          <p:cNvSpPr>
            <a:spLocks/>
          </p:cNvSpPr>
          <p:nvPr/>
        </p:nvSpPr>
        <p:spPr bwMode="auto">
          <a:xfrm flipH="1">
            <a:off x="4856325" y="2608375"/>
            <a:ext cx="1867360" cy="3583791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  <a:gd name="connsiteX0" fmla="*/ 0 w 9938"/>
              <a:gd name="connsiteY0" fmla="*/ 9734 h 9734"/>
              <a:gd name="connsiteX1" fmla="*/ 240 w 9938"/>
              <a:gd name="connsiteY1" fmla="*/ 8743 h 9734"/>
              <a:gd name="connsiteX2" fmla="*/ 1799 w 9938"/>
              <a:gd name="connsiteY2" fmla="*/ 2178 h 9734"/>
              <a:gd name="connsiteX3" fmla="*/ 3333 w 9938"/>
              <a:gd name="connsiteY3" fmla="*/ 2209 h 9734"/>
              <a:gd name="connsiteX4" fmla="*/ 4321 w 9938"/>
              <a:gd name="connsiteY4" fmla="*/ 4287 h 9734"/>
              <a:gd name="connsiteX5" fmla="*/ 6389 w 9938"/>
              <a:gd name="connsiteY5" fmla="*/ 8730 h 9734"/>
              <a:gd name="connsiteX6" fmla="*/ 7929 w 9938"/>
              <a:gd name="connsiteY6" fmla="*/ 8743 h 9734"/>
              <a:gd name="connsiteX7" fmla="*/ 9488 w 9938"/>
              <a:gd name="connsiteY7" fmla="*/ 2209 h 9734"/>
              <a:gd name="connsiteX8" fmla="*/ 9938 w 9938"/>
              <a:gd name="connsiteY8" fmla="*/ 0 h 9734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98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580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8952 w 10000"/>
              <a:gd name="connsiteY7" fmla="*/ 4364 h 10000"/>
              <a:gd name="connsiteX8" fmla="*/ 10000 w 10000"/>
              <a:gd name="connsiteY8" fmla="*/ 0 h 10000"/>
              <a:gd name="connsiteX0" fmla="*/ 0 w 9643"/>
              <a:gd name="connsiteY0" fmla="*/ 10000 h 10000"/>
              <a:gd name="connsiteX1" fmla="*/ 241 w 9643"/>
              <a:gd name="connsiteY1" fmla="*/ 8982 h 10000"/>
              <a:gd name="connsiteX2" fmla="*/ 1810 w 9643"/>
              <a:gd name="connsiteY2" fmla="*/ 2238 h 10000"/>
              <a:gd name="connsiteX3" fmla="*/ 3354 w 9643"/>
              <a:gd name="connsiteY3" fmla="*/ 2269 h 10000"/>
              <a:gd name="connsiteX4" fmla="*/ 4348 w 9643"/>
              <a:gd name="connsiteY4" fmla="*/ 4404 h 10000"/>
              <a:gd name="connsiteX5" fmla="*/ 5794 w 9643"/>
              <a:gd name="connsiteY5" fmla="*/ 7850 h 10000"/>
              <a:gd name="connsiteX6" fmla="*/ 7700 w 9643"/>
              <a:gd name="connsiteY6" fmla="*/ 8752 h 10000"/>
              <a:gd name="connsiteX7" fmla="*/ 8952 w 9643"/>
              <a:gd name="connsiteY7" fmla="*/ 4364 h 10000"/>
              <a:gd name="connsiteX8" fmla="*/ 9643 w 9643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9283 w 10000"/>
              <a:gd name="connsiteY7" fmla="*/ 4364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946 w 10000"/>
              <a:gd name="connsiteY3" fmla="*/ 3257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246 w 10000"/>
              <a:gd name="connsiteY3" fmla="*/ 2281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518 w 10518"/>
              <a:gd name="connsiteY0" fmla="*/ 10000 h 10000"/>
              <a:gd name="connsiteX1" fmla="*/ 73 w 10518"/>
              <a:gd name="connsiteY1" fmla="*/ 9219 h 10000"/>
              <a:gd name="connsiteX2" fmla="*/ 2395 w 10518"/>
              <a:gd name="connsiteY2" fmla="*/ 2841 h 10000"/>
              <a:gd name="connsiteX3" fmla="*/ 3764 w 10518"/>
              <a:gd name="connsiteY3" fmla="*/ 2281 h 10000"/>
              <a:gd name="connsiteX4" fmla="*/ 5027 w 10518"/>
              <a:gd name="connsiteY4" fmla="*/ 4404 h 10000"/>
              <a:gd name="connsiteX5" fmla="*/ 6609 w 10518"/>
              <a:gd name="connsiteY5" fmla="*/ 7850 h 10000"/>
              <a:gd name="connsiteX6" fmla="*/ 7927 w 10518"/>
              <a:gd name="connsiteY6" fmla="*/ 9039 h 10000"/>
              <a:gd name="connsiteX7" fmla="*/ 8908 w 10518"/>
              <a:gd name="connsiteY7" fmla="*/ 7850 h 10000"/>
              <a:gd name="connsiteX8" fmla="*/ 9801 w 10518"/>
              <a:gd name="connsiteY8" fmla="*/ 4364 h 10000"/>
              <a:gd name="connsiteX9" fmla="*/ 10518 w 10518"/>
              <a:gd name="connsiteY9" fmla="*/ 0 h 10000"/>
              <a:gd name="connsiteX0" fmla="*/ 0 w 12433"/>
              <a:gd name="connsiteY0" fmla="*/ 16107 h 16107"/>
              <a:gd name="connsiteX1" fmla="*/ 1988 w 12433"/>
              <a:gd name="connsiteY1" fmla="*/ 9219 h 16107"/>
              <a:gd name="connsiteX2" fmla="*/ 4310 w 12433"/>
              <a:gd name="connsiteY2" fmla="*/ 2841 h 16107"/>
              <a:gd name="connsiteX3" fmla="*/ 5679 w 12433"/>
              <a:gd name="connsiteY3" fmla="*/ 2281 h 16107"/>
              <a:gd name="connsiteX4" fmla="*/ 6942 w 12433"/>
              <a:gd name="connsiteY4" fmla="*/ 4404 h 16107"/>
              <a:gd name="connsiteX5" fmla="*/ 8524 w 12433"/>
              <a:gd name="connsiteY5" fmla="*/ 7850 h 16107"/>
              <a:gd name="connsiteX6" fmla="*/ 9842 w 12433"/>
              <a:gd name="connsiteY6" fmla="*/ 9039 h 16107"/>
              <a:gd name="connsiteX7" fmla="*/ 10823 w 12433"/>
              <a:gd name="connsiteY7" fmla="*/ 7850 h 16107"/>
              <a:gd name="connsiteX8" fmla="*/ 11716 w 12433"/>
              <a:gd name="connsiteY8" fmla="*/ 4364 h 16107"/>
              <a:gd name="connsiteX9" fmla="*/ 12433 w 12433"/>
              <a:gd name="connsiteY9" fmla="*/ 0 h 16107"/>
              <a:gd name="connsiteX0" fmla="*/ 0 w 12920"/>
              <a:gd name="connsiteY0" fmla="*/ 21147 h 21147"/>
              <a:gd name="connsiteX1" fmla="*/ 2475 w 12920"/>
              <a:gd name="connsiteY1" fmla="*/ 9219 h 21147"/>
              <a:gd name="connsiteX2" fmla="*/ 4797 w 12920"/>
              <a:gd name="connsiteY2" fmla="*/ 2841 h 21147"/>
              <a:gd name="connsiteX3" fmla="*/ 6166 w 12920"/>
              <a:gd name="connsiteY3" fmla="*/ 2281 h 21147"/>
              <a:gd name="connsiteX4" fmla="*/ 7429 w 12920"/>
              <a:gd name="connsiteY4" fmla="*/ 4404 h 21147"/>
              <a:gd name="connsiteX5" fmla="*/ 9011 w 12920"/>
              <a:gd name="connsiteY5" fmla="*/ 7850 h 21147"/>
              <a:gd name="connsiteX6" fmla="*/ 10329 w 12920"/>
              <a:gd name="connsiteY6" fmla="*/ 9039 h 21147"/>
              <a:gd name="connsiteX7" fmla="*/ 11310 w 12920"/>
              <a:gd name="connsiteY7" fmla="*/ 7850 h 21147"/>
              <a:gd name="connsiteX8" fmla="*/ 12203 w 12920"/>
              <a:gd name="connsiteY8" fmla="*/ 4364 h 21147"/>
              <a:gd name="connsiteX9" fmla="*/ 12920 w 12920"/>
              <a:gd name="connsiteY9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797 w 12920"/>
              <a:gd name="connsiteY2" fmla="*/ 2841 h 21147"/>
              <a:gd name="connsiteX3" fmla="*/ 6166 w 12920"/>
              <a:gd name="connsiteY3" fmla="*/ 2281 h 21147"/>
              <a:gd name="connsiteX4" fmla="*/ 7429 w 12920"/>
              <a:gd name="connsiteY4" fmla="*/ 4404 h 21147"/>
              <a:gd name="connsiteX5" fmla="*/ 9011 w 12920"/>
              <a:gd name="connsiteY5" fmla="*/ 7850 h 21147"/>
              <a:gd name="connsiteX6" fmla="*/ 10329 w 12920"/>
              <a:gd name="connsiteY6" fmla="*/ 9039 h 21147"/>
              <a:gd name="connsiteX7" fmla="*/ 11310 w 12920"/>
              <a:gd name="connsiteY7" fmla="*/ 7850 h 21147"/>
              <a:gd name="connsiteX8" fmla="*/ 12203 w 12920"/>
              <a:gd name="connsiteY8" fmla="*/ 4364 h 21147"/>
              <a:gd name="connsiteX9" fmla="*/ 12920 w 12920"/>
              <a:gd name="connsiteY9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797 w 12920"/>
              <a:gd name="connsiteY2" fmla="*/ 2841 h 21147"/>
              <a:gd name="connsiteX3" fmla="*/ 6166 w 12920"/>
              <a:gd name="connsiteY3" fmla="*/ 2281 h 21147"/>
              <a:gd name="connsiteX4" fmla="*/ 7707 w 12920"/>
              <a:gd name="connsiteY4" fmla="*/ 5234 h 21147"/>
              <a:gd name="connsiteX5" fmla="*/ 9011 w 12920"/>
              <a:gd name="connsiteY5" fmla="*/ 7850 h 21147"/>
              <a:gd name="connsiteX6" fmla="*/ 10329 w 12920"/>
              <a:gd name="connsiteY6" fmla="*/ 9039 h 21147"/>
              <a:gd name="connsiteX7" fmla="*/ 11310 w 12920"/>
              <a:gd name="connsiteY7" fmla="*/ 7850 h 21147"/>
              <a:gd name="connsiteX8" fmla="*/ 12203 w 12920"/>
              <a:gd name="connsiteY8" fmla="*/ 4364 h 21147"/>
              <a:gd name="connsiteX9" fmla="*/ 12920 w 12920"/>
              <a:gd name="connsiteY9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797 w 12920"/>
              <a:gd name="connsiteY2" fmla="*/ 2841 h 21147"/>
              <a:gd name="connsiteX3" fmla="*/ 4289 w 12920"/>
              <a:gd name="connsiteY3" fmla="*/ 4416 h 21147"/>
              <a:gd name="connsiteX4" fmla="*/ 7707 w 12920"/>
              <a:gd name="connsiteY4" fmla="*/ 5234 h 21147"/>
              <a:gd name="connsiteX5" fmla="*/ 9011 w 12920"/>
              <a:gd name="connsiteY5" fmla="*/ 7850 h 21147"/>
              <a:gd name="connsiteX6" fmla="*/ 10329 w 12920"/>
              <a:gd name="connsiteY6" fmla="*/ 9039 h 21147"/>
              <a:gd name="connsiteX7" fmla="*/ 11310 w 12920"/>
              <a:gd name="connsiteY7" fmla="*/ 7850 h 21147"/>
              <a:gd name="connsiteX8" fmla="*/ 12203 w 12920"/>
              <a:gd name="connsiteY8" fmla="*/ 4364 h 21147"/>
              <a:gd name="connsiteX9" fmla="*/ 12920 w 12920"/>
              <a:gd name="connsiteY9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289 w 12920"/>
              <a:gd name="connsiteY2" fmla="*/ 4416 h 21147"/>
              <a:gd name="connsiteX3" fmla="*/ 7707 w 12920"/>
              <a:gd name="connsiteY3" fmla="*/ 5234 h 21147"/>
              <a:gd name="connsiteX4" fmla="*/ 9011 w 12920"/>
              <a:gd name="connsiteY4" fmla="*/ 7850 h 21147"/>
              <a:gd name="connsiteX5" fmla="*/ 10329 w 12920"/>
              <a:gd name="connsiteY5" fmla="*/ 9039 h 21147"/>
              <a:gd name="connsiteX6" fmla="*/ 11310 w 12920"/>
              <a:gd name="connsiteY6" fmla="*/ 7850 h 21147"/>
              <a:gd name="connsiteX7" fmla="*/ 12203 w 12920"/>
              <a:gd name="connsiteY7" fmla="*/ 4364 h 21147"/>
              <a:gd name="connsiteX8" fmla="*/ 12920 w 12920"/>
              <a:gd name="connsiteY8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289 w 12920"/>
              <a:gd name="connsiteY2" fmla="*/ 4416 h 21147"/>
              <a:gd name="connsiteX3" fmla="*/ 7707 w 12920"/>
              <a:gd name="connsiteY3" fmla="*/ 5234 h 21147"/>
              <a:gd name="connsiteX4" fmla="*/ 10329 w 12920"/>
              <a:gd name="connsiteY4" fmla="*/ 9039 h 21147"/>
              <a:gd name="connsiteX5" fmla="*/ 11310 w 12920"/>
              <a:gd name="connsiteY5" fmla="*/ 7850 h 21147"/>
              <a:gd name="connsiteX6" fmla="*/ 12203 w 12920"/>
              <a:gd name="connsiteY6" fmla="*/ 4364 h 21147"/>
              <a:gd name="connsiteX7" fmla="*/ 12920 w 12920"/>
              <a:gd name="connsiteY7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289 w 12920"/>
              <a:gd name="connsiteY2" fmla="*/ 4416 h 21147"/>
              <a:gd name="connsiteX3" fmla="*/ 10329 w 12920"/>
              <a:gd name="connsiteY3" fmla="*/ 9039 h 21147"/>
              <a:gd name="connsiteX4" fmla="*/ 11310 w 12920"/>
              <a:gd name="connsiteY4" fmla="*/ 7850 h 21147"/>
              <a:gd name="connsiteX5" fmla="*/ 12203 w 12920"/>
              <a:gd name="connsiteY5" fmla="*/ 4364 h 21147"/>
              <a:gd name="connsiteX6" fmla="*/ 12920 w 12920"/>
              <a:gd name="connsiteY6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289 w 12920"/>
              <a:gd name="connsiteY2" fmla="*/ 4416 h 21147"/>
              <a:gd name="connsiteX3" fmla="*/ 10329 w 12920"/>
              <a:gd name="connsiteY3" fmla="*/ 9039 h 21147"/>
              <a:gd name="connsiteX4" fmla="*/ 12203 w 12920"/>
              <a:gd name="connsiteY4" fmla="*/ 4364 h 21147"/>
              <a:gd name="connsiteX5" fmla="*/ 12920 w 12920"/>
              <a:gd name="connsiteY5" fmla="*/ 0 h 21147"/>
              <a:gd name="connsiteX0" fmla="*/ 0 w 12920"/>
              <a:gd name="connsiteY0" fmla="*/ 21147 h 21147"/>
              <a:gd name="connsiteX1" fmla="*/ 2058 w 12920"/>
              <a:gd name="connsiteY1" fmla="*/ 9219 h 21147"/>
              <a:gd name="connsiteX2" fmla="*/ 4776 w 12920"/>
              <a:gd name="connsiteY2" fmla="*/ 4535 h 21147"/>
              <a:gd name="connsiteX3" fmla="*/ 10329 w 12920"/>
              <a:gd name="connsiteY3" fmla="*/ 9039 h 21147"/>
              <a:gd name="connsiteX4" fmla="*/ 12203 w 12920"/>
              <a:gd name="connsiteY4" fmla="*/ 4364 h 21147"/>
              <a:gd name="connsiteX5" fmla="*/ 12920 w 12920"/>
              <a:gd name="connsiteY5" fmla="*/ 0 h 2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20" h="21147">
                <a:moveTo>
                  <a:pt x="0" y="21147"/>
                </a:moveTo>
                <a:cubicBezTo>
                  <a:pt x="38" y="20976"/>
                  <a:pt x="1262" y="11988"/>
                  <a:pt x="2058" y="9219"/>
                </a:cubicBezTo>
                <a:cubicBezTo>
                  <a:pt x="2854" y="6450"/>
                  <a:pt x="3398" y="4565"/>
                  <a:pt x="4776" y="4535"/>
                </a:cubicBezTo>
                <a:cubicBezTo>
                  <a:pt x="6154" y="4505"/>
                  <a:pt x="9091" y="9067"/>
                  <a:pt x="10329" y="9039"/>
                </a:cubicBezTo>
                <a:cubicBezTo>
                  <a:pt x="11567" y="9011"/>
                  <a:pt x="11771" y="5870"/>
                  <a:pt x="12203" y="4364"/>
                </a:cubicBezTo>
                <a:cubicBezTo>
                  <a:pt x="12551" y="2867"/>
                  <a:pt x="12824" y="471"/>
                  <a:pt x="12920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6477DD58-F678-4245-9C08-6428705E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73" y="1416468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–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97AC6106-DF49-4FEC-A7CC-D054A09DB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499" y="1920378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x-intercepts occur when 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3BEAB3E-7636-425A-8B43-A05E80E0F2D2}"/>
              </a:ext>
            </a:extLst>
          </p:cNvPr>
          <p:cNvSpPr txBox="1"/>
          <p:nvPr/>
        </p:nvSpPr>
        <p:spPr>
          <a:xfrm>
            <a:off x="458913" y="2339844"/>
            <a:ext cx="10452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(0, 0)</a:t>
            </a:r>
            <a:endParaRPr lang="en-GB" sz="2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D5B3B72-D7B0-48C6-9CC4-9E1288E03B64}"/>
              </a:ext>
            </a:extLst>
          </p:cNvPr>
          <p:cNvSpPr txBox="1"/>
          <p:nvPr/>
        </p:nvSpPr>
        <p:spPr>
          <a:xfrm>
            <a:off x="1489755" y="2347851"/>
            <a:ext cx="12462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(–3, 0)</a:t>
            </a:r>
            <a:endParaRPr lang="en-GB" sz="2400" dirty="0"/>
          </a:p>
        </p:txBody>
      </p:sp>
      <p:sp>
        <p:nvSpPr>
          <p:cNvPr id="79" name="Text Box 27">
            <a:extLst>
              <a:ext uri="{FF2B5EF4-FFF2-40B4-BE49-F238E27FC236}">
                <a16:creationId xmlns:a16="http://schemas.microsoft.com/office/drawing/2014/main" id="{8FBA9EEA-FEAE-481E-95F4-B9B005599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0" y="2750151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y-intercepts occur when 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28">
            <a:extLst>
              <a:ext uri="{FF2B5EF4-FFF2-40B4-BE49-F238E27FC236}">
                <a16:creationId xmlns:a16="http://schemas.microsoft.com/office/drawing/2014/main" id="{2A46A6FD-364E-4A5E-A8B5-3F432B18D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11" y="3183005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0(0 + 3)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 Box 28">
            <a:extLst>
              <a:ext uri="{FF2B5EF4-FFF2-40B4-BE49-F238E27FC236}">
                <a16:creationId xmlns:a16="http://schemas.microsoft.com/office/drawing/2014/main" id="{760114E4-1696-4255-971A-565A2293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587" y="3644670"/>
            <a:ext cx="16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81269BC-275B-47B1-AEC0-B22D337D400D}"/>
              </a:ext>
            </a:extLst>
          </p:cNvPr>
          <p:cNvSpPr/>
          <p:nvPr/>
        </p:nvSpPr>
        <p:spPr>
          <a:xfrm>
            <a:off x="2334058" y="4690561"/>
            <a:ext cx="401935" cy="673240"/>
          </a:xfrm>
          <a:custGeom>
            <a:avLst/>
            <a:gdLst>
              <a:gd name="connsiteX0" fmla="*/ 0 w 401935"/>
              <a:gd name="connsiteY0" fmla="*/ 0 h 673240"/>
              <a:gd name="connsiteX1" fmla="*/ 90436 w 401935"/>
              <a:gd name="connsiteY1" fmla="*/ 482321 h 673240"/>
              <a:gd name="connsiteX2" fmla="*/ 291403 w 401935"/>
              <a:gd name="connsiteY2" fmla="*/ 211015 h 673240"/>
              <a:gd name="connsiteX3" fmla="*/ 401935 w 401935"/>
              <a:gd name="connsiteY3" fmla="*/ 673240 h 6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935" h="673240">
                <a:moveTo>
                  <a:pt x="0" y="0"/>
                </a:moveTo>
                <a:cubicBezTo>
                  <a:pt x="20934" y="223576"/>
                  <a:pt x="41869" y="447152"/>
                  <a:pt x="90436" y="482321"/>
                </a:cubicBezTo>
                <a:cubicBezTo>
                  <a:pt x="139003" y="517490"/>
                  <a:pt x="239487" y="179195"/>
                  <a:pt x="291403" y="211015"/>
                </a:cubicBezTo>
                <a:cubicBezTo>
                  <a:pt x="343319" y="242835"/>
                  <a:pt x="372627" y="458037"/>
                  <a:pt x="401935" y="673240"/>
                </a:cubicBezTo>
              </a:path>
            </a:pathLst>
          </a:custGeom>
          <a:noFill/>
          <a:ln w="22225">
            <a:solidFill>
              <a:srgbClr val="FF3300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B21AEB11-1D26-42A5-A192-BBCD64F12E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C0B4C507-DC03-42F7-A102-D30AE181480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1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72" grpId="0" animBg="1"/>
      <p:bldP spid="73" grpId="0"/>
      <p:bldP spid="74" grpId="0"/>
      <p:bldP spid="76" grpId="0"/>
      <p:bldP spid="77" grpId="0"/>
      <p:bldP spid="79" grpId="0"/>
      <p:bldP spid="80" grpId="0"/>
      <p:bldP spid="81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Finding a cubic function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69875" y="873124"/>
            <a:ext cx="80668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Find the equation of the cubic function with this graph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5466556" y="1445913"/>
            <a:ext cx="3484563" cy="3763963"/>
            <a:chOff x="3200" y="1584"/>
            <a:chExt cx="2195" cy="2371"/>
          </a:xfrm>
        </p:grpSpPr>
        <p:pic>
          <p:nvPicPr>
            <p:cNvPr id="722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2" name="Line 8"/>
            <p:cNvSpPr>
              <a:spLocks noChangeShapeType="1"/>
            </p:cNvSpPr>
            <p:nvPr/>
          </p:nvSpPr>
          <p:spPr bwMode="auto">
            <a:xfrm>
              <a:off x="3200" y="2693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Line 9"/>
            <p:cNvSpPr>
              <a:spLocks noChangeShapeType="1"/>
            </p:cNvSpPr>
            <p:nvPr/>
          </p:nvSpPr>
          <p:spPr bwMode="auto">
            <a:xfrm>
              <a:off x="3960" y="1699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Text Box 10"/>
            <p:cNvSpPr txBox="1">
              <a:spLocks noChangeArrowheads="1"/>
            </p:cNvSpPr>
            <p:nvPr/>
          </p:nvSpPr>
          <p:spPr bwMode="auto">
            <a:xfrm>
              <a:off x="5194" y="260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225" name="Text Box 11"/>
            <p:cNvSpPr txBox="1">
              <a:spLocks noChangeArrowheads="1"/>
            </p:cNvSpPr>
            <p:nvPr/>
          </p:nvSpPr>
          <p:spPr bwMode="auto">
            <a:xfrm>
              <a:off x="3811" y="270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0</a:t>
              </a:r>
            </a:p>
          </p:txBody>
        </p:sp>
        <p:sp>
          <p:nvSpPr>
            <p:cNvPr id="7226" name="Text Box 12"/>
            <p:cNvSpPr txBox="1">
              <a:spLocks noChangeArrowheads="1"/>
            </p:cNvSpPr>
            <p:nvPr/>
          </p:nvSpPr>
          <p:spPr bwMode="auto">
            <a:xfrm>
              <a:off x="3584" y="27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–1</a:t>
              </a:r>
            </a:p>
          </p:txBody>
        </p:sp>
        <p:sp>
          <p:nvSpPr>
            <p:cNvPr id="7230" name="Text Box 16"/>
            <p:cNvSpPr txBox="1">
              <a:spLocks noChangeArrowheads="1"/>
            </p:cNvSpPr>
            <p:nvPr/>
          </p:nvSpPr>
          <p:spPr bwMode="auto">
            <a:xfrm>
              <a:off x="4364" y="268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2</a:t>
              </a:r>
            </a:p>
          </p:txBody>
        </p:sp>
        <p:sp>
          <p:nvSpPr>
            <p:cNvPr id="7231" name="Text Box 17"/>
            <p:cNvSpPr txBox="1">
              <a:spLocks noChangeArrowheads="1"/>
            </p:cNvSpPr>
            <p:nvPr/>
          </p:nvSpPr>
          <p:spPr bwMode="auto">
            <a:xfrm>
              <a:off x="4873" y="2673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4</a:t>
              </a:r>
            </a:p>
          </p:txBody>
        </p:sp>
        <p:sp>
          <p:nvSpPr>
            <p:cNvPr id="7233" name="Text Box 19"/>
            <p:cNvSpPr txBox="1">
              <a:spLocks noChangeArrowheads="1"/>
            </p:cNvSpPr>
            <p:nvPr/>
          </p:nvSpPr>
          <p:spPr bwMode="auto">
            <a:xfrm>
              <a:off x="3760" y="3569"/>
              <a:ext cx="24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–8</a:t>
              </a:r>
            </a:p>
          </p:txBody>
        </p:sp>
        <p:sp>
          <p:nvSpPr>
            <p:cNvPr id="7239" name="Rectangle 25"/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240" name="Text Box 26"/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16323" y="1345602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The x-intercepts are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1, 2 , and 4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67532" y="2055513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f(x) 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+ 1)(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2)(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4)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Freeform 74"/>
          <p:cNvSpPr>
            <a:spLocks/>
          </p:cNvSpPr>
          <p:nvPr/>
        </p:nvSpPr>
        <p:spPr bwMode="auto">
          <a:xfrm flipV="1">
            <a:off x="6094414" y="2055513"/>
            <a:ext cx="2537618" cy="3252788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23" h="2291">
                <a:moveTo>
                  <a:pt x="10" y="2230"/>
                </a:moveTo>
                <a:cubicBezTo>
                  <a:pt x="16" y="2192"/>
                  <a:pt x="0" y="2291"/>
                  <a:pt x="49" y="2003"/>
                </a:cubicBezTo>
                <a:cubicBezTo>
                  <a:pt x="98" y="1715"/>
                  <a:pt x="218" y="748"/>
                  <a:pt x="302" y="499"/>
                </a:cubicBezTo>
                <a:cubicBezTo>
                  <a:pt x="386" y="250"/>
                  <a:pt x="468" y="381"/>
                  <a:pt x="551" y="506"/>
                </a:cubicBezTo>
                <a:cubicBezTo>
                  <a:pt x="634" y="631"/>
                  <a:pt x="718" y="1002"/>
                  <a:pt x="801" y="1251"/>
                </a:cubicBezTo>
                <a:cubicBezTo>
                  <a:pt x="884" y="1500"/>
                  <a:pt x="964" y="1875"/>
                  <a:pt x="1047" y="2000"/>
                </a:cubicBezTo>
                <a:cubicBezTo>
                  <a:pt x="1130" y="2125"/>
                  <a:pt x="1213" y="2252"/>
                  <a:pt x="1297" y="2003"/>
                </a:cubicBezTo>
                <a:cubicBezTo>
                  <a:pt x="1381" y="1754"/>
                  <a:pt x="1496" y="840"/>
                  <a:pt x="1550" y="506"/>
                </a:cubicBezTo>
                <a:cubicBezTo>
                  <a:pt x="1604" y="172"/>
                  <a:pt x="1608" y="105"/>
                  <a:pt x="1623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186932" y="2713036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en-US" i="1" dirty="0"/>
              <a:t>y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678458" y="3296638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–8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(0 + 1)(0 – 2)(0 – 4)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711203" y="3895425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–8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(1)(2)(4)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678457" y="4494212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–8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en-GB" i="1" dirty="0"/>
              <a:t>a</a:t>
            </a: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654647" y="4955877"/>
            <a:ext cx="1117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a =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16323" y="5704484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So, </a:t>
            </a:r>
            <a:r>
              <a:rPr lang="en-GB" i="1" dirty="0"/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+ 1)(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2)(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4)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E9F3EC31-9EED-4EA7-B740-88AAAE72CD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6985574F-5BEF-4302-8866-6D0014CABDF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9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Finding a cubic function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69875" y="873124"/>
            <a:ext cx="80668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Find the equation of the cubic function with this graph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5452269" y="1445913"/>
            <a:ext cx="3511551" cy="3749675"/>
            <a:chOff x="3200" y="1584"/>
            <a:chExt cx="2212" cy="2362"/>
          </a:xfrm>
        </p:grpSpPr>
        <p:pic>
          <p:nvPicPr>
            <p:cNvPr id="722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22" name="Line 8"/>
            <p:cNvSpPr>
              <a:spLocks noChangeShapeType="1"/>
            </p:cNvSpPr>
            <p:nvPr/>
          </p:nvSpPr>
          <p:spPr bwMode="auto">
            <a:xfrm>
              <a:off x="3200" y="319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Line 9"/>
            <p:cNvSpPr>
              <a:spLocks noChangeShapeType="1"/>
            </p:cNvSpPr>
            <p:nvPr/>
          </p:nvSpPr>
          <p:spPr bwMode="auto">
            <a:xfrm>
              <a:off x="4208" y="169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Text Box 10"/>
            <p:cNvSpPr txBox="1">
              <a:spLocks noChangeArrowheads="1"/>
            </p:cNvSpPr>
            <p:nvPr/>
          </p:nvSpPr>
          <p:spPr bwMode="auto">
            <a:xfrm>
              <a:off x="5211" y="312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7225" name="Text Box 11"/>
            <p:cNvSpPr txBox="1">
              <a:spLocks noChangeArrowheads="1"/>
            </p:cNvSpPr>
            <p:nvPr/>
          </p:nvSpPr>
          <p:spPr bwMode="auto">
            <a:xfrm>
              <a:off x="4019" y="319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0</a:t>
              </a:r>
            </a:p>
          </p:txBody>
        </p:sp>
        <p:sp>
          <p:nvSpPr>
            <p:cNvPr id="7226" name="Text Box 12"/>
            <p:cNvSpPr txBox="1">
              <a:spLocks noChangeArrowheads="1"/>
            </p:cNvSpPr>
            <p:nvPr/>
          </p:nvSpPr>
          <p:spPr bwMode="auto">
            <a:xfrm>
              <a:off x="3416" y="319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–3</a:t>
              </a:r>
            </a:p>
          </p:txBody>
        </p:sp>
        <p:sp>
          <p:nvSpPr>
            <p:cNvPr id="7230" name="Text Box 16"/>
            <p:cNvSpPr txBox="1">
              <a:spLocks noChangeArrowheads="1"/>
            </p:cNvSpPr>
            <p:nvPr/>
          </p:nvSpPr>
          <p:spPr bwMode="auto">
            <a:xfrm>
              <a:off x="4371" y="3194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1</a:t>
              </a:r>
            </a:p>
          </p:txBody>
        </p:sp>
        <p:sp>
          <p:nvSpPr>
            <p:cNvPr id="7239" name="Rectangle 25"/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240" name="Text Box 26"/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16323" y="1345602"/>
            <a:ext cx="48073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The x-intercepts are -3, and touches at 1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67532" y="2055513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f(x) 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1)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186932" y="2713036"/>
            <a:ext cx="480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en-US" i="1" dirty="0"/>
              <a:t>y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= 6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678458" y="3296638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6 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(0 + 3)(0 – 1)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711203" y="3895425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6 =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(3)(1)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678457" y="4494212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6 = 3</a:t>
            </a:r>
            <a:r>
              <a:rPr lang="en-GB" i="1" dirty="0"/>
              <a:t>a</a:t>
            </a: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654647" y="4955877"/>
            <a:ext cx="1117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a = 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16323" y="5704484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So, </a:t>
            </a:r>
            <a:r>
              <a:rPr lang="en-GB" i="1" dirty="0"/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2(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1)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672139" y="2286000"/>
            <a:ext cx="2377440" cy="2614613"/>
          </a:xfrm>
          <a:custGeom>
            <a:avLst/>
            <a:gdLst>
              <a:gd name="connsiteX0" fmla="*/ 0 w 2414588"/>
              <a:gd name="connsiteY0" fmla="*/ 2614613 h 2614613"/>
              <a:gd name="connsiteX1" fmla="*/ 514350 w 2414588"/>
              <a:gd name="connsiteY1" fmla="*/ 685800 h 2614613"/>
              <a:gd name="connsiteX2" fmla="*/ 1085850 w 2414588"/>
              <a:gd name="connsiteY2" fmla="*/ 314325 h 2614613"/>
              <a:gd name="connsiteX3" fmla="*/ 1828800 w 2414588"/>
              <a:gd name="connsiteY3" fmla="*/ 1685925 h 2614613"/>
              <a:gd name="connsiteX4" fmla="*/ 2314575 w 2414588"/>
              <a:gd name="connsiteY4" fmla="*/ 442913 h 2614613"/>
              <a:gd name="connsiteX5" fmla="*/ 2414588 w 2414588"/>
              <a:gd name="connsiteY5" fmla="*/ 0 h 261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14588" h="2614613">
                <a:moveTo>
                  <a:pt x="0" y="2614613"/>
                </a:moveTo>
                <a:cubicBezTo>
                  <a:pt x="166687" y="1841897"/>
                  <a:pt x="333375" y="1069181"/>
                  <a:pt x="514350" y="685800"/>
                </a:cubicBezTo>
                <a:cubicBezTo>
                  <a:pt x="695325" y="302419"/>
                  <a:pt x="866775" y="147637"/>
                  <a:pt x="1085850" y="314325"/>
                </a:cubicBezTo>
                <a:cubicBezTo>
                  <a:pt x="1304925" y="481012"/>
                  <a:pt x="1624012" y="1664494"/>
                  <a:pt x="1828800" y="1685925"/>
                </a:cubicBezTo>
                <a:cubicBezTo>
                  <a:pt x="2033588" y="1707356"/>
                  <a:pt x="2216944" y="723900"/>
                  <a:pt x="2314575" y="442913"/>
                </a:cubicBezTo>
                <a:cubicBezTo>
                  <a:pt x="2412206" y="161926"/>
                  <a:pt x="2413397" y="80963"/>
                  <a:pt x="2414588" y="0"/>
                </a:cubicBezTo>
              </a:path>
            </a:pathLst>
          </a:custGeom>
          <a:noFill/>
          <a:ln w="222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6796890" y="3072307"/>
            <a:ext cx="293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400" dirty="0"/>
              <a:t>6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F08E43A9-DA73-4AA6-83C9-085935CB1E5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9F0F3E4F-CAE1-4734-8D08-8AB9D8B631D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3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Finding a cubic function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55282" y="707575"/>
            <a:ext cx="85455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Find the equation of the cubic function which has x-intercepts 1 and 3, </a:t>
            </a:r>
            <a:r>
              <a:rPr lang="en-US" i="1" dirty="0"/>
              <a:t>y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-intercept 9 and passes through 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1, 8)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9873" y="1470497"/>
            <a:ext cx="85455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-intercepts are 1 and 3, so (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) and (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– 3) are linear factors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16322" y="3200400"/>
            <a:ext cx="22519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f(0) = 9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7"/>
          <p:cNvSpPr txBox="1">
            <a:spLocks noChangeArrowheads="1"/>
          </p:cNvSpPr>
          <p:nvPr/>
        </p:nvSpPr>
        <p:spPr bwMode="auto">
          <a:xfrm>
            <a:off x="4572000" y="6230716"/>
            <a:ext cx="35706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i="1" dirty="0"/>
              <a:t>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i="1" dirty="0"/>
              <a:t>x</a:t>
            </a:r>
            <a:r>
              <a:rPr lang="en-US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– 5</a:t>
            </a:r>
            <a:r>
              <a:rPr lang="en-US" i="1" dirty="0"/>
              <a:t>x</a:t>
            </a:r>
            <a:r>
              <a:rPr lang="en-US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– 6</a:t>
            </a:r>
            <a:r>
              <a:rPr lang="en-US" i="1" dirty="0"/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+ 9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8"/>
          <p:cNvSpPr txBox="1">
            <a:spLocks noChangeArrowheads="1"/>
          </p:cNvSpPr>
          <p:nvPr/>
        </p:nvSpPr>
        <p:spPr bwMode="auto">
          <a:xfrm>
            <a:off x="678458" y="3825428"/>
            <a:ext cx="38036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9 = (0</a:t>
            </a:r>
            <a:r>
              <a:rPr lang="en-GB" i="1" dirty="0"/>
              <a:t>a + 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)(0 – 1)(0 – 3)</a:t>
            </a:r>
            <a:endParaRPr lang="en-GB" sz="2400" b="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711203" y="4424215"/>
            <a:ext cx="2391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9 = </a:t>
            </a:r>
            <a:r>
              <a:rPr lang="en-GB" i="1" dirty="0"/>
              <a:t>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(-1)(-3)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716794" y="5029723"/>
            <a:ext cx="2109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9 = 3</a:t>
            </a:r>
            <a:r>
              <a:rPr lang="en-GB" i="1" dirty="0"/>
              <a:t>b</a:t>
            </a: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654647" y="5484667"/>
            <a:ext cx="1117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i="1" dirty="0"/>
              <a:t>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3952301" y="5804121"/>
            <a:ext cx="4644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So, </a:t>
            </a:r>
            <a:r>
              <a:rPr lang="en-GB" i="1" dirty="0"/>
              <a:t>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= (2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1)(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3)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269873" y="2187777"/>
            <a:ext cx="8545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We suppose the third factor is (</a:t>
            </a:r>
            <a:r>
              <a:rPr lang="en-US" i="1" dirty="0"/>
              <a:t>ax + b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2557860" y="2611497"/>
            <a:ext cx="4283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So, </a:t>
            </a:r>
            <a:r>
              <a:rPr lang="en-GB" i="1" dirty="0"/>
              <a:t>f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(</a:t>
            </a:r>
            <a:r>
              <a:rPr lang="en-GB" i="1" dirty="0" err="1"/>
              <a:t>ax</a:t>
            </a:r>
            <a:r>
              <a:rPr lang="en-GB" i="1" dirty="0"/>
              <a:t> + 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1)(</a:t>
            </a:r>
            <a:r>
              <a:rPr lang="en-GB" i="1" dirty="0"/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3)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3573433" y="3170357"/>
            <a:ext cx="2522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i="1" dirty="0"/>
              <a:t>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(– 1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8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699397" y="3549384"/>
            <a:ext cx="4115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8 =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(–1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+ 3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)(–1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)(–1 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– 3)</a:t>
            </a:r>
            <a:endParaRPr lang="en-GB" sz="2400" b="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4694686" y="4021190"/>
            <a:ext cx="3770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8 = (3 – </a:t>
            </a:r>
            <a:r>
              <a:rPr lang="en-GB" i="1" dirty="0"/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)(– 2)(– 4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724495" y="4514740"/>
            <a:ext cx="2109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8 = (3 – </a:t>
            </a: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)(8)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724495" y="4997837"/>
            <a:ext cx="1681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1 = 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i="1" dirty="0"/>
              <a:t>a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4724495" y="5453307"/>
            <a:ext cx="11170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GB" i="1" dirty="0"/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B702D83B-4CD4-4D11-9A4C-7431AC7EA9F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FE878CC4-B87E-422A-8B52-78F4E550EED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6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73" grpId="0"/>
      <p:bldP spid="74" grpId="0"/>
      <p:bldP spid="75" grpId="0"/>
      <p:bldP spid="76" grpId="0"/>
      <p:bldP spid="77" grpId="0"/>
      <p:bldP spid="78" grpId="0"/>
      <p:bldP spid="24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328730" y="212955"/>
            <a:ext cx="6205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1574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55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24E31DC-04D0-9393-6DF5-2DBD0FFB53EC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GB" sz="2800" kern="0" dirty="0">
                <a:latin typeface="+mj-lt"/>
                <a:ea typeface="+mj-ea"/>
                <a:cs typeface="+mj-cs"/>
              </a:rPr>
              <a:t>Cubic functions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24BA9C-9F98-F3B1-E0BC-A37A1E5D07AD}"/>
              </a:ext>
            </a:extLst>
          </p:cNvPr>
          <p:cNvSpPr txBox="1"/>
          <p:nvPr/>
        </p:nvSpPr>
        <p:spPr>
          <a:xfrm>
            <a:off x="419100" y="1321686"/>
            <a:ext cx="81534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What does the graph of a cubic function look like?</a:t>
            </a:r>
            <a:endParaRPr lang="en-GB" sz="2600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7D697-0E86-745D-277F-8C02D4171AC4}"/>
              </a:ext>
            </a:extLst>
          </p:cNvPr>
          <p:cNvSpPr txBox="1"/>
          <p:nvPr/>
        </p:nvSpPr>
        <p:spPr>
          <a:xfrm>
            <a:off x="495300" y="1995980"/>
            <a:ext cx="8153400" cy="981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2600" dirty="0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How can we tell what it will do just by looking at the equation?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068DDC-24DB-F2F7-AB5D-9E8422BD3926}"/>
              </a:ext>
            </a:extLst>
          </p:cNvPr>
          <p:cNvSpPr txBox="1"/>
          <p:nvPr/>
        </p:nvSpPr>
        <p:spPr>
          <a:xfrm>
            <a:off x="1413138" y="2942328"/>
            <a:ext cx="6973094" cy="486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What happens to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(x) =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³</a:t>
            </a:r>
            <a:r>
              <a:rPr lang="en-US" sz="2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as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→ ∞ </a:t>
            </a:r>
            <a:r>
              <a:rPr lang="en-US" dirty="0"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or</a:t>
            </a:r>
            <a:r>
              <a:rPr lang="en-US" sz="2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→ -∞?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91D71D-B05B-F491-8389-01F73B755427}"/>
              </a:ext>
            </a:extLst>
          </p:cNvPr>
          <p:cNvSpPr txBox="1"/>
          <p:nvPr/>
        </p:nvSpPr>
        <p:spPr>
          <a:xfrm>
            <a:off x="1405466" y="3666171"/>
            <a:ext cx="7128934" cy="905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What is the effect of multiplying the function by a positive or negative constant?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2AB838-66A6-11D0-AB90-CA7A1E07E4CB}"/>
              </a:ext>
            </a:extLst>
          </p:cNvPr>
          <p:cNvSpPr txBox="1"/>
          <p:nvPr/>
        </p:nvSpPr>
        <p:spPr>
          <a:xfrm>
            <a:off x="1413138" y="4844452"/>
            <a:ext cx="6973094" cy="905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400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What might change if we shift the function left, right, up, or down?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A38CE-B2DC-1F5C-0D10-F420BAA1DF8C}"/>
              </a:ext>
            </a:extLst>
          </p:cNvPr>
          <p:cNvSpPr txBox="1"/>
          <p:nvPr/>
        </p:nvSpPr>
        <p:spPr>
          <a:xfrm>
            <a:off x="571500" y="776780"/>
            <a:ext cx="81534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Introductory Questions</a:t>
            </a:r>
            <a:endParaRPr lang="en-GB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11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309972" y="4348905"/>
            <a:ext cx="48116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We write: as </a:t>
            </a:r>
            <a:r>
              <a:rPr lang="en-US" sz="2400" b="0" i="1" dirty="0">
                <a:cs typeface="Times New Roman" panose="02020603050405020304" pitchFamily="18" charset="0"/>
              </a:rPr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cs typeface="Times New Roman" panose="02020603050405020304" pitchFamily="18" charset="0"/>
              </a:rPr>
              <a:t>→ ∞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cs typeface="Times New Roman" panose="02020603050405020304" pitchFamily="18" charset="0"/>
              </a:rPr>
              <a:t> → ∞ 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99" name="Group 6"/>
          <p:cNvGrpSpPr>
            <a:grpSpLocks/>
          </p:cNvGrpSpPr>
          <p:nvPr/>
        </p:nvGrpSpPr>
        <p:grpSpPr bwMode="auto">
          <a:xfrm>
            <a:off x="471488" y="2695375"/>
            <a:ext cx="3425825" cy="3733800"/>
            <a:chOff x="3216" y="1584"/>
            <a:chExt cx="2158" cy="2352"/>
          </a:xfrm>
        </p:grpSpPr>
        <p:pic>
          <p:nvPicPr>
            <p:cNvPr id="414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0" name="Line 8"/>
            <p:cNvSpPr>
              <a:spLocks noChangeShapeType="1"/>
            </p:cNvSpPr>
            <p:nvPr/>
          </p:nvSpPr>
          <p:spPr bwMode="auto">
            <a:xfrm>
              <a:off x="3216" y="293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1" name="Line 9"/>
            <p:cNvSpPr>
              <a:spLocks noChangeShapeType="1"/>
            </p:cNvSpPr>
            <p:nvPr/>
          </p:nvSpPr>
          <p:spPr bwMode="auto">
            <a:xfrm>
              <a:off x="4224" y="168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Text Box 10"/>
            <p:cNvSpPr txBox="1">
              <a:spLocks noChangeArrowheads="1"/>
            </p:cNvSpPr>
            <p:nvPr/>
          </p:nvSpPr>
          <p:spPr bwMode="auto">
            <a:xfrm>
              <a:off x="5173" y="2899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153" name="Text Box 11"/>
            <p:cNvSpPr txBox="1">
              <a:spLocks noChangeArrowheads="1"/>
            </p:cNvSpPr>
            <p:nvPr/>
          </p:nvSpPr>
          <p:spPr bwMode="auto">
            <a:xfrm>
              <a:off x="4080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0</a:t>
              </a:r>
            </a:p>
          </p:txBody>
        </p:sp>
        <p:sp>
          <p:nvSpPr>
            <p:cNvPr id="4154" name="Text Box 12"/>
            <p:cNvSpPr txBox="1">
              <a:spLocks noChangeArrowheads="1"/>
            </p:cNvSpPr>
            <p:nvPr/>
          </p:nvSpPr>
          <p:spPr bwMode="auto">
            <a:xfrm>
              <a:off x="3600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–2</a:t>
              </a:r>
            </a:p>
          </p:txBody>
        </p:sp>
        <p:sp>
          <p:nvSpPr>
            <p:cNvPr id="4155" name="Text Box 13"/>
            <p:cNvSpPr txBox="1">
              <a:spLocks noChangeArrowheads="1"/>
            </p:cNvSpPr>
            <p:nvPr/>
          </p:nvSpPr>
          <p:spPr bwMode="auto">
            <a:xfrm>
              <a:off x="3840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–1</a:t>
              </a:r>
            </a:p>
          </p:txBody>
        </p:sp>
        <p:sp>
          <p:nvSpPr>
            <p:cNvPr id="4156" name="Text Box 14"/>
            <p:cNvSpPr txBox="1">
              <a:spLocks noChangeArrowheads="1"/>
            </p:cNvSpPr>
            <p:nvPr/>
          </p:nvSpPr>
          <p:spPr bwMode="auto">
            <a:xfrm>
              <a:off x="3312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–3</a:t>
              </a:r>
            </a:p>
          </p:txBody>
        </p:sp>
        <p:sp>
          <p:nvSpPr>
            <p:cNvPr id="4157" name="Text Box 15"/>
            <p:cNvSpPr txBox="1">
              <a:spLocks noChangeArrowheads="1"/>
            </p:cNvSpPr>
            <p:nvPr/>
          </p:nvSpPr>
          <p:spPr bwMode="auto">
            <a:xfrm>
              <a:off x="4368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1</a:t>
              </a:r>
            </a:p>
          </p:txBody>
        </p:sp>
        <p:sp>
          <p:nvSpPr>
            <p:cNvPr id="4158" name="Text Box 16"/>
            <p:cNvSpPr txBox="1">
              <a:spLocks noChangeArrowheads="1"/>
            </p:cNvSpPr>
            <p:nvPr/>
          </p:nvSpPr>
          <p:spPr bwMode="auto">
            <a:xfrm>
              <a:off x="4617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2</a:t>
              </a:r>
            </a:p>
          </p:txBody>
        </p:sp>
        <p:sp>
          <p:nvSpPr>
            <p:cNvPr id="4159" name="Text Box 17"/>
            <p:cNvSpPr txBox="1">
              <a:spLocks noChangeArrowheads="1"/>
            </p:cNvSpPr>
            <p:nvPr/>
          </p:nvSpPr>
          <p:spPr bwMode="auto">
            <a:xfrm>
              <a:off x="4872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3</a:t>
              </a:r>
            </a:p>
          </p:txBody>
        </p:sp>
        <p:sp>
          <p:nvSpPr>
            <p:cNvPr id="4160" name="Text Box 18"/>
            <p:cNvSpPr txBox="1">
              <a:spLocks noChangeArrowheads="1"/>
            </p:cNvSpPr>
            <p:nvPr/>
          </p:nvSpPr>
          <p:spPr bwMode="auto">
            <a:xfrm>
              <a:off x="3962" y="3326"/>
              <a:ext cx="3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–20</a:t>
              </a:r>
            </a:p>
          </p:txBody>
        </p:sp>
        <p:sp>
          <p:nvSpPr>
            <p:cNvPr id="4161" name="Text Box 19"/>
            <p:cNvSpPr txBox="1">
              <a:spLocks noChangeArrowheads="1"/>
            </p:cNvSpPr>
            <p:nvPr/>
          </p:nvSpPr>
          <p:spPr bwMode="auto">
            <a:xfrm>
              <a:off x="3957" y="3576"/>
              <a:ext cx="3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–30</a:t>
              </a:r>
            </a:p>
          </p:txBody>
        </p:sp>
        <p:sp>
          <p:nvSpPr>
            <p:cNvPr id="4162" name="Text Box 20"/>
            <p:cNvSpPr txBox="1">
              <a:spLocks noChangeArrowheads="1"/>
            </p:cNvSpPr>
            <p:nvPr/>
          </p:nvSpPr>
          <p:spPr bwMode="auto">
            <a:xfrm>
              <a:off x="3934" y="3074"/>
              <a:ext cx="33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 10</a:t>
              </a:r>
            </a:p>
          </p:txBody>
        </p:sp>
        <p:sp>
          <p:nvSpPr>
            <p:cNvPr id="4163" name="Text Box 21"/>
            <p:cNvSpPr txBox="1">
              <a:spLocks noChangeArrowheads="1"/>
            </p:cNvSpPr>
            <p:nvPr/>
          </p:nvSpPr>
          <p:spPr bwMode="auto">
            <a:xfrm>
              <a:off x="4025" y="2577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10</a:t>
              </a:r>
            </a:p>
          </p:txBody>
        </p:sp>
        <p:sp>
          <p:nvSpPr>
            <p:cNvPr id="4164" name="Text Box 22"/>
            <p:cNvSpPr txBox="1">
              <a:spLocks noChangeArrowheads="1"/>
            </p:cNvSpPr>
            <p:nvPr/>
          </p:nvSpPr>
          <p:spPr bwMode="auto">
            <a:xfrm>
              <a:off x="4025" y="2328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20</a:t>
              </a:r>
            </a:p>
          </p:txBody>
        </p:sp>
        <p:sp>
          <p:nvSpPr>
            <p:cNvPr id="4165" name="Text Box 23"/>
            <p:cNvSpPr txBox="1">
              <a:spLocks noChangeArrowheads="1"/>
            </p:cNvSpPr>
            <p:nvPr/>
          </p:nvSpPr>
          <p:spPr bwMode="auto">
            <a:xfrm>
              <a:off x="4010" y="2078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30</a:t>
              </a:r>
            </a:p>
          </p:txBody>
        </p:sp>
        <p:sp>
          <p:nvSpPr>
            <p:cNvPr id="4166" name="Text Box 24"/>
            <p:cNvSpPr txBox="1">
              <a:spLocks noChangeArrowheads="1"/>
            </p:cNvSpPr>
            <p:nvPr/>
          </p:nvSpPr>
          <p:spPr bwMode="auto">
            <a:xfrm>
              <a:off x="4018" y="1829"/>
              <a:ext cx="24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40</a:t>
              </a:r>
            </a:p>
          </p:txBody>
        </p:sp>
        <p:sp>
          <p:nvSpPr>
            <p:cNvPr id="4167" name="Rectangle 25"/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168" name="Text Box 26"/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700463" y="2817457"/>
            <a:ext cx="1858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Notice that: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860801" y="4813258"/>
            <a:ext cx="50625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gets very small and negative,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also gets very small and negative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2EA46D4-C3A9-A399-DCEA-1D09F6E022D9}"/>
              </a:ext>
            </a:extLst>
          </p:cNvPr>
          <p:cNvGrpSpPr/>
          <p:nvPr/>
        </p:nvGrpSpPr>
        <p:grpSpPr>
          <a:xfrm>
            <a:off x="304800" y="1710332"/>
            <a:ext cx="8534400" cy="1008062"/>
            <a:chOff x="304800" y="1710332"/>
            <a:chExt cx="8534400" cy="1008062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304800" y="1710332"/>
              <a:ext cx="213518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i="1">
                  <a:latin typeface="Times New Roman" panose="02020603050405020304" pitchFamily="18" charset="0"/>
                </a:rPr>
                <a:t>x</a:t>
              </a:r>
              <a:endParaRPr lang="en-GB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2439988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dirty="0"/>
                <a:t>–3</a:t>
              </a:r>
              <a:endParaRPr lang="en-GB" altLang="en-US" dirty="0"/>
            </a:p>
          </p:txBody>
        </p:sp>
        <p:sp>
          <p:nvSpPr>
            <p:cNvPr id="4128" name="Rectangle 32"/>
            <p:cNvSpPr>
              <a:spLocks noChangeArrowheads="1"/>
            </p:cNvSpPr>
            <p:nvPr/>
          </p:nvSpPr>
          <p:spPr bwMode="auto">
            <a:xfrm>
              <a:off x="3354388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–2</a:t>
              </a:r>
              <a:endParaRPr lang="en-GB" altLang="en-US"/>
            </a:p>
          </p:txBody>
        </p:sp>
        <p:sp>
          <p:nvSpPr>
            <p:cNvPr id="4129" name="Rectangle 33"/>
            <p:cNvSpPr>
              <a:spLocks noChangeArrowheads="1"/>
            </p:cNvSpPr>
            <p:nvPr/>
          </p:nvSpPr>
          <p:spPr bwMode="auto">
            <a:xfrm>
              <a:off x="4268788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–1</a:t>
              </a:r>
              <a:endParaRPr lang="en-GB" altLang="en-US"/>
            </a:p>
          </p:txBody>
        </p:sp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5183188" y="1710332"/>
              <a:ext cx="9128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  <a:endParaRPr lang="en-GB" altLang="en-US"/>
            </a:p>
          </p:txBody>
        </p: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6096000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  <a:endParaRPr lang="en-GB" altLang="en-US"/>
            </a:p>
          </p:txBody>
        </p:sp>
        <p:sp>
          <p:nvSpPr>
            <p:cNvPr id="4132" name="Rectangle 36"/>
            <p:cNvSpPr>
              <a:spLocks noChangeArrowheads="1"/>
            </p:cNvSpPr>
            <p:nvPr/>
          </p:nvSpPr>
          <p:spPr bwMode="auto">
            <a:xfrm>
              <a:off x="7010400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2</a:t>
              </a:r>
              <a:endParaRPr lang="en-GB" altLang="en-US"/>
            </a:p>
          </p:txBody>
        </p:sp>
        <p:sp>
          <p:nvSpPr>
            <p:cNvPr id="4133" name="Rectangle 37"/>
            <p:cNvSpPr>
              <a:spLocks noChangeArrowheads="1"/>
            </p:cNvSpPr>
            <p:nvPr/>
          </p:nvSpPr>
          <p:spPr bwMode="auto">
            <a:xfrm>
              <a:off x="7924800" y="1710332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3</a:t>
              </a:r>
              <a:endParaRPr lang="en-GB" altLang="en-US"/>
            </a:p>
          </p:txBody>
        </p:sp>
        <p:sp>
          <p:nvSpPr>
            <p:cNvPr id="4134" name="Rectangle 38"/>
            <p:cNvSpPr>
              <a:spLocks noChangeArrowheads="1"/>
            </p:cNvSpPr>
            <p:nvPr/>
          </p:nvSpPr>
          <p:spPr bwMode="auto">
            <a:xfrm>
              <a:off x="304800" y="2213569"/>
              <a:ext cx="2135188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i="1">
                  <a:latin typeface="Times New Roman" panose="02020603050405020304" pitchFamily="18" charset="0"/>
                </a:rPr>
                <a:t>y</a:t>
              </a:r>
              <a:r>
                <a:rPr lang="en-US" altLang="en-US"/>
                <a:t> = </a:t>
              </a:r>
              <a:r>
                <a:rPr lang="en-US" altLang="en-US" i="1">
                  <a:latin typeface="Times New Roman" panose="02020603050405020304" pitchFamily="18" charset="0"/>
                </a:rPr>
                <a:t>x</a:t>
              </a:r>
              <a:r>
                <a:rPr lang="en-US" altLang="en-US" baseline="30000"/>
                <a:t>3</a:t>
              </a:r>
              <a:r>
                <a:rPr lang="en-US" altLang="en-US"/>
                <a:t> </a:t>
              </a:r>
              <a:endParaRPr lang="en-GB" altLang="en-US"/>
            </a:p>
          </p:txBody>
        </p:sp>
        <p:sp>
          <p:nvSpPr>
            <p:cNvPr id="4135" name="Rectangle 39"/>
            <p:cNvSpPr>
              <a:spLocks noChangeArrowheads="1"/>
            </p:cNvSpPr>
            <p:nvPr/>
          </p:nvSpPr>
          <p:spPr bwMode="auto">
            <a:xfrm>
              <a:off x="2439988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3354388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7" name="Rectangle 41"/>
            <p:cNvSpPr>
              <a:spLocks noChangeArrowheads="1"/>
            </p:cNvSpPr>
            <p:nvPr/>
          </p:nvSpPr>
          <p:spPr bwMode="auto">
            <a:xfrm>
              <a:off x="4268788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8" name="Rectangle 42"/>
            <p:cNvSpPr>
              <a:spLocks noChangeArrowheads="1"/>
            </p:cNvSpPr>
            <p:nvPr/>
          </p:nvSpPr>
          <p:spPr bwMode="auto">
            <a:xfrm>
              <a:off x="5183188" y="2213569"/>
              <a:ext cx="912813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39" name="Rectangle 43"/>
            <p:cNvSpPr>
              <a:spLocks noChangeArrowheads="1"/>
            </p:cNvSpPr>
            <p:nvPr/>
          </p:nvSpPr>
          <p:spPr bwMode="auto">
            <a:xfrm>
              <a:off x="6096000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40" name="Rectangle 44"/>
            <p:cNvSpPr>
              <a:spLocks noChangeArrowheads="1"/>
            </p:cNvSpPr>
            <p:nvPr/>
          </p:nvSpPr>
          <p:spPr bwMode="auto">
            <a:xfrm>
              <a:off x="7010400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41" name="Rectangle 45"/>
            <p:cNvSpPr>
              <a:spLocks noChangeArrowheads="1"/>
            </p:cNvSpPr>
            <p:nvPr/>
          </p:nvSpPr>
          <p:spPr bwMode="auto">
            <a:xfrm>
              <a:off x="7924800" y="2213569"/>
              <a:ext cx="914400" cy="504825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2533650" y="2238115"/>
            <a:ext cx="698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–27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3532187" y="2238115"/>
            <a:ext cx="612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– 8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4446587" y="2238115"/>
            <a:ext cx="612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– 1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359400" y="2238115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0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6189662" y="2238115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7104062" y="2238115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8102600" y="2238115"/>
            <a:ext cx="527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6600"/>
                </a:solidFill>
              </a:rPr>
              <a:t>27</a:t>
            </a:r>
            <a:endParaRPr lang="en-GB" altLang="en-US" dirty="0">
              <a:solidFill>
                <a:srgbClr val="FF6600"/>
              </a:solidFill>
            </a:endParaRPr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838202" y="5859263"/>
            <a:ext cx="76200" cy="76200"/>
            <a:chOff x="240" y="2928"/>
            <a:chExt cx="48" cy="48"/>
          </a:xfrm>
        </p:grpSpPr>
        <p:sp>
          <p:nvSpPr>
            <p:cNvPr id="4124" name="Line 54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Line 55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233489" y="5122663"/>
            <a:ext cx="76200" cy="76200"/>
            <a:chOff x="240" y="2928"/>
            <a:chExt cx="48" cy="48"/>
          </a:xfrm>
        </p:grpSpPr>
        <p:sp>
          <p:nvSpPr>
            <p:cNvPr id="4122" name="Line 57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Line 58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1630364" y="4833738"/>
            <a:ext cx="76200" cy="76200"/>
            <a:chOff x="240" y="2928"/>
            <a:chExt cx="48" cy="48"/>
          </a:xfrm>
        </p:grpSpPr>
        <p:sp>
          <p:nvSpPr>
            <p:cNvPr id="4120" name="Line 60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Line 61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214689" y="3736775"/>
            <a:ext cx="76200" cy="76200"/>
            <a:chOff x="240" y="2928"/>
            <a:chExt cx="48" cy="48"/>
          </a:xfrm>
        </p:grpSpPr>
        <p:sp>
          <p:nvSpPr>
            <p:cNvPr id="4118" name="Line 63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9" name="Line 64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2417764" y="4765475"/>
            <a:ext cx="76200" cy="76200"/>
            <a:chOff x="240" y="2928"/>
            <a:chExt cx="48" cy="48"/>
          </a:xfrm>
        </p:grpSpPr>
        <p:sp>
          <p:nvSpPr>
            <p:cNvPr id="4116" name="Line 66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Line 67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2025652" y="4792463"/>
            <a:ext cx="76200" cy="76200"/>
            <a:chOff x="240" y="2928"/>
            <a:chExt cx="48" cy="48"/>
          </a:xfrm>
        </p:grpSpPr>
        <p:sp>
          <p:nvSpPr>
            <p:cNvPr id="4114" name="Line 69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Line 70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2813052" y="4478138"/>
            <a:ext cx="76200" cy="76200"/>
            <a:chOff x="240" y="2928"/>
            <a:chExt cx="48" cy="48"/>
          </a:xfrm>
        </p:grpSpPr>
        <p:sp>
          <p:nvSpPr>
            <p:cNvPr id="4112" name="Line 72"/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Line 73"/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" name="71 Forma libre"/>
          <p:cNvSpPr>
            <a:spLocks/>
          </p:cNvSpPr>
          <p:nvPr/>
        </p:nvSpPr>
        <p:spPr bwMode="auto">
          <a:xfrm>
            <a:off x="720727" y="2863650"/>
            <a:ext cx="2716212" cy="3556000"/>
          </a:xfrm>
          <a:custGeom>
            <a:avLst/>
            <a:gdLst>
              <a:gd name="T0" fmla="*/ 2716212 w 2715904"/>
              <a:gd name="T1" fmla="*/ 0 h 3555242"/>
              <a:gd name="T2" fmla="*/ 2538770 w 2715904"/>
              <a:gd name="T3" fmla="*/ 928246 h 3555242"/>
              <a:gd name="T4" fmla="*/ 2136116 w 2715904"/>
              <a:gd name="T5" fmla="*/ 1665382 h 3555242"/>
              <a:gd name="T6" fmla="*/ 1733461 w 2715904"/>
              <a:gd name="T7" fmla="*/ 1952046 h 3555242"/>
              <a:gd name="T8" fmla="*/ 1358106 w 2715904"/>
              <a:gd name="T9" fmla="*/ 1965697 h 3555242"/>
              <a:gd name="T10" fmla="*/ 948626 w 2715904"/>
              <a:gd name="T11" fmla="*/ 2013474 h 3555242"/>
              <a:gd name="T12" fmla="*/ 559622 w 2715904"/>
              <a:gd name="T13" fmla="*/ 2306964 h 3555242"/>
              <a:gd name="T14" fmla="*/ 156967 w 2715904"/>
              <a:gd name="T15" fmla="*/ 3044099 h 3555242"/>
              <a:gd name="T16" fmla="*/ 0 w 2715904"/>
              <a:gd name="T17" fmla="*/ 3556000 h 3555242"/>
              <a:gd name="T18" fmla="*/ 0 w 2715904"/>
              <a:gd name="T19" fmla="*/ 3556000 h 3555242"/>
              <a:gd name="T20" fmla="*/ 6825 w 2715904"/>
              <a:gd name="T21" fmla="*/ 3556000 h 355524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715904"/>
              <a:gd name="T34" fmla="*/ 0 h 3555242"/>
              <a:gd name="T35" fmla="*/ 2715904 w 2715904"/>
              <a:gd name="T36" fmla="*/ 3555242 h 355524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715904" h="3555242">
                <a:moveTo>
                  <a:pt x="2715904" y="0"/>
                </a:moveTo>
                <a:cubicBezTo>
                  <a:pt x="2675529" y="325272"/>
                  <a:pt x="2635155" y="650544"/>
                  <a:pt x="2538483" y="928048"/>
                </a:cubicBezTo>
                <a:cubicBezTo>
                  <a:pt x="2441811" y="1205552"/>
                  <a:pt x="2270077" y="1494430"/>
                  <a:pt x="2135874" y="1665027"/>
                </a:cubicBezTo>
                <a:cubicBezTo>
                  <a:pt x="2001671" y="1835624"/>
                  <a:pt x="1862919" y="1901588"/>
                  <a:pt x="1733265" y="1951630"/>
                </a:cubicBezTo>
                <a:cubicBezTo>
                  <a:pt x="1603611" y="2001672"/>
                  <a:pt x="1488743" y="1955042"/>
                  <a:pt x="1357952" y="1965278"/>
                </a:cubicBezTo>
                <a:cubicBezTo>
                  <a:pt x="1227161" y="1975514"/>
                  <a:pt x="1081585" y="1956179"/>
                  <a:pt x="948519" y="2013045"/>
                </a:cubicBezTo>
                <a:cubicBezTo>
                  <a:pt x="815453" y="2069911"/>
                  <a:pt x="691486" y="2134738"/>
                  <a:pt x="559558" y="2306472"/>
                </a:cubicBezTo>
                <a:cubicBezTo>
                  <a:pt x="427630" y="2478206"/>
                  <a:pt x="250209" y="2835323"/>
                  <a:pt x="156949" y="3043451"/>
                </a:cubicBezTo>
                <a:cubicBezTo>
                  <a:pt x="63689" y="3251579"/>
                  <a:pt x="0" y="3555242"/>
                  <a:pt x="0" y="3555242"/>
                </a:cubicBezTo>
                <a:lnTo>
                  <a:pt x="6824" y="3555242"/>
                </a:ln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304800" y="646707"/>
            <a:ext cx="8569325" cy="102234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347663" y="685800"/>
            <a:ext cx="4835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most basic cubic function is</a:t>
            </a:r>
          </a:p>
        </p:txBody>
      </p:sp>
      <p:sp>
        <p:nvSpPr>
          <p:cNvPr id="77" name="Rectangle 6"/>
          <p:cNvSpPr>
            <a:spLocks noChangeArrowheads="1"/>
          </p:cNvSpPr>
          <p:nvPr/>
        </p:nvSpPr>
        <p:spPr bwMode="auto">
          <a:xfrm>
            <a:off x="4939506" y="691777"/>
            <a:ext cx="982961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304800" y="692943"/>
            <a:ext cx="84694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We graph the function for values of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between –3 and 3.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207C85AE-47F5-449D-9347-CEBB8B287334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GB" sz="2800" kern="0" dirty="0">
                <a:latin typeface="+mj-lt"/>
                <a:ea typeface="+mj-ea"/>
                <a:cs typeface="+mj-cs"/>
              </a:rPr>
              <a:t>Cubic functions</a:t>
            </a:r>
          </a:p>
        </p:txBody>
      </p:sp>
      <p:sp>
        <p:nvSpPr>
          <p:cNvPr id="80" name="Rectangle 79">
            <a:hlinkClick r:id="rId3"/>
            <a:extLst>
              <a:ext uri="{FF2B5EF4-FFF2-40B4-BE49-F238E27FC236}">
                <a16:creationId xmlns:a16="http://schemas.microsoft.com/office/drawing/2014/main" id="{C5F322F0-E756-4AE8-926A-A60FF6AD67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hlinkClick r:id="rId3"/>
            <a:extLst>
              <a:ext uri="{FF2B5EF4-FFF2-40B4-BE49-F238E27FC236}">
                <a16:creationId xmlns:a16="http://schemas.microsoft.com/office/drawing/2014/main" id="{F0E15268-32F8-4DA4-AFD9-75F260245A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7">
            <a:extLst>
              <a:ext uri="{FF2B5EF4-FFF2-40B4-BE49-F238E27FC236}">
                <a16:creationId xmlns:a16="http://schemas.microsoft.com/office/drawing/2014/main" id="{CA409B0A-B387-26CE-C961-837824E37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3156048"/>
            <a:ext cx="4618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The graph is horizontal at (0, 0)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588EA92C-1D81-3EED-8DA4-F4C62107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998" y="3604219"/>
            <a:ext cx="49006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400" b="0" i="1" dirty="0"/>
              <a:t>x</a:t>
            </a:r>
            <a:r>
              <a:rPr lang="en-US" sz="2400" b="0" dirty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gets very large and positive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b="0" dirty="0"/>
              <a:t> </a:t>
            </a:r>
            <a:r>
              <a:rPr lang="en-US" sz="2400" b="0" i="1" dirty="0"/>
              <a:t>y</a:t>
            </a:r>
            <a:r>
              <a:rPr lang="en-US" sz="2400" b="0" dirty="0"/>
              <a:t>  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also gets very large and positive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E2432DB9-F763-B5C1-FF69-A0A96FFD5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284" y="5668632"/>
            <a:ext cx="48116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We write: as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cs typeface="Times New Roman" panose="02020603050405020304" pitchFamily="18" charset="0"/>
              </a:rPr>
              <a:t>→ –∞</a:t>
            </a:r>
            <a:r>
              <a:rPr lang="en-US" dirty="0">
                <a:cs typeface="Times New Roman" panose="02020603050405020304" pitchFamily="18" charset="0"/>
              </a:rPr>
              <a:t>, </a:t>
            </a:r>
            <a:r>
              <a:rPr lang="en-US" i="1" dirty="0">
                <a:cs typeface="Times New Roman" panose="02020603050405020304" pitchFamily="18" charset="0"/>
              </a:rPr>
              <a:t>y</a:t>
            </a:r>
            <a:r>
              <a:rPr lang="en-US" dirty="0">
                <a:cs typeface="Times New Roman" panose="02020603050405020304" pitchFamily="18" charset="0"/>
              </a:rPr>
              <a:t> → –∞ 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5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3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4142" grpId="0"/>
      <p:bldP spid="4143" grpId="0"/>
      <p:bldP spid="4144" grpId="0"/>
      <p:bldP spid="4145" grpId="0"/>
      <p:bldP spid="4146" grpId="0"/>
      <p:bldP spid="4147" grpId="0"/>
      <p:bldP spid="4148" grpId="0"/>
      <p:bldP spid="72" grpId="0" animBg="1"/>
      <p:bldP spid="2" grpId="0"/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06385" y="157404"/>
            <a:ext cx="829047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transformations of the cubic function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07387" y="2667484"/>
            <a:ext cx="1034891" cy="44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2789002" y="2686524"/>
            <a:ext cx="1329871" cy="44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6"/>
              <p:cNvSpPr txBox="1">
                <a:spLocks noChangeArrowheads="1"/>
              </p:cNvSpPr>
              <p:nvPr/>
            </p:nvSpPr>
            <p:spPr bwMode="auto">
              <a:xfrm>
                <a:off x="4961043" y="2652867"/>
                <a:ext cx="1329871" cy="615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GB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1043" y="2652867"/>
                <a:ext cx="1329871" cy="615330"/>
              </a:xfrm>
              <a:prstGeom prst="rect">
                <a:avLst/>
              </a:prstGeom>
              <a:blipFill>
                <a:blip r:embed="rId2"/>
                <a:stretch>
                  <a:fillRect l="-412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35446" y="2999096"/>
            <a:ext cx="88323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What can you say about the cubic function after multiplying the function by a positive constant value?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7EA74D47-9EE6-4587-A48D-E39693CC555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80ACDB25-D989-49B6-9134-312B56A3DBF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6">
                <a:extLst>
                  <a:ext uri="{FF2B5EF4-FFF2-40B4-BE49-F238E27FC236}">
                    <a16:creationId xmlns:a16="http://schemas.microsoft.com/office/drawing/2014/main" id="{B0315CDE-58AB-9F02-8014-07DB9A130C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5766" y="2650877"/>
                <a:ext cx="1329871" cy="594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  <m:sSup>
                      <m:sSupPr>
                        <m:ctrlPr>
                          <a:rPr lang="en-GB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 Box 6">
                <a:extLst>
                  <a:ext uri="{FF2B5EF4-FFF2-40B4-BE49-F238E27FC236}">
                    <a16:creationId xmlns:a16="http://schemas.microsoft.com/office/drawing/2014/main" id="{B0315CDE-58AB-9F02-8014-07DB9A130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5766" y="2650877"/>
                <a:ext cx="1329871" cy="594227"/>
              </a:xfrm>
              <a:prstGeom prst="rect">
                <a:avLst/>
              </a:prstGeom>
              <a:blipFill>
                <a:blip r:embed="rId4"/>
                <a:stretch>
                  <a:fillRect l="-36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16">
            <a:extLst>
              <a:ext uri="{FF2B5EF4-FFF2-40B4-BE49-F238E27FC236}">
                <a16:creationId xmlns:a16="http://schemas.microsoft.com/office/drawing/2014/main" id="{5968C985-2E55-2DD6-A49B-1FF8D3336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39" y="3548350"/>
            <a:ext cx="8445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multiplying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a positive constant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1C5F8DD-784A-2A6A-FDA0-696FE354E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914" y="3508254"/>
            <a:ext cx="2460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Vertical stretch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97BB2806-6EF8-018C-9520-418E64BD3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15" y="599352"/>
            <a:ext cx="85962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going to investigate the effect of putting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positive or a negative constant value (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multiplying the function</a:t>
            </a:r>
            <a:r>
              <a:rPr lang="en-GB" sz="22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633EC5-FD72-C35B-E5E2-0E970A3B5E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" y="1372323"/>
            <a:ext cx="2194560" cy="12989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A257D5-F481-8445-2B79-E1365A8B18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3650" y="1360116"/>
            <a:ext cx="2194560" cy="12909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3D77E9-5A36-C977-7DEF-E329F751F9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6504" y="1347536"/>
            <a:ext cx="2194560" cy="12956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7F812A4-7FB9-7A0E-C4DE-A8E3869D4B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3041" y="1350864"/>
            <a:ext cx="2194560" cy="1292352"/>
          </a:xfrm>
          <a:prstGeom prst="rect">
            <a:avLst/>
          </a:prstGeom>
        </p:spPr>
      </p:pic>
      <p:sp>
        <p:nvSpPr>
          <p:cNvPr id="21" name="Text Box 6">
            <a:extLst>
              <a:ext uri="{FF2B5EF4-FFF2-40B4-BE49-F238E27FC236}">
                <a16:creationId xmlns:a16="http://schemas.microsoft.com/office/drawing/2014/main" id="{C26A8B40-1FB9-8BD0-F4D1-D9C37AACC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7" y="5247974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DEA8F044-1655-EA3B-7F4A-A37B0B84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002" y="5267014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–2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6">
                <a:extLst>
                  <a:ext uri="{FF2B5EF4-FFF2-40B4-BE49-F238E27FC236}">
                    <a16:creationId xmlns:a16="http://schemas.microsoft.com/office/drawing/2014/main" id="{BD81058F-4EEC-B1FB-C447-0C258D3B4E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1043" y="5247974"/>
                <a:ext cx="1329871" cy="5085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GB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 Box 6">
                <a:extLst>
                  <a:ext uri="{FF2B5EF4-FFF2-40B4-BE49-F238E27FC236}">
                    <a16:creationId xmlns:a16="http://schemas.microsoft.com/office/drawing/2014/main" id="{BD81058F-4EEC-B1FB-C447-0C258D3B4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1043" y="5247974"/>
                <a:ext cx="1329871" cy="508537"/>
              </a:xfrm>
              <a:prstGeom prst="rect">
                <a:avLst/>
              </a:prstGeom>
              <a:blipFill>
                <a:blip r:embed="rId9"/>
                <a:stretch>
                  <a:fillRect l="-4128" b="-36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">
                <a:extLst>
                  <a:ext uri="{FF2B5EF4-FFF2-40B4-BE49-F238E27FC236}">
                    <a16:creationId xmlns:a16="http://schemas.microsoft.com/office/drawing/2014/main" id="{D9BDC0D2-FA5E-F8F6-49A2-52901E9A98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5765" y="5244152"/>
                <a:ext cx="1520847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  <m:sSup>
                      <m:sSupPr>
                        <m:ctrlPr>
                          <a:rPr lang="en-GB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">
                <a:extLst>
                  <a:ext uri="{FF2B5EF4-FFF2-40B4-BE49-F238E27FC236}">
                    <a16:creationId xmlns:a16="http://schemas.microsoft.com/office/drawing/2014/main" id="{D9BDC0D2-FA5E-F8F6-49A2-52901E9A9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5765" y="5244152"/>
                <a:ext cx="1520847" cy="492443"/>
              </a:xfrm>
              <a:prstGeom prst="rect">
                <a:avLst/>
              </a:prstGeom>
              <a:blipFill>
                <a:blip r:embed="rId10"/>
                <a:stretch>
                  <a:fillRect l="-3200" b="-61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6">
            <a:extLst>
              <a:ext uri="{FF2B5EF4-FFF2-40B4-BE49-F238E27FC236}">
                <a16:creationId xmlns:a16="http://schemas.microsoft.com/office/drawing/2014/main" id="{9461532E-9F18-C0EF-FD08-1DF58353E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6" y="5605909"/>
            <a:ext cx="8445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multiplying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y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a negative constant?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66739667-AEA8-14D5-E0C2-9BE68A5B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278" y="5883259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Vertical stretch and reflection over the </a:t>
            </a:r>
            <a:r>
              <a:rPr lang="en-GB" sz="24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-axis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660B0D3A-4194-974A-8AEC-517463AA8C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440" y="3969545"/>
            <a:ext cx="2194561" cy="127138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CAAA910-F6A6-9A61-30CA-C6FF3E7FB1E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31975" y="3945132"/>
            <a:ext cx="2194561" cy="129568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405E33A-04AD-1E4E-91E5-E37D4F000A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68051" y="3950607"/>
            <a:ext cx="2194561" cy="127138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0CA73C2-F7CC-185E-EF6B-D525184082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23041" y="3928398"/>
            <a:ext cx="2194561" cy="1287584"/>
          </a:xfrm>
          <a:prstGeom prst="rect">
            <a:avLst/>
          </a:prstGeom>
        </p:spPr>
      </p:pic>
      <p:sp>
        <p:nvSpPr>
          <p:cNvPr id="41" name="Text Box 16">
            <a:extLst>
              <a:ext uri="{FF2B5EF4-FFF2-40B4-BE49-F238E27FC236}">
                <a16:creationId xmlns:a16="http://schemas.microsoft.com/office/drawing/2014/main" id="{0F84CF57-A0F3-F4C6-A273-40836EB9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6" y="6222164"/>
            <a:ext cx="8445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curve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 = a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What is the geometrical significance of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3" grpId="0"/>
      <p:bldP spid="17" grpId="0"/>
      <p:bldP spid="18" grpId="0"/>
      <p:bldP spid="21" grpId="0"/>
      <p:bldP spid="22" grpId="0"/>
      <p:bldP spid="23" grpId="0"/>
      <p:bldP spid="26" grpId="0"/>
      <p:bldP spid="31" grpId="0"/>
      <p:bldP spid="32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DE79A-D152-DE8E-1F7E-08E0FACF1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D2A43A50-408C-1E3E-6E5E-36A4C6C68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385" y="157404"/>
            <a:ext cx="829047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transformations of the cubic function</a:t>
            </a: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2FC52BE2-6CCA-EA36-FDCC-EF58E06C8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7" y="2667484"/>
            <a:ext cx="1034891" cy="44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>
            <a:extLst>
              <a:ext uri="{FF2B5EF4-FFF2-40B4-BE49-F238E27FC236}">
                <a16:creationId xmlns:a16="http://schemas.microsoft.com/office/drawing/2014/main" id="{B16BA3AF-D91F-99A4-5126-0031A4EC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002" y="2686524"/>
            <a:ext cx="15498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 –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2)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>
            <a:extLst>
              <a:ext uri="{FF2B5EF4-FFF2-40B4-BE49-F238E27FC236}">
                <a16:creationId xmlns:a16="http://schemas.microsoft.com/office/drawing/2014/main" id="{0DD86FC9-2BAE-41CD-BFB5-138B3667D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043" y="2652867"/>
            <a:ext cx="15498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 +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3)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>
            <a:extLst>
              <a:ext uri="{FF2B5EF4-FFF2-40B4-BE49-F238E27FC236}">
                <a16:creationId xmlns:a16="http://schemas.microsoft.com/office/drawing/2014/main" id="{672685D7-718E-9F81-A06B-0104F47AE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446" y="2999096"/>
            <a:ext cx="88323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curve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 = </a:t>
            </a:r>
            <a:r>
              <a:rPr lang="en-GB" sz="2000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±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b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sz="2000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52E074EE-2317-624E-59CF-744AAE65F74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7C068FD1-93FA-A5AB-5721-E7513E25754D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14F467D0-42E3-E885-3090-15B771075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5766" y="2650877"/>
            <a:ext cx="16810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3(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 –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2)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49CB586D-3C99-8C17-D764-4CE851F31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15" y="599352"/>
            <a:ext cx="85962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going to investigate the effect of adding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positive or a negative constant value (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b 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 c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to the function</a:t>
            </a:r>
            <a:r>
              <a:rPr lang="en-GB" sz="22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A8CCB9-3BED-659F-284C-104FAE8BF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" y="1372323"/>
            <a:ext cx="2194560" cy="1298987"/>
          </a:xfrm>
          <a:prstGeom prst="rect">
            <a:avLst/>
          </a:prstGeom>
        </p:spPr>
      </p:pic>
      <p:sp>
        <p:nvSpPr>
          <p:cNvPr id="21" name="Text Box 6">
            <a:extLst>
              <a:ext uri="{FF2B5EF4-FFF2-40B4-BE49-F238E27FC236}">
                <a16:creationId xmlns:a16="http://schemas.microsoft.com/office/drawing/2014/main" id="{7EB32B05-5B2D-25FC-BD83-C3E8FBFAF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7" y="5247974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EE820822-8F54-CC8A-F951-782EB3CCE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109" y="5267014"/>
            <a:ext cx="18644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x + 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3)</a:t>
            </a:r>
            <a:r>
              <a:rPr lang="en-GB" sz="1800" b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– 2 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6">
                <a:extLst>
                  <a:ext uri="{FF2B5EF4-FFF2-40B4-BE49-F238E27FC236}">
                    <a16:creationId xmlns:a16="http://schemas.microsoft.com/office/drawing/2014/main" id="{AABEEEA2-FBDB-F23D-C1E9-3D5381A4AA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2595" y="5247974"/>
                <a:ext cx="18644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1800" b="1" i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b="1" i="0" dirty="0" smtClean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–</m:t>
                    </m:r>
                    <m:r>
                      <m:rPr>
                        <m:nor/>
                      </m:rPr>
                      <a:rPr lang="en-US" sz="1800" b="1" i="0" dirty="0" smtClean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 1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GB" sz="1800" b="1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0" dirty="0" smtClean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0" dirty="0" smtClean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 Box 6">
                <a:extLst>
                  <a:ext uri="{FF2B5EF4-FFF2-40B4-BE49-F238E27FC236}">
                    <a16:creationId xmlns:a16="http://schemas.microsoft.com/office/drawing/2014/main" id="{AABEEEA2-FBDB-F23D-C1E9-3D5381A4A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2595" y="5247974"/>
                <a:ext cx="1864427" cy="369332"/>
              </a:xfrm>
              <a:prstGeom prst="rect">
                <a:avLst/>
              </a:prstGeom>
              <a:blipFill>
                <a:blip r:embed="rId4"/>
                <a:stretch>
                  <a:fillRect l="-2941" t="-10000" b="-266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">
                <a:extLst>
                  <a:ext uri="{FF2B5EF4-FFF2-40B4-BE49-F238E27FC236}">
                    <a16:creationId xmlns:a16="http://schemas.microsoft.com/office/drawing/2014/main" id="{9CF64CC4-C432-06FE-0EC7-59A0C873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3081" y="5244152"/>
                <a:ext cx="20099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3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 – 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2)</a:t>
                </a:r>
                <a:r>
                  <a:rPr lang="en-GB" sz="1800" b="1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GB" sz="1800" b="1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0" dirty="0" smtClean="0">
                        <a:solidFill>
                          <a:srgbClr val="010066"/>
                        </a:solidFill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GB" sz="1800" b="1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">
                <a:extLst>
                  <a:ext uri="{FF2B5EF4-FFF2-40B4-BE49-F238E27FC236}">
                    <a16:creationId xmlns:a16="http://schemas.microsoft.com/office/drawing/2014/main" id="{9CF64CC4-C432-06FE-0EC7-59A0C8736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43081" y="5244152"/>
                <a:ext cx="2009930" cy="369332"/>
              </a:xfrm>
              <a:prstGeom prst="rect">
                <a:avLst/>
              </a:prstGeom>
              <a:blipFill>
                <a:blip r:embed="rId5"/>
                <a:stretch>
                  <a:fillRect l="-2727" t="-8197" b="-245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6">
            <a:extLst>
              <a:ext uri="{FF2B5EF4-FFF2-40B4-BE49-F238E27FC236}">
                <a16:creationId xmlns:a16="http://schemas.microsoft.com/office/drawing/2014/main" id="{E4E26D5E-A410-3F85-3A0C-7CAE8FD38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6" y="5605909"/>
            <a:ext cx="8445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curve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 = </a:t>
            </a:r>
            <a:r>
              <a:rPr lang="en-GB" sz="2000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±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b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sz="2000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 </a:t>
            </a:r>
            <a:r>
              <a:rPr lang="en-GB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+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c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0C54846B-4799-11D1-5BD5-1F558FEF3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15" y="5922234"/>
            <a:ext cx="5791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geometrical significance of </a:t>
            </a:r>
            <a:r>
              <a:rPr lang="en-GB" sz="22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200" dirty="0"/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72353BB2-5A79-9A1E-5E6E-FE78ABD91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6" y="6222164"/>
            <a:ext cx="8445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the graph of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 = a</a:t>
            </a:r>
            <a:r>
              <a:rPr lang="en-GB" sz="2000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±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b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sz="2000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 </a:t>
            </a:r>
            <a:r>
              <a:rPr lang="en-GB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+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c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obtained from the curve </a:t>
            </a:r>
            <a:r>
              <a:rPr lang="en-GB" sz="20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y = 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r>
              <a:rPr lang="en-GB" sz="20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24B918-A909-6D78-FD08-9541B3CF6AB5}"/>
              </a:ext>
            </a:extLst>
          </p:cNvPr>
          <p:cNvSpPr txBox="1"/>
          <p:nvPr/>
        </p:nvSpPr>
        <p:spPr>
          <a:xfrm>
            <a:off x="175016" y="3319762"/>
            <a:ext cx="60733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geometrical significance of </a:t>
            </a:r>
            <a:r>
              <a:rPr lang="en-GB" sz="2200" i="1" dirty="0">
                <a:solidFill>
                  <a:srgbClr val="01006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22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2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E7CB18-CE7A-0A66-67FB-3AFDDDEA7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9809" y="1389050"/>
            <a:ext cx="2194560" cy="12679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867D77-722C-E835-2BD6-80CD722916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6425" y="1397002"/>
            <a:ext cx="2194560" cy="12713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E16D114-233F-BDF1-7672-7A916C3AC9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959" y="3955884"/>
            <a:ext cx="2194560" cy="12679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A9CB7F3-C961-4559-BB2F-3ABF3CF91C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48005" y="3934142"/>
            <a:ext cx="2194560" cy="127609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65A35F3-646B-FEAA-4F2C-43EFFCDD97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86966" y="3939312"/>
            <a:ext cx="2194560" cy="126328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9163065-57E7-F65A-37B4-1DB9840995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5854" y="1396963"/>
            <a:ext cx="2194560" cy="126924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05177DB-7F2F-C6BF-4435-01431030F7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45854" y="3947386"/>
            <a:ext cx="2194560" cy="126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3" grpId="0"/>
      <p:bldP spid="21" grpId="0"/>
      <p:bldP spid="22" grpId="0"/>
      <p:bldP spid="23" grpId="0"/>
      <p:bldP spid="26" grpId="0"/>
      <p:bldP spid="31" grpId="0"/>
      <p:bldP spid="32" grpId="0"/>
      <p:bldP spid="4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72E3A7-E8BB-65A2-04B0-C6B8B7F21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6">
            <a:extLst>
              <a:ext uri="{FF2B5EF4-FFF2-40B4-BE49-F238E27FC236}">
                <a16:creationId xmlns:a16="http://schemas.microsoft.com/office/drawing/2014/main" id="{BC81B520-362C-064F-3CF1-E2BB4D863688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2239402"/>
            <a:ext cx="3425825" cy="3932238"/>
            <a:chOff x="3216" y="1580"/>
            <a:chExt cx="2158" cy="2477"/>
          </a:xfrm>
        </p:grpSpPr>
        <p:pic>
          <p:nvPicPr>
            <p:cNvPr id="4149" name="Picture 7">
              <a:extLst>
                <a:ext uri="{FF2B5EF4-FFF2-40B4-BE49-F238E27FC236}">
                  <a16:creationId xmlns:a16="http://schemas.microsoft.com/office/drawing/2014/main" id="{AF8D8083-5286-FAE3-5591-4A0C6D9491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680"/>
              <a:ext cx="2000" cy="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0" name="Line 8">
              <a:extLst>
                <a:ext uri="{FF2B5EF4-FFF2-40B4-BE49-F238E27FC236}">
                  <a16:creationId xmlns:a16="http://schemas.microsoft.com/office/drawing/2014/main" id="{3E5847EA-CDD2-9E14-39A9-5B2A5E78B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93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1" name="Line 9">
              <a:extLst>
                <a:ext uri="{FF2B5EF4-FFF2-40B4-BE49-F238E27FC236}">
                  <a16:creationId xmlns:a16="http://schemas.microsoft.com/office/drawing/2014/main" id="{AF4823CA-EDAB-0CF5-3936-581FF7617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580"/>
              <a:ext cx="0" cy="24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Text Box 10">
              <a:extLst>
                <a:ext uri="{FF2B5EF4-FFF2-40B4-BE49-F238E27FC236}">
                  <a16:creationId xmlns:a16="http://schemas.microsoft.com/office/drawing/2014/main" id="{2ADC5371-29E2-F04E-C104-F67A69BB3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3" y="2899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153" name="Text Box 11">
              <a:extLst>
                <a:ext uri="{FF2B5EF4-FFF2-40B4-BE49-F238E27FC236}">
                  <a16:creationId xmlns:a16="http://schemas.microsoft.com/office/drawing/2014/main" id="{F310A9B4-B478-5F10-1F90-B27436D4B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0</a:t>
              </a:r>
            </a:p>
          </p:txBody>
        </p:sp>
        <p:sp>
          <p:nvSpPr>
            <p:cNvPr id="4154" name="Text Box 12">
              <a:extLst>
                <a:ext uri="{FF2B5EF4-FFF2-40B4-BE49-F238E27FC236}">
                  <a16:creationId xmlns:a16="http://schemas.microsoft.com/office/drawing/2014/main" id="{36771927-FB21-26CA-4E5F-E513B5ECD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–2</a:t>
              </a:r>
            </a:p>
          </p:txBody>
        </p:sp>
        <p:sp>
          <p:nvSpPr>
            <p:cNvPr id="4155" name="Text Box 13">
              <a:extLst>
                <a:ext uri="{FF2B5EF4-FFF2-40B4-BE49-F238E27FC236}">
                  <a16:creationId xmlns:a16="http://schemas.microsoft.com/office/drawing/2014/main" id="{4E0C7C3E-9BA4-45E6-D404-851F45739E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–1</a:t>
              </a:r>
            </a:p>
          </p:txBody>
        </p:sp>
        <p:sp>
          <p:nvSpPr>
            <p:cNvPr id="4156" name="Text Box 14">
              <a:extLst>
                <a:ext uri="{FF2B5EF4-FFF2-40B4-BE49-F238E27FC236}">
                  <a16:creationId xmlns:a16="http://schemas.microsoft.com/office/drawing/2014/main" id="{150B5579-E9C7-611A-A85B-71BE7472A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93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–3</a:t>
              </a:r>
            </a:p>
          </p:txBody>
        </p:sp>
        <p:sp>
          <p:nvSpPr>
            <p:cNvPr id="4157" name="Text Box 15">
              <a:extLst>
                <a:ext uri="{FF2B5EF4-FFF2-40B4-BE49-F238E27FC236}">
                  <a16:creationId xmlns:a16="http://schemas.microsoft.com/office/drawing/2014/main" id="{5854EC36-99C9-2CB6-068D-70E0C61B1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1</a:t>
              </a:r>
            </a:p>
          </p:txBody>
        </p:sp>
        <p:sp>
          <p:nvSpPr>
            <p:cNvPr id="4158" name="Text Box 16">
              <a:extLst>
                <a:ext uri="{FF2B5EF4-FFF2-40B4-BE49-F238E27FC236}">
                  <a16:creationId xmlns:a16="http://schemas.microsoft.com/office/drawing/2014/main" id="{04B09CB1-112E-EDEC-9486-09C9F5A4D3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7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2</a:t>
              </a:r>
            </a:p>
          </p:txBody>
        </p:sp>
        <p:sp>
          <p:nvSpPr>
            <p:cNvPr id="4159" name="Text Box 17">
              <a:extLst>
                <a:ext uri="{FF2B5EF4-FFF2-40B4-BE49-F238E27FC236}">
                  <a16:creationId xmlns:a16="http://schemas.microsoft.com/office/drawing/2014/main" id="{737E1E4C-317B-2DA2-F361-3FD4CFE73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2" y="293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/>
                <a:t>3</a:t>
              </a:r>
            </a:p>
          </p:txBody>
        </p:sp>
        <p:sp>
          <p:nvSpPr>
            <p:cNvPr id="4160" name="Text Box 18">
              <a:extLst>
                <a:ext uri="{FF2B5EF4-FFF2-40B4-BE49-F238E27FC236}">
                  <a16:creationId xmlns:a16="http://schemas.microsoft.com/office/drawing/2014/main" id="{FBE22463-C3A2-B5F0-EC02-7AC89D506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8" y="3326"/>
              <a:ext cx="2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–4</a:t>
              </a:r>
            </a:p>
          </p:txBody>
        </p:sp>
        <p:sp>
          <p:nvSpPr>
            <p:cNvPr id="4161" name="Text Box 19">
              <a:extLst>
                <a:ext uri="{FF2B5EF4-FFF2-40B4-BE49-F238E27FC236}">
                  <a16:creationId xmlns:a16="http://schemas.microsoft.com/office/drawing/2014/main" id="{CB0DF2BD-D9D2-E52F-6F66-5DDC6BF7A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8" y="3576"/>
              <a:ext cx="2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–6</a:t>
              </a:r>
            </a:p>
          </p:txBody>
        </p:sp>
        <p:sp>
          <p:nvSpPr>
            <p:cNvPr id="4162" name="Text Box 20">
              <a:extLst>
                <a:ext uri="{FF2B5EF4-FFF2-40B4-BE49-F238E27FC236}">
                  <a16:creationId xmlns:a16="http://schemas.microsoft.com/office/drawing/2014/main" id="{1F86E0D1-76D6-F566-3C68-F8383CF80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8" y="3074"/>
              <a:ext cx="2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–2</a:t>
              </a:r>
            </a:p>
          </p:txBody>
        </p:sp>
        <p:sp>
          <p:nvSpPr>
            <p:cNvPr id="4163" name="Text Box 21">
              <a:extLst>
                <a:ext uri="{FF2B5EF4-FFF2-40B4-BE49-F238E27FC236}">
                  <a16:creationId xmlns:a16="http://schemas.microsoft.com/office/drawing/2014/main" id="{6A43575F-75D0-5537-477B-5C8B2DEE37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5" y="2577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2</a:t>
              </a:r>
            </a:p>
          </p:txBody>
        </p:sp>
        <p:sp>
          <p:nvSpPr>
            <p:cNvPr id="4164" name="Text Box 22">
              <a:extLst>
                <a:ext uri="{FF2B5EF4-FFF2-40B4-BE49-F238E27FC236}">
                  <a16:creationId xmlns:a16="http://schemas.microsoft.com/office/drawing/2014/main" id="{26A4438B-E6B4-5A71-B326-FAEA3B60A6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5" y="2328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4</a:t>
              </a:r>
            </a:p>
          </p:txBody>
        </p:sp>
        <p:sp>
          <p:nvSpPr>
            <p:cNvPr id="4165" name="Text Box 23">
              <a:extLst>
                <a:ext uri="{FF2B5EF4-FFF2-40B4-BE49-F238E27FC236}">
                  <a16:creationId xmlns:a16="http://schemas.microsoft.com/office/drawing/2014/main" id="{8F4CC2C7-2EA7-BC27-A815-F5C3174DE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0" y="2078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6</a:t>
              </a:r>
            </a:p>
          </p:txBody>
        </p:sp>
        <p:sp>
          <p:nvSpPr>
            <p:cNvPr id="4166" name="Text Box 24">
              <a:extLst>
                <a:ext uri="{FF2B5EF4-FFF2-40B4-BE49-F238E27FC236}">
                  <a16:creationId xmlns:a16="http://schemas.microsoft.com/office/drawing/2014/main" id="{B4B377EA-087E-7EA3-C6E9-EFCB593FEA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8" y="1829"/>
              <a:ext cx="1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sz="1400" dirty="0"/>
                <a:t>8</a:t>
              </a:r>
            </a:p>
          </p:txBody>
        </p:sp>
        <p:sp>
          <p:nvSpPr>
            <p:cNvPr id="4167" name="Rectangle 25">
              <a:extLst>
                <a:ext uri="{FF2B5EF4-FFF2-40B4-BE49-F238E27FC236}">
                  <a16:creationId xmlns:a16="http://schemas.microsoft.com/office/drawing/2014/main" id="{93CCA6DC-26D3-32F8-7C3D-990392AC8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4168" name="Text Box 26">
              <a:extLst>
                <a:ext uri="{FF2B5EF4-FFF2-40B4-BE49-F238E27FC236}">
                  <a16:creationId xmlns:a16="http://schemas.microsoft.com/office/drawing/2014/main" id="{2F5850A7-FF0E-52FF-06DE-4122A9787F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5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25" name="Text Box 27">
            <a:extLst>
              <a:ext uri="{FF2B5EF4-FFF2-40B4-BE49-F238E27FC236}">
                <a16:creationId xmlns:a16="http://schemas.microsoft.com/office/drawing/2014/main" id="{0DE1C116-7E65-818C-49E4-F303C16CE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4" y="2294369"/>
            <a:ext cx="41650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Sketch the graph of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cs typeface="Times New Roman" panose="02020603050405020304" pitchFamily="18" charset="0"/>
              </a:rPr>
              <a:t>3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8">
            <a:extLst>
              <a:ext uri="{FF2B5EF4-FFF2-40B4-BE49-F238E27FC236}">
                <a16:creationId xmlns:a16="http://schemas.microsoft.com/office/drawing/2014/main" id="{C21FE5CD-9329-BF7B-AC3C-610FA84A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290" y="5280550"/>
            <a:ext cx="4399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sketch the new graph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6">
            <a:extLst>
              <a:ext uri="{FF2B5EF4-FFF2-40B4-BE49-F238E27FC236}">
                <a16:creationId xmlns:a16="http://schemas.microsoft.com/office/drawing/2014/main" id="{411FCDBA-E693-A8F7-96AB-83E66ACE5EA0}"/>
              </a:ext>
            </a:extLst>
          </p:cNvPr>
          <p:cNvGrpSpPr>
            <a:grpSpLocks/>
          </p:cNvGrpSpPr>
          <p:nvPr/>
        </p:nvGrpSpPr>
        <p:grpSpPr bwMode="auto">
          <a:xfrm>
            <a:off x="1143608" y="5928146"/>
            <a:ext cx="76200" cy="76200"/>
            <a:chOff x="240" y="2928"/>
            <a:chExt cx="48" cy="48"/>
          </a:xfrm>
        </p:grpSpPr>
        <p:sp>
          <p:nvSpPr>
            <p:cNvPr id="4122" name="Line 57">
              <a:extLst>
                <a:ext uri="{FF2B5EF4-FFF2-40B4-BE49-F238E27FC236}">
                  <a16:creationId xmlns:a16="http://schemas.microsoft.com/office/drawing/2014/main" id="{51413CA4-E567-5299-74CE-515DA49944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Line 58">
              <a:extLst>
                <a:ext uri="{FF2B5EF4-FFF2-40B4-BE49-F238E27FC236}">
                  <a16:creationId xmlns:a16="http://schemas.microsoft.com/office/drawing/2014/main" id="{4DE5D6FC-FC40-442A-4061-EE28F8E7B9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59">
            <a:extLst>
              <a:ext uri="{FF2B5EF4-FFF2-40B4-BE49-F238E27FC236}">
                <a16:creationId xmlns:a16="http://schemas.microsoft.com/office/drawing/2014/main" id="{D7107D42-CF04-B7C5-CDFE-1E5EFF847395}"/>
              </a:ext>
            </a:extLst>
          </p:cNvPr>
          <p:cNvGrpSpPr>
            <a:grpSpLocks/>
          </p:cNvGrpSpPr>
          <p:nvPr/>
        </p:nvGrpSpPr>
        <p:grpSpPr bwMode="auto">
          <a:xfrm>
            <a:off x="1562101" y="4547628"/>
            <a:ext cx="76200" cy="76200"/>
            <a:chOff x="240" y="2928"/>
            <a:chExt cx="48" cy="48"/>
          </a:xfrm>
        </p:grpSpPr>
        <p:sp>
          <p:nvSpPr>
            <p:cNvPr id="4120" name="Line 60">
              <a:extLst>
                <a:ext uri="{FF2B5EF4-FFF2-40B4-BE49-F238E27FC236}">
                  <a16:creationId xmlns:a16="http://schemas.microsoft.com/office/drawing/2014/main" id="{634453E0-5746-3A39-F623-17DFE95F42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Line 61">
              <a:extLst>
                <a:ext uri="{FF2B5EF4-FFF2-40B4-BE49-F238E27FC236}">
                  <a16:creationId xmlns:a16="http://schemas.microsoft.com/office/drawing/2014/main" id="{E80B9B00-D1CB-68C0-2361-10B2B20D24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6F1581BF-8495-653A-62D0-BCD63CE20770}"/>
              </a:ext>
            </a:extLst>
          </p:cNvPr>
          <p:cNvGrpSpPr>
            <a:grpSpLocks/>
          </p:cNvGrpSpPr>
          <p:nvPr/>
        </p:nvGrpSpPr>
        <p:grpSpPr bwMode="auto">
          <a:xfrm>
            <a:off x="2339976" y="4138846"/>
            <a:ext cx="76200" cy="76200"/>
            <a:chOff x="240" y="2928"/>
            <a:chExt cx="48" cy="48"/>
          </a:xfrm>
        </p:grpSpPr>
        <p:sp>
          <p:nvSpPr>
            <p:cNvPr id="4116" name="Line 66">
              <a:extLst>
                <a:ext uri="{FF2B5EF4-FFF2-40B4-BE49-F238E27FC236}">
                  <a16:creationId xmlns:a16="http://schemas.microsoft.com/office/drawing/2014/main" id="{A5377C23-871C-317E-F4CC-E3B754DE4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Line 67">
              <a:extLst>
                <a:ext uri="{FF2B5EF4-FFF2-40B4-BE49-F238E27FC236}">
                  <a16:creationId xmlns:a16="http://schemas.microsoft.com/office/drawing/2014/main" id="{57076731-E530-B299-8AC4-CD504C5073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68">
            <a:extLst>
              <a:ext uri="{FF2B5EF4-FFF2-40B4-BE49-F238E27FC236}">
                <a16:creationId xmlns:a16="http://schemas.microsoft.com/office/drawing/2014/main" id="{39829180-6F0E-B3BC-0723-AC93CD23161B}"/>
              </a:ext>
            </a:extLst>
          </p:cNvPr>
          <p:cNvGrpSpPr>
            <a:grpSpLocks/>
          </p:cNvGrpSpPr>
          <p:nvPr/>
        </p:nvGrpSpPr>
        <p:grpSpPr bwMode="auto">
          <a:xfrm>
            <a:off x="1966914" y="4342839"/>
            <a:ext cx="76200" cy="76200"/>
            <a:chOff x="240" y="2928"/>
            <a:chExt cx="48" cy="48"/>
          </a:xfrm>
        </p:grpSpPr>
        <p:sp>
          <p:nvSpPr>
            <p:cNvPr id="4114" name="Line 69">
              <a:extLst>
                <a:ext uri="{FF2B5EF4-FFF2-40B4-BE49-F238E27FC236}">
                  <a16:creationId xmlns:a16="http://schemas.microsoft.com/office/drawing/2014/main" id="{488E5A7A-75DF-3370-77E2-2AAB8243F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Line 70">
              <a:extLst>
                <a:ext uri="{FF2B5EF4-FFF2-40B4-BE49-F238E27FC236}">
                  <a16:creationId xmlns:a16="http://schemas.microsoft.com/office/drawing/2014/main" id="{7C14A99F-9C6E-F54B-CB9D-942669135D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" name="Group 71">
            <a:extLst>
              <a:ext uri="{FF2B5EF4-FFF2-40B4-BE49-F238E27FC236}">
                <a16:creationId xmlns:a16="http://schemas.microsoft.com/office/drawing/2014/main" id="{44EDAF45-3A3F-64FA-0102-22233AE0ABD7}"/>
              </a:ext>
            </a:extLst>
          </p:cNvPr>
          <p:cNvGrpSpPr>
            <a:grpSpLocks/>
          </p:cNvGrpSpPr>
          <p:nvPr/>
        </p:nvGrpSpPr>
        <p:grpSpPr bwMode="auto">
          <a:xfrm>
            <a:off x="2753388" y="2763089"/>
            <a:ext cx="76200" cy="76200"/>
            <a:chOff x="240" y="2928"/>
            <a:chExt cx="48" cy="48"/>
          </a:xfrm>
        </p:grpSpPr>
        <p:sp>
          <p:nvSpPr>
            <p:cNvPr id="4112" name="Line 72">
              <a:extLst>
                <a:ext uri="{FF2B5EF4-FFF2-40B4-BE49-F238E27FC236}">
                  <a16:creationId xmlns:a16="http://schemas.microsoft.com/office/drawing/2014/main" id="{06BE2797-4AED-0A49-619B-8461956AD1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Line 73">
              <a:extLst>
                <a:ext uri="{FF2B5EF4-FFF2-40B4-BE49-F238E27FC236}">
                  <a16:creationId xmlns:a16="http://schemas.microsoft.com/office/drawing/2014/main" id="{1D0EBEAA-871A-5A72-CAFC-3FE7E9B353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" name="Text Box 5">
            <a:extLst>
              <a:ext uri="{FF2B5EF4-FFF2-40B4-BE49-F238E27FC236}">
                <a16:creationId xmlns:a16="http://schemas.microsoft.com/office/drawing/2014/main" id="{91A27BEA-A77D-C9FB-5523-5E30EEBDE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53" y="711681"/>
            <a:ext cx="1811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1: </a:t>
            </a:r>
          </a:p>
        </p:txBody>
      </p:sp>
      <p:sp>
        <p:nvSpPr>
          <p:cNvPr id="78" name="Rectangle 7">
            <a:extLst>
              <a:ext uri="{FF2B5EF4-FFF2-40B4-BE49-F238E27FC236}">
                <a16:creationId xmlns:a16="http://schemas.microsoft.com/office/drawing/2014/main" id="{CF7E2018-33DD-803F-0367-DFD2EA20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53" y="1183733"/>
            <a:ext cx="84694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the same set of axes, sketch the graph of 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>
              <a:defRPr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263BFD08-FAFE-9E5B-74F9-EDAB546C38E4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GB" sz="2800" kern="0" dirty="0">
                <a:latin typeface="+mj-lt"/>
                <a:ea typeface="+mj-ea"/>
                <a:cs typeface="+mj-cs"/>
              </a:rPr>
              <a:t>Cubic functions</a:t>
            </a:r>
          </a:p>
        </p:txBody>
      </p:sp>
      <p:sp>
        <p:nvSpPr>
          <p:cNvPr id="80" name="Rectangle 79">
            <a:hlinkClick r:id="rId3"/>
            <a:extLst>
              <a:ext uri="{FF2B5EF4-FFF2-40B4-BE49-F238E27FC236}">
                <a16:creationId xmlns:a16="http://schemas.microsoft.com/office/drawing/2014/main" id="{7B5A3159-D74A-EB59-E703-DB584F6F323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hlinkClick r:id="rId3"/>
            <a:extLst>
              <a:ext uri="{FF2B5EF4-FFF2-40B4-BE49-F238E27FC236}">
                <a16:creationId xmlns:a16="http://schemas.microsoft.com/office/drawing/2014/main" id="{06872FD6-3B25-B714-A468-CE56A534B74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7">
            <a:extLst>
              <a:ext uri="{FF2B5EF4-FFF2-40B4-BE49-F238E27FC236}">
                <a16:creationId xmlns:a16="http://schemas.microsoft.com/office/drawing/2014/main" id="{D324CADF-AB41-593A-29D6-EB91B0921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4" y="3086171"/>
            <a:ext cx="43786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All the points will be translated by two units to the right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7">
            <a:extLst>
              <a:ext uri="{FF2B5EF4-FFF2-40B4-BE49-F238E27FC236}">
                <a16:creationId xmlns:a16="http://schemas.microsoft.com/office/drawing/2014/main" id="{366675FD-54B2-4DD0-8282-4E87EF1CD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4" y="4247305"/>
            <a:ext cx="421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And one unit downward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254E0B-6DA5-46A2-94CF-C80AA5D16A8C}"/>
              </a:ext>
            </a:extLst>
          </p:cNvPr>
          <p:cNvCxnSpPr/>
          <p:nvPr/>
        </p:nvCxnSpPr>
        <p:spPr>
          <a:xfrm>
            <a:off x="2829588" y="2801189"/>
            <a:ext cx="731520" cy="0"/>
          </a:xfrm>
          <a:prstGeom prst="straightConnector1">
            <a:avLst/>
          </a:prstGeom>
          <a:ln w="25400">
            <a:solidFill>
              <a:srgbClr val="0099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FCB1BF-77D4-37ED-1EDD-B76B6E9E19FE}"/>
              </a:ext>
            </a:extLst>
          </p:cNvPr>
          <p:cNvCxnSpPr/>
          <p:nvPr/>
        </p:nvCxnSpPr>
        <p:spPr>
          <a:xfrm>
            <a:off x="3583616" y="2799916"/>
            <a:ext cx="0" cy="18288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AE5AE82-CE0C-32EE-6F86-3D65B6890115}"/>
              </a:ext>
            </a:extLst>
          </p:cNvPr>
          <p:cNvCxnSpPr/>
          <p:nvPr/>
        </p:nvCxnSpPr>
        <p:spPr>
          <a:xfrm>
            <a:off x="2407260" y="4182262"/>
            <a:ext cx="731520" cy="0"/>
          </a:xfrm>
          <a:prstGeom prst="straightConnector1">
            <a:avLst/>
          </a:prstGeom>
          <a:ln w="25400">
            <a:solidFill>
              <a:srgbClr val="0099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8B49549-C44E-9363-735A-717F49F0AAD8}"/>
              </a:ext>
            </a:extLst>
          </p:cNvPr>
          <p:cNvCxnSpPr/>
          <p:nvPr/>
        </p:nvCxnSpPr>
        <p:spPr>
          <a:xfrm>
            <a:off x="3182937" y="4176946"/>
            <a:ext cx="0" cy="18288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0CEFE15-8F71-4CFF-2540-C7E8B7535B80}"/>
              </a:ext>
            </a:extLst>
          </p:cNvPr>
          <p:cNvCxnSpPr/>
          <p:nvPr/>
        </p:nvCxnSpPr>
        <p:spPr>
          <a:xfrm>
            <a:off x="2050416" y="4388877"/>
            <a:ext cx="731520" cy="0"/>
          </a:xfrm>
          <a:prstGeom prst="straightConnector1">
            <a:avLst/>
          </a:prstGeom>
          <a:ln w="25400">
            <a:solidFill>
              <a:srgbClr val="0099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B360E27-8A68-06CB-F20E-331F5AB0195D}"/>
              </a:ext>
            </a:extLst>
          </p:cNvPr>
          <p:cNvCxnSpPr/>
          <p:nvPr/>
        </p:nvCxnSpPr>
        <p:spPr>
          <a:xfrm>
            <a:off x="2773020" y="4378881"/>
            <a:ext cx="0" cy="18288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01AD313-2A90-34F8-ADD1-BF13BD6621EE}"/>
              </a:ext>
            </a:extLst>
          </p:cNvPr>
          <p:cNvCxnSpPr/>
          <p:nvPr/>
        </p:nvCxnSpPr>
        <p:spPr>
          <a:xfrm>
            <a:off x="1657350" y="4582328"/>
            <a:ext cx="731520" cy="0"/>
          </a:xfrm>
          <a:prstGeom prst="straightConnector1">
            <a:avLst/>
          </a:prstGeom>
          <a:ln w="25400">
            <a:solidFill>
              <a:srgbClr val="0099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D76848-90BE-DBC6-D4DB-369492F36F0C}"/>
              </a:ext>
            </a:extLst>
          </p:cNvPr>
          <p:cNvCxnSpPr/>
          <p:nvPr/>
        </p:nvCxnSpPr>
        <p:spPr>
          <a:xfrm>
            <a:off x="2388870" y="4611127"/>
            <a:ext cx="0" cy="18288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9">
            <a:extLst>
              <a:ext uri="{FF2B5EF4-FFF2-40B4-BE49-F238E27FC236}">
                <a16:creationId xmlns:a16="http://schemas.microsoft.com/office/drawing/2014/main" id="{62AD5E15-8197-C512-8DC0-3D70C4DCE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925" y="5806513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400" dirty="0"/>
              <a:t>–8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0A3CDB-5009-656F-6B8D-09884BD5D01E}"/>
              </a:ext>
            </a:extLst>
          </p:cNvPr>
          <p:cNvCxnSpPr/>
          <p:nvPr/>
        </p:nvCxnSpPr>
        <p:spPr>
          <a:xfrm>
            <a:off x="1266190" y="5953098"/>
            <a:ext cx="731520" cy="0"/>
          </a:xfrm>
          <a:prstGeom prst="straightConnector1">
            <a:avLst/>
          </a:prstGeom>
          <a:ln w="25400">
            <a:solidFill>
              <a:srgbClr val="0099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59A0987-FFE9-342F-C46D-C996030B8B9F}"/>
              </a:ext>
            </a:extLst>
          </p:cNvPr>
          <p:cNvCxnSpPr/>
          <p:nvPr/>
        </p:nvCxnSpPr>
        <p:spPr>
          <a:xfrm>
            <a:off x="1997710" y="5981897"/>
            <a:ext cx="0" cy="182880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96" name="Group 56">
            <a:extLst>
              <a:ext uri="{FF2B5EF4-FFF2-40B4-BE49-F238E27FC236}">
                <a16:creationId xmlns:a16="http://schemas.microsoft.com/office/drawing/2014/main" id="{9D0CF63C-9F2D-2092-4024-FA11504A27B3}"/>
              </a:ext>
            </a:extLst>
          </p:cNvPr>
          <p:cNvGrpSpPr>
            <a:grpSpLocks/>
          </p:cNvGrpSpPr>
          <p:nvPr/>
        </p:nvGrpSpPr>
        <p:grpSpPr bwMode="auto">
          <a:xfrm>
            <a:off x="1946910" y="6108614"/>
            <a:ext cx="76200" cy="76200"/>
            <a:chOff x="240" y="2928"/>
            <a:chExt cx="48" cy="48"/>
          </a:xfrm>
        </p:grpSpPr>
        <p:sp>
          <p:nvSpPr>
            <p:cNvPr id="4097" name="Line 57">
              <a:extLst>
                <a:ext uri="{FF2B5EF4-FFF2-40B4-BE49-F238E27FC236}">
                  <a16:creationId xmlns:a16="http://schemas.microsoft.com/office/drawing/2014/main" id="{7C5B568E-2F60-5B8D-28C6-3937560193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98" name="Line 58">
              <a:extLst>
                <a:ext uri="{FF2B5EF4-FFF2-40B4-BE49-F238E27FC236}">
                  <a16:creationId xmlns:a16="http://schemas.microsoft.com/office/drawing/2014/main" id="{565FB16A-C38A-040D-2B2C-C5A5D0022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0" name="Group 59">
            <a:extLst>
              <a:ext uri="{FF2B5EF4-FFF2-40B4-BE49-F238E27FC236}">
                <a16:creationId xmlns:a16="http://schemas.microsoft.com/office/drawing/2014/main" id="{3CECECA9-6EB8-0666-8DF5-8AE70ABC0FA0}"/>
              </a:ext>
            </a:extLst>
          </p:cNvPr>
          <p:cNvGrpSpPr>
            <a:grpSpLocks/>
          </p:cNvGrpSpPr>
          <p:nvPr/>
        </p:nvGrpSpPr>
        <p:grpSpPr bwMode="auto">
          <a:xfrm>
            <a:off x="2361908" y="4752415"/>
            <a:ext cx="76200" cy="76200"/>
            <a:chOff x="240" y="2928"/>
            <a:chExt cx="48" cy="48"/>
          </a:xfrm>
        </p:grpSpPr>
        <p:sp>
          <p:nvSpPr>
            <p:cNvPr id="4101" name="Line 60">
              <a:extLst>
                <a:ext uri="{FF2B5EF4-FFF2-40B4-BE49-F238E27FC236}">
                  <a16:creationId xmlns:a16="http://schemas.microsoft.com/office/drawing/2014/main" id="{9FA4FACB-B993-45BC-CA0D-7C9564348D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3" name="Line 61">
              <a:extLst>
                <a:ext uri="{FF2B5EF4-FFF2-40B4-BE49-F238E27FC236}">
                  <a16:creationId xmlns:a16="http://schemas.microsoft.com/office/drawing/2014/main" id="{B71EF736-027F-CA82-5123-5E5D229967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4" name="Group 65">
            <a:extLst>
              <a:ext uri="{FF2B5EF4-FFF2-40B4-BE49-F238E27FC236}">
                <a16:creationId xmlns:a16="http://schemas.microsoft.com/office/drawing/2014/main" id="{98286FCC-A848-8625-12EA-0D0438BAF874}"/>
              </a:ext>
            </a:extLst>
          </p:cNvPr>
          <p:cNvGrpSpPr>
            <a:grpSpLocks/>
          </p:cNvGrpSpPr>
          <p:nvPr/>
        </p:nvGrpSpPr>
        <p:grpSpPr bwMode="auto">
          <a:xfrm>
            <a:off x="3138780" y="4359826"/>
            <a:ext cx="76200" cy="76200"/>
            <a:chOff x="240" y="2928"/>
            <a:chExt cx="48" cy="48"/>
          </a:xfrm>
        </p:grpSpPr>
        <p:sp>
          <p:nvSpPr>
            <p:cNvPr id="4105" name="Line 66">
              <a:extLst>
                <a:ext uri="{FF2B5EF4-FFF2-40B4-BE49-F238E27FC236}">
                  <a16:creationId xmlns:a16="http://schemas.microsoft.com/office/drawing/2014/main" id="{CE85D5F4-2D4C-D24A-9547-DB05410B9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Line 67">
              <a:extLst>
                <a:ext uri="{FF2B5EF4-FFF2-40B4-BE49-F238E27FC236}">
                  <a16:creationId xmlns:a16="http://schemas.microsoft.com/office/drawing/2014/main" id="{A2C4A440-069E-6799-D114-7AF284DCF3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7" name="Group 68">
            <a:extLst>
              <a:ext uri="{FF2B5EF4-FFF2-40B4-BE49-F238E27FC236}">
                <a16:creationId xmlns:a16="http://schemas.microsoft.com/office/drawing/2014/main" id="{310A00B9-34F2-0475-86C8-4CCB5CFC90AD}"/>
              </a:ext>
            </a:extLst>
          </p:cNvPr>
          <p:cNvGrpSpPr>
            <a:grpSpLocks/>
          </p:cNvGrpSpPr>
          <p:nvPr/>
        </p:nvGrpSpPr>
        <p:grpSpPr bwMode="auto">
          <a:xfrm>
            <a:off x="2738248" y="4551519"/>
            <a:ext cx="76200" cy="76200"/>
            <a:chOff x="240" y="2928"/>
            <a:chExt cx="48" cy="48"/>
          </a:xfrm>
        </p:grpSpPr>
        <p:sp>
          <p:nvSpPr>
            <p:cNvPr id="4108" name="Line 69">
              <a:extLst>
                <a:ext uri="{FF2B5EF4-FFF2-40B4-BE49-F238E27FC236}">
                  <a16:creationId xmlns:a16="http://schemas.microsoft.com/office/drawing/2014/main" id="{973CA030-B9A5-EBC6-EF72-612EB34F9B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Line 70">
              <a:extLst>
                <a:ext uri="{FF2B5EF4-FFF2-40B4-BE49-F238E27FC236}">
                  <a16:creationId xmlns:a16="http://schemas.microsoft.com/office/drawing/2014/main" id="{5ACF800B-2E80-72E2-0286-22E990FD21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10" name="Group 71">
            <a:extLst>
              <a:ext uri="{FF2B5EF4-FFF2-40B4-BE49-F238E27FC236}">
                <a16:creationId xmlns:a16="http://schemas.microsoft.com/office/drawing/2014/main" id="{C93E9F3C-0258-B15C-5033-5482F3567282}"/>
              </a:ext>
            </a:extLst>
          </p:cNvPr>
          <p:cNvGrpSpPr>
            <a:grpSpLocks/>
          </p:cNvGrpSpPr>
          <p:nvPr/>
        </p:nvGrpSpPr>
        <p:grpSpPr bwMode="auto">
          <a:xfrm>
            <a:off x="3540645" y="2952634"/>
            <a:ext cx="76200" cy="76200"/>
            <a:chOff x="240" y="2928"/>
            <a:chExt cx="48" cy="48"/>
          </a:xfrm>
        </p:grpSpPr>
        <p:sp>
          <p:nvSpPr>
            <p:cNvPr id="4111" name="Line 72">
              <a:extLst>
                <a:ext uri="{FF2B5EF4-FFF2-40B4-BE49-F238E27FC236}">
                  <a16:creationId xmlns:a16="http://schemas.microsoft.com/office/drawing/2014/main" id="{13436129-23BA-E9ED-169B-42836F7B0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73">
              <a:extLst>
                <a:ext uri="{FF2B5EF4-FFF2-40B4-BE49-F238E27FC236}">
                  <a16:creationId xmlns:a16="http://schemas.microsoft.com/office/drawing/2014/main" id="{6E07CABB-52C1-5BDC-FDB5-6165FCF0C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928"/>
              <a:ext cx="48" cy="4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B6F00F9-A3FF-F946-A61F-CFE53E573013}"/>
              </a:ext>
            </a:extLst>
          </p:cNvPr>
          <p:cNvSpPr/>
          <p:nvPr/>
        </p:nvSpPr>
        <p:spPr>
          <a:xfrm>
            <a:off x="1193710" y="2406271"/>
            <a:ext cx="1702800" cy="3554233"/>
          </a:xfrm>
          <a:custGeom>
            <a:avLst/>
            <a:gdLst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702800"/>
              <a:gd name="connsiteY0" fmla="*/ 3554233 h 3554233"/>
              <a:gd name="connsiteX1" fmla="*/ 389614 w 1702800"/>
              <a:gd name="connsiteY1" fmla="*/ 2170706 h 3554233"/>
              <a:gd name="connsiteX2" fmla="*/ 811033 w 1702800"/>
              <a:gd name="connsiteY2" fmla="*/ 1979875 h 3554233"/>
              <a:gd name="connsiteX3" fmla="*/ 1200647 w 1702800"/>
              <a:gd name="connsiteY3" fmla="*/ 1765190 h 3554233"/>
              <a:gd name="connsiteX4" fmla="*/ 1606163 w 1702800"/>
              <a:gd name="connsiteY4" fmla="*/ 381663 h 3554233"/>
              <a:gd name="connsiteX5" fmla="*/ 1701579 w 1702800"/>
              <a:gd name="connsiteY5" fmla="*/ 0 h 355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02800" h="3554233">
                <a:moveTo>
                  <a:pt x="0" y="3554233"/>
                </a:moveTo>
                <a:cubicBezTo>
                  <a:pt x="127221" y="2993666"/>
                  <a:pt x="222637" y="2409245"/>
                  <a:pt x="389614" y="2170706"/>
                </a:cubicBezTo>
                <a:cubicBezTo>
                  <a:pt x="556591" y="1932167"/>
                  <a:pt x="588396" y="1999754"/>
                  <a:pt x="811033" y="1979875"/>
                </a:cubicBezTo>
                <a:cubicBezTo>
                  <a:pt x="1033670" y="1959996"/>
                  <a:pt x="1020417" y="2023608"/>
                  <a:pt x="1200647" y="1765190"/>
                </a:cubicBezTo>
                <a:cubicBezTo>
                  <a:pt x="1380877" y="1506772"/>
                  <a:pt x="1527975" y="675861"/>
                  <a:pt x="1606163" y="381663"/>
                </a:cubicBezTo>
                <a:cubicBezTo>
                  <a:pt x="1684351" y="87465"/>
                  <a:pt x="1708867" y="43732"/>
                  <a:pt x="1701579" y="0"/>
                </a:cubicBezTo>
              </a:path>
            </a:pathLst>
          </a:custGeom>
          <a:noFill/>
          <a:ln w="22225">
            <a:solidFill>
              <a:srgbClr val="FF6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54BC3FE3-6AFF-5C22-F0E2-F33C6D85CC90}"/>
              </a:ext>
            </a:extLst>
          </p:cNvPr>
          <p:cNvSpPr/>
          <p:nvPr/>
        </p:nvSpPr>
        <p:spPr>
          <a:xfrm>
            <a:off x="2007145" y="2596044"/>
            <a:ext cx="1695183" cy="3554233"/>
          </a:xfrm>
          <a:custGeom>
            <a:avLst/>
            <a:gdLst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74030"/>
              <a:gd name="connsiteY0" fmla="*/ 3554233 h 3554233"/>
              <a:gd name="connsiteX1" fmla="*/ 389614 w 1674030"/>
              <a:gd name="connsiteY1" fmla="*/ 2170706 h 3554233"/>
              <a:gd name="connsiteX2" fmla="*/ 811033 w 1674030"/>
              <a:gd name="connsiteY2" fmla="*/ 1979875 h 3554233"/>
              <a:gd name="connsiteX3" fmla="*/ 1200647 w 1674030"/>
              <a:gd name="connsiteY3" fmla="*/ 1765190 h 3554233"/>
              <a:gd name="connsiteX4" fmla="*/ 1606163 w 1674030"/>
              <a:gd name="connsiteY4" fmla="*/ 381663 h 3554233"/>
              <a:gd name="connsiteX5" fmla="*/ 1669774 w 1674030"/>
              <a:gd name="connsiteY5" fmla="*/ 0 h 3554233"/>
              <a:gd name="connsiteX0" fmla="*/ 0 w 1695183"/>
              <a:gd name="connsiteY0" fmla="*/ 3554233 h 3554233"/>
              <a:gd name="connsiteX1" fmla="*/ 389614 w 1695183"/>
              <a:gd name="connsiteY1" fmla="*/ 2170706 h 3554233"/>
              <a:gd name="connsiteX2" fmla="*/ 811033 w 1695183"/>
              <a:gd name="connsiteY2" fmla="*/ 1979875 h 3554233"/>
              <a:gd name="connsiteX3" fmla="*/ 1200647 w 1695183"/>
              <a:gd name="connsiteY3" fmla="*/ 1765190 h 3554233"/>
              <a:gd name="connsiteX4" fmla="*/ 1606163 w 1695183"/>
              <a:gd name="connsiteY4" fmla="*/ 381663 h 3554233"/>
              <a:gd name="connsiteX5" fmla="*/ 1693628 w 1695183"/>
              <a:gd name="connsiteY5" fmla="*/ 0 h 355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5183" h="3554233">
                <a:moveTo>
                  <a:pt x="0" y="3554233"/>
                </a:moveTo>
                <a:cubicBezTo>
                  <a:pt x="127221" y="2993666"/>
                  <a:pt x="222637" y="2409245"/>
                  <a:pt x="389614" y="2170706"/>
                </a:cubicBezTo>
                <a:cubicBezTo>
                  <a:pt x="556591" y="1932167"/>
                  <a:pt x="588396" y="1999754"/>
                  <a:pt x="811033" y="1979875"/>
                </a:cubicBezTo>
                <a:cubicBezTo>
                  <a:pt x="1033670" y="1959996"/>
                  <a:pt x="1020417" y="2023608"/>
                  <a:pt x="1200647" y="1765190"/>
                </a:cubicBezTo>
                <a:cubicBezTo>
                  <a:pt x="1380877" y="1506772"/>
                  <a:pt x="1527975" y="675861"/>
                  <a:pt x="1606163" y="381663"/>
                </a:cubicBezTo>
                <a:cubicBezTo>
                  <a:pt x="1684351" y="87465"/>
                  <a:pt x="1700916" y="43732"/>
                  <a:pt x="1693628" y="0"/>
                </a:cubicBezTo>
              </a:path>
            </a:pathLst>
          </a:custGeom>
          <a:noFill/>
          <a:ln w="22225">
            <a:solidFill>
              <a:srgbClr val="CC00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 Box 27">
            <a:extLst>
              <a:ext uri="{FF2B5EF4-FFF2-40B4-BE49-F238E27FC236}">
                <a16:creationId xmlns:a16="http://schemas.microsoft.com/office/drawing/2014/main" id="{5BEEE328-C299-729A-71DC-BF7B85CF3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471" y="2334760"/>
            <a:ext cx="977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3</a:t>
            </a:r>
            <a:r>
              <a:rPr lang="en-US" sz="2000" b="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7">
            <a:extLst>
              <a:ext uri="{FF2B5EF4-FFF2-40B4-BE49-F238E27FC236}">
                <a16:creationId xmlns:a16="http://schemas.microsoft.com/office/drawing/2014/main" id="{24447C0F-F65D-5A7F-C673-2B53A3CEC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220" y="5633146"/>
            <a:ext cx="1834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000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000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altLang="en-US" sz="2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altLang="en-US" sz="2000" baseline="30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2083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" grpId="0"/>
      <p:bldP spid="4" grpId="0"/>
      <p:bldP spid="23" grpId="0"/>
      <p:bldP spid="67" grpId="0" animBg="1"/>
      <p:bldP spid="68" grpId="0" animBg="1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B291B-B8C4-5B40-4B63-1EAE86A33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A5777D-8EA7-1A9A-2CC5-3DBA9CA861EC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Graphs of cubic polynomials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151E9AAC-637B-CB26-DFD4-B5DCFECFC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685800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Cubic polynomials in factorized form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96143F3C-5991-8E58-2DE3-7B553B164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947723"/>
            <a:ext cx="8656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In each case </a:t>
            </a:r>
            <a:r>
              <a:rPr lang="en-US" sz="2400" b="0" i="1" dirty="0">
                <a:cs typeface="Times New Roman" panose="02020603050405020304" pitchFamily="18" charset="0"/>
              </a:rPr>
              <a:t>a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ℝ, </a:t>
            </a:r>
            <a:r>
              <a:rPr lang="en-US" i="1" dirty="0">
                <a:cs typeface="Times New Roman" panose="02020603050405020304" pitchFamily="18" charset="0"/>
              </a:rPr>
              <a:t>a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 constants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corresponds to zeros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1E0428C2-5ABE-021D-7999-5B701FF7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5645" y="2833331"/>
            <a:ext cx="3958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sz="2400" b="0" i="1" dirty="0"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DD6E4FCC-782A-35A8-4B75-6170FBB9F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193196"/>
            <a:ext cx="8794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Every real cubic polynomial can be categorized into one of four types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0AC331DA-8091-20FB-CBF5-EF33223639D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2"/>
            <a:extLst>
              <a:ext uri="{FF2B5EF4-FFF2-40B4-BE49-F238E27FC236}">
                <a16:creationId xmlns:a16="http://schemas.microsoft.com/office/drawing/2014/main" id="{2CB94E12-1DB3-CEFF-B5BF-EF912046D0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6AA88F-71B0-97F5-FE2C-F79B561517CE}"/>
              </a:ext>
            </a:extLst>
          </p:cNvPr>
          <p:cNvGrpSpPr/>
          <p:nvPr/>
        </p:nvGrpSpPr>
        <p:grpSpPr>
          <a:xfrm>
            <a:off x="6022340" y="3294996"/>
            <a:ext cx="2922588" cy="2286000"/>
            <a:chOff x="6022340" y="3294996"/>
            <a:chExt cx="2922588" cy="2286000"/>
          </a:xfrm>
        </p:grpSpPr>
        <p:pic>
          <p:nvPicPr>
            <p:cNvPr id="14" name="Picture 7">
              <a:extLst>
                <a:ext uri="{FF2B5EF4-FFF2-40B4-BE49-F238E27FC236}">
                  <a16:creationId xmlns:a16="http://schemas.microsoft.com/office/drawing/2014/main" id="{B7849E22-9708-CEA1-B924-36C8F02085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178" y="3294996"/>
              <a:ext cx="228600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515610DD-3419-5A8A-19D4-9EEE912B4B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2340" y="4342746"/>
              <a:ext cx="2651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F2F14EBB-FA7F-63DF-5003-7A81C3EE42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5840" y="4203046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17" name="Text Box 15">
            <a:extLst>
              <a:ext uri="{FF2B5EF4-FFF2-40B4-BE49-F238E27FC236}">
                <a16:creationId xmlns:a16="http://schemas.microsoft.com/office/drawing/2014/main" id="{1B1E2433-CFD9-CDBC-BEAA-684B939C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3340" y="4245909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C60A5FDD-F02D-BFDF-8B70-ECB1A9EA2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128" y="4290359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2D31358E-1A00-5638-546A-119D064E3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9" y="2857597"/>
            <a:ext cx="1470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Type 1: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0DE854FF-7C45-74AD-BEC2-683825F75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14" y="2857596"/>
            <a:ext cx="3862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Three real, distinct zeros: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8CF8F02A-9A16-C5C1-746A-4CC4BF5B1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3343526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sketching graphs, giving values to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>
            <a:extLst>
              <a:ext uri="{FF2B5EF4-FFF2-40B4-BE49-F238E27FC236}">
                <a16:creationId xmlns:a16="http://schemas.microsoft.com/office/drawing/2014/main" id="{B372AF0F-7BEB-4A39-0BCF-39F19326D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4148169"/>
            <a:ext cx="5345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positive and negative values for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22002747-CAE7-7970-1A2C-5F479ECB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4589629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the effect of changing both the size and sign of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4DE55C79-2138-294E-D2F8-F16221E5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6" y="5386059"/>
            <a:ext cx="79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geometrical significance of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?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9" name="Freeform 74">
            <a:extLst>
              <a:ext uri="{FF2B5EF4-FFF2-40B4-BE49-F238E27FC236}">
                <a16:creationId xmlns:a16="http://schemas.microsoft.com/office/drawing/2014/main" id="{D896B2A9-B453-2378-9639-3F6469E90C63}"/>
              </a:ext>
            </a:extLst>
          </p:cNvPr>
          <p:cNvSpPr>
            <a:spLocks/>
          </p:cNvSpPr>
          <p:nvPr/>
        </p:nvSpPr>
        <p:spPr bwMode="auto">
          <a:xfrm>
            <a:off x="6273161" y="3920256"/>
            <a:ext cx="2149482" cy="879939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  <a:gd name="connsiteX0" fmla="*/ 0 w 9938"/>
              <a:gd name="connsiteY0" fmla="*/ 9734 h 9734"/>
              <a:gd name="connsiteX1" fmla="*/ 240 w 9938"/>
              <a:gd name="connsiteY1" fmla="*/ 8743 h 9734"/>
              <a:gd name="connsiteX2" fmla="*/ 1799 w 9938"/>
              <a:gd name="connsiteY2" fmla="*/ 2178 h 9734"/>
              <a:gd name="connsiteX3" fmla="*/ 3333 w 9938"/>
              <a:gd name="connsiteY3" fmla="*/ 2209 h 9734"/>
              <a:gd name="connsiteX4" fmla="*/ 4321 w 9938"/>
              <a:gd name="connsiteY4" fmla="*/ 4287 h 9734"/>
              <a:gd name="connsiteX5" fmla="*/ 6389 w 9938"/>
              <a:gd name="connsiteY5" fmla="*/ 8730 h 9734"/>
              <a:gd name="connsiteX6" fmla="*/ 7929 w 9938"/>
              <a:gd name="connsiteY6" fmla="*/ 8743 h 9734"/>
              <a:gd name="connsiteX7" fmla="*/ 9488 w 9938"/>
              <a:gd name="connsiteY7" fmla="*/ 2209 h 9734"/>
              <a:gd name="connsiteX8" fmla="*/ 9938 w 9938"/>
              <a:gd name="connsiteY8" fmla="*/ 0 h 9734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98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580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8952 w 10000"/>
              <a:gd name="connsiteY7" fmla="*/ 4364 h 10000"/>
              <a:gd name="connsiteX8" fmla="*/ 10000 w 10000"/>
              <a:gd name="connsiteY8" fmla="*/ 0 h 10000"/>
              <a:gd name="connsiteX0" fmla="*/ 0 w 9643"/>
              <a:gd name="connsiteY0" fmla="*/ 10000 h 10000"/>
              <a:gd name="connsiteX1" fmla="*/ 241 w 9643"/>
              <a:gd name="connsiteY1" fmla="*/ 8982 h 10000"/>
              <a:gd name="connsiteX2" fmla="*/ 1810 w 9643"/>
              <a:gd name="connsiteY2" fmla="*/ 2238 h 10000"/>
              <a:gd name="connsiteX3" fmla="*/ 3354 w 9643"/>
              <a:gd name="connsiteY3" fmla="*/ 2269 h 10000"/>
              <a:gd name="connsiteX4" fmla="*/ 4348 w 9643"/>
              <a:gd name="connsiteY4" fmla="*/ 4404 h 10000"/>
              <a:gd name="connsiteX5" fmla="*/ 5794 w 9643"/>
              <a:gd name="connsiteY5" fmla="*/ 7850 h 10000"/>
              <a:gd name="connsiteX6" fmla="*/ 7700 w 9643"/>
              <a:gd name="connsiteY6" fmla="*/ 8752 h 10000"/>
              <a:gd name="connsiteX7" fmla="*/ 8952 w 9643"/>
              <a:gd name="connsiteY7" fmla="*/ 4364 h 10000"/>
              <a:gd name="connsiteX8" fmla="*/ 9643 w 9643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9283 w 10000"/>
              <a:gd name="connsiteY7" fmla="*/ 4364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946 w 10000"/>
              <a:gd name="connsiteY3" fmla="*/ 3257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246 w 10000"/>
              <a:gd name="connsiteY3" fmla="*/ 2281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38" y="9829"/>
                  <a:pt x="-63" y="10175"/>
                  <a:pt x="250" y="8982"/>
                </a:cubicBezTo>
                <a:cubicBezTo>
                  <a:pt x="563" y="7789"/>
                  <a:pt x="1378" y="3958"/>
                  <a:pt x="1877" y="2841"/>
                </a:cubicBezTo>
                <a:cubicBezTo>
                  <a:pt x="2376" y="1724"/>
                  <a:pt x="2807" y="2021"/>
                  <a:pt x="3246" y="2281"/>
                </a:cubicBezTo>
                <a:cubicBezTo>
                  <a:pt x="3685" y="2542"/>
                  <a:pt x="4035" y="3476"/>
                  <a:pt x="4509" y="4404"/>
                </a:cubicBezTo>
                <a:cubicBezTo>
                  <a:pt x="4983" y="5332"/>
                  <a:pt x="5608" y="7078"/>
                  <a:pt x="6091" y="7850"/>
                </a:cubicBezTo>
                <a:cubicBezTo>
                  <a:pt x="6574" y="8622"/>
                  <a:pt x="7026" y="9039"/>
                  <a:pt x="7409" y="9039"/>
                </a:cubicBezTo>
                <a:cubicBezTo>
                  <a:pt x="7792" y="9039"/>
                  <a:pt x="8174" y="8581"/>
                  <a:pt x="8390" y="7850"/>
                </a:cubicBezTo>
                <a:cubicBezTo>
                  <a:pt x="8606" y="7119"/>
                  <a:pt x="9015" y="5672"/>
                  <a:pt x="9283" y="4364"/>
                </a:cubicBezTo>
                <a:cubicBezTo>
                  <a:pt x="9631" y="2867"/>
                  <a:pt x="9904" y="471"/>
                  <a:pt x="10000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CB74752-A8E9-CE3E-F965-3FD40ACEF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243" y="4275942"/>
            <a:ext cx="27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9219BBF-E9D0-6F92-1866-62149A76FE07}"/>
              </a:ext>
            </a:extLst>
          </p:cNvPr>
          <p:cNvSpPr/>
          <p:nvPr/>
        </p:nvSpPr>
        <p:spPr>
          <a:xfrm>
            <a:off x="6504236" y="4306170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F47711-44C1-7E1C-E7BB-874DE5A4CD20}"/>
              </a:ext>
            </a:extLst>
          </p:cNvPr>
          <p:cNvSpPr/>
          <p:nvPr/>
        </p:nvSpPr>
        <p:spPr>
          <a:xfrm>
            <a:off x="7235127" y="4307928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F21FAEB-7DC5-294D-F076-E5301765987F}"/>
              </a:ext>
            </a:extLst>
          </p:cNvPr>
          <p:cNvSpPr/>
          <p:nvPr/>
        </p:nvSpPr>
        <p:spPr>
          <a:xfrm>
            <a:off x="8211833" y="4312356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 Box 5">
            <a:extLst>
              <a:ext uri="{FF2B5EF4-FFF2-40B4-BE49-F238E27FC236}">
                <a16:creationId xmlns:a16="http://schemas.microsoft.com/office/drawing/2014/main" id="{D1296D8A-128E-4C6A-84BB-09643A01A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29" y="5804871"/>
            <a:ext cx="7976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graph has three distinct </a:t>
            </a:r>
            <a:r>
              <a:rPr lang="en-US" i="1" dirty="0">
                <a:cs typeface="Times New Roman" panose="02020603050405020304" pitchFamily="18" charset="0"/>
              </a:rPr>
              <a:t>x-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intercepts corresponding to the three distinct zeros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?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3" grpId="0"/>
      <p:bldP spid="74" grpId="0"/>
      <p:bldP spid="17" grpId="0"/>
      <p:bldP spid="18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FAA04-29BB-694C-E43C-4BF988B20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E965A00-C0C2-E0D5-AD60-32950C989CEB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Graphs of cubic polynomials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454D411-94E7-AF98-350A-59DDDB8CB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685800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Cubic polynomials in factorized form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72D27ED6-B269-4B0C-6671-79C65A283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947723"/>
            <a:ext cx="8656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In each case </a:t>
            </a:r>
            <a:r>
              <a:rPr lang="en-US" sz="2400" b="0" i="1" dirty="0">
                <a:cs typeface="Times New Roman" panose="02020603050405020304" pitchFamily="18" charset="0"/>
              </a:rPr>
              <a:t>a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ℝ, </a:t>
            </a:r>
            <a:r>
              <a:rPr lang="en-US" i="1" dirty="0">
                <a:cs typeface="Times New Roman" panose="02020603050405020304" pitchFamily="18" charset="0"/>
              </a:rPr>
              <a:t>a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 constants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corresponds to zeros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236365C3-4AD6-0704-B271-8E035396A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7783" y="2815529"/>
            <a:ext cx="3240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sz="2400" b="0" i="1" dirty="0"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F4483DA0-0C67-643E-3DB5-39175520B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193196"/>
            <a:ext cx="8794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Every real cubic polynomial can be categorized into one of four types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6C43E7FF-522D-EC8E-36D8-09101D9AF0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2"/>
            <a:extLst>
              <a:ext uri="{FF2B5EF4-FFF2-40B4-BE49-F238E27FC236}">
                <a16:creationId xmlns:a16="http://schemas.microsoft.com/office/drawing/2014/main" id="{FA01B103-80B8-037E-2A43-B0B87EFC2B3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DBDFF7C-1191-0AA0-50A8-A49A583D4216}"/>
              </a:ext>
            </a:extLst>
          </p:cNvPr>
          <p:cNvGrpSpPr/>
          <p:nvPr/>
        </p:nvGrpSpPr>
        <p:grpSpPr>
          <a:xfrm>
            <a:off x="6060440" y="3420819"/>
            <a:ext cx="2922588" cy="2286000"/>
            <a:chOff x="6060440" y="3420819"/>
            <a:chExt cx="2922588" cy="2286000"/>
          </a:xfrm>
        </p:grpSpPr>
        <p:pic>
          <p:nvPicPr>
            <p:cNvPr id="14" name="Picture 7">
              <a:extLst>
                <a:ext uri="{FF2B5EF4-FFF2-40B4-BE49-F238E27FC236}">
                  <a16:creationId xmlns:a16="http://schemas.microsoft.com/office/drawing/2014/main" id="{71549480-443E-217D-405C-C4FED21023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4278" y="3420819"/>
              <a:ext cx="228600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16FD76DF-9755-C4BF-9FAB-117499CA5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0440" y="4468569"/>
              <a:ext cx="2651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3E2F6406-E620-C1A7-4FD5-4B2A7FDD0E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3940" y="4328869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17" name="Text Box 15">
            <a:extLst>
              <a:ext uri="{FF2B5EF4-FFF2-40B4-BE49-F238E27FC236}">
                <a16:creationId xmlns:a16="http://schemas.microsoft.com/office/drawing/2014/main" id="{DCB2CE8D-8A61-76A5-264F-D72C4A385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040" y="4413007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B4CF85A-E20A-3AC1-119E-D69C7ACEF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290" y="4428882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0F7F6FEB-55EB-2712-6E19-6B7E819DD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9" y="2857597"/>
            <a:ext cx="1470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Type 2: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AF5AE719-D2DC-7800-1AB6-1D09AB61E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13" y="2857596"/>
            <a:ext cx="4232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real zeros, one repeated: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12972B40-ACA2-4FED-D7AE-2B124B64C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3343526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sketching graphs, giving values to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>
            <a:extLst>
              <a:ext uri="{FF2B5EF4-FFF2-40B4-BE49-F238E27FC236}">
                <a16:creationId xmlns:a16="http://schemas.microsoft.com/office/drawing/2014/main" id="{D87288DF-FF31-D124-9318-CB3A63ACF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4148169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with positive and negative values for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C0342E1D-41BB-CFC8-CEE5-20671C922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87" y="4952812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geometrical significance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square factor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?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" name="Freeform 74">
            <a:extLst>
              <a:ext uri="{FF2B5EF4-FFF2-40B4-BE49-F238E27FC236}">
                <a16:creationId xmlns:a16="http://schemas.microsoft.com/office/drawing/2014/main" id="{ECFE9458-88D2-D8B2-6D9C-3F2BE8052BE0}"/>
              </a:ext>
            </a:extLst>
          </p:cNvPr>
          <p:cNvSpPr>
            <a:spLocks/>
          </p:cNvSpPr>
          <p:nvPr/>
        </p:nvSpPr>
        <p:spPr bwMode="auto">
          <a:xfrm>
            <a:off x="6314383" y="3847638"/>
            <a:ext cx="2225789" cy="1318061"/>
          </a:xfrm>
          <a:custGeom>
            <a:avLst/>
            <a:gdLst>
              <a:gd name="T0" fmla="*/ 25201566 w 1623"/>
              <a:gd name="T1" fmla="*/ 2147483647 h 2291"/>
              <a:gd name="T2" fmla="*/ 123488486 w 1623"/>
              <a:gd name="T3" fmla="*/ 2147483647 h 2291"/>
              <a:gd name="T4" fmla="*/ 761087305 w 1623"/>
              <a:gd name="T5" fmla="*/ 1257557209 h 2291"/>
              <a:gd name="T6" fmla="*/ 1388607136 w 1623"/>
              <a:gd name="T7" fmla="*/ 1275199091 h 2291"/>
              <a:gd name="T8" fmla="*/ 2018646528 w 1623"/>
              <a:gd name="T9" fmla="*/ 2147483647 h 2291"/>
              <a:gd name="T10" fmla="*/ 2147483647 w 1623"/>
              <a:gd name="T11" fmla="*/ 2147483647 h 2291"/>
              <a:gd name="T12" fmla="*/ 2147483647 w 1623"/>
              <a:gd name="T13" fmla="*/ 2147483647 h 2291"/>
              <a:gd name="T14" fmla="*/ 2147483647 w 1623"/>
              <a:gd name="T15" fmla="*/ 1275199091 h 2291"/>
              <a:gd name="T16" fmla="*/ 2147483647 w 1623"/>
              <a:gd name="T17" fmla="*/ 0 h 2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23"/>
              <a:gd name="T28" fmla="*/ 0 h 2291"/>
              <a:gd name="T29" fmla="*/ 1623 w 1623"/>
              <a:gd name="T30" fmla="*/ 2291 h 2291"/>
              <a:gd name="connsiteX0" fmla="*/ 0 w 9938"/>
              <a:gd name="connsiteY0" fmla="*/ 9734 h 9734"/>
              <a:gd name="connsiteX1" fmla="*/ 240 w 9938"/>
              <a:gd name="connsiteY1" fmla="*/ 8743 h 9734"/>
              <a:gd name="connsiteX2" fmla="*/ 1799 w 9938"/>
              <a:gd name="connsiteY2" fmla="*/ 2178 h 9734"/>
              <a:gd name="connsiteX3" fmla="*/ 3333 w 9938"/>
              <a:gd name="connsiteY3" fmla="*/ 2209 h 9734"/>
              <a:gd name="connsiteX4" fmla="*/ 4321 w 9938"/>
              <a:gd name="connsiteY4" fmla="*/ 4287 h 9734"/>
              <a:gd name="connsiteX5" fmla="*/ 6389 w 9938"/>
              <a:gd name="connsiteY5" fmla="*/ 8730 h 9734"/>
              <a:gd name="connsiteX6" fmla="*/ 7929 w 9938"/>
              <a:gd name="connsiteY6" fmla="*/ 8743 h 9734"/>
              <a:gd name="connsiteX7" fmla="*/ 9488 w 9938"/>
              <a:gd name="connsiteY7" fmla="*/ 2209 h 9734"/>
              <a:gd name="connsiteX8" fmla="*/ 9938 w 9938"/>
              <a:gd name="connsiteY8" fmla="*/ 0 h 9734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98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978 w 10000"/>
              <a:gd name="connsiteY6" fmla="*/ 8580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9547 w 10000"/>
              <a:gd name="connsiteY7" fmla="*/ 2269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41 w 10000"/>
              <a:gd name="connsiteY1" fmla="*/ 8982 h 10000"/>
              <a:gd name="connsiteX2" fmla="*/ 1810 w 10000"/>
              <a:gd name="connsiteY2" fmla="*/ 2238 h 10000"/>
              <a:gd name="connsiteX3" fmla="*/ 3354 w 10000"/>
              <a:gd name="connsiteY3" fmla="*/ 2269 h 10000"/>
              <a:gd name="connsiteX4" fmla="*/ 4348 w 10000"/>
              <a:gd name="connsiteY4" fmla="*/ 4404 h 10000"/>
              <a:gd name="connsiteX5" fmla="*/ 5794 w 10000"/>
              <a:gd name="connsiteY5" fmla="*/ 7850 h 10000"/>
              <a:gd name="connsiteX6" fmla="*/ 7700 w 10000"/>
              <a:gd name="connsiteY6" fmla="*/ 8752 h 10000"/>
              <a:gd name="connsiteX7" fmla="*/ 8952 w 10000"/>
              <a:gd name="connsiteY7" fmla="*/ 4364 h 10000"/>
              <a:gd name="connsiteX8" fmla="*/ 10000 w 10000"/>
              <a:gd name="connsiteY8" fmla="*/ 0 h 10000"/>
              <a:gd name="connsiteX0" fmla="*/ 0 w 9643"/>
              <a:gd name="connsiteY0" fmla="*/ 10000 h 10000"/>
              <a:gd name="connsiteX1" fmla="*/ 241 w 9643"/>
              <a:gd name="connsiteY1" fmla="*/ 8982 h 10000"/>
              <a:gd name="connsiteX2" fmla="*/ 1810 w 9643"/>
              <a:gd name="connsiteY2" fmla="*/ 2238 h 10000"/>
              <a:gd name="connsiteX3" fmla="*/ 3354 w 9643"/>
              <a:gd name="connsiteY3" fmla="*/ 2269 h 10000"/>
              <a:gd name="connsiteX4" fmla="*/ 4348 w 9643"/>
              <a:gd name="connsiteY4" fmla="*/ 4404 h 10000"/>
              <a:gd name="connsiteX5" fmla="*/ 5794 w 9643"/>
              <a:gd name="connsiteY5" fmla="*/ 7850 h 10000"/>
              <a:gd name="connsiteX6" fmla="*/ 7700 w 9643"/>
              <a:gd name="connsiteY6" fmla="*/ 8752 h 10000"/>
              <a:gd name="connsiteX7" fmla="*/ 8952 w 9643"/>
              <a:gd name="connsiteY7" fmla="*/ 4364 h 10000"/>
              <a:gd name="connsiteX8" fmla="*/ 9643 w 9643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9283 w 10000"/>
              <a:gd name="connsiteY7" fmla="*/ 4364 h 10000"/>
              <a:gd name="connsiteX8" fmla="*/ 10000 w 10000"/>
              <a:gd name="connsiteY8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985 w 10000"/>
              <a:gd name="connsiteY6" fmla="*/ 8752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238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3478 w 10000"/>
              <a:gd name="connsiteY3" fmla="*/ 2269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737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589 w 10000"/>
              <a:gd name="connsiteY2" fmla="*/ 2984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819 w 10000"/>
              <a:gd name="connsiteY3" fmla="*/ 2097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05 w 10000"/>
              <a:gd name="connsiteY4" fmla="*/ 282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737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2943 w 10000"/>
              <a:gd name="connsiteY3" fmla="*/ 2040 h 10000"/>
              <a:gd name="connsiteX4" fmla="*/ 3946 w 10000"/>
              <a:gd name="connsiteY4" fmla="*/ 3257 h 10000"/>
              <a:gd name="connsiteX5" fmla="*/ 4509 w 10000"/>
              <a:gd name="connsiteY5" fmla="*/ 4404 h 10000"/>
              <a:gd name="connsiteX6" fmla="*/ 6091 w 10000"/>
              <a:gd name="connsiteY6" fmla="*/ 7850 h 10000"/>
              <a:gd name="connsiteX7" fmla="*/ 7409 w 10000"/>
              <a:gd name="connsiteY7" fmla="*/ 9039 h 10000"/>
              <a:gd name="connsiteX8" fmla="*/ 8390 w 10000"/>
              <a:gd name="connsiteY8" fmla="*/ 7850 h 10000"/>
              <a:gd name="connsiteX9" fmla="*/ 9283 w 10000"/>
              <a:gd name="connsiteY9" fmla="*/ 4364 h 10000"/>
              <a:gd name="connsiteX10" fmla="*/ 10000 w 10000"/>
              <a:gd name="connsiteY10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946 w 10000"/>
              <a:gd name="connsiteY3" fmla="*/ 3257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000"/>
              <a:gd name="connsiteY0" fmla="*/ 10000 h 10000"/>
              <a:gd name="connsiteX1" fmla="*/ 250 w 10000"/>
              <a:gd name="connsiteY1" fmla="*/ 8982 h 10000"/>
              <a:gd name="connsiteX2" fmla="*/ 1877 w 10000"/>
              <a:gd name="connsiteY2" fmla="*/ 2841 h 10000"/>
              <a:gd name="connsiteX3" fmla="*/ 3246 w 10000"/>
              <a:gd name="connsiteY3" fmla="*/ 2281 h 10000"/>
              <a:gd name="connsiteX4" fmla="*/ 4509 w 10000"/>
              <a:gd name="connsiteY4" fmla="*/ 4404 h 10000"/>
              <a:gd name="connsiteX5" fmla="*/ 6091 w 10000"/>
              <a:gd name="connsiteY5" fmla="*/ 7850 h 10000"/>
              <a:gd name="connsiteX6" fmla="*/ 7409 w 10000"/>
              <a:gd name="connsiteY6" fmla="*/ 9039 h 10000"/>
              <a:gd name="connsiteX7" fmla="*/ 8390 w 10000"/>
              <a:gd name="connsiteY7" fmla="*/ 7850 h 10000"/>
              <a:gd name="connsiteX8" fmla="*/ 9283 w 10000"/>
              <a:gd name="connsiteY8" fmla="*/ 4364 h 10000"/>
              <a:gd name="connsiteX9" fmla="*/ 10000 w 10000"/>
              <a:gd name="connsiteY9" fmla="*/ 0 h 10000"/>
              <a:gd name="connsiteX0" fmla="*/ 0 w 10355"/>
              <a:gd name="connsiteY0" fmla="*/ 14979 h 14979"/>
              <a:gd name="connsiteX1" fmla="*/ 250 w 10355"/>
              <a:gd name="connsiteY1" fmla="*/ 13961 h 14979"/>
              <a:gd name="connsiteX2" fmla="*/ 1877 w 10355"/>
              <a:gd name="connsiteY2" fmla="*/ 7820 h 14979"/>
              <a:gd name="connsiteX3" fmla="*/ 3246 w 10355"/>
              <a:gd name="connsiteY3" fmla="*/ 7260 h 14979"/>
              <a:gd name="connsiteX4" fmla="*/ 4509 w 10355"/>
              <a:gd name="connsiteY4" fmla="*/ 9383 h 14979"/>
              <a:gd name="connsiteX5" fmla="*/ 6091 w 10355"/>
              <a:gd name="connsiteY5" fmla="*/ 12829 h 14979"/>
              <a:gd name="connsiteX6" fmla="*/ 7409 w 10355"/>
              <a:gd name="connsiteY6" fmla="*/ 14018 h 14979"/>
              <a:gd name="connsiteX7" fmla="*/ 8390 w 10355"/>
              <a:gd name="connsiteY7" fmla="*/ 12829 h 14979"/>
              <a:gd name="connsiteX8" fmla="*/ 9283 w 10355"/>
              <a:gd name="connsiteY8" fmla="*/ 9343 h 14979"/>
              <a:gd name="connsiteX9" fmla="*/ 10355 w 10355"/>
              <a:gd name="connsiteY9" fmla="*/ 0 h 1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55" h="14979">
                <a:moveTo>
                  <a:pt x="0" y="14979"/>
                </a:moveTo>
                <a:cubicBezTo>
                  <a:pt x="38" y="14808"/>
                  <a:pt x="-63" y="15154"/>
                  <a:pt x="250" y="13961"/>
                </a:cubicBezTo>
                <a:cubicBezTo>
                  <a:pt x="563" y="12768"/>
                  <a:pt x="1378" y="8937"/>
                  <a:pt x="1877" y="7820"/>
                </a:cubicBezTo>
                <a:cubicBezTo>
                  <a:pt x="2376" y="6703"/>
                  <a:pt x="2807" y="7000"/>
                  <a:pt x="3246" y="7260"/>
                </a:cubicBezTo>
                <a:cubicBezTo>
                  <a:pt x="3685" y="7521"/>
                  <a:pt x="4035" y="8455"/>
                  <a:pt x="4509" y="9383"/>
                </a:cubicBezTo>
                <a:cubicBezTo>
                  <a:pt x="4983" y="10311"/>
                  <a:pt x="5608" y="12057"/>
                  <a:pt x="6091" y="12829"/>
                </a:cubicBezTo>
                <a:cubicBezTo>
                  <a:pt x="6574" y="13601"/>
                  <a:pt x="7026" y="14018"/>
                  <a:pt x="7409" y="14018"/>
                </a:cubicBezTo>
                <a:cubicBezTo>
                  <a:pt x="7792" y="14018"/>
                  <a:pt x="8174" y="13560"/>
                  <a:pt x="8390" y="12829"/>
                </a:cubicBezTo>
                <a:cubicBezTo>
                  <a:pt x="8606" y="12098"/>
                  <a:pt x="9015" y="10651"/>
                  <a:pt x="9283" y="9343"/>
                </a:cubicBezTo>
                <a:cubicBezTo>
                  <a:pt x="9631" y="7846"/>
                  <a:pt x="10259" y="471"/>
                  <a:pt x="10355" y="0"/>
                </a:cubicBezTo>
              </a:path>
            </a:pathLst>
          </a:custGeom>
          <a:noFill/>
          <a:ln w="28575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13C1CD-2EDD-69B7-6AF9-379978E1A018}"/>
              </a:ext>
            </a:extLst>
          </p:cNvPr>
          <p:cNvSpPr/>
          <p:nvPr/>
        </p:nvSpPr>
        <p:spPr>
          <a:xfrm>
            <a:off x="6826637" y="4428857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AABE1C-663C-8DB4-CF5A-C8F6B6F9F119}"/>
              </a:ext>
            </a:extLst>
          </p:cNvPr>
          <p:cNvSpPr/>
          <p:nvPr/>
        </p:nvSpPr>
        <p:spPr>
          <a:xfrm>
            <a:off x="8350522" y="4434776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24E87BBD-A4F8-7EEC-E23E-5072D0F91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6" y="5748886"/>
            <a:ext cx="81723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a cubic of the form </a:t>
            </a: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i="1" dirty="0">
                <a:cs typeface="Times New Roman" panose="02020603050405020304" pitchFamily="18" charset="0"/>
              </a:rPr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graph touches the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-axis at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cut it at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endParaRPr lang="en-GB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3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7" grpId="0"/>
      <p:bldP spid="18" grpId="0"/>
      <p:bldP spid="34" grpId="0"/>
      <p:bldP spid="35" grpId="0"/>
      <p:bldP spid="36" grpId="0"/>
      <p:bldP spid="38" grpId="0"/>
      <p:bldP spid="4" grpId="0" animBg="1"/>
      <p:bldP spid="5" grpId="0" animBg="1"/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6A47E-DD21-EBCE-3A82-08C3EA881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794BCE-BB2C-ED05-D422-C8FD315ED9A0}"/>
              </a:ext>
            </a:extLst>
          </p:cNvPr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Graphs of cubic polynomials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77E0565C-E37B-EA79-547F-50BB1AA6E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685800"/>
            <a:ext cx="8794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Cubic polynomials in factorized form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33669BDE-E30E-C74F-0B3C-9A0E19A02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947723"/>
            <a:ext cx="8656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In each case </a:t>
            </a:r>
            <a:r>
              <a:rPr lang="en-US" sz="2400" b="0" i="1" dirty="0">
                <a:cs typeface="Times New Roman" panose="02020603050405020304" pitchFamily="18" charset="0"/>
              </a:rPr>
              <a:t>a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ℝ, </a:t>
            </a:r>
            <a:r>
              <a:rPr lang="en-US" i="1" dirty="0">
                <a:cs typeface="Times New Roman" panose="02020603050405020304" pitchFamily="18" charset="0"/>
              </a:rPr>
              <a:t>a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the constants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corresponds to zeros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DEDD83A4-A3CD-6117-C2EA-66888AE3E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039" y="2815529"/>
            <a:ext cx="234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sz="2400" b="0" i="1" dirty="0"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sz="24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045E11E9-BF1A-F80D-59B0-78F6D67A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98" y="1193196"/>
            <a:ext cx="8794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Every real cubic polynomial can be categorized into one of four types</a:t>
            </a:r>
            <a:endParaRPr lang="en-GB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3A9749BB-DCAA-30DC-5E4E-29C162FA1A8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hlinkClick r:id="rId2"/>
            <a:extLst>
              <a:ext uri="{FF2B5EF4-FFF2-40B4-BE49-F238E27FC236}">
                <a16:creationId xmlns:a16="http://schemas.microsoft.com/office/drawing/2014/main" id="{4BCADE11-FB45-1243-DB8C-35A26189682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117D310-2CEE-EF48-6527-CE1EB0BCA2A9}"/>
              </a:ext>
            </a:extLst>
          </p:cNvPr>
          <p:cNvGrpSpPr/>
          <p:nvPr/>
        </p:nvGrpSpPr>
        <p:grpSpPr>
          <a:xfrm>
            <a:off x="6060440" y="3420819"/>
            <a:ext cx="2922588" cy="2286000"/>
            <a:chOff x="6060440" y="3420819"/>
            <a:chExt cx="2922588" cy="2286000"/>
          </a:xfrm>
        </p:grpSpPr>
        <p:pic>
          <p:nvPicPr>
            <p:cNvPr id="14" name="Picture 7">
              <a:extLst>
                <a:ext uri="{FF2B5EF4-FFF2-40B4-BE49-F238E27FC236}">
                  <a16:creationId xmlns:a16="http://schemas.microsoft.com/office/drawing/2014/main" id="{3C8CC4FD-7E7C-CE8E-3647-45F336F1AE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4278" y="3420819"/>
              <a:ext cx="228600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7EA17E6C-5619-B78B-074C-8F0F5F34C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0440" y="4468569"/>
              <a:ext cx="2651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BDA68258-4270-C017-22C4-A1412C551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3940" y="4328869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17" name="Text Box 15">
            <a:extLst>
              <a:ext uri="{FF2B5EF4-FFF2-40B4-BE49-F238E27FC236}">
                <a16:creationId xmlns:a16="http://schemas.microsoft.com/office/drawing/2014/main" id="{4E1A6D79-322E-4936-434D-0554AB13A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178" y="4391757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1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A681E7B9-88E1-CA49-5BC9-80618381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9" y="2857597"/>
            <a:ext cx="1470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Type 3: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6B8D85D8-D0C3-35AE-7B15-841C607EC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13" y="2857596"/>
            <a:ext cx="5030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real zero repeated three times: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1752D258-683B-791D-4145-1602B3C44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3343526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sketching graphs, giving values to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>
            <a:extLst>
              <a:ext uri="{FF2B5EF4-FFF2-40B4-BE49-F238E27FC236}">
                <a16:creationId xmlns:a16="http://schemas.microsoft.com/office/drawing/2014/main" id="{A1716FDE-06FC-C64A-2D85-1589C1943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7" y="4148169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with positive and negative values for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DC36036B-84FE-0B66-E284-2B9644C3F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87" y="4952812"/>
            <a:ext cx="53452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geometrical significance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?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031C49F2-CAA6-216E-3C21-F2B5610E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36" y="5748886"/>
            <a:ext cx="7976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a cubic of the form </a:t>
            </a:r>
            <a:r>
              <a:rPr lang="en-GB" i="1" dirty="0">
                <a:cs typeface="Times New Roman" panose="02020603050405020304" pitchFamily="18" charset="0"/>
              </a:rPr>
              <a:t>P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GB" i="1" dirty="0">
                <a:cs typeface="Times New Roman" panose="02020603050405020304" pitchFamily="18" charset="0"/>
              </a:rPr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Symbol" panose="05050102010706020507" pitchFamily="18" charset="2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∊ 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graph has only one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-intercept at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A367C84-EECA-F435-E5E1-23D6A9F0B9C3}"/>
              </a:ext>
            </a:extLst>
          </p:cNvPr>
          <p:cNvSpPr/>
          <p:nvPr/>
        </p:nvSpPr>
        <p:spPr>
          <a:xfrm>
            <a:off x="6648450" y="3486150"/>
            <a:ext cx="1714500" cy="2152650"/>
          </a:xfrm>
          <a:custGeom>
            <a:avLst/>
            <a:gdLst>
              <a:gd name="connsiteX0" fmla="*/ 0 w 1714500"/>
              <a:gd name="connsiteY0" fmla="*/ 2152650 h 2152650"/>
              <a:gd name="connsiteX1" fmla="*/ 228600 w 1714500"/>
              <a:gd name="connsiteY1" fmla="*/ 1181100 h 2152650"/>
              <a:gd name="connsiteX2" fmla="*/ 762000 w 1714500"/>
              <a:gd name="connsiteY2" fmla="*/ 971550 h 2152650"/>
              <a:gd name="connsiteX3" fmla="*/ 1390650 w 1714500"/>
              <a:gd name="connsiteY3" fmla="*/ 742950 h 2152650"/>
              <a:gd name="connsiteX4" fmla="*/ 1714500 w 1714500"/>
              <a:gd name="connsiteY4" fmla="*/ 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4500" h="2152650">
                <a:moveTo>
                  <a:pt x="0" y="2152650"/>
                </a:moveTo>
                <a:cubicBezTo>
                  <a:pt x="50800" y="1765300"/>
                  <a:pt x="101600" y="1377950"/>
                  <a:pt x="228600" y="1181100"/>
                </a:cubicBezTo>
                <a:cubicBezTo>
                  <a:pt x="355600" y="984250"/>
                  <a:pt x="568325" y="1044575"/>
                  <a:pt x="762000" y="971550"/>
                </a:cubicBezTo>
                <a:cubicBezTo>
                  <a:pt x="955675" y="898525"/>
                  <a:pt x="1231900" y="904875"/>
                  <a:pt x="1390650" y="742950"/>
                </a:cubicBezTo>
                <a:cubicBezTo>
                  <a:pt x="1549400" y="581025"/>
                  <a:pt x="1631950" y="290512"/>
                  <a:pt x="1714500" y="0"/>
                </a:cubicBezTo>
              </a:path>
            </a:pathLst>
          </a:custGeom>
          <a:noFill/>
          <a:ln w="28575">
            <a:solidFill>
              <a:srgbClr val="FF66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803D66-42F7-5C79-1FA4-1848AE1AD393}"/>
              </a:ext>
            </a:extLst>
          </p:cNvPr>
          <p:cNvSpPr/>
          <p:nvPr/>
        </p:nvSpPr>
        <p:spPr>
          <a:xfrm>
            <a:off x="7356792" y="4410960"/>
            <a:ext cx="73152" cy="731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7" grpId="0"/>
      <p:bldP spid="34" grpId="0"/>
      <p:bldP spid="35" grpId="0"/>
      <p:bldP spid="36" grpId="0"/>
      <p:bldP spid="38" grpId="0"/>
      <p:bldP spid="8" grpId="0"/>
      <p:bldP spid="7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1878</TotalTime>
  <Words>1907</Words>
  <Application>Microsoft Office PowerPoint</Application>
  <PresentationFormat>On-screen Show (4:3)</PresentationFormat>
  <Paragraphs>272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MS Mincho</vt:lpstr>
      <vt:lpstr>Arial</vt:lpstr>
      <vt:lpstr>Calibri</vt:lpstr>
      <vt:lpstr>Cambria</vt:lpstr>
      <vt:lpstr>Cambria Math</vt:lpstr>
      <vt:lpstr>Comic Sans MS</vt:lpstr>
      <vt:lpstr>Symbol</vt:lpstr>
      <vt:lpstr>Times New Roman</vt:lpstr>
      <vt:lpstr>Wingdings 2</vt:lpstr>
      <vt:lpstr>Theme1</vt:lpstr>
      <vt:lpstr>Graphing cubic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31</cp:revision>
  <dcterms:created xsi:type="dcterms:W3CDTF">2020-03-20T14:31:49Z</dcterms:created>
  <dcterms:modified xsi:type="dcterms:W3CDTF">2025-04-06T18:26:08Z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