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99" r:id="rId4"/>
    <p:sldId id="260" r:id="rId5"/>
    <p:sldId id="261" r:id="rId6"/>
    <p:sldId id="262" r:id="rId7"/>
    <p:sldId id="263" r:id="rId8"/>
    <p:sldId id="268" r:id="rId9"/>
    <p:sldId id="267" r:id="rId10"/>
    <p:sldId id="264" r:id="rId11"/>
    <p:sldId id="265" r:id="rId12"/>
    <p:sldId id="269" r:id="rId13"/>
    <p:sldId id="270" r:id="rId14"/>
    <p:sldId id="271" r:id="rId15"/>
    <p:sldId id="272" r:id="rId16"/>
    <p:sldId id="298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66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7" d="100"/>
          <a:sy n="57" d="100"/>
        </p:scale>
        <p:origin x="171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21 March 2025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F13908E-9206-4DBD-874F-A911F2D546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6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575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F16DAA6C-2BD9-467C-BF6B-04080805D6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79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8519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988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5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477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808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3/21/2025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1479AEA-A3F7-45FA-906A-FEDE8E8AE0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5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10" Type="http://schemas.openxmlformats.org/officeDocument/2006/relationships/hyperlink" Target="http://www.mathssupport.org/" TargetMode="External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52500" y="3200400"/>
            <a:ext cx="7162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factor theorem to </a:t>
            </a:r>
            <a:r>
              <a:rPr lang="en-US" dirty="0" err="1"/>
              <a:t>factorise</a:t>
            </a:r>
            <a:r>
              <a:rPr lang="en-US" dirty="0"/>
              <a:t> polynomials.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21 March 2025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US" dirty="0"/>
              <a:t>The factor theorem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66104F8-CCD2-444C-A23D-E9B002969B4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2D4F975B-F849-4963-A2F1-825992BBE7E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>
            <a:grpSpLocks/>
          </p:cNvGrpSpPr>
          <p:nvPr/>
        </p:nvGrpSpPr>
        <p:grpSpPr bwMode="auto">
          <a:xfrm>
            <a:off x="376237" y="1005740"/>
            <a:ext cx="8431586" cy="2042189"/>
            <a:chOff x="1306522" y="963613"/>
            <a:chExt cx="6418253" cy="1258171"/>
          </a:xfrm>
        </p:grpSpPr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1306522" y="963613"/>
              <a:ext cx="6418253" cy="108082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GB" sz="2400" dirty="0">
                  <a:latin typeface="Arial" charset="0"/>
                </a:rPr>
                <a:t>Given</a:t>
              </a:r>
              <a:r>
                <a:rPr lang="en-GB" sz="2400" dirty="0">
                  <a:latin typeface="Arial" charset="0"/>
                  <a:cs typeface="Arial" charset="0"/>
                </a:rPr>
                <a:t> a polynomial</a:t>
              </a:r>
            </a:p>
            <a:p>
              <a:pPr algn="ctr">
                <a:defRPr/>
              </a:pPr>
              <a:r>
                <a:rPr lang="en-GB" sz="2400" dirty="0">
                  <a:latin typeface="Arial" charset="0"/>
                  <a:cs typeface="Arial" charset="0"/>
                </a:rPr>
                <a:t> </a:t>
              </a:r>
              <a:r>
                <a:rPr lang="en-GB" sz="2400" i="1" dirty="0">
                  <a:latin typeface="Times New Roman" pitchFamily="18" charset="0"/>
                  <a:cs typeface="Arial" charset="0"/>
                </a:rPr>
                <a:t>f</a:t>
              </a:r>
              <a:r>
                <a:rPr lang="en-GB" sz="2400" dirty="0">
                  <a:latin typeface="Arial" charset="0"/>
                  <a:cs typeface="Arial" charset="0"/>
                </a:rPr>
                <a:t>(</a:t>
              </a:r>
              <a:r>
                <a:rPr lang="en-GB" sz="2400" i="1" dirty="0">
                  <a:latin typeface="Times New Roman" pitchFamily="18" charset="0"/>
                  <a:cs typeface="Arial" charset="0"/>
                </a:rPr>
                <a:t>x</a:t>
              </a:r>
              <a:r>
                <a:rPr lang="en-GB" sz="2400" dirty="0">
                  <a:latin typeface="Arial" charset="0"/>
                  <a:cs typeface="Arial" charset="0"/>
                </a:rPr>
                <a:t>) =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altLang="en-US" sz="2400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baseline="30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altLang="en-US" sz="2400" dirty="0"/>
                <a:t> +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n-1</a:t>
              </a: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n-1</a:t>
              </a:r>
              <a:r>
                <a:rPr lang="en-GB" altLang="en-US" sz="2400" dirty="0"/>
                <a:t> +… +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altLang="en-US" sz="2400" dirty="0"/>
                <a:t> +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altLang="en-US" sz="2400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sz="2400" dirty="0"/>
                <a:t> +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GB" altLang="en-US" sz="2400" dirty="0"/>
                <a:t> , </a:t>
              </a:r>
              <a:r>
                <a:rPr lang="en-GB" altLang="en-US" sz="2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sz="2400" dirty="0">
                  <a:sym typeface="Symbol" panose="05050102010706020507" pitchFamily="18" charset="2"/>
                </a:rPr>
                <a:t> ℝ,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k</a:t>
              </a:r>
              <a:r>
                <a:rPr lang="en-GB" altLang="en-US" sz="2400" dirty="0">
                  <a:sym typeface="Symbol" panose="05050102010706020507" pitchFamily="18" charset="2"/>
                </a:rPr>
                <a:t> = 0, 1, … ,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n</a:t>
              </a:r>
              <a:r>
                <a:rPr lang="en-GB" altLang="en-US" sz="2400" dirty="0">
                  <a:sym typeface="Symbol" panose="05050102010706020507" pitchFamily="18" charset="2"/>
                </a:rPr>
                <a:t>, </a:t>
              </a:r>
              <a:r>
                <a:rPr lang="en-GB" alt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altLang="en-US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GB" altLang="en-US" sz="2400" dirty="0">
                  <a:sym typeface="Symbol" panose="05050102010706020507" pitchFamily="18" charset="2"/>
                </a:rPr>
                <a:t> 0</a:t>
              </a:r>
              <a:r>
                <a:rPr lang="en-GB" altLang="en-US" sz="2400" dirty="0"/>
                <a:t> </a:t>
              </a:r>
              <a:r>
                <a:rPr lang="en-GB" altLang="en-US" dirty="0">
                  <a:latin typeface="Arial" charset="0"/>
                  <a:cs typeface="Arial" charset="0"/>
                </a:rPr>
                <a:t>and real numbers </a:t>
              </a:r>
              <a:r>
                <a:rPr lang="en-GB" altLang="en-US" sz="2400" i="1" dirty="0"/>
                <a:t>a</a:t>
              </a:r>
              <a:r>
                <a:rPr lang="en-GB" altLang="en-US" sz="2400" dirty="0"/>
                <a:t> </a:t>
              </a:r>
              <a:r>
                <a:rPr lang="en-GB" altLang="en-US" dirty="0">
                  <a:latin typeface="Arial" charset="0"/>
                  <a:cs typeface="Arial" charset="0"/>
                </a:rPr>
                <a:t>and</a:t>
              </a:r>
              <a:r>
                <a:rPr lang="en-GB" altLang="en-US" sz="2400" dirty="0"/>
                <a:t> </a:t>
              </a:r>
              <a:r>
                <a:rPr lang="en-GB" altLang="en-US" sz="2400" i="1" dirty="0"/>
                <a:t>b</a:t>
              </a:r>
              <a:r>
                <a:rPr lang="en-GB" altLang="en-US" sz="2400" dirty="0"/>
                <a:t>, </a:t>
              </a:r>
              <a:r>
                <a:rPr lang="en-GB" altLang="en-US" sz="2400" i="1" dirty="0"/>
                <a:t>a</a:t>
              </a:r>
              <a:r>
                <a:rPr lang="en-GB" sz="2400" dirty="0">
                  <a:latin typeface="Arial" charset="0"/>
                  <a:cs typeface="Arial" charset="0"/>
                </a:rPr>
                <a:t> </a:t>
              </a:r>
              <a:r>
                <a:rPr lang="en-GB" altLang="en-US" sz="2400" dirty="0">
                  <a:sym typeface="Symbol" panose="05050102010706020507" pitchFamily="18" charset="2"/>
                </a:rPr>
                <a:t> 0, </a:t>
              </a:r>
              <a:r>
                <a:rPr lang="en-GB" altLang="en-US" dirty="0">
                  <a:latin typeface="Arial" charset="0"/>
                  <a:cs typeface="Arial" charset="0"/>
                  <a:sym typeface="Symbol" panose="05050102010706020507" pitchFamily="18" charset="2"/>
                </a:rPr>
                <a:t>then </a:t>
              </a:r>
              <a:r>
                <a:rPr lang="en-GB" dirty="0">
                  <a:latin typeface="Arial" charset="0"/>
                  <a:cs typeface="Arial" charset="0"/>
                </a:rPr>
                <a:t>the remainder </a:t>
              </a:r>
              <a:r>
                <a:rPr lang="en-GB" sz="2400" dirty="0">
                  <a:latin typeface="Arial" charset="0"/>
                  <a:cs typeface="Arial" charset="0"/>
                </a:rPr>
                <a:t>when </a:t>
              </a: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GB" sz="2400" dirty="0">
                  <a:latin typeface="Arial" charset="0"/>
                  <a:cs typeface="Arial" charset="0"/>
                </a:rPr>
                <a:t>(</a:t>
              </a: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2400" dirty="0">
                  <a:latin typeface="Arial" charset="0"/>
                  <a:cs typeface="Arial" charset="0"/>
                </a:rPr>
                <a:t>) is divided by a linear expression </a:t>
              </a:r>
              <a:r>
                <a:rPr lang="en-GB" sz="2400" dirty="0">
                  <a:latin typeface="Arial" charset="0"/>
                </a:rPr>
                <a:t>(</a:t>
              </a:r>
              <a:r>
                <a:rPr lang="en-GB" sz="2400" i="1" dirty="0" err="1">
                  <a:latin typeface="Times New Roman" pitchFamily="18" charset="0"/>
                  <a:cs typeface="Arial" charset="0"/>
                </a:rPr>
                <a:t>a</a:t>
              </a:r>
              <a:r>
                <a:rPr lang="en-GB" sz="2400" i="1" dirty="0" err="1">
                  <a:latin typeface="Times New Roman" pitchFamily="18" charset="0"/>
                </a:rPr>
                <a:t>x</a:t>
              </a:r>
              <a:r>
                <a:rPr lang="en-GB" sz="2400" dirty="0">
                  <a:latin typeface="Arial" charset="0"/>
                </a:rPr>
                <a:t> </a:t>
              </a:r>
              <a:r>
                <a:rPr lang="en-GB" sz="2400" dirty="0">
                  <a:latin typeface="Arial" charset="0"/>
                  <a:cs typeface="Arial" charset="0"/>
                </a:rPr>
                <a:t>– </a:t>
              </a:r>
              <a:r>
                <a:rPr lang="en-GB" sz="2400" i="1" dirty="0">
                  <a:latin typeface="Times New Roman" pitchFamily="18" charset="0"/>
                  <a:cs typeface="Arial" charset="0"/>
                </a:rPr>
                <a:t>b</a:t>
              </a:r>
              <a:r>
                <a:rPr lang="en-GB" sz="2400" dirty="0">
                  <a:latin typeface="Arial" charset="0"/>
                  <a:cs typeface="Arial" charset="0"/>
                </a:rPr>
                <a:t>), is </a:t>
              </a:r>
              <a:r>
                <a:rPr lang="en-GB" sz="2400" i="1" dirty="0">
                  <a:latin typeface="Times New Roman" pitchFamily="18" charset="0"/>
                  <a:cs typeface="Arial" charset="0"/>
                </a:rPr>
                <a:t>f </a:t>
              </a:r>
              <a:r>
                <a:rPr lang="en-GB" sz="3600" dirty="0">
                  <a:latin typeface="Arial" charset="0"/>
                  <a:cs typeface="Arial" charset="0"/>
                </a:rPr>
                <a:t>(</a:t>
              </a:r>
              <a:r>
                <a:rPr lang="en-GB" sz="2400" dirty="0">
                  <a:latin typeface="Arial" charset="0"/>
                  <a:cs typeface="Arial" charset="0"/>
                </a:rPr>
                <a:t>   </a:t>
              </a:r>
              <a:r>
                <a:rPr lang="en-GB" sz="3600" dirty="0">
                  <a:latin typeface="Arial" charset="0"/>
                  <a:cs typeface="Arial" charset="0"/>
                </a:rPr>
                <a:t>)</a:t>
              </a:r>
              <a:r>
                <a:rPr lang="en-GB" sz="2400" dirty="0">
                  <a:latin typeface="Arial" charset="0"/>
                  <a:cs typeface="Arial" charset="0"/>
                </a:rPr>
                <a:t>.</a:t>
              </a:r>
            </a:p>
          </p:txBody>
        </p:sp>
        <p:grpSp>
          <p:nvGrpSpPr>
            <p:cNvPr id="20" name="16 Grupo"/>
            <p:cNvGrpSpPr>
              <a:grpSpLocks/>
            </p:cNvGrpSpPr>
            <p:nvPr/>
          </p:nvGrpSpPr>
          <p:grpSpPr bwMode="auto">
            <a:xfrm>
              <a:off x="7153649" y="1664025"/>
              <a:ext cx="326572" cy="557759"/>
              <a:chOff x="10076463" y="3427510"/>
              <a:chExt cx="326572" cy="557759"/>
            </a:xfrm>
          </p:grpSpPr>
          <p:sp>
            <p:nvSpPr>
              <p:cNvPr id="21" name="13 Rectángulo"/>
              <p:cNvSpPr>
                <a:spLocks noChangeArrowheads="1"/>
              </p:cNvSpPr>
              <p:nvPr/>
            </p:nvSpPr>
            <p:spPr bwMode="auto">
              <a:xfrm>
                <a:off x="10090129" y="3427510"/>
                <a:ext cx="312906" cy="400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000" i="1" dirty="0">
                    <a:latin typeface="Times New Roman" panose="02020603050405020304" pitchFamily="18" charset="0"/>
                  </a:rPr>
                  <a:t>b</a:t>
                </a:r>
                <a:endParaRPr lang="en-GB" altLang="en-US" sz="2000" dirty="0"/>
              </a:p>
            </p:txBody>
          </p:sp>
          <p:sp>
            <p:nvSpPr>
              <p:cNvPr id="22" name="12 Rectángulo"/>
              <p:cNvSpPr>
                <a:spLocks noChangeArrowheads="1"/>
              </p:cNvSpPr>
              <p:nvPr/>
            </p:nvSpPr>
            <p:spPr bwMode="auto">
              <a:xfrm>
                <a:off x="10083296" y="3584923"/>
                <a:ext cx="312906" cy="400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000" i="1" dirty="0">
                    <a:latin typeface="Times New Roman" panose="02020603050405020304" pitchFamily="18" charset="0"/>
                  </a:rPr>
                  <a:t>a</a:t>
                </a:r>
                <a:endParaRPr lang="en-GB" altLang="en-US" sz="2000" dirty="0"/>
              </a:p>
            </p:txBody>
          </p:sp>
          <p:cxnSp>
            <p:nvCxnSpPr>
              <p:cNvPr id="23" name="15 Conector recto"/>
              <p:cNvCxnSpPr>
                <a:cxnSpLocks noChangeShapeType="1"/>
              </p:cNvCxnSpPr>
              <p:nvPr/>
            </p:nvCxnSpPr>
            <p:spPr bwMode="auto">
              <a:xfrm>
                <a:off x="10076463" y="3638297"/>
                <a:ext cx="278422" cy="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837157" y="3725990"/>
            <a:ext cx="514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(</a:t>
            </a:r>
            <a:r>
              <a:rPr lang="en-GB" altLang="en-US" i="1" dirty="0" err="1">
                <a:latin typeface="Times New Roman" panose="02020603050405020304" pitchFamily="18" charset="0"/>
              </a:rPr>
              <a:t>ax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)(quotient) + (remainder)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6238" y="2894993"/>
            <a:ext cx="84315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In order to use synthetic division when dividing by a linear expression (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 you have to modify the algorithm</a:t>
            </a:r>
            <a:endParaRPr lang="en-US" alt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24295" y="67467"/>
            <a:ext cx="7772400" cy="862013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1837156" y="4447691"/>
                <a:ext cx="5448607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/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)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GB" altLang="en-US" dirty="0"/>
                  <a:t>(quotient) + (remainder)</a:t>
                </a:r>
              </a:p>
            </p:txBody>
          </p:sp>
        </mc:Choice>
        <mc:Fallback xmlns="">
          <p:sp>
            <p:nvSpPr>
              <p:cNvPr id="24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7156" y="4447691"/>
                <a:ext cx="5448607" cy="645048"/>
              </a:xfrm>
              <a:prstGeom prst="rect">
                <a:avLst/>
              </a:prstGeom>
              <a:blipFill rotWithShape="0">
                <a:blip r:embed="rId2"/>
                <a:stretch>
                  <a:fillRect l="-1678" b="-76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1837156" y="5443928"/>
                <a:ext cx="5346015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/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GB" altLang="en-US" i="1" dirty="0">
                    <a:latin typeface="Times New Roman" panose="02020603050405020304" pitchFamily="18" charset="0"/>
                  </a:rPr>
                  <a:t>a</a:t>
                </a:r>
                <a:r>
                  <a:rPr lang="en-GB" altLang="en-US" dirty="0"/>
                  <a:t>(quotient) + (remainder)</a:t>
                </a:r>
              </a:p>
            </p:txBody>
          </p:sp>
        </mc:Choice>
        <mc:Fallback xmlns="">
          <p:sp>
            <p:nvSpPr>
              <p:cNvPr id="2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7156" y="5443928"/>
                <a:ext cx="5346015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1710" r="-912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E3AD33D6-1A71-4146-AB22-89CA2A25228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ED372A6B-AE1F-497C-9FD6-5B2890163C4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66850" y="1101948"/>
            <a:ext cx="62103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Find the remainder when the polynomial </a:t>
            </a:r>
          </a:p>
          <a:p>
            <a:pPr algn="ctr"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= 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3</a:t>
            </a:r>
            <a:r>
              <a:rPr lang="en-GB" altLang="en-US"/>
              <a:t> – 6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+ 1 is divided by (2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– 1).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0512" y="2398352"/>
            <a:ext cx="8566150" cy="457200"/>
            <a:chOff x="158" y="1233"/>
            <a:chExt cx="5396" cy="28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58" y="1233"/>
              <a:ext cx="49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Using the Remainder Theorem, the remainder is given by</a:t>
              </a:r>
            </a:p>
          </p:txBody>
        </p:sp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5130" y="1281"/>
            <a:ext cx="42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72808" imgH="380835" progId="Equation.DSMT4">
                    <p:embed/>
                  </p:oleObj>
                </mc:Choice>
                <mc:Fallback>
                  <p:oleObj name="Equation" r:id="rId2" imgW="672808" imgH="380835" progId="Equation.DSMT4">
                    <p:embed/>
                    <p:pic>
                      <p:nvPicPr>
                        <p:cNvPr id="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0" y="1281"/>
                          <a:ext cx="42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219450" y="3322923"/>
          <a:ext cx="2755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900" imgH="419100" progId="Equation.DSMT4">
                  <p:embed/>
                </p:oleObj>
              </mc:Choice>
              <mc:Fallback>
                <p:oleObj name="Equation" r:id="rId4" imgW="2755900" imgH="41910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3322923"/>
                        <a:ext cx="2755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835400" y="4062913"/>
          <a:ext cx="1257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300" imgH="381000" progId="Equation.DSMT4">
                  <p:embed/>
                </p:oleObj>
              </mc:Choice>
              <mc:Fallback>
                <p:oleObj name="Equation" r:id="rId6" imgW="1257300" imgH="38100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4062913"/>
                        <a:ext cx="1257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835400" y="4666594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669" imgH="380835" progId="Equation.DSMT4">
                  <p:embed/>
                </p:oleObj>
              </mc:Choice>
              <mc:Fallback>
                <p:oleObj name="Equation" r:id="rId8" imgW="761669" imgH="380835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4666594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1163" y="33238"/>
            <a:ext cx="7772400" cy="93354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0" name="Rectangle 9">
            <a:hlinkClick r:id="rId10"/>
            <a:extLst>
              <a:ext uri="{FF2B5EF4-FFF2-40B4-BE49-F238E27FC236}">
                <a16:creationId xmlns:a16="http://schemas.microsoft.com/office/drawing/2014/main" id="{B4CFCAB4-0B61-4AC7-B2C4-6407046B5A8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10"/>
            <a:extLst>
              <a:ext uri="{FF2B5EF4-FFF2-40B4-BE49-F238E27FC236}">
                <a16:creationId xmlns:a16="http://schemas.microsoft.com/office/drawing/2014/main" id="{6FBDF0AF-E424-4D7D-8CE8-6A7110701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731372"/>
            <a:ext cx="87885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Use the synthetic division to find the quotient and the remainder when dividing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386123" y="1105830"/>
            <a:ext cx="6757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= 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4</a:t>
            </a:r>
            <a:r>
              <a:rPr lang="en-GB" altLang="en-US" dirty="0">
                <a:solidFill>
                  <a:srgbClr val="FF6600"/>
                </a:solidFill>
              </a:rPr>
              <a:t> –</a:t>
            </a:r>
            <a:r>
              <a:rPr lang="en-GB" altLang="en-US" baseline="30000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FF6600"/>
                </a:solidFill>
              </a:rPr>
              <a:t>7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3</a:t>
            </a:r>
            <a:r>
              <a:rPr lang="en-GB" altLang="en-US" dirty="0">
                <a:solidFill>
                  <a:srgbClr val="FF6600"/>
                </a:solidFill>
              </a:rPr>
              <a:t> – 7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+ 14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+ 5 </a:t>
            </a:r>
            <a:r>
              <a:rPr lang="en-GB" altLang="en-US" dirty="0"/>
              <a:t>by 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F0"/>
                </a:solidFill>
              </a:rPr>
              <a:t>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) = (2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 + 3)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57973" y="2544439"/>
            <a:ext cx="8433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Select the coefficients of all terms, including missing terms and organise them in a table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960875" y="33837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4435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50838" y="1851941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modified algorithm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526313" y="33837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–7</a:t>
            </a:r>
            <a:endParaRPr lang="en-GB" altLang="en-US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093899" y="33837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–7</a:t>
            </a:r>
            <a:endParaRPr lang="en-GB" altLang="en-US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795652" y="338376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14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2262859" y="3783010"/>
                <a:ext cx="570990" cy="614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rgbClr val="00B0F0"/>
                    </a:solidFill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2859" y="3783010"/>
                <a:ext cx="570990" cy="614655"/>
              </a:xfrm>
              <a:prstGeom prst="rect">
                <a:avLst/>
              </a:prstGeom>
              <a:blipFill rotWithShape="0">
                <a:blip r:embed="rId2"/>
                <a:stretch>
                  <a:fillRect l="-15957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2365749" y="4336082"/>
            <a:ext cx="3566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275" y="3512286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60875" y="43686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394669" y="4368679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–10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340419" y="43686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4970720" y="435633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508084" y="387802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–3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155473" y="388178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15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696957" y="3890715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–12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33165" y="3794279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0" idx="1"/>
          </p:cNvCxnSpPr>
          <p:nvPr/>
        </p:nvCxnSpPr>
        <p:spPr>
          <a:xfrm>
            <a:off x="2619105" y="4260350"/>
            <a:ext cx="341770" cy="3391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255119" y="4199097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1" idx="1"/>
          </p:cNvCxnSpPr>
          <p:nvPr/>
        </p:nvCxnSpPr>
        <p:spPr>
          <a:xfrm>
            <a:off x="2662536" y="4281685"/>
            <a:ext cx="732133" cy="3178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24571" y="4141800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2" idx="1"/>
          </p:cNvCxnSpPr>
          <p:nvPr/>
        </p:nvCxnSpPr>
        <p:spPr>
          <a:xfrm>
            <a:off x="2647522" y="4263209"/>
            <a:ext cx="1692897" cy="3363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603064" y="4183131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12"/>
              <p:cNvSpPr>
                <a:spLocks noChangeArrowheads="1"/>
              </p:cNvSpPr>
              <p:nvPr/>
            </p:nvSpPr>
            <p:spPr bwMode="auto">
              <a:xfrm>
                <a:off x="4340419" y="1699582"/>
                <a:ext cx="4091056" cy="745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g</a:t>
                </a:r>
                <a:r>
                  <a:rPr lang="en-GB" altLang="en-US" dirty="0"/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) = </a:t>
                </a:r>
                <a:r>
                  <a:rPr lang="en-GB" altLang="en-US" dirty="0">
                    <a:solidFill>
                      <a:srgbClr val="00B0F0"/>
                    </a:solidFill>
                  </a:rPr>
                  <a:t>2</a:t>
                </a:r>
                <a:r>
                  <a:rPr lang="en-GB" altLang="en-US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solidFill>
                      <a:srgbClr val="00B0F0"/>
                    </a:solidFill>
                  </a:rPr>
                  <a:t> + 3 = </a:t>
                </a:r>
                <a:r>
                  <a:rPr lang="en-GB" altLang="en-US" dirty="0">
                    <a:latin typeface="+mn-lt"/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GB" altLang="en-US" dirty="0"/>
              </a:p>
            </p:txBody>
          </p:sp>
        </mc:Choice>
        <mc:Fallback>
          <p:sp>
            <p:nvSpPr>
              <p:cNvPr id="4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0419" y="1699582"/>
                <a:ext cx="4091056" cy="745460"/>
              </a:xfrm>
              <a:prstGeom prst="rect">
                <a:avLst/>
              </a:prstGeom>
              <a:blipFill>
                <a:blip r:embed="rId3"/>
                <a:stretch>
                  <a:fillRect l="-2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5534020" y="339946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5</a:t>
            </a:r>
            <a:endParaRPr lang="en-GB" altLang="en-US" dirty="0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5586968" y="43563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405817" y="390701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–3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674322" y="4294751"/>
            <a:ext cx="2310722" cy="3500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247689" y="4228420"/>
            <a:ext cx="385176" cy="4290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578738" y="4901484"/>
            <a:ext cx="84338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coefficients of the quotient polynomial were multiplied by 2, so you need to divide by the coefficients obtained to get the quotient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1185565" y="6140043"/>
            <a:ext cx="3951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Q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3</a:t>
            </a:r>
            <a:r>
              <a:rPr lang="en-GB" altLang="en-US" dirty="0">
                <a:solidFill>
                  <a:srgbClr val="00B050"/>
                </a:solidFill>
              </a:rPr>
              <a:t> – 5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2</a:t>
            </a:r>
            <a:r>
              <a:rPr lang="en-GB" altLang="en-US" dirty="0">
                <a:solidFill>
                  <a:srgbClr val="00B050"/>
                </a:solidFill>
              </a:rPr>
              <a:t> + 4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+ 1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291366" y="6029737"/>
            <a:ext cx="3951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2</a:t>
            </a:r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E0F20CD5-D0BB-4B9E-8BDA-7B9E8E686DC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69F0D73B-D29F-48C3-BEB6-739FE030613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2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3" grpId="0"/>
      <p:bldP spid="46" grpId="0"/>
      <p:bldP spid="47" grpId="0"/>
      <p:bldP spid="48" grpId="0"/>
      <p:bldP spid="54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731372"/>
            <a:ext cx="8788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When polynomial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789990" y="701354"/>
            <a:ext cx="5977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=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3</a:t>
            </a:r>
            <a:r>
              <a:rPr lang="en-GB" altLang="en-US" dirty="0">
                <a:solidFill>
                  <a:srgbClr val="FF6600"/>
                </a:solidFill>
              </a:rPr>
              <a:t> – 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+ 11 </a:t>
            </a:r>
            <a:r>
              <a:rPr lang="en-GB" altLang="en-US" dirty="0"/>
              <a:t>is divided by</a:t>
            </a:r>
            <a:endParaRPr lang="en-GB" altLang="en-US" dirty="0">
              <a:solidFill>
                <a:srgbClr val="00B0F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98136" y="2369488"/>
            <a:ext cx="8433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Select the coefficients of all terms, including missing terms and organise them in a table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960875" y="33837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4435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65345" y="1791237"/>
            <a:ext cx="3387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synthetic division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526313" y="33837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–2</a:t>
            </a:r>
            <a:endParaRPr lang="en-GB" altLang="en-US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288933" y="338376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795652" y="3383763"/>
            <a:ext cx="5048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11</a:t>
            </a:r>
            <a:endParaRPr lang="en-GB" altLang="en-US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410063" y="381007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F0"/>
                </a:solidFill>
              </a:rPr>
              <a:t>2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365749" y="4336082"/>
            <a:ext cx="3566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96275" y="3512286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60875" y="43686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676379" y="43686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271993" y="435522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4740818" y="4368678"/>
            <a:ext cx="11973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FF"/>
                </a:solidFill>
              </a:rPr>
              <a:t>11 + 2</a:t>
            </a:r>
            <a:r>
              <a:rPr lang="en-GB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654608" y="388097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313583" y="389572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913334" y="387555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2</a:t>
            </a:r>
            <a:r>
              <a:rPr lang="en-GB" altLang="en-US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133165" y="3794279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0" idx="1"/>
          </p:cNvCxnSpPr>
          <p:nvPr/>
        </p:nvCxnSpPr>
        <p:spPr>
          <a:xfrm>
            <a:off x="2619105" y="4260350"/>
            <a:ext cx="341770" cy="3391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255119" y="4199097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5" idx="2"/>
            <a:endCxn id="31" idx="1"/>
          </p:cNvCxnSpPr>
          <p:nvPr/>
        </p:nvCxnSpPr>
        <p:spPr>
          <a:xfrm>
            <a:off x="2630636" y="4271736"/>
            <a:ext cx="1045743" cy="3277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24571" y="4141800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2" idx="1"/>
          </p:cNvCxnSpPr>
          <p:nvPr/>
        </p:nvCxnSpPr>
        <p:spPr>
          <a:xfrm>
            <a:off x="2579096" y="4249750"/>
            <a:ext cx="1692897" cy="3363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603064" y="4183131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1679002" y="5079160"/>
            <a:ext cx="3951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11 + 2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dirty="0">
                <a:solidFill>
                  <a:srgbClr val="00B050"/>
                </a:solidFill>
              </a:rPr>
              <a:t> = 1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3153507" y="5572267"/>
            <a:ext cx="184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00B050"/>
                </a:solidFill>
              </a:rPr>
              <a:t>2</a:t>
            </a:r>
            <a:r>
              <a:rPr lang="en-GB" altLang="en-US" i="1">
                <a:solidFill>
                  <a:srgbClr val="00B050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>
                <a:solidFill>
                  <a:srgbClr val="00B050"/>
                </a:solidFill>
              </a:rPr>
              <a:t>= </a:t>
            </a:r>
            <a:r>
              <a:rPr lang="en-GB" altLang="en-US">
                <a:solidFill>
                  <a:srgbClr val="00B050"/>
                </a:solidFill>
                <a:sym typeface="Symbol" panose="05050102010706020507" pitchFamily="18" charset="2"/>
              </a:rPr>
              <a:t></a:t>
            </a:r>
            <a:r>
              <a:rPr lang="en-GB" altLang="en-US">
                <a:solidFill>
                  <a:srgbClr val="00B050"/>
                </a:solidFill>
              </a:rPr>
              <a:t>10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65345" y="1216633"/>
            <a:ext cx="8160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F0"/>
                </a:solidFill>
              </a:rPr>
              <a:t>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) = 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 </a:t>
            </a:r>
            <a:r>
              <a:rPr lang="en-GB" altLang="en-US" dirty="0">
                <a:solidFill>
                  <a:srgbClr val="00B0F0"/>
                </a:solidFill>
                <a:sym typeface="Symbol" panose="05050102010706020507" pitchFamily="18" charset="2"/>
              </a:rPr>
              <a:t></a:t>
            </a:r>
            <a:r>
              <a:rPr lang="en-GB" altLang="en-US" dirty="0">
                <a:solidFill>
                  <a:srgbClr val="00B0F0"/>
                </a:solidFill>
              </a:rPr>
              <a:t> 2) </a:t>
            </a:r>
            <a:r>
              <a:rPr lang="en-GB" altLang="en-US" dirty="0"/>
              <a:t>the remainder is 1. Find the value of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334680" y="6062324"/>
            <a:ext cx="1841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dirty="0">
                <a:solidFill>
                  <a:srgbClr val="00B050"/>
                </a:solidFill>
              </a:rPr>
              <a:t>= </a:t>
            </a:r>
            <a:r>
              <a:rPr lang="en-GB" altLang="en-US" dirty="0">
                <a:solidFill>
                  <a:srgbClr val="00B050"/>
                </a:solidFill>
                <a:sym typeface="Symbol" panose="05050102010706020507" pitchFamily="18" charset="2"/>
              </a:rPr>
              <a:t></a:t>
            </a:r>
            <a:r>
              <a:rPr lang="en-GB" alt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EE384C55-F314-40D8-8608-4B6758A02F8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"/>
            <a:extLst>
              <a:ext uri="{FF2B5EF4-FFF2-40B4-BE49-F238E27FC236}">
                <a16:creationId xmlns:a16="http://schemas.microsoft.com/office/drawing/2014/main" id="{7679183C-32F7-4F1D-BF01-25071A911A8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2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57" grpId="0"/>
      <p:bldP spid="58" grpId="0"/>
      <p:bldP spid="37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66850" y="1101948"/>
            <a:ext cx="6426574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Find the remainder when the polynomial </a:t>
            </a:r>
          </a:p>
          <a:p>
            <a:pPr algn="ctr"/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2019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latin typeface="Times New Roman" panose="02020603050405020304" pitchFamily="18" charset="0"/>
              </a:rPr>
              <a:t>2</a:t>
            </a:r>
            <a:r>
              <a:rPr lang="en-GB" altLang="en-US" dirty="0"/>
              <a:t> + 2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– 2 is divided by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1).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5337" y="2022853"/>
            <a:ext cx="7988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Using the Remainder Theorem on unique decomposition.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1163" y="33238"/>
            <a:ext cx="7772400" cy="93354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11164" y="2466850"/>
            <a:ext cx="3743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400" dirty="0"/>
              <a:t>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) = 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baseline="30000" dirty="0"/>
              <a:t>2</a:t>
            </a:r>
            <a:r>
              <a:rPr lang="en-GB" altLang="en-US" sz="2400" dirty="0"/>
              <a:t> – 1)</a:t>
            </a:r>
            <a:r>
              <a:rPr lang="en-GB" altLang="en-US" sz="2400" i="1" dirty="0">
                <a:latin typeface="Times New Roman" panose="02020603050405020304" pitchFamily="18" charset="0"/>
              </a:rPr>
              <a:t> Q</a:t>
            </a:r>
            <a:r>
              <a:rPr lang="en-GB" altLang="en-US" sz="2400" dirty="0"/>
              <a:t>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) + </a:t>
            </a:r>
            <a:r>
              <a:rPr lang="en-GB" altLang="en-US" sz="2400" i="1" dirty="0">
                <a:latin typeface="Times New Roman" panose="02020603050405020304" pitchFamily="18" charset="0"/>
              </a:rPr>
              <a:t>R</a:t>
            </a:r>
            <a:r>
              <a:rPr lang="en-GB" altLang="en-US" sz="2400" dirty="0"/>
              <a:t>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5337" y="2931007"/>
            <a:ext cx="7392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Since the divisor is quadratic, the remainder is linear.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3914" y="3285096"/>
            <a:ext cx="3743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R</a:t>
            </a:r>
            <a:r>
              <a:rPr lang="en-GB" altLang="en-US" sz="2400" dirty="0"/>
              <a:t>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) = </a:t>
            </a: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11163" y="3719867"/>
            <a:ext cx="4084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zeros of the divisor are: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97362" y="3679317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38920" y="3679317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39690" y="3679317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45883" y="4158807"/>
            <a:ext cx="9068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Calculating the value of the polynomial at the zeros of the divisor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3914" y="4658492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13723" y="4658491"/>
            <a:ext cx="4129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400" dirty="0"/>
              <a:t>(</a:t>
            </a:r>
            <a:r>
              <a:rPr lang="en-GB" altLang="en-US" sz="2400" dirty="0">
                <a:latin typeface="Times New Roman" panose="02020603050405020304" pitchFamily="18" charset="0"/>
              </a:rPr>
              <a:t>1</a:t>
            </a:r>
            <a:r>
              <a:rPr lang="en-GB" altLang="en-US" sz="2400" dirty="0"/>
              <a:t>) = </a:t>
            </a:r>
            <a:r>
              <a:rPr lang="en-GB" altLang="en-US" sz="2400" dirty="0">
                <a:latin typeface="Times New Roman" panose="02020603050405020304" pitchFamily="18" charset="0"/>
              </a:rPr>
              <a:t>(1)</a:t>
            </a:r>
            <a:r>
              <a:rPr lang="en-GB" altLang="en-US" sz="2400" baseline="30000" dirty="0"/>
              <a:t>2019</a:t>
            </a:r>
            <a:r>
              <a:rPr lang="en-GB" altLang="en-US" sz="2400" dirty="0"/>
              <a:t> – 3(1)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2</a:t>
            </a:r>
            <a:r>
              <a:rPr lang="en-GB" altLang="en-US" sz="2400" dirty="0"/>
              <a:t> + 2(1)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– 2 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5738920" y="4658491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= – 2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3914" y="5120157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= 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13723" y="5120156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400" dirty="0"/>
              <a:t>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 = </a:t>
            </a:r>
            <a:r>
              <a:rPr lang="en-GB" altLang="en-US" sz="2400" dirty="0">
                <a:latin typeface="Times New Roman" panose="02020603050405020304" pitchFamily="18" charset="0"/>
              </a:rPr>
              <a:t>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>
                <a:latin typeface="Times New Roman" panose="02020603050405020304" pitchFamily="18" charset="0"/>
              </a:rPr>
              <a:t>)</a:t>
            </a:r>
            <a:r>
              <a:rPr lang="en-GB" altLang="en-US" sz="2400" baseline="30000" dirty="0"/>
              <a:t>2019</a:t>
            </a:r>
            <a:r>
              <a:rPr lang="en-GB" altLang="en-US" sz="2400" dirty="0"/>
              <a:t> – 3(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</a:t>
            </a:r>
            <a:r>
              <a:rPr lang="en-GB" altLang="en-US" sz="2400" baseline="30000" dirty="0">
                <a:latin typeface="Times New Roman" panose="02020603050405020304" pitchFamily="18" charset="0"/>
              </a:rPr>
              <a:t>2</a:t>
            </a:r>
            <a:r>
              <a:rPr lang="en-GB" altLang="en-US" sz="2400" dirty="0"/>
              <a:t> + 2(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</a:t>
            </a:r>
            <a:r>
              <a:rPr lang="en-GB" altLang="en-US" sz="2400" i="1" dirty="0">
                <a:latin typeface="Times New Roman" panose="02020603050405020304" pitchFamily="18" charset="0"/>
              </a:rPr>
              <a:t> </a:t>
            </a:r>
            <a:r>
              <a:rPr lang="en-GB" altLang="en-US" sz="2400" dirty="0"/>
              <a:t>– 2 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6411273" y="5101805"/>
            <a:ext cx="973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= – 8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1958" y="5624988"/>
            <a:ext cx="416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400" dirty="0"/>
              <a:t>(</a:t>
            </a:r>
            <a:r>
              <a:rPr lang="en-GB" altLang="en-US" sz="2400" dirty="0">
                <a:latin typeface="Times New Roman" panose="02020603050405020304" pitchFamily="18" charset="0"/>
              </a:rPr>
              <a:t>1</a:t>
            </a:r>
            <a:r>
              <a:rPr lang="en-GB" altLang="en-US" sz="2400" dirty="0"/>
              <a:t>) = (</a:t>
            </a:r>
            <a:r>
              <a:rPr lang="en-GB" altLang="en-US" sz="2400" dirty="0">
                <a:latin typeface="Times New Roman" panose="02020603050405020304" pitchFamily="18" charset="0"/>
              </a:rPr>
              <a:t>1</a:t>
            </a:r>
            <a:r>
              <a:rPr lang="en-GB" altLang="en-US" sz="2400" baseline="30000" dirty="0"/>
              <a:t>2</a:t>
            </a:r>
            <a:r>
              <a:rPr lang="en-GB" altLang="en-US" sz="2400" dirty="0"/>
              <a:t> – 1)</a:t>
            </a:r>
            <a:r>
              <a:rPr lang="en-GB" altLang="en-US" sz="2400" i="1" dirty="0">
                <a:latin typeface="Times New Roman" panose="02020603050405020304" pitchFamily="18" charset="0"/>
              </a:rPr>
              <a:t> q</a:t>
            </a:r>
            <a:r>
              <a:rPr lang="en-GB" altLang="en-US" sz="2400" dirty="0"/>
              <a:t>(</a:t>
            </a:r>
            <a:r>
              <a:rPr lang="en-GB" altLang="en-US" sz="2400" dirty="0">
                <a:latin typeface="Times New Roman" panose="02020603050405020304" pitchFamily="18" charset="0"/>
              </a:rPr>
              <a:t>1</a:t>
            </a:r>
            <a:r>
              <a:rPr lang="en-GB" altLang="en-US" sz="2400" dirty="0"/>
              <a:t>) +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(</a:t>
            </a:r>
            <a:r>
              <a:rPr lang="en-GB" altLang="en-US" sz="2400" dirty="0">
                <a:latin typeface="Times New Roman" panose="02020603050405020304" pitchFamily="18" charset="0"/>
              </a:rPr>
              <a:t>1</a:t>
            </a:r>
            <a:r>
              <a:rPr lang="en-GB" altLang="en-US" sz="2400" dirty="0"/>
              <a:t>)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1957" y="6124672"/>
            <a:ext cx="4986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400" dirty="0"/>
              <a:t>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 = ((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>
                <a:cs typeface="Times New Roman" panose="02020603050405020304" pitchFamily="18" charset="0"/>
              </a:rPr>
              <a:t>)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aseline="30000" dirty="0"/>
              <a:t>2</a:t>
            </a:r>
            <a:r>
              <a:rPr lang="en-GB" altLang="en-US" sz="2400" dirty="0"/>
              <a:t> – 1)</a:t>
            </a:r>
            <a:r>
              <a:rPr lang="en-GB" altLang="en-US" sz="2400" i="1" dirty="0">
                <a:latin typeface="Times New Roman" panose="02020603050405020304" pitchFamily="18" charset="0"/>
              </a:rPr>
              <a:t> q</a:t>
            </a:r>
            <a:r>
              <a:rPr lang="en-GB" altLang="en-US" sz="2400" dirty="0"/>
              <a:t>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 +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(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altLang="en-US" sz="2400" dirty="0"/>
              <a:t>)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11273" y="5624988"/>
            <a:ext cx="217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 </a:t>
            </a:r>
            <a:r>
              <a:rPr lang="en-GB" altLang="en-US" sz="2400" dirty="0"/>
              <a:t>= – 2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65826" y="6124671"/>
            <a:ext cx="2060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 </a:t>
            </a:r>
            <a:r>
              <a:rPr lang="en-GB" altLang="en-US" sz="2400" dirty="0"/>
              <a:t>= – 8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787153" y="5815271"/>
            <a:ext cx="1479176" cy="0"/>
          </a:xfrm>
          <a:prstGeom prst="straightConnector1">
            <a:avLst/>
          </a:prstGeom>
          <a:ln w="3492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38920" y="6365624"/>
            <a:ext cx="479291" cy="0"/>
          </a:xfrm>
          <a:prstGeom prst="straightConnector1">
            <a:avLst/>
          </a:prstGeom>
          <a:ln w="3492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10318E31-79BF-42BC-A891-65F12903E94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5CD1187E-8AA0-4A02-B810-F49A22F6B95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4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1" grpId="0"/>
      <p:bldP spid="12" grpId="0"/>
      <p:bldP spid="13" grpId="0"/>
      <p:bldP spid="14" grpId="0"/>
      <p:bldP spid="15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66850" y="1101948"/>
            <a:ext cx="6426574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Find the remainder when the polynomial </a:t>
            </a:r>
          </a:p>
          <a:p>
            <a:pPr algn="ctr"/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2019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latin typeface="Times New Roman" panose="02020603050405020304" pitchFamily="18" charset="0"/>
              </a:rPr>
              <a:t>2</a:t>
            </a:r>
            <a:r>
              <a:rPr lang="en-GB" altLang="en-US" dirty="0"/>
              <a:t> + 2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– 2 is divided by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1).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5337" y="2022853"/>
            <a:ext cx="7087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Solving the simultaneous equations by elimination.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1163" y="33238"/>
            <a:ext cx="7772400" cy="93354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193194" y="3832833"/>
            <a:ext cx="1429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r>
              <a:rPr lang="en-GB" altLang="en-US" sz="2400" dirty="0"/>
              <a:t> = 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16530" y="3458004"/>
            <a:ext cx="1372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Times New Roman" panose="02020603050405020304" pitchFamily="18" charset="0"/>
              </a:rPr>
              <a:t>2</a:t>
            </a:r>
            <a:r>
              <a:rPr lang="en-GB" altLang="en-US" sz="2400" i="1" dirty="0">
                <a:latin typeface="Times New Roman" panose="02020603050405020304" pitchFamily="18" charset="0"/>
              </a:rPr>
              <a:t>b</a:t>
            </a:r>
            <a:r>
              <a:rPr lang="en-GB" altLang="en-US" sz="2400" dirty="0"/>
              <a:t> = </a:t>
            </a:r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dirty="0"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45883" y="4158807"/>
            <a:ext cx="2050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Substituting 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39432" y="2508018"/>
            <a:ext cx="217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 </a:t>
            </a:r>
            <a:r>
              <a:rPr lang="en-GB" altLang="en-US" sz="2400" dirty="0"/>
              <a:t>= – 2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93985" y="3007701"/>
            <a:ext cx="2060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ym typeface="Symbol" panose="05050102010706020507" pitchFamily="18" charset="2"/>
              </a:rPr>
              <a:t>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 </a:t>
            </a:r>
            <a:r>
              <a:rPr lang="en-GB" altLang="en-US" sz="2400" dirty="0"/>
              <a:t>= – 8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9432" y="4427132"/>
            <a:ext cx="217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</a:t>
            </a:r>
            <a:r>
              <a:rPr lang="en-GB" altLang="en-US" sz="2400" dirty="0">
                <a:sym typeface="Symbol" panose="05050102010706020507" pitchFamily="18" charset="2"/>
              </a:rPr>
              <a:t>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/>
              <a:t>= – 2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93194" y="4934595"/>
            <a:ext cx="217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/>
              <a:t> = 3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72931" y="5384898"/>
            <a:ext cx="3983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Therefore, the remainder is.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39432" y="5846563"/>
            <a:ext cx="3743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</a:rPr>
              <a:t>R</a:t>
            </a:r>
            <a:r>
              <a:rPr lang="en-GB" altLang="en-US" sz="2400" dirty="0"/>
              <a:t>(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) = </a:t>
            </a:r>
            <a:r>
              <a:rPr lang="en-GB" altLang="en-US" sz="2400" dirty="0">
                <a:cs typeface="Times New Roman" panose="02020603050405020304" pitchFamily="18" charset="0"/>
              </a:rPr>
              <a:t>3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altLang="en-US" sz="2400" dirty="0">
                <a:sym typeface="Symbol" panose="05050102010706020507" pitchFamily="18" charset="2"/>
              </a:rPr>
              <a:t> </a:t>
            </a:r>
            <a:r>
              <a:rPr lang="en-GB" altLang="en-US" sz="2400" dirty="0">
                <a:cs typeface="Times New Roman" panose="02020603050405020304" pitchFamily="18" charset="0"/>
              </a:rPr>
              <a:t>5</a:t>
            </a:r>
            <a:endParaRPr lang="en-GB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F89A3D2D-20F7-4F2C-BB3C-28AA5177023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11CAF930-C23C-40DD-87E0-1843DF2C80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7" grpId="0"/>
      <p:bldP spid="26" grpId="0"/>
      <p:bldP spid="27" grpId="0"/>
      <p:bldP spid="28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02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72251" y="2632578"/>
            <a:ext cx="8199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Can we determine if 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GB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− 1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/>
              <a:t>is a factor of this polynomial without performing full polynomial division?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71600" y="3745470"/>
            <a:ext cx="5437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Suggest a method to test for divisibility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42599" y="1602941"/>
            <a:ext cx="4549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= 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− 3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GB" sz="3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− 6</a:t>
            </a:r>
            <a:r>
              <a:rPr lang="en-GB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 </a:t>
            </a:r>
            <a:r>
              <a:rPr lang="en-GB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+ 8</a:t>
            </a:r>
            <a:endParaRPr lang="en-GB" altLang="en-US" sz="3600" dirty="0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F9F0C581-091B-4759-A2BD-183E2AC2E1A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A43EAF91-A01C-4723-9AF0-7FA4562915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0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1F1EF-182C-C051-1AA5-7A59E4366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67CD-EE2B-A162-2555-AFE8919CF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02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061EACA-8265-9644-4E63-6B09016BB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91532"/>
            <a:ext cx="718337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dirty="0">
                <a:latin typeface="Arial" charset="0"/>
              </a:rPr>
              <a:t>If 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–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p</a:t>
            </a:r>
            <a:r>
              <a:rPr lang="en-GB" sz="2400" dirty="0">
                <a:latin typeface="Arial" charset="0"/>
                <a:cs typeface="Arial" charset="0"/>
              </a:rPr>
              <a:t>) is a factor of a polynomial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f</a:t>
            </a:r>
            <a:r>
              <a:rPr lang="en-GB" sz="2400" dirty="0">
                <a:latin typeface="Arial" charset="0"/>
                <a:cs typeface="Arial" charset="0"/>
              </a:rPr>
              <a:t>(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) then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f</a:t>
            </a:r>
            <a:r>
              <a:rPr lang="en-GB" sz="2400" dirty="0">
                <a:latin typeface="Arial" charset="0"/>
                <a:cs typeface="Arial" charset="0"/>
              </a:rPr>
              <a:t>(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p</a:t>
            </a:r>
            <a:r>
              <a:rPr lang="en-GB" sz="2400" dirty="0">
                <a:latin typeface="Arial" charset="0"/>
                <a:cs typeface="Arial" charset="0"/>
              </a:rPr>
              <a:t>) = 0.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EC33005-3C03-33DE-C271-FEAA5747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268262"/>
            <a:ext cx="3675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converse is also true: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6964712-CCF8-849A-84F1-F972D921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86920"/>
            <a:ext cx="718337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dirty="0">
                <a:latin typeface="Arial" charset="0"/>
              </a:rPr>
              <a:t>If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f</a:t>
            </a:r>
            <a:r>
              <a:rPr lang="en-GB" sz="2400" dirty="0">
                <a:latin typeface="Arial" charset="0"/>
                <a:cs typeface="Arial" charset="0"/>
              </a:rPr>
              <a:t>(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p</a:t>
            </a:r>
            <a:r>
              <a:rPr lang="en-GB" sz="2400" dirty="0">
                <a:latin typeface="Arial" charset="0"/>
                <a:cs typeface="Arial" charset="0"/>
              </a:rPr>
              <a:t>) = 0 then </a:t>
            </a:r>
            <a:r>
              <a:rPr lang="en-GB" sz="2400" dirty="0">
                <a:latin typeface="Arial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–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p</a:t>
            </a:r>
            <a:r>
              <a:rPr lang="en-GB" sz="2400" dirty="0">
                <a:latin typeface="Arial" charset="0"/>
                <a:cs typeface="Arial" charset="0"/>
              </a:rPr>
              <a:t>) is a factor of a polynomial 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f</a:t>
            </a:r>
            <a:r>
              <a:rPr lang="en-GB" sz="2400" dirty="0">
                <a:latin typeface="Arial" charset="0"/>
                <a:cs typeface="Arial" charset="0"/>
              </a:rPr>
              <a:t>(</a:t>
            </a:r>
            <a:r>
              <a:rPr lang="en-GB" sz="2400" i="1" dirty="0"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latin typeface="Arial" charset="0"/>
                <a:cs typeface="Arial" charset="0"/>
              </a:rPr>
              <a:t>).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2008DE1-2852-2BDE-98C7-E1CBF1BE8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747124"/>
            <a:ext cx="533511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can you conclude about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)?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32C40B9-DFEE-696D-2939-5911DDD0B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79" y="3280896"/>
            <a:ext cx="81852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) is a factor of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if and only if the remainder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) is 0.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2AEF302B-B224-7148-5C83-4D612C5F0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32907"/>
            <a:ext cx="407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This is </a:t>
            </a:r>
            <a:r>
              <a:rPr lang="en-GB" altLang="en-US" b="1" dirty="0">
                <a:solidFill>
                  <a:srgbClr val="FF6600"/>
                </a:solidFill>
              </a:rPr>
              <a:t>the Factor Theorem</a:t>
            </a:r>
            <a:r>
              <a:rPr lang="en-GB" altLang="en-US" dirty="0"/>
              <a:t>: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A4027277-66A5-EC82-B782-583B2B5A9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92662"/>
            <a:ext cx="8713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Suppose that when a polynomial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is divided by an expression of the form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) the remainder is 0.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EE07D61-7A8A-0C95-9001-0146C17C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8200"/>
            <a:ext cx="87137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This theorem is a direct consequence of the remainder theorem.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11CB630A-E7CB-211D-21D0-F2B6ED3FB02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D6A862E-053A-588D-3214-A8F5B130C73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3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0"/>
            <a:ext cx="7772400" cy="893203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09875" y="2596820"/>
            <a:ext cx="354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(–2) = 3(–2)</a:t>
            </a:r>
            <a:r>
              <a:rPr lang="en-GB" altLang="en-US" baseline="30000"/>
              <a:t>2</a:t>
            </a:r>
            <a:r>
              <a:rPr lang="en-GB" altLang="en-US"/>
              <a:t> + 5(–2) – 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11550" y="326149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 12 – 10 – 2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11550" y="3828554"/>
            <a:ext cx="453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 0			as required.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32394" y="4493224"/>
            <a:ext cx="6194425" cy="458788"/>
            <a:chOff x="158" y="2824"/>
            <a:chExt cx="3902" cy="289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58" y="2824"/>
              <a:ext cx="12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We can write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519" y="2825"/>
              <a:ext cx="25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3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</a:t>
              </a:r>
              <a:r>
                <a:rPr lang="en-GB" altLang="en-US"/>
                <a:t> + 5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– 2 = (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+ 2)(</a:t>
              </a:r>
              <a:r>
                <a:rPr lang="en-GB" altLang="en-US" i="1">
                  <a:latin typeface="Times New Roman" panose="02020603050405020304" pitchFamily="18" charset="0"/>
                </a:rPr>
                <a:t>ax</a:t>
              </a:r>
              <a:r>
                <a:rPr lang="en-GB" altLang="en-US"/>
                <a:t> + </a:t>
              </a:r>
              <a:r>
                <a:rPr lang="en-GB" altLang="en-US" i="1">
                  <a:latin typeface="Times New Roman" panose="02020603050405020304" pitchFamily="18" charset="0"/>
                </a:rPr>
                <a:t>b</a:t>
              </a:r>
              <a:r>
                <a:rPr lang="en-GB" altLang="en-US"/>
                <a:t>) </a:t>
              </a:r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50156" y="1122268"/>
            <a:ext cx="6842125" cy="12160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Use the Factor Theorem to show that </a:t>
            </a:r>
          </a:p>
          <a:p>
            <a:pPr algn="ctr" eaLnBrk="1" hangingPunct="1"/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+ 2)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= 3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+ 5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– 2.</a:t>
            </a:r>
          </a:p>
          <a:p>
            <a:pPr algn="ctr" eaLnBrk="1" hangingPunct="1"/>
            <a:r>
              <a:rPr lang="en-GB" altLang="en-US"/>
              <a:t>Hence or otherwise, factorize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).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32394" y="5114995"/>
            <a:ext cx="5518150" cy="458787"/>
            <a:chOff x="158" y="2993"/>
            <a:chExt cx="3476" cy="289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58" y="2993"/>
              <a:ext cx="1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By inspection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142" y="2994"/>
              <a:ext cx="14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GB" altLang="en-US">
                  <a:solidFill>
                    <a:srgbClr val="FF6600"/>
                  </a:solidFill>
                </a:rPr>
                <a:t> = 3</a:t>
              </a:r>
              <a:r>
                <a:rPr lang="en-GB" altLang="en-US"/>
                <a:t> and </a:t>
              </a:r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GB" altLang="en-US">
                  <a:solidFill>
                    <a:srgbClr val="FF6600"/>
                  </a:solidFill>
                </a:rPr>
                <a:t> = –1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306200" y="5824517"/>
            <a:ext cx="6351588" cy="457200"/>
            <a:chOff x="158" y="3488"/>
            <a:chExt cx="4001" cy="288"/>
          </a:xfrm>
        </p:grpSpPr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58" y="3488"/>
              <a:ext cx="7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And so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601" y="3488"/>
              <a:ext cx="25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3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</a:t>
              </a:r>
              <a:r>
                <a:rPr lang="en-GB" altLang="en-US"/>
                <a:t> + 5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– 2 = (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+ 2)(3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– 1) </a:t>
              </a:r>
            </a:p>
          </p:txBody>
        </p:sp>
      </p:grp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8897B830-B2DA-4C91-9562-B63051018F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843A9C2B-894A-4F6E-AE98-6CDE11F43F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6237" y="914400"/>
            <a:ext cx="8767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Factor Theorem can be used to factorize polynomials by systematically looking for values of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that will make the polynomial equal to 0. For example: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54150" y="2207390"/>
            <a:ext cx="6646862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Factorize the cubic polynomial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7" y="2801093"/>
            <a:ext cx="370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Let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+ 8.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525587" y="3258293"/>
            <a:ext cx="5727700" cy="457200"/>
            <a:chOff x="327" y="2016"/>
            <a:chExt cx="3608" cy="288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27" y="2016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(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dirty="0"/>
                <a:t> </a:t>
              </a:r>
              <a:r>
                <a:rPr lang="en-US" altLang="en-US" dirty="0"/>
                <a:t>± 1),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170" y="2016"/>
              <a:ext cx="7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(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</a:t>
              </a:r>
              <a:r>
                <a:rPr lang="en-US" altLang="en-US"/>
                <a:t>± 2),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014" y="2016"/>
              <a:ext cx="6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(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</a:t>
              </a:r>
              <a:r>
                <a:rPr lang="en-US" altLang="en-US"/>
                <a:t>± 4)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288" y="2016"/>
              <a:ext cx="6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(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/>
                <a:t> </a:t>
              </a:r>
              <a:r>
                <a:rPr lang="en-US" altLang="en-US"/>
                <a:t>± 8)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57" y="201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or</a:t>
              </a:r>
            </a:p>
          </p:txBody>
        </p:sp>
      </p:grp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5613" y="3715845"/>
            <a:ext cx="320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(1) = 1 – 3 – 6 + 8 = 0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468813" y="3715845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ym typeface="Symbol" panose="05050102010706020507" pitchFamily="18" charset="2"/>
              </a:rPr>
              <a:t> (</a:t>
            </a:r>
            <a:r>
              <a:rPr lang="en-GB" altLang="en-US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 dirty="0">
                <a:sym typeface="Symbol" panose="05050102010706020507" pitchFamily="18" charset="2"/>
              </a:rPr>
              <a:t> – 1) is a factor of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</a:t>
            </a:r>
            <a:r>
              <a:rPr lang="en-GB" altLang="en-US" dirty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55613" y="4207317"/>
            <a:ext cx="354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(–1) = –1 – 3 + 6 + 8 ≠ 0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468813" y="4207317"/>
            <a:ext cx="422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+ 1) is not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03704" y="4677404"/>
            <a:ext cx="353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(2) = 8 – 12 – 12 + 8 ≠ 0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516904" y="4677404"/>
            <a:ext cx="421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– 2) is not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82613" y="97435"/>
            <a:ext cx="7772400" cy="880135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44500" y="5163281"/>
            <a:ext cx="397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(–2) = – 8 – 12 + 12 + 8 = 0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457700" y="5163281"/>
            <a:ext cx="371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+ 2)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44500" y="5661756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(4) = 64 – 48 – 24 + 8 = 0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457700" y="5661756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– 4)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44500" y="6121478"/>
            <a:ext cx="680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have found three factors and so we can stop.</a:t>
            </a: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4C5C4D50-E825-4789-BF7E-44F3BB626F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5A68DF75-2DD2-4771-AAD3-5E01BBA100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0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1271302"/>
            <a:ext cx="397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(–2) = – 8 – 12 + 12 + 8 = 0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64025" y="1271302"/>
            <a:ext cx="371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+ 2)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1824269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(4) = 64 – 48 – 24 + 8 = 0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4025" y="1824269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– 4)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2406433"/>
            <a:ext cx="6378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These are the three factors of the polynomial.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911350" y="3577940"/>
            <a:ext cx="532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3</a:t>
            </a:r>
            <a:r>
              <a:rPr lang="en-GB" altLang="en-US">
                <a:solidFill>
                  <a:srgbClr val="FF6600"/>
                </a:solidFill>
              </a:rPr>
              <a:t> – 3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  <a:r>
              <a:rPr lang="en-GB" altLang="en-US">
                <a:solidFill>
                  <a:srgbClr val="FF6600"/>
                </a:solidFill>
              </a:rPr>
              <a:t> – 6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>
                <a:solidFill>
                  <a:srgbClr val="FF6600"/>
                </a:solidFill>
              </a:rPr>
              <a:t> + 8 = </a:t>
            </a:r>
            <a:r>
              <a:rPr lang="en-GB" altLang="en-US">
                <a:solidFill>
                  <a:srgbClr val="FF6600"/>
                </a:solidFill>
                <a:sym typeface="Symbol" panose="05050102010706020507" pitchFamily="18" charset="2"/>
              </a:rPr>
              <a:t>(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olidFill>
                  <a:srgbClr val="FF6600"/>
                </a:solidFill>
                <a:sym typeface="Symbol" panose="05050102010706020507" pitchFamily="18" charset="2"/>
              </a:rPr>
              <a:t> – 1)(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olidFill>
                  <a:srgbClr val="FF6600"/>
                </a:solidFill>
                <a:sym typeface="Symbol" panose="05050102010706020507" pitchFamily="18" charset="2"/>
              </a:rPr>
              <a:t> + 2)(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olidFill>
                  <a:srgbClr val="FF6600"/>
                </a:solidFill>
                <a:sym typeface="Symbol" panose="05050102010706020507" pitchFamily="18" charset="2"/>
              </a:rPr>
              <a:t> – 4)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2980289"/>
            <a:ext cx="789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given polynomial can therefore be fully factorized as: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44825" y="4112461"/>
            <a:ext cx="30829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Factorize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=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3</a:t>
            </a:r>
            <a:r>
              <a:rPr lang="en-GB" altLang="en-US"/>
              <a:t> + 1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0825" y="4621769"/>
            <a:ext cx="8767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has a constant term of 1 so the only possible factors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are 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– 1) or 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+ 1).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28663" y="5529819"/>
            <a:ext cx="217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(1) = 1 + 1 ≠ 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4025" y="5537757"/>
            <a:ext cx="421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– 1) is not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28663" y="6072744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(–1) = (–1)</a:t>
            </a:r>
            <a:r>
              <a:rPr lang="en-GB" altLang="en-US" baseline="30000"/>
              <a:t>3</a:t>
            </a:r>
            <a:r>
              <a:rPr lang="en-GB" altLang="en-US"/>
              <a:t> + 1 = 0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264025" y="6023532"/>
            <a:ext cx="3719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+ 1)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4435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58763" y="762000"/>
            <a:ext cx="320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(1) = 1 – 3 – 6 + 8 = 0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271963" y="762000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ym typeface="Symbol" panose="05050102010706020507" pitchFamily="18" charset="2"/>
              </a:rPr>
              <a:t> (</a:t>
            </a:r>
            <a:r>
              <a:rPr lang="en-GB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>
                <a:sym typeface="Symbol" panose="05050102010706020507" pitchFamily="18" charset="2"/>
              </a:rPr>
              <a:t> – 1) is a factor of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</a:t>
            </a:r>
            <a:r>
              <a:rPr lang="en-GB" alt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A3DF8A1E-FFAD-4C98-85E7-CD1E1EA3139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66BBBAD8-2A73-42D2-BE6A-5A1FCF62270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799004"/>
            <a:ext cx="87677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don’t know any other factors but we do know that the expression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 must be multiplied by a quadratic expression to give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+ 1. We can therefore write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10116" y="2005628"/>
            <a:ext cx="3865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+ 1 =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+ 1)(</a:t>
            </a:r>
            <a:r>
              <a:rPr lang="en-GB" altLang="en-US" i="1" dirty="0">
                <a:latin typeface="Times New Roman" panose="02020603050405020304" pitchFamily="18" charset="0"/>
              </a:rPr>
              <a:t>ax</a:t>
            </a:r>
            <a:r>
              <a:rPr lang="en-GB" altLang="en-US" baseline="30000" dirty="0"/>
              <a:t>2</a:t>
            </a:r>
            <a:r>
              <a:rPr lang="en-GB" altLang="en-US" dirty="0"/>
              <a:t> + </a:t>
            </a:r>
            <a:r>
              <a:rPr lang="en-GB" altLang="en-US" i="1" dirty="0" err="1">
                <a:latin typeface="Times New Roman" panose="02020603050405020304" pitchFamily="18" charset="0"/>
              </a:rPr>
              <a:t>bx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610690"/>
            <a:ext cx="6813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see immediately that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dirty="0">
                <a:solidFill>
                  <a:srgbClr val="FF6600"/>
                </a:solidFill>
              </a:rPr>
              <a:t> = 1</a:t>
            </a:r>
            <a:r>
              <a:rPr lang="en-GB" altLang="en-US" dirty="0"/>
              <a:t> and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FF6600"/>
                </a:solidFill>
              </a:rPr>
              <a:t> = 1</a:t>
            </a:r>
            <a:r>
              <a:rPr lang="en-GB" altLang="en-US" dirty="0"/>
              <a:t> so,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05918" y="3123312"/>
            <a:ext cx="1220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+ 1 =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60787" y="3646906"/>
            <a:ext cx="366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bx</a:t>
            </a:r>
            <a:r>
              <a:rPr lang="en-GB" altLang="en-US" baseline="30000" dirty="0"/>
              <a:t>2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</a:t>
            </a:r>
            <a:r>
              <a:rPr lang="en-GB" altLang="en-US" i="1" dirty="0" err="1">
                <a:latin typeface="Times New Roman" panose="02020603050405020304" pitchFamily="18" charset="0"/>
              </a:rPr>
              <a:t>bx</a:t>
            </a:r>
            <a:r>
              <a:rPr lang="en-GB" altLang="en-US" dirty="0"/>
              <a:t> + 1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60787" y="4117926"/>
            <a:ext cx="401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(</a:t>
            </a:r>
            <a:r>
              <a:rPr lang="en-GB" altLang="en-US" i="1" dirty="0">
                <a:latin typeface="Times New Roman" panose="02020603050405020304" pitchFamily="18" charset="0"/>
              </a:rPr>
              <a:t>b </a:t>
            </a:r>
            <a:r>
              <a:rPr lang="en-GB" altLang="en-US" dirty="0"/>
              <a:t>+ 1)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(</a:t>
            </a:r>
            <a:r>
              <a:rPr lang="en-GB" altLang="en-US" i="1" dirty="0">
                <a:latin typeface="Times New Roman" panose="02020603050405020304" pitchFamily="18" charset="0"/>
              </a:rPr>
              <a:t>b </a:t>
            </a:r>
            <a:r>
              <a:rPr lang="en-GB" altLang="en-US" dirty="0"/>
              <a:t>+ 1)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4529531"/>
            <a:ext cx="446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Equating coefficients of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gives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237706" y="504598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+ 1 = 0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51542" y="5412156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>
                <a:solidFill>
                  <a:srgbClr val="FF6600"/>
                </a:solidFill>
              </a:rPr>
              <a:t> = –1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0825" y="5750254"/>
            <a:ext cx="484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+ 1 can be fully factorized as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502025" y="6185533"/>
            <a:ext cx="358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+ 1 = 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–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6517" y="46396"/>
            <a:ext cx="7772400" cy="759297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BF64FF1F-E4A7-43F3-B1F3-29F3D369719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AB4B24F2-4821-402F-830C-1A3BEBD034F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CA7EF7-A5A4-7E8D-39B7-F7C4F3577CD8}"/>
              </a:ext>
            </a:extLst>
          </p:cNvPr>
          <p:cNvSpPr/>
          <p:nvPr/>
        </p:nvSpPr>
        <p:spPr>
          <a:xfrm>
            <a:off x="198100" y="3646906"/>
            <a:ext cx="2436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Expanding brackets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E6BED-CE3E-C31F-574C-B25FDA3E9E5F}"/>
              </a:ext>
            </a:extLst>
          </p:cNvPr>
          <p:cNvSpPr/>
          <p:nvPr/>
        </p:nvSpPr>
        <p:spPr>
          <a:xfrm>
            <a:off x="198100" y="4120928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Grouping terms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78C9C2-792B-8FCF-21AA-F6EA4D4A5AF4}"/>
              </a:ext>
            </a:extLst>
          </p:cNvPr>
          <p:cNvSpPr txBox="1"/>
          <p:nvPr/>
        </p:nvSpPr>
        <p:spPr>
          <a:xfrm>
            <a:off x="250825" y="3146399"/>
            <a:ext cx="2568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find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</a:t>
            </a:r>
            <a:endParaRPr lang="en-GB" dirty="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1A34ECAD-D2A1-4CDF-D1E5-1FD9AD6E8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657" y="3090055"/>
            <a:ext cx="1047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+ 1)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AD96C874-3FC6-7645-188A-76261D1CE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454" y="3079617"/>
            <a:ext cx="180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</a:t>
            </a:r>
            <a:r>
              <a:rPr lang="en-GB" altLang="en-US" i="1" dirty="0" err="1">
                <a:latin typeface="Times New Roman" panose="02020603050405020304" pitchFamily="18" charset="0"/>
              </a:rPr>
              <a:t>bx</a:t>
            </a:r>
            <a:r>
              <a:rPr lang="en-GB" altLang="en-US" dirty="0"/>
              <a:t> + 1)</a:t>
            </a:r>
          </a:p>
        </p:txBody>
      </p:sp>
    </p:spTree>
    <p:extLst>
      <p:ext uri="{BB962C8B-B14F-4D97-AF65-F5344CB8AC3E}">
        <p14:creationId xmlns:p14="http://schemas.microsoft.com/office/powerpoint/2010/main" val="352873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" grpId="0"/>
      <p:bldP spid="17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661032"/>
            <a:ext cx="8610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To evaluate a polynomial for a certain value of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</a:t>
            </a:r>
            <a:r>
              <a:rPr lang="en-GB" altLang="en-US" dirty="0"/>
              <a:t>William George Horner discovered an algorithm that can be used in many different cases.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7660" y="1816655"/>
            <a:ext cx="8887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we want to find the value of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= </a:t>
            </a:r>
            <a:r>
              <a:rPr lang="en-GB" altLang="en-US" dirty="0">
                <a:solidFill>
                  <a:srgbClr val="00B050"/>
                </a:solidFill>
              </a:rPr>
              <a:t>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3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5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1</a:t>
            </a:r>
            <a:r>
              <a:rPr lang="en-GB" altLang="en-US" dirty="0"/>
              <a:t> when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= 2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12632" y="3271273"/>
            <a:ext cx="40513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Select the coefficients of all terms, including missing terms and organise them in a table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53098" y="485723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4435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771747" y="2292474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= ((</a:t>
            </a:r>
            <a:r>
              <a:rPr lang="en-GB" altLang="en-US" dirty="0">
                <a:solidFill>
                  <a:srgbClr val="00B050"/>
                </a:solidFill>
              </a:rPr>
              <a:t>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 2</a:t>
            </a:r>
            <a:r>
              <a:rPr lang="en-GB" altLang="en-US" dirty="0">
                <a:solidFill>
                  <a:srgbClr val="FF6600"/>
                </a:solidFill>
              </a:rPr>
              <a:t>)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 5</a:t>
            </a:r>
            <a:r>
              <a:rPr lang="en-GB" altLang="en-US" dirty="0">
                <a:solidFill>
                  <a:srgbClr val="FF6600"/>
                </a:solidFill>
              </a:rPr>
              <a:t>)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2" name="Rectangle 1"/>
          <p:cNvSpPr/>
          <p:nvPr/>
        </p:nvSpPr>
        <p:spPr>
          <a:xfrm>
            <a:off x="212632" y="2326196"/>
            <a:ext cx="4305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rewrite the polynomial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18612" y="2767556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((3(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2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5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06713" y="2843519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altLang="en-US" i="1" dirty="0">
                <a:solidFill>
                  <a:srgbClr val="010066"/>
                </a:solidFill>
              </a:rPr>
              <a:t>f</a:t>
            </a:r>
            <a:r>
              <a:rPr lang="en-GB" altLang="en-US" dirty="0">
                <a:solidFill>
                  <a:srgbClr val="010066"/>
                </a:solidFill>
              </a:rPr>
              <a:t>(2)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724223" y="485723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–2</a:t>
            </a:r>
            <a:endParaRPr lang="en-GB" altLang="en-US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386122" y="485723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–5</a:t>
            </a:r>
            <a:endParaRPr lang="en-GB" altLang="en-US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953708" y="485723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–1</a:t>
            </a:r>
            <a:endParaRPr lang="en-GB" altLang="en-US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732310" y="53478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F0"/>
                </a:solidFill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57973" y="5809551"/>
            <a:ext cx="2819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8498" y="4985755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253098" y="584214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907458" y="586169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526650" y="582584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100646" y="584214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889663" y="533844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542580" y="53478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089920" y="53241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718612" y="3194814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6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5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80418" y="3627477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(4)(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5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645446" y="4088627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8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 5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595721" y="4550292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(3)(</a:t>
            </a:r>
            <a:r>
              <a:rPr lang="en-GB" altLang="en-US" dirty="0">
                <a:solidFill>
                  <a:srgbClr val="00B0F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645446" y="4982440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6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4620097" y="5427454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) = </a:t>
            </a:r>
            <a:r>
              <a:rPr lang="en-GB" altLang="en-US" dirty="0">
                <a:solidFill>
                  <a:srgbClr val="0000FF"/>
                </a:solidFill>
              </a:rPr>
              <a:t>5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425388" y="5267748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0" idx="1"/>
          </p:cNvCxnSpPr>
          <p:nvPr/>
        </p:nvCxnSpPr>
        <p:spPr>
          <a:xfrm>
            <a:off x="1032241" y="5767201"/>
            <a:ext cx="220857" cy="3057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547342" y="5672566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1" idx="1"/>
          </p:cNvCxnSpPr>
          <p:nvPr/>
        </p:nvCxnSpPr>
        <p:spPr>
          <a:xfrm>
            <a:off x="1000510" y="5748962"/>
            <a:ext cx="906948" cy="3435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1" idx="3"/>
          </p:cNvCxnSpPr>
          <p:nvPr/>
        </p:nvCxnSpPr>
        <p:spPr>
          <a:xfrm flipV="1">
            <a:off x="2263646" y="5741632"/>
            <a:ext cx="328427" cy="3508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2" idx="1"/>
          </p:cNvCxnSpPr>
          <p:nvPr/>
        </p:nvCxnSpPr>
        <p:spPr>
          <a:xfrm>
            <a:off x="1000809" y="5726488"/>
            <a:ext cx="1525841" cy="3301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2" idx="3"/>
          </p:cNvCxnSpPr>
          <p:nvPr/>
        </p:nvCxnSpPr>
        <p:spPr>
          <a:xfrm flipV="1">
            <a:off x="2882838" y="5703356"/>
            <a:ext cx="286390" cy="3533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874008" y="5815967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called Synthetic division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1905000" y="6224470"/>
            <a:ext cx="6125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3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3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2</a:t>
            </a:r>
            <a:r>
              <a:rPr lang="en-GB" altLang="en-US" dirty="0">
                <a:solidFill>
                  <a:srgbClr val="00B050"/>
                </a:solidFill>
              </a:rPr>
              <a:t> – 5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1 = </a:t>
            </a:r>
            <a:r>
              <a:rPr lang="en-GB" altLang="en-US" dirty="0">
                <a:solidFill>
                  <a:srgbClr val="00B0F0"/>
                </a:solidFill>
              </a:rPr>
              <a:t>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 – 2)</a:t>
            </a:r>
            <a:r>
              <a:rPr lang="en-GB" altLang="en-US" dirty="0">
                <a:solidFill>
                  <a:srgbClr val="FF6600"/>
                </a:solidFill>
              </a:rPr>
              <a:t>(3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+ 4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+ 3) </a:t>
            </a:r>
            <a:r>
              <a:rPr lang="en-GB" altLang="en-US" dirty="0">
                <a:solidFill>
                  <a:srgbClr val="0000FF"/>
                </a:solidFill>
              </a:rPr>
              <a:t>+ 5</a:t>
            </a:r>
            <a:r>
              <a:rPr lang="en-GB" altLang="en-US" dirty="0">
                <a:solidFill>
                  <a:srgbClr val="00B050"/>
                </a:solidFill>
              </a:rPr>
              <a:t> 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1EFCC396-471C-47B0-AE06-9E0B4FFB5E9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2"/>
            <a:extLst>
              <a:ext uri="{FF2B5EF4-FFF2-40B4-BE49-F238E27FC236}">
                <a16:creationId xmlns:a16="http://schemas.microsoft.com/office/drawing/2014/main" id="{BDCF380E-7D83-4614-9D07-0EAE3A7F0BE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8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9" grpId="0"/>
      <p:bldP spid="2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0825" y="731372"/>
            <a:ext cx="8610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Use Horner’s algorithm to find the remainder when dividing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07994" y="1147796"/>
            <a:ext cx="752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= 5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3</a:t>
            </a:r>
            <a:r>
              <a:rPr lang="en-GB" altLang="en-US" dirty="0">
                <a:solidFill>
                  <a:srgbClr val="FF6600"/>
                </a:solidFill>
              </a:rPr>
              <a:t> + 13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– 11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+ 7 </a:t>
            </a:r>
            <a:r>
              <a:rPr lang="en-GB" altLang="en-US" dirty="0"/>
              <a:t>by 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F0"/>
                </a:solidFill>
              </a:rPr>
              <a:t>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) = 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 + 3)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2791" y="2581623"/>
            <a:ext cx="35187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Select the coefficients  of all terms, including missing terms and organise them in a table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58105" y="416758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4435" y="0"/>
            <a:ext cx="7772400" cy="839414"/>
          </a:xfrm>
        </p:spPr>
        <p:txBody>
          <a:bodyPr>
            <a:normAutofit/>
          </a:bodyPr>
          <a:lstStyle/>
          <a:p>
            <a:r>
              <a:rPr lang="en-GB" altLang="en-US" dirty="0"/>
              <a:t>The Factor Theorem</a:t>
            </a:r>
            <a:endParaRPr lang="en-GB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51742" y="1566022"/>
            <a:ext cx="2059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= 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50"/>
                </a:solidFill>
              </a:rPr>
              <a:t>– 3</a:t>
            </a:r>
            <a:r>
              <a:rPr lang="en-GB" altLang="en-US" dirty="0">
                <a:solidFill>
                  <a:srgbClr val="FF6600"/>
                </a:solidFill>
              </a:rPr>
              <a:t>)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4542" y="1530930"/>
            <a:ext cx="3762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reminder theorem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581400" y="2005487"/>
            <a:ext cx="5596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((5(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+ 13</a:t>
            </a:r>
            <a:r>
              <a:rPr lang="en-GB" altLang="en-US" dirty="0">
                <a:solidFill>
                  <a:srgbClr val="FF6600"/>
                </a:solidFill>
              </a:rPr>
              <a:t>) 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11</a:t>
            </a:r>
            <a:r>
              <a:rPr lang="en-GB" altLang="en-US" dirty="0">
                <a:solidFill>
                  <a:srgbClr val="FF6600"/>
                </a:solidFill>
              </a:rPr>
              <a:t>) 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85110" y="1997167"/>
            <a:ext cx="156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i="1" dirty="0">
                <a:solidFill>
                  <a:srgbClr val="010066"/>
                </a:solidFill>
              </a:rPr>
              <a:t>P</a:t>
            </a:r>
            <a:r>
              <a:rPr lang="en-GB" altLang="en-US" dirty="0">
                <a:solidFill>
                  <a:srgbClr val="010066"/>
                </a:solidFill>
              </a:rPr>
              <a:t>(–3)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623543" y="416758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13</a:t>
            </a:r>
            <a:endParaRPr lang="en-GB" altLang="en-US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191129" y="4167583"/>
            <a:ext cx="676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–11</a:t>
            </a:r>
            <a:endParaRPr lang="en-GB" altLang="en-US" dirty="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076482" y="416758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7</a:t>
            </a:r>
            <a:endParaRPr lang="en-GB" altLang="en-US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87696" y="467150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F0"/>
                </a:solidFill>
              </a:rPr>
              <a:t>–3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62980" y="5119901"/>
            <a:ext cx="2819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3505" y="4296105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058105" y="515249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702615" y="5144964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-2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355857" y="514851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-5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914700" y="514851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FF"/>
                </a:solidFill>
              </a:rPr>
              <a:t>22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485190" y="4674534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–15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461259" y="467149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904961" y="467453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33CC"/>
                </a:solidFill>
              </a:rPr>
              <a:t>15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581400" y="2553408"/>
            <a:ext cx="5129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–15 </a:t>
            </a:r>
            <a:r>
              <a:rPr lang="en-GB" altLang="en-US" dirty="0">
                <a:solidFill>
                  <a:srgbClr val="00B050"/>
                </a:solidFill>
              </a:rPr>
              <a:t>+ 13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11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597539" y="3150348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(–2)(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– 11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597539" y="3693089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6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dirty="0">
                <a:solidFill>
                  <a:srgbClr val="00B050"/>
                </a:solidFill>
              </a:rPr>
              <a:t>– 11</a:t>
            </a:r>
            <a:r>
              <a:rPr lang="en-GB" altLang="en-US" dirty="0">
                <a:solidFill>
                  <a:srgbClr val="FF6600"/>
                </a:solidFill>
              </a:rPr>
              <a:t>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597539" y="4211681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(–5)(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86939" y="4668645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(</a:t>
            </a:r>
            <a:r>
              <a:rPr lang="en-GB" altLang="en-US" dirty="0">
                <a:solidFill>
                  <a:srgbClr val="FF33CC"/>
                </a:solidFill>
              </a:rPr>
              <a:t>15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>
                <a:solidFill>
                  <a:srgbClr val="00B050"/>
                </a:solidFill>
              </a:rPr>
              <a:t>+ 7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597539" y="5137665"/>
            <a:ext cx="4419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</a:t>
            </a:r>
            <a:r>
              <a:rPr lang="en-GB" altLang="en-US" dirty="0">
                <a:solidFill>
                  <a:srgbClr val="0000FF"/>
                </a:solidFill>
              </a:rPr>
              <a:t>22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230395" y="4578098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0" idx="1"/>
          </p:cNvCxnSpPr>
          <p:nvPr/>
        </p:nvCxnSpPr>
        <p:spPr>
          <a:xfrm>
            <a:off x="716335" y="5044169"/>
            <a:ext cx="341770" cy="3391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352349" y="4982916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1" idx="1"/>
          </p:cNvCxnSpPr>
          <p:nvPr/>
        </p:nvCxnSpPr>
        <p:spPr>
          <a:xfrm>
            <a:off x="795667" y="5032229"/>
            <a:ext cx="906948" cy="3435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1" idx="3"/>
          </p:cNvCxnSpPr>
          <p:nvPr/>
        </p:nvCxnSpPr>
        <p:spPr>
          <a:xfrm flipV="1">
            <a:off x="2161395" y="5032231"/>
            <a:ext cx="438133" cy="343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2" idx="1"/>
          </p:cNvCxnSpPr>
          <p:nvPr/>
        </p:nvCxnSpPr>
        <p:spPr>
          <a:xfrm>
            <a:off x="743384" y="5032229"/>
            <a:ext cx="1612473" cy="3471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712235" y="4995643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6237100" y="5062043"/>
            <a:ext cx="2231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= P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dirty="0">
                <a:solidFill>
                  <a:srgbClr val="00B0F0"/>
                </a:solidFill>
              </a:rPr>
              <a:t>–3</a:t>
            </a:r>
            <a:r>
              <a:rPr lang="en-GB" altLang="en-US" dirty="0">
                <a:solidFill>
                  <a:srgbClr val="FF6600"/>
                </a:solidFill>
              </a:rPr>
              <a:t>) = </a:t>
            </a:r>
            <a:r>
              <a:rPr lang="en-GB" altLang="en-US" dirty="0">
                <a:solidFill>
                  <a:srgbClr val="0000FF"/>
                </a:solidFill>
              </a:rPr>
              <a:t>22</a:t>
            </a:r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F43D3439-B21C-4BAB-8D77-3B62CE8BA0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2"/>
            <a:extLst>
              <a:ext uri="{FF2B5EF4-FFF2-40B4-BE49-F238E27FC236}">
                <a16:creationId xmlns:a16="http://schemas.microsoft.com/office/drawing/2014/main" id="{9F2B0BAA-D35A-41BB-9320-440DC1837DC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2CE549-FE13-FE66-39F3-947C422C035B}"/>
              </a:ext>
            </a:extLst>
          </p:cNvPr>
          <p:cNvSpPr/>
          <p:nvPr/>
        </p:nvSpPr>
        <p:spPr>
          <a:xfrm>
            <a:off x="474542" y="5629869"/>
            <a:ext cx="6044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altLang="en-US" i="1" dirty="0">
                <a:solidFill>
                  <a:srgbClr val="010066"/>
                </a:solidFill>
              </a:rPr>
              <a:t>P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)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form </a:t>
            </a:r>
            <a:r>
              <a:rPr lang="en-GB" altLang="en-US" i="1" dirty="0">
                <a:solidFill>
                  <a:srgbClr val="010066"/>
                </a:solidFill>
              </a:rPr>
              <a:t>P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) = </a:t>
            </a:r>
            <a:r>
              <a:rPr lang="en-GB" altLang="en-US" i="1" dirty="0">
                <a:solidFill>
                  <a:srgbClr val="010066"/>
                </a:solidFill>
              </a:rPr>
              <a:t>D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) </a:t>
            </a:r>
            <a:r>
              <a:rPr lang="en-GB" altLang="en-US" i="1" dirty="0">
                <a:solidFill>
                  <a:srgbClr val="010066"/>
                </a:solidFill>
              </a:rPr>
              <a:t>Q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) + </a:t>
            </a:r>
            <a:r>
              <a:rPr lang="en-GB" altLang="en-US" i="1" dirty="0">
                <a:solidFill>
                  <a:srgbClr val="010066"/>
                </a:solidFill>
              </a:rPr>
              <a:t>R</a:t>
            </a:r>
            <a:r>
              <a:rPr lang="en-GB" altLang="en-US" dirty="0">
                <a:solidFill>
                  <a:srgbClr val="010066"/>
                </a:solidFill>
              </a:rPr>
              <a:t>(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)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B649BE8-D652-CDEA-D91C-D88A481E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96" y="6178381"/>
            <a:ext cx="6552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5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3</a:t>
            </a:r>
            <a:r>
              <a:rPr lang="en-GB" altLang="en-US" dirty="0">
                <a:solidFill>
                  <a:srgbClr val="00B050"/>
                </a:solidFill>
              </a:rPr>
              <a:t> + 13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00B050"/>
                </a:solidFill>
              </a:rPr>
              <a:t>2</a:t>
            </a:r>
            <a:r>
              <a:rPr lang="en-GB" altLang="en-US" dirty="0">
                <a:solidFill>
                  <a:srgbClr val="00B050"/>
                </a:solidFill>
              </a:rPr>
              <a:t> – 11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+ 7 = </a:t>
            </a:r>
            <a:r>
              <a:rPr lang="en-GB" altLang="en-US" dirty="0">
                <a:solidFill>
                  <a:srgbClr val="00B0F0"/>
                </a:solidFill>
              </a:rPr>
              <a:t>(</a:t>
            </a:r>
            <a:r>
              <a:rPr lang="en-GB" altLang="en-US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F0"/>
                </a:solidFill>
              </a:rPr>
              <a:t> + 3)</a:t>
            </a:r>
            <a:r>
              <a:rPr lang="en-GB" altLang="en-US" dirty="0">
                <a:solidFill>
                  <a:srgbClr val="FF6600"/>
                </a:solidFill>
              </a:rPr>
              <a:t>(5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– 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5) </a:t>
            </a:r>
            <a:r>
              <a:rPr lang="en-GB" altLang="en-US" dirty="0">
                <a:solidFill>
                  <a:srgbClr val="0000FF"/>
                </a:solidFill>
              </a:rPr>
              <a:t>+ 22</a:t>
            </a:r>
            <a:r>
              <a:rPr lang="en-GB" altLang="en-US" dirty="0">
                <a:solidFill>
                  <a:srgbClr val="00B050"/>
                </a:solidFill>
              </a:rPr>
              <a:t> 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endParaRPr lang="en-GB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9" grpId="0"/>
      <p:bldP spid="2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63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1010</TotalTime>
  <Words>2127</Words>
  <Application>Microsoft Office PowerPoint</Application>
  <PresentationFormat>On-screen Show (4:3)</PresentationFormat>
  <Paragraphs>237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The Factor Theorem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remainder theorem and the factor theorem</dc:title>
  <dc:creator>Mathssupport</dc:creator>
  <cp:lastModifiedBy>Orlando Hurtado</cp:lastModifiedBy>
  <cp:revision>7</cp:revision>
  <dcterms:created xsi:type="dcterms:W3CDTF">2020-03-24T17:52:52Z</dcterms:created>
  <dcterms:modified xsi:type="dcterms:W3CDTF">2025-03-21T18:34:27Z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