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9" r:id="rId3"/>
    <p:sldId id="299" r:id="rId4"/>
    <p:sldId id="260" r:id="rId5"/>
    <p:sldId id="261" r:id="rId6"/>
    <p:sldId id="262" r:id="rId7"/>
    <p:sldId id="263" r:id="rId8"/>
    <p:sldId id="268" r:id="rId9"/>
    <p:sldId id="267" r:id="rId10"/>
    <p:sldId id="264" r:id="rId11"/>
    <p:sldId id="265" r:id="rId12"/>
    <p:sldId id="269" r:id="rId13"/>
    <p:sldId id="270" r:id="rId14"/>
    <p:sldId id="271" r:id="rId15"/>
    <p:sldId id="272" r:id="rId16"/>
    <p:sldId id="298" r:id="rId17"/>
  </p:sldIdLst>
  <p:sldSz cx="9144000" cy="6858000" type="screen4x3"/>
  <p:notesSz cx="9144000" cy="6858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0066"/>
    <a:srgbClr val="FF6600"/>
    <a:srgbClr val="CC0099"/>
    <a:srgbClr val="99CCFF"/>
    <a:srgbClr val="FF7C80"/>
    <a:srgbClr val="336600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57" d="100"/>
          <a:sy n="57" d="100"/>
        </p:scale>
        <p:origin x="1716" y="2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180013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180013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5B19CAC-4ADF-40D9-80E2-CF329D1A440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1517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A0EA90-397B-41BE-BFFD-EAEE08333F1D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23FFAF-1E6C-494C-BB6B-3F3017F4AB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8892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031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</p:spPr>
        <p:txBody>
          <a:bodyPr/>
          <a:lstStyle>
            <a:lvl1pPr>
              <a:defRPr sz="2000"/>
            </a:lvl1pPr>
          </a:lstStyle>
          <a:p>
            <a:fld id="{BC5FDF6F-438B-4719-B23F-CF9DE862B1F0}" type="datetime3">
              <a:rPr lang="en-US" smtClean="0"/>
              <a:pPr/>
              <a:t>21 March 2025</a:t>
            </a:fld>
            <a:endParaRPr lang="en-US" dirty="0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8DB13122-E156-4F56-B01E-886703548E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81E29B0-30D1-4948-A8C7-EDC20D5B8B6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  <p:pic>
        <p:nvPicPr>
          <p:cNvPr id="16" name="Picture 15" descr="A close up of a cage&#10;&#10;Description automatically generated">
            <a:extLst>
              <a:ext uri="{FF2B5EF4-FFF2-40B4-BE49-F238E27FC236}">
                <a16:creationId xmlns:a16="http://schemas.microsoft.com/office/drawing/2014/main" id="{7F13908E-9206-4DBD-874F-A911F2D546D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47635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4727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03929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B5AE6F4-D447-4198-AB9D-8450669138EB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357548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465332" y="6201849"/>
            <a:ext cx="2476500" cy="47625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r>
              <a:rPr lang="en-US"/>
              <a:t>www.mathssupport.org</a:t>
            </a:r>
            <a:endParaRPr lang="en-US" dirty="0"/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AD73ABF7-01E0-40C9-AF32-E6F00652779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F119D081-AE8D-41C7-90E9-AD0A0DFB1489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  <p:pic>
        <p:nvPicPr>
          <p:cNvPr id="14" name="Picture 13" descr="A close up of a cage&#10;&#10;Description automatically generated">
            <a:extLst>
              <a:ext uri="{FF2B5EF4-FFF2-40B4-BE49-F238E27FC236}">
                <a16:creationId xmlns:a16="http://schemas.microsoft.com/office/drawing/2014/main" id="{F16DAA6C-2BD9-467C-BF6B-04080805D6B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427937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C94A031-9F30-44BA-A1B1-4B67D3D312BF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4851995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U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398867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U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43597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4106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3C17ECA-20B4-4577-A86F-8A0DAADAFDE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0477847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r>
              <a:rPr lang="en-US"/>
              <a:t>www.mathssupport.org</a:t>
            </a:r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32680841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7C9B81F-C347-4BEF-BFDF-29C42F48304A}" type="datetimeFigureOut">
              <a:rPr lang="en-US" smtClean="0"/>
              <a:pPr/>
              <a:t>3/21/2025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>
                <a:solidFill>
                  <a:schemeClr val="tx2">
                    <a:shade val="90000"/>
                  </a:schemeClr>
                </a:solidFill>
              </a:rPr>
              <a:t>www.mathssupport.org</a:t>
            </a:r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3947B0CA-B858-4459-ACB0-3F8573129FFC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2BF179C-024A-4D64-BCFA-43374F974387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  <p:pic>
        <p:nvPicPr>
          <p:cNvPr id="12" name="Picture 11" descr="A close up of a cage&#10;&#10;Description automatically generated">
            <a:extLst>
              <a:ext uri="{FF2B5EF4-FFF2-40B4-BE49-F238E27FC236}">
                <a16:creationId xmlns:a16="http://schemas.microsoft.com/office/drawing/2014/main" id="{01479AEA-A3F7-45FA-906A-FEDE8E8AE0C0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22522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image" Target="NULL"/><Relationship Id="rId1" Type="http://schemas.openxmlformats.org/officeDocument/2006/relationships/slideLayout" Target="../slideLayouts/slideLayout6.xml"/><Relationship Id="rId4" Type="http://schemas.openxmlformats.org/officeDocument/2006/relationships/hyperlink" Target="http://www.mathssupport.org/" TargetMode="Externa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3" Type="http://schemas.openxmlformats.org/officeDocument/2006/relationships/image" Target="../media/image3.wmf"/><Relationship Id="rId7" Type="http://schemas.openxmlformats.org/officeDocument/2006/relationships/image" Target="../media/image5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6.x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4.wmf"/><Relationship Id="rId10" Type="http://schemas.openxmlformats.org/officeDocument/2006/relationships/hyperlink" Target="http://www.mathssupport.org/" TargetMode="External"/><Relationship Id="rId4" Type="http://schemas.openxmlformats.org/officeDocument/2006/relationships/oleObject" Target="../embeddings/oleObject2.bin"/><Relationship Id="rId9" Type="http://schemas.openxmlformats.org/officeDocument/2006/relationships/image" Target="../media/image6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NULL"/><Relationship Id="rId1" Type="http://schemas.openxmlformats.org/officeDocument/2006/relationships/slideLayout" Target="../slideLayouts/slideLayout6.xml"/><Relationship Id="rId4" Type="http://schemas.openxmlformats.org/officeDocument/2006/relationships/hyperlink" Target="http://www.mathssupport.org/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hyperlink" Target="https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hyperlink" Target="mailto:info@mathssupport.org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4"/>
          <p:cNvSpPr>
            <a:spLocks noGrp="1"/>
          </p:cNvSpPr>
          <p:nvPr>
            <p:ph type="subTitle" idx="1"/>
          </p:nvPr>
        </p:nvSpPr>
        <p:spPr>
          <a:xfrm>
            <a:off x="952500" y="3200400"/>
            <a:ext cx="7162800" cy="1600200"/>
          </a:xfrm>
        </p:spPr>
        <p:txBody>
          <a:bodyPr/>
          <a:lstStyle/>
          <a:p>
            <a:pPr marL="633413" indent="-633413"/>
            <a:r>
              <a:rPr lang="en-US" dirty="0"/>
              <a:t>LO: To use the factor theorem to </a:t>
            </a:r>
            <a:r>
              <a:rPr lang="en-US" dirty="0" err="1"/>
              <a:t>factorise</a:t>
            </a:r>
            <a:r>
              <a:rPr lang="en-US" dirty="0"/>
              <a:t> polynomials.</a:t>
            </a:r>
            <a:endParaRPr lang="en-GB" dirty="0"/>
          </a:p>
          <a:p>
            <a:pPr marL="2743200" indent="-2743200" algn="l"/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5486400" y="457200"/>
            <a:ext cx="3200400" cy="457200"/>
          </a:xfrm>
        </p:spPr>
        <p:txBody>
          <a:bodyPr/>
          <a:lstStyle/>
          <a:p>
            <a:fld id="{418FB1FA-1B83-4CC8-939D-C627A9A0057A}" type="datetime3">
              <a:rPr lang="en-US" sz="2400" smtClean="0"/>
              <a:t>21 March 2025</a:t>
            </a:fld>
            <a:endParaRPr lang="en-US" sz="24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1676400"/>
            <a:ext cx="7848600" cy="1295400"/>
          </a:xfrm>
        </p:spPr>
        <p:txBody>
          <a:bodyPr>
            <a:normAutofit/>
          </a:bodyPr>
          <a:lstStyle/>
          <a:p>
            <a:r>
              <a:rPr lang="en-US" dirty="0"/>
              <a:t>The factor theorem</a:t>
            </a:r>
          </a:p>
        </p:txBody>
      </p:sp>
      <p:sp>
        <p:nvSpPr>
          <p:cNvPr id="5" name="Rectangle 4">
            <a:hlinkClick r:id="rId2"/>
            <a:extLst>
              <a:ext uri="{FF2B5EF4-FFF2-40B4-BE49-F238E27FC236}">
                <a16:creationId xmlns:a16="http://schemas.microsoft.com/office/drawing/2014/main" id="{766104F8-CCD2-444C-A23D-E9B002969B42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hlinkClick r:id="rId2"/>
            <a:extLst>
              <a:ext uri="{FF2B5EF4-FFF2-40B4-BE49-F238E27FC236}">
                <a16:creationId xmlns:a16="http://schemas.microsoft.com/office/drawing/2014/main" id="{2D4F975B-F849-4963-A2F1-825992BBE7EF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17 Grupo"/>
          <p:cNvGrpSpPr>
            <a:grpSpLocks/>
          </p:cNvGrpSpPr>
          <p:nvPr/>
        </p:nvGrpSpPr>
        <p:grpSpPr bwMode="auto">
          <a:xfrm>
            <a:off x="376237" y="1005740"/>
            <a:ext cx="8431586" cy="2042189"/>
            <a:chOff x="1306522" y="963613"/>
            <a:chExt cx="6418253" cy="1258171"/>
          </a:xfrm>
        </p:grpSpPr>
        <p:sp>
          <p:nvSpPr>
            <p:cNvPr id="19" name="Text Box 3"/>
            <p:cNvSpPr txBox="1">
              <a:spLocks noChangeArrowheads="1"/>
            </p:cNvSpPr>
            <p:nvPr/>
          </p:nvSpPr>
          <p:spPr bwMode="auto">
            <a:xfrm>
              <a:off x="1306522" y="963613"/>
              <a:ext cx="6418253" cy="108082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square">
              <a:spAutoFit/>
            </a:bodyPr>
            <a:lstStyle/>
            <a:p>
              <a:pPr eaLnBrk="1" hangingPunct="1">
                <a:defRPr/>
              </a:pPr>
              <a:r>
                <a:rPr lang="en-GB" sz="2400" dirty="0">
                  <a:latin typeface="Arial" charset="0"/>
                </a:rPr>
                <a:t>Given</a:t>
              </a:r>
              <a:r>
                <a:rPr lang="en-GB" sz="2400" dirty="0">
                  <a:latin typeface="Arial" charset="0"/>
                  <a:cs typeface="Arial" charset="0"/>
                </a:rPr>
                <a:t> a polynomial</a:t>
              </a:r>
            </a:p>
            <a:p>
              <a:pPr algn="ctr">
                <a:defRPr/>
              </a:pPr>
              <a:r>
                <a:rPr lang="en-GB" sz="2400" dirty="0">
                  <a:latin typeface="Arial" charset="0"/>
                  <a:cs typeface="Arial" charset="0"/>
                </a:rPr>
                <a:t> </a:t>
              </a:r>
              <a:r>
                <a:rPr lang="en-GB" sz="2400" i="1" dirty="0">
                  <a:latin typeface="Times New Roman" pitchFamily="18" charset="0"/>
                  <a:cs typeface="Arial" charset="0"/>
                </a:rPr>
                <a:t>f</a:t>
              </a:r>
              <a:r>
                <a:rPr lang="en-GB" sz="2400" dirty="0">
                  <a:latin typeface="Arial" charset="0"/>
                  <a:cs typeface="Arial" charset="0"/>
                </a:rPr>
                <a:t>(</a:t>
              </a:r>
              <a:r>
                <a:rPr lang="en-GB" sz="2400" i="1" dirty="0">
                  <a:latin typeface="Times New Roman" pitchFamily="18" charset="0"/>
                  <a:cs typeface="Arial" charset="0"/>
                </a:rPr>
                <a:t>x</a:t>
              </a:r>
              <a:r>
                <a:rPr lang="en-GB" sz="2400" dirty="0">
                  <a:latin typeface="Arial" charset="0"/>
                  <a:cs typeface="Arial" charset="0"/>
                </a:rPr>
                <a:t>) =</a:t>
              </a:r>
              <a:r>
                <a:rPr lang="en-GB" altLang="en-US" sz="24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GB" altLang="en-US" sz="24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  <a:r>
                <a:rPr lang="en-GB" altLang="en-US" sz="2400" i="1" baseline="-25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n</a:t>
              </a:r>
              <a:r>
                <a:rPr lang="en-GB" altLang="en-US" sz="2400" i="1" dirty="0" err="1">
                  <a:latin typeface="Times New Roman" panose="02020603050405020304" pitchFamily="18" charset="0"/>
                </a:rPr>
                <a:t>x</a:t>
              </a:r>
              <a:r>
                <a:rPr lang="en-GB" altLang="en-US" sz="2400" i="1" baseline="30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n</a:t>
              </a:r>
              <a:r>
                <a:rPr lang="en-GB" altLang="en-US" sz="2400" dirty="0"/>
                <a:t> + </a:t>
              </a:r>
              <a:r>
                <a:rPr lang="en-GB" altLang="en-US" sz="24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  <a:r>
                <a:rPr lang="en-GB" altLang="en-US" sz="2400" i="1" baseline="-25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n-1</a:t>
              </a:r>
              <a:r>
                <a:rPr lang="en-GB" altLang="en-US" sz="2400" i="1" dirty="0">
                  <a:latin typeface="Times New Roman" panose="02020603050405020304" pitchFamily="18" charset="0"/>
                </a:rPr>
                <a:t>x</a:t>
              </a:r>
              <a:r>
                <a:rPr lang="en-GB" altLang="en-US" sz="2400" i="1" baseline="30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n-1</a:t>
              </a:r>
              <a:r>
                <a:rPr lang="en-GB" altLang="en-US" sz="2400" dirty="0"/>
                <a:t> +… + </a:t>
              </a:r>
              <a:r>
                <a:rPr lang="en-GB" altLang="en-US" sz="24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  <a:r>
                <a:rPr lang="en-GB" altLang="en-US" sz="2400" i="1" baseline="-25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r>
                <a:rPr lang="en-GB" altLang="en-US" sz="2400" i="1" dirty="0">
                  <a:latin typeface="Times New Roman" panose="02020603050405020304" pitchFamily="18" charset="0"/>
                </a:rPr>
                <a:t>x</a:t>
              </a:r>
              <a:r>
                <a:rPr lang="en-GB" altLang="en-US" sz="2400" i="1" baseline="30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r>
                <a:rPr lang="en-GB" altLang="en-US" sz="2400" dirty="0"/>
                <a:t> + </a:t>
              </a:r>
              <a:r>
                <a:rPr lang="en-GB" altLang="en-US" sz="24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  <a:r>
                <a:rPr lang="en-GB" altLang="en-US" sz="2400" i="1" baseline="-25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r>
                <a:rPr lang="en-GB" altLang="en-US" sz="2400" i="1" dirty="0">
                  <a:latin typeface="Times New Roman" panose="02020603050405020304" pitchFamily="18" charset="0"/>
                </a:rPr>
                <a:t>x</a:t>
              </a:r>
              <a:r>
                <a:rPr lang="en-GB" altLang="en-US" sz="2400" dirty="0"/>
                <a:t> + </a:t>
              </a:r>
              <a:r>
                <a:rPr lang="en-GB" altLang="en-US" sz="24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  <a:r>
                <a:rPr lang="en-GB" altLang="en-US" sz="2400" i="1" baseline="-25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  <a:r>
                <a:rPr lang="en-GB" altLang="en-US" sz="2400" dirty="0"/>
                <a:t> , </a:t>
              </a:r>
              <a:r>
                <a:rPr lang="en-GB" altLang="en-US" sz="24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  <a:r>
                <a:rPr lang="en-GB" altLang="en-US" sz="2400" i="1" baseline="-25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k</a:t>
              </a:r>
              <a:r>
                <a:rPr lang="en-GB" altLang="en-US" sz="2400" i="1" baseline="-25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GB" altLang="en-US" sz="2400" dirty="0">
                  <a:sym typeface="Symbol" panose="05050102010706020507" pitchFamily="18" charset="2"/>
                </a:rPr>
                <a:t> ℝ, </a:t>
              </a:r>
              <a:r>
                <a:rPr lang="en-GB" altLang="en-US" sz="2400" i="1" dirty="0">
                  <a:latin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rPr>
                <a:t>k</a:t>
              </a:r>
              <a:r>
                <a:rPr lang="en-GB" altLang="en-US" sz="2400" dirty="0">
                  <a:sym typeface="Symbol" panose="05050102010706020507" pitchFamily="18" charset="2"/>
                </a:rPr>
                <a:t> = 0, 1, … , </a:t>
              </a:r>
              <a:r>
                <a:rPr lang="en-GB" altLang="en-US" sz="2400" i="1" dirty="0">
                  <a:latin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rPr>
                <a:t>n</a:t>
              </a:r>
              <a:r>
                <a:rPr lang="en-GB" altLang="en-US" sz="2400" dirty="0">
                  <a:sym typeface="Symbol" panose="05050102010706020507" pitchFamily="18" charset="2"/>
                </a:rPr>
                <a:t>, </a:t>
              </a:r>
              <a:r>
                <a:rPr lang="en-GB" altLang="en-US" sz="24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  <a:r>
                <a:rPr lang="en-GB" altLang="en-US" sz="2400" i="1" baseline="-25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n </a:t>
              </a:r>
              <a:r>
                <a:rPr lang="en-GB" altLang="en-US" sz="2400" dirty="0">
                  <a:sym typeface="Symbol" panose="05050102010706020507" pitchFamily="18" charset="2"/>
                </a:rPr>
                <a:t> 0</a:t>
              </a:r>
              <a:r>
                <a:rPr lang="en-GB" altLang="en-US" sz="2400" dirty="0"/>
                <a:t> </a:t>
              </a:r>
              <a:r>
                <a:rPr lang="en-GB" altLang="en-US" dirty="0">
                  <a:latin typeface="Arial" charset="0"/>
                  <a:cs typeface="Arial" charset="0"/>
                </a:rPr>
                <a:t>and real numbers </a:t>
              </a:r>
              <a:r>
                <a:rPr lang="en-GB" altLang="en-US" sz="2400" i="1" dirty="0"/>
                <a:t>a</a:t>
              </a:r>
              <a:r>
                <a:rPr lang="en-GB" altLang="en-US" sz="2400" dirty="0"/>
                <a:t> </a:t>
              </a:r>
              <a:r>
                <a:rPr lang="en-GB" altLang="en-US" dirty="0">
                  <a:latin typeface="Arial" charset="0"/>
                  <a:cs typeface="Arial" charset="0"/>
                </a:rPr>
                <a:t>and</a:t>
              </a:r>
              <a:r>
                <a:rPr lang="en-GB" altLang="en-US" sz="2400" dirty="0"/>
                <a:t> </a:t>
              </a:r>
              <a:r>
                <a:rPr lang="en-GB" altLang="en-US" sz="2400" i="1" dirty="0"/>
                <a:t>b</a:t>
              </a:r>
              <a:r>
                <a:rPr lang="en-GB" altLang="en-US" sz="2400" dirty="0"/>
                <a:t>, </a:t>
              </a:r>
              <a:r>
                <a:rPr lang="en-GB" altLang="en-US" sz="2400" i="1" dirty="0"/>
                <a:t>a</a:t>
              </a:r>
              <a:r>
                <a:rPr lang="en-GB" sz="2400" dirty="0">
                  <a:latin typeface="Arial" charset="0"/>
                  <a:cs typeface="Arial" charset="0"/>
                </a:rPr>
                <a:t> </a:t>
              </a:r>
              <a:r>
                <a:rPr lang="en-GB" altLang="en-US" sz="2400" dirty="0">
                  <a:sym typeface="Symbol" panose="05050102010706020507" pitchFamily="18" charset="2"/>
                </a:rPr>
                <a:t> 0, </a:t>
              </a:r>
              <a:r>
                <a:rPr lang="en-GB" altLang="en-US" dirty="0">
                  <a:latin typeface="Arial" charset="0"/>
                  <a:cs typeface="Arial" charset="0"/>
                  <a:sym typeface="Symbol" panose="05050102010706020507" pitchFamily="18" charset="2"/>
                </a:rPr>
                <a:t>then </a:t>
              </a:r>
              <a:r>
                <a:rPr lang="en-GB" dirty="0">
                  <a:latin typeface="Arial" charset="0"/>
                  <a:cs typeface="Arial" charset="0"/>
                </a:rPr>
                <a:t>the remainder </a:t>
              </a:r>
              <a:r>
                <a:rPr lang="en-GB" sz="2400" dirty="0">
                  <a:latin typeface="Arial" charset="0"/>
                  <a:cs typeface="Arial" charset="0"/>
                </a:rPr>
                <a:t>when </a:t>
              </a:r>
              <a:r>
                <a:rPr lang="en-GB" sz="24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f</a:t>
              </a:r>
              <a:r>
                <a:rPr lang="en-GB" sz="2400" dirty="0">
                  <a:latin typeface="Arial" charset="0"/>
                  <a:cs typeface="Arial" charset="0"/>
                </a:rPr>
                <a:t>(</a:t>
              </a:r>
              <a:r>
                <a:rPr lang="en-GB" sz="24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r>
                <a:rPr lang="en-GB" sz="2400" dirty="0">
                  <a:latin typeface="Arial" charset="0"/>
                  <a:cs typeface="Arial" charset="0"/>
                </a:rPr>
                <a:t>) is divided by a linear expression </a:t>
              </a:r>
              <a:r>
                <a:rPr lang="en-GB" sz="2400" dirty="0">
                  <a:latin typeface="Arial" charset="0"/>
                </a:rPr>
                <a:t>(</a:t>
              </a:r>
              <a:r>
                <a:rPr lang="en-GB" sz="2400" i="1" dirty="0" err="1">
                  <a:latin typeface="Times New Roman" pitchFamily="18" charset="0"/>
                  <a:cs typeface="Arial" charset="0"/>
                </a:rPr>
                <a:t>a</a:t>
              </a:r>
              <a:r>
                <a:rPr lang="en-GB" sz="2400" i="1" dirty="0" err="1">
                  <a:latin typeface="Times New Roman" pitchFamily="18" charset="0"/>
                </a:rPr>
                <a:t>x</a:t>
              </a:r>
              <a:r>
                <a:rPr lang="en-GB" sz="2400" dirty="0">
                  <a:latin typeface="Arial" charset="0"/>
                </a:rPr>
                <a:t> </a:t>
              </a:r>
              <a:r>
                <a:rPr lang="en-GB" sz="2400" dirty="0">
                  <a:latin typeface="Arial" charset="0"/>
                  <a:cs typeface="Arial" charset="0"/>
                </a:rPr>
                <a:t>– </a:t>
              </a:r>
              <a:r>
                <a:rPr lang="en-GB" sz="2400" i="1" dirty="0">
                  <a:latin typeface="Times New Roman" pitchFamily="18" charset="0"/>
                  <a:cs typeface="Arial" charset="0"/>
                </a:rPr>
                <a:t>b</a:t>
              </a:r>
              <a:r>
                <a:rPr lang="en-GB" sz="2400" dirty="0">
                  <a:latin typeface="Arial" charset="0"/>
                  <a:cs typeface="Arial" charset="0"/>
                </a:rPr>
                <a:t>), is </a:t>
              </a:r>
              <a:r>
                <a:rPr lang="en-GB" sz="2400" i="1" dirty="0">
                  <a:latin typeface="Times New Roman" pitchFamily="18" charset="0"/>
                  <a:cs typeface="Arial" charset="0"/>
                </a:rPr>
                <a:t>f </a:t>
              </a:r>
              <a:r>
                <a:rPr lang="en-GB" sz="3600" dirty="0">
                  <a:latin typeface="Arial" charset="0"/>
                  <a:cs typeface="Arial" charset="0"/>
                </a:rPr>
                <a:t>(</a:t>
              </a:r>
              <a:r>
                <a:rPr lang="en-GB" sz="2400" dirty="0">
                  <a:latin typeface="Arial" charset="0"/>
                  <a:cs typeface="Arial" charset="0"/>
                </a:rPr>
                <a:t>   </a:t>
              </a:r>
              <a:r>
                <a:rPr lang="en-GB" sz="3600" dirty="0">
                  <a:latin typeface="Arial" charset="0"/>
                  <a:cs typeface="Arial" charset="0"/>
                </a:rPr>
                <a:t>)</a:t>
              </a:r>
              <a:r>
                <a:rPr lang="en-GB" sz="2400" dirty="0">
                  <a:latin typeface="Arial" charset="0"/>
                  <a:cs typeface="Arial" charset="0"/>
                </a:rPr>
                <a:t>.</a:t>
              </a:r>
            </a:p>
          </p:txBody>
        </p:sp>
        <p:grpSp>
          <p:nvGrpSpPr>
            <p:cNvPr id="20" name="16 Grupo"/>
            <p:cNvGrpSpPr>
              <a:grpSpLocks/>
            </p:cNvGrpSpPr>
            <p:nvPr/>
          </p:nvGrpSpPr>
          <p:grpSpPr bwMode="auto">
            <a:xfrm>
              <a:off x="7153649" y="1664025"/>
              <a:ext cx="326572" cy="557759"/>
              <a:chOff x="10076463" y="3427510"/>
              <a:chExt cx="326572" cy="557759"/>
            </a:xfrm>
          </p:grpSpPr>
          <p:sp>
            <p:nvSpPr>
              <p:cNvPr id="21" name="13 Rectángulo"/>
              <p:cNvSpPr>
                <a:spLocks noChangeArrowheads="1"/>
              </p:cNvSpPr>
              <p:nvPr/>
            </p:nvSpPr>
            <p:spPr bwMode="auto">
              <a:xfrm>
                <a:off x="10090129" y="3427510"/>
                <a:ext cx="312906" cy="4003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en-GB" altLang="en-US" sz="2000" i="1" dirty="0">
                    <a:latin typeface="Times New Roman" panose="02020603050405020304" pitchFamily="18" charset="0"/>
                  </a:rPr>
                  <a:t>b</a:t>
                </a:r>
                <a:endParaRPr lang="en-GB" altLang="en-US" sz="2000" dirty="0"/>
              </a:p>
            </p:txBody>
          </p:sp>
          <p:sp>
            <p:nvSpPr>
              <p:cNvPr id="22" name="12 Rectángulo"/>
              <p:cNvSpPr>
                <a:spLocks noChangeArrowheads="1"/>
              </p:cNvSpPr>
              <p:nvPr/>
            </p:nvSpPr>
            <p:spPr bwMode="auto">
              <a:xfrm>
                <a:off x="10083296" y="3584923"/>
                <a:ext cx="312906" cy="4003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en-GB" altLang="en-US" sz="2000" i="1" dirty="0">
                    <a:latin typeface="Times New Roman" panose="02020603050405020304" pitchFamily="18" charset="0"/>
                  </a:rPr>
                  <a:t>a</a:t>
                </a:r>
                <a:endParaRPr lang="en-GB" altLang="en-US" sz="2000" dirty="0"/>
              </a:p>
            </p:txBody>
          </p:sp>
          <p:cxnSp>
            <p:nvCxnSpPr>
              <p:cNvPr id="23" name="15 Conector recto"/>
              <p:cNvCxnSpPr>
                <a:cxnSpLocks noChangeShapeType="1"/>
              </p:cNvCxnSpPr>
              <p:nvPr/>
            </p:nvCxnSpPr>
            <p:spPr bwMode="auto">
              <a:xfrm>
                <a:off x="10076463" y="3638297"/>
                <a:ext cx="278422" cy="0"/>
              </a:xfrm>
              <a:prstGeom prst="line">
                <a:avLst/>
              </a:prstGeom>
              <a:noFill/>
              <a:ln w="19050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</p:grpSp>
      <p:sp>
        <p:nvSpPr>
          <p:cNvPr id="12" name="Rectangle 12"/>
          <p:cNvSpPr>
            <a:spLocks noChangeArrowheads="1"/>
          </p:cNvSpPr>
          <p:nvPr/>
        </p:nvSpPr>
        <p:spPr bwMode="auto">
          <a:xfrm>
            <a:off x="1837157" y="3725990"/>
            <a:ext cx="5146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i="1" dirty="0">
                <a:latin typeface="Times New Roman" panose="02020603050405020304" pitchFamily="18" charset="0"/>
              </a:rPr>
              <a:t>f</a:t>
            </a:r>
            <a:r>
              <a:rPr lang="en-GB" altLang="en-US" dirty="0"/>
              <a:t>(</a:t>
            </a:r>
            <a:r>
              <a:rPr lang="en-GB" altLang="en-US" i="1" dirty="0">
                <a:latin typeface="Times New Roman" panose="02020603050405020304" pitchFamily="18" charset="0"/>
              </a:rPr>
              <a:t>x</a:t>
            </a:r>
            <a:r>
              <a:rPr lang="en-GB" altLang="en-US" dirty="0"/>
              <a:t>) = (</a:t>
            </a:r>
            <a:r>
              <a:rPr lang="en-GB" altLang="en-US" i="1" dirty="0" err="1">
                <a:latin typeface="Times New Roman" panose="02020603050405020304" pitchFamily="18" charset="0"/>
              </a:rPr>
              <a:t>ax</a:t>
            </a:r>
            <a:r>
              <a:rPr lang="en-GB" altLang="en-US" dirty="0"/>
              <a:t> – </a:t>
            </a:r>
            <a:r>
              <a:rPr lang="en-GB" altLang="en-US" i="1" dirty="0">
                <a:latin typeface="Times New Roman" panose="02020603050405020304" pitchFamily="18" charset="0"/>
              </a:rPr>
              <a:t>b</a:t>
            </a:r>
            <a:r>
              <a:rPr lang="en-GB" altLang="en-US" dirty="0"/>
              <a:t>)(quotient) + (remainder)</a:t>
            </a:r>
          </a:p>
        </p:txBody>
      </p:sp>
      <p:sp>
        <p:nvSpPr>
          <p:cNvPr id="13" name="Text Box 13"/>
          <p:cNvSpPr txBox="1">
            <a:spLocks noChangeArrowheads="1"/>
          </p:cNvSpPr>
          <p:nvPr/>
        </p:nvSpPr>
        <p:spPr bwMode="auto">
          <a:xfrm>
            <a:off x="376238" y="2894993"/>
            <a:ext cx="8431586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/>
              <a:t>In order to use synthetic division when dividing by a linear expression (</a:t>
            </a:r>
            <a:r>
              <a:rPr lang="en-GB" alt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ax</a:t>
            </a:r>
            <a:r>
              <a:rPr lang="en-GB" altLang="en-US" dirty="0"/>
              <a:t> – </a:t>
            </a:r>
            <a:r>
              <a:rPr lang="en-GB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GB" altLang="en-US" dirty="0"/>
              <a:t>) you have to modify the algorithm</a:t>
            </a:r>
            <a:endParaRPr lang="en-US" altLang="en-US" dirty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524295" y="67467"/>
            <a:ext cx="7772400" cy="862013"/>
          </a:xfrm>
        </p:spPr>
        <p:txBody>
          <a:bodyPr>
            <a:normAutofit/>
          </a:bodyPr>
          <a:lstStyle/>
          <a:p>
            <a:r>
              <a:rPr lang="en-GB" altLang="en-US" dirty="0"/>
              <a:t>The Factor Theorem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12"/>
              <p:cNvSpPr>
                <a:spLocks noChangeArrowheads="1"/>
              </p:cNvSpPr>
              <p:nvPr/>
            </p:nvSpPr>
            <p:spPr bwMode="auto">
              <a:xfrm>
                <a:off x="1837156" y="4447691"/>
                <a:ext cx="5448607" cy="6450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 altLang="en-US" i="1" dirty="0">
                    <a:latin typeface="Times New Roman" panose="02020603050405020304" pitchFamily="18" charset="0"/>
                  </a:rPr>
                  <a:t>f</a:t>
                </a:r>
                <a:r>
                  <a:rPr lang="en-GB" altLang="en-US" dirty="0"/>
                  <a:t>(</a:t>
                </a:r>
                <a:r>
                  <a:rPr lang="en-GB" altLang="en-US" i="1" dirty="0">
                    <a:latin typeface="Times New Roman" panose="02020603050405020304" pitchFamily="18" charset="0"/>
                  </a:rPr>
                  <a:t>x</a:t>
                </a:r>
                <a:r>
                  <a:rPr lang="en-GB" altLang="en-US" dirty="0"/>
                  <a:t>) = </a:t>
                </a:r>
                <a:r>
                  <a:rPr lang="en-GB" altLang="en-US" i="1" dirty="0">
                    <a:latin typeface="Times New Roman" panose="02020603050405020304" pitchFamily="18" charset="0"/>
                  </a:rPr>
                  <a:t>a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alt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altLang="en-US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en-US" altLang="en-US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altLang="en-US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num>
                          <m:den>
                            <m:r>
                              <a:rPr lang="en-US" altLang="en-US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den>
                        </m:f>
                      </m:e>
                    </m:d>
                  </m:oMath>
                </a14:m>
                <a:r>
                  <a:rPr lang="en-GB" altLang="en-US" dirty="0"/>
                  <a:t>(quotient) + (remainder)</a:t>
                </a:r>
              </a:p>
            </p:txBody>
          </p:sp>
        </mc:Choice>
        <mc:Fallback xmlns="">
          <p:sp>
            <p:nvSpPr>
              <p:cNvPr id="24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837156" y="4447691"/>
                <a:ext cx="5448607" cy="645048"/>
              </a:xfrm>
              <a:prstGeom prst="rect">
                <a:avLst/>
              </a:prstGeom>
              <a:blipFill rotWithShape="0">
                <a:blip r:embed="rId2"/>
                <a:stretch>
                  <a:fillRect l="-1678" b="-7619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12"/>
              <p:cNvSpPr>
                <a:spLocks noChangeArrowheads="1"/>
              </p:cNvSpPr>
              <p:nvPr/>
            </p:nvSpPr>
            <p:spPr bwMode="auto">
              <a:xfrm>
                <a:off x="1837156" y="5443928"/>
                <a:ext cx="5346015" cy="6450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 altLang="en-US" i="1" dirty="0">
                    <a:latin typeface="Times New Roman" panose="02020603050405020304" pitchFamily="18" charset="0"/>
                  </a:rPr>
                  <a:t>f</a:t>
                </a:r>
                <a:r>
                  <a:rPr lang="en-GB" altLang="en-US" dirty="0"/>
                  <a:t>(</a:t>
                </a:r>
                <a:r>
                  <a:rPr lang="en-GB" altLang="en-US" i="1" dirty="0">
                    <a:latin typeface="Times New Roman" panose="02020603050405020304" pitchFamily="18" charset="0"/>
                  </a:rPr>
                  <a:t>x</a:t>
                </a:r>
                <a:r>
                  <a:rPr lang="en-GB" altLang="en-US" dirty="0"/>
                  <a:t>) =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alt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altLang="en-US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en-US" altLang="en-US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altLang="en-US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num>
                          <m:den>
                            <m:r>
                              <a:rPr lang="en-US" altLang="en-US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den>
                        </m:f>
                      </m:e>
                    </m:d>
                  </m:oMath>
                </a14:m>
                <a:r>
                  <a:rPr lang="en-GB" altLang="en-US" i="1" dirty="0">
                    <a:latin typeface="Times New Roman" panose="02020603050405020304" pitchFamily="18" charset="0"/>
                  </a:rPr>
                  <a:t>a</a:t>
                </a:r>
                <a:r>
                  <a:rPr lang="en-GB" altLang="en-US" dirty="0"/>
                  <a:t>(quotient) + (remainder)</a:t>
                </a:r>
              </a:p>
            </p:txBody>
          </p:sp>
        </mc:Choice>
        <mc:Fallback xmlns="">
          <p:sp>
            <p:nvSpPr>
              <p:cNvPr id="25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837156" y="5443928"/>
                <a:ext cx="5346015" cy="645048"/>
              </a:xfrm>
              <a:prstGeom prst="rect">
                <a:avLst/>
              </a:prstGeom>
              <a:blipFill rotWithShape="0">
                <a:blip r:embed="rId3"/>
                <a:stretch>
                  <a:fillRect l="-1710" r="-912" b="-6604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Rectangle 13">
            <a:hlinkClick r:id="rId4"/>
            <a:extLst>
              <a:ext uri="{FF2B5EF4-FFF2-40B4-BE49-F238E27FC236}">
                <a16:creationId xmlns:a16="http://schemas.microsoft.com/office/drawing/2014/main" id="{E3AD33D6-1A71-4146-AB22-89CA2A252286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>
            <a:hlinkClick r:id="rId4"/>
            <a:extLst>
              <a:ext uri="{FF2B5EF4-FFF2-40B4-BE49-F238E27FC236}">
                <a16:creationId xmlns:a16="http://schemas.microsoft.com/office/drawing/2014/main" id="{ED372A6B-AE1F-497C-9FD6-5B2890163C4D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7227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24" grpId="0"/>
      <p:bldP spid="2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1466850" y="1101948"/>
            <a:ext cx="6210300" cy="850900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/>
              <a:t>Find the remainder when the polynomial </a:t>
            </a:r>
          </a:p>
          <a:p>
            <a:pPr algn="ctr" eaLnBrk="1" hangingPunct="1"/>
            <a:r>
              <a:rPr lang="en-GB" altLang="en-US" i="1">
                <a:latin typeface="Times New Roman" panose="02020603050405020304" pitchFamily="18" charset="0"/>
              </a:rPr>
              <a:t>f</a:t>
            </a:r>
            <a:r>
              <a:rPr lang="en-GB" altLang="en-US"/>
              <a:t>(</a:t>
            </a:r>
            <a:r>
              <a:rPr lang="en-GB" altLang="en-US" i="1">
                <a:latin typeface="Times New Roman" panose="02020603050405020304" pitchFamily="18" charset="0"/>
              </a:rPr>
              <a:t>x</a:t>
            </a:r>
            <a:r>
              <a:rPr lang="en-GB" altLang="en-US"/>
              <a:t>) = 2</a:t>
            </a:r>
            <a:r>
              <a:rPr lang="en-GB" altLang="en-US" i="1">
                <a:latin typeface="Times New Roman" panose="02020603050405020304" pitchFamily="18" charset="0"/>
              </a:rPr>
              <a:t>x</a:t>
            </a:r>
            <a:r>
              <a:rPr lang="en-GB" altLang="en-US" baseline="30000"/>
              <a:t>3</a:t>
            </a:r>
            <a:r>
              <a:rPr lang="en-GB" altLang="en-US"/>
              <a:t> – 6</a:t>
            </a:r>
            <a:r>
              <a:rPr lang="en-GB" altLang="en-US" i="1">
                <a:latin typeface="Times New Roman" panose="02020603050405020304" pitchFamily="18" charset="0"/>
              </a:rPr>
              <a:t>x</a:t>
            </a:r>
            <a:r>
              <a:rPr lang="en-GB" altLang="en-US"/>
              <a:t> + 1 is divided by (2</a:t>
            </a:r>
            <a:r>
              <a:rPr lang="en-GB" altLang="en-US" i="1">
                <a:latin typeface="Times New Roman" panose="02020603050405020304" pitchFamily="18" charset="0"/>
              </a:rPr>
              <a:t>x</a:t>
            </a:r>
            <a:r>
              <a:rPr lang="en-GB" altLang="en-US"/>
              <a:t> – 1).</a:t>
            </a:r>
          </a:p>
        </p:txBody>
      </p:sp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290512" y="2398352"/>
            <a:ext cx="8566150" cy="457200"/>
            <a:chOff x="158" y="1233"/>
            <a:chExt cx="5396" cy="288"/>
          </a:xfrm>
        </p:grpSpPr>
        <p:sp>
          <p:nvSpPr>
            <p:cNvPr id="5" name="Text Box 5"/>
            <p:cNvSpPr txBox="1">
              <a:spLocks noChangeArrowheads="1"/>
            </p:cNvSpPr>
            <p:nvPr/>
          </p:nvSpPr>
          <p:spPr bwMode="auto">
            <a:xfrm>
              <a:off x="158" y="1233"/>
              <a:ext cx="499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GB" altLang="en-US" dirty="0"/>
                <a:t>Using the Remainder Theorem, the remainder is given by</a:t>
              </a:r>
            </a:p>
          </p:txBody>
        </p:sp>
        <p:graphicFrame>
          <p:nvGraphicFramePr>
            <p:cNvPr id="6" name="Object 6"/>
            <p:cNvGraphicFramePr>
              <a:graphicFrameLocks noChangeAspect="1"/>
            </p:cNvGraphicFramePr>
            <p:nvPr/>
          </p:nvGraphicFramePr>
          <p:xfrm>
            <a:off x="5130" y="1281"/>
            <a:ext cx="424" cy="24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" imgW="672808" imgH="380835" progId="Equation.DSMT4">
                    <p:embed/>
                  </p:oleObj>
                </mc:Choice>
                <mc:Fallback>
                  <p:oleObj name="Equation" r:id="rId2" imgW="672808" imgH="380835" progId="Equation.DSMT4">
                    <p:embed/>
                    <p:pic>
                      <p:nvPicPr>
                        <p:cNvPr id="6" name="Object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130" y="1281"/>
                          <a:ext cx="424" cy="24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7" name="Object 7"/>
          <p:cNvGraphicFramePr>
            <a:graphicFrameLocks noChangeAspect="1"/>
          </p:cNvGraphicFramePr>
          <p:nvPr/>
        </p:nvGraphicFramePr>
        <p:xfrm>
          <a:off x="3219450" y="3322923"/>
          <a:ext cx="27559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2755900" imgH="419100" progId="Equation.DSMT4">
                  <p:embed/>
                </p:oleObj>
              </mc:Choice>
              <mc:Fallback>
                <p:oleObj name="Equation" r:id="rId4" imgW="2755900" imgH="419100" progId="Equation.DSMT4">
                  <p:embed/>
                  <p:pic>
                    <p:nvPicPr>
                      <p:cNvPr id="7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19450" y="3322923"/>
                        <a:ext cx="2755900" cy="419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8"/>
          <p:cNvGraphicFramePr>
            <a:graphicFrameLocks noChangeAspect="1"/>
          </p:cNvGraphicFramePr>
          <p:nvPr/>
        </p:nvGraphicFramePr>
        <p:xfrm>
          <a:off x="3835400" y="4062913"/>
          <a:ext cx="12573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257300" imgH="381000" progId="Equation.DSMT4">
                  <p:embed/>
                </p:oleObj>
              </mc:Choice>
              <mc:Fallback>
                <p:oleObj name="Equation" r:id="rId6" imgW="1257300" imgH="381000" progId="Equation.DSMT4">
                  <p:embed/>
                  <p:pic>
                    <p:nvPicPr>
                      <p:cNvPr id="8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35400" y="4062913"/>
                        <a:ext cx="1257300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9"/>
          <p:cNvGraphicFramePr>
            <a:graphicFrameLocks noChangeAspect="1"/>
          </p:cNvGraphicFramePr>
          <p:nvPr/>
        </p:nvGraphicFramePr>
        <p:xfrm>
          <a:off x="3835400" y="4666594"/>
          <a:ext cx="7620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761669" imgH="380835" progId="Equation.DSMT4">
                  <p:embed/>
                </p:oleObj>
              </mc:Choice>
              <mc:Fallback>
                <p:oleObj name="Equation" r:id="rId8" imgW="761669" imgH="380835" progId="Equation.DSMT4">
                  <p:embed/>
                  <p:pic>
                    <p:nvPicPr>
                      <p:cNvPr id="9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35400" y="4666594"/>
                        <a:ext cx="762000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411163" y="33238"/>
            <a:ext cx="7772400" cy="933544"/>
          </a:xfrm>
        </p:spPr>
        <p:txBody>
          <a:bodyPr>
            <a:normAutofit/>
          </a:bodyPr>
          <a:lstStyle/>
          <a:p>
            <a:r>
              <a:rPr lang="en-GB" altLang="en-US" dirty="0"/>
              <a:t>The Factor Theorem</a:t>
            </a:r>
            <a:endParaRPr lang="en-GB" dirty="0"/>
          </a:p>
        </p:txBody>
      </p:sp>
      <p:sp>
        <p:nvSpPr>
          <p:cNvPr id="10" name="Rectangle 9">
            <a:hlinkClick r:id="rId10"/>
            <a:extLst>
              <a:ext uri="{FF2B5EF4-FFF2-40B4-BE49-F238E27FC236}">
                <a16:creationId xmlns:a16="http://schemas.microsoft.com/office/drawing/2014/main" id="{B4CFCAB4-0B61-4AC7-B2C4-6407046B5A88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>
            <a:hlinkClick r:id="rId10"/>
            <a:extLst>
              <a:ext uri="{FF2B5EF4-FFF2-40B4-BE49-F238E27FC236}">
                <a16:creationId xmlns:a16="http://schemas.microsoft.com/office/drawing/2014/main" id="{6FBDF0AF-E424-4D7D-8CE8-6A7110701203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029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250825" y="731372"/>
            <a:ext cx="8788592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/>
              <a:t>Use the synthetic division to find the quotient and the remainder when dividing</a:t>
            </a:r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2386123" y="1105830"/>
            <a:ext cx="675787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i="1" dirty="0">
                <a:solidFill>
                  <a:srgbClr val="FF6600"/>
                </a:solidFill>
                <a:latin typeface="Times New Roman" panose="02020603050405020304" pitchFamily="18" charset="0"/>
              </a:rPr>
              <a:t>f</a:t>
            </a:r>
            <a:r>
              <a:rPr lang="en-GB" altLang="en-US" dirty="0">
                <a:solidFill>
                  <a:srgbClr val="FF6600"/>
                </a:solidFill>
              </a:rPr>
              <a:t>(</a:t>
            </a:r>
            <a:r>
              <a:rPr lang="en-GB" altLang="en-US" i="1" dirty="0">
                <a:solidFill>
                  <a:srgbClr val="FF6600"/>
                </a:solidFill>
                <a:latin typeface="Times New Roman" panose="02020603050405020304" pitchFamily="18" charset="0"/>
              </a:rPr>
              <a:t>x</a:t>
            </a:r>
            <a:r>
              <a:rPr lang="en-GB" altLang="en-US" dirty="0">
                <a:solidFill>
                  <a:srgbClr val="FF6600"/>
                </a:solidFill>
              </a:rPr>
              <a:t>) = 2</a:t>
            </a:r>
            <a:r>
              <a:rPr lang="en-GB" altLang="en-US" i="1" dirty="0">
                <a:solidFill>
                  <a:srgbClr val="FF6600"/>
                </a:solidFill>
                <a:latin typeface="Times New Roman" panose="02020603050405020304" pitchFamily="18" charset="0"/>
              </a:rPr>
              <a:t>x</a:t>
            </a:r>
            <a:r>
              <a:rPr lang="en-GB" altLang="en-US" baseline="30000" dirty="0">
                <a:solidFill>
                  <a:srgbClr val="FF6600"/>
                </a:solidFill>
              </a:rPr>
              <a:t>4</a:t>
            </a:r>
            <a:r>
              <a:rPr lang="en-GB" altLang="en-US" dirty="0">
                <a:solidFill>
                  <a:srgbClr val="FF6600"/>
                </a:solidFill>
              </a:rPr>
              <a:t> –</a:t>
            </a:r>
            <a:r>
              <a:rPr lang="en-GB" altLang="en-US" baseline="30000" dirty="0">
                <a:solidFill>
                  <a:srgbClr val="FF6600"/>
                </a:solidFill>
              </a:rPr>
              <a:t> </a:t>
            </a:r>
            <a:r>
              <a:rPr lang="en-GB" altLang="en-US" dirty="0">
                <a:solidFill>
                  <a:srgbClr val="FF6600"/>
                </a:solidFill>
              </a:rPr>
              <a:t>7</a:t>
            </a:r>
            <a:r>
              <a:rPr lang="en-GB" altLang="en-US" i="1" dirty="0">
                <a:solidFill>
                  <a:srgbClr val="FF6600"/>
                </a:solidFill>
                <a:latin typeface="Times New Roman" panose="02020603050405020304" pitchFamily="18" charset="0"/>
              </a:rPr>
              <a:t>x</a:t>
            </a:r>
            <a:r>
              <a:rPr lang="en-GB" altLang="en-US" baseline="30000" dirty="0">
                <a:solidFill>
                  <a:srgbClr val="FF6600"/>
                </a:solidFill>
              </a:rPr>
              <a:t>3</a:t>
            </a:r>
            <a:r>
              <a:rPr lang="en-GB" altLang="en-US" dirty="0">
                <a:solidFill>
                  <a:srgbClr val="FF6600"/>
                </a:solidFill>
              </a:rPr>
              <a:t> – 7</a:t>
            </a:r>
            <a:r>
              <a:rPr lang="en-GB" altLang="en-US" i="1" dirty="0">
                <a:solidFill>
                  <a:srgbClr val="FF6600"/>
                </a:solidFill>
                <a:latin typeface="Times New Roman" panose="02020603050405020304" pitchFamily="18" charset="0"/>
              </a:rPr>
              <a:t>x</a:t>
            </a:r>
            <a:r>
              <a:rPr lang="en-GB" altLang="en-US" baseline="30000" dirty="0">
                <a:solidFill>
                  <a:srgbClr val="FF6600"/>
                </a:solidFill>
              </a:rPr>
              <a:t>2</a:t>
            </a:r>
            <a:r>
              <a:rPr lang="en-GB" altLang="en-US" dirty="0">
                <a:solidFill>
                  <a:srgbClr val="FF6600"/>
                </a:solidFill>
              </a:rPr>
              <a:t> + 14</a:t>
            </a:r>
            <a:r>
              <a:rPr lang="en-GB" altLang="en-US" i="1" dirty="0">
                <a:solidFill>
                  <a:srgbClr val="FF6600"/>
                </a:solidFill>
                <a:latin typeface="Times New Roman" panose="02020603050405020304" pitchFamily="18" charset="0"/>
              </a:rPr>
              <a:t>x</a:t>
            </a:r>
            <a:r>
              <a:rPr lang="en-GB" altLang="en-US" dirty="0">
                <a:solidFill>
                  <a:srgbClr val="FF6600"/>
                </a:solidFill>
              </a:rPr>
              <a:t> + 5 </a:t>
            </a:r>
            <a:r>
              <a:rPr lang="en-GB" altLang="en-US" dirty="0"/>
              <a:t>by </a:t>
            </a:r>
            <a:r>
              <a:rPr lang="en-GB" altLang="en-US" i="1" dirty="0">
                <a:solidFill>
                  <a:srgbClr val="00B0F0"/>
                </a:solidFill>
                <a:latin typeface="Times New Roman" panose="02020603050405020304" pitchFamily="18" charset="0"/>
              </a:rPr>
              <a:t>g</a:t>
            </a:r>
            <a:r>
              <a:rPr lang="en-GB" altLang="en-US" dirty="0">
                <a:solidFill>
                  <a:srgbClr val="00B0F0"/>
                </a:solidFill>
              </a:rPr>
              <a:t>(</a:t>
            </a:r>
            <a:r>
              <a:rPr lang="en-GB" altLang="en-US" i="1" dirty="0">
                <a:solidFill>
                  <a:srgbClr val="00B0F0"/>
                </a:solidFill>
                <a:latin typeface="Times New Roman" panose="02020603050405020304" pitchFamily="18" charset="0"/>
              </a:rPr>
              <a:t>x</a:t>
            </a:r>
            <a:r>
              <a:rPr lang="en-GB" altLang="en-US" dirty="0">
                <a:solidFill>
                  <a:srgbClr val="00B0F0"/>
                </a:solidFill>
              </a:rPr>
              <a:t>) = (2</a:t>
            </a:r>
            <a:r>
              <a:rPr lang="en-GB" altLang="en-US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altLang="en-US" dirty="0">
                <a:solidFill>
                  <a:srgbClr val="00B0F0"/>
                </a:solidFill>
              </a:rPr>
              <a:t> + 3)</a:t>
            </a:r>
          </a:p>
        </p:txBody>
      </p:sp>
      <p:sp>
        <p:nvSpPr>
          <p:cNvPr id="11" name="Text Box 11"/>
          <p:cNvSpPr txBox="1">
            <a:spLocks noChangeArrowheads="1"/>
          </p:cNvSpPr>
          <p:nvPr/>
        </p:nvSpPr>
        <p:spPr bwMode="auto">
          <a:xfrm>
            <a:off x="657973" y="2544439"/>
            <a:ext cx="8433827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/>
              <a:t>Select the coefficients of all terms, including missing terms and organise them in a table</a:t>
            </a:r>
          </a:p>
        </p:txBody>
      </p:sp>
      <p:sp>
        <p:nvSpPr>
          <p:cNvPr id="12" name="Text Box 12"/>
          <p:cNvSpPr txBox="1">
            <a:spLocks noChangeArrowheads="1"/>
          </p:cNvSpPr>
          <p:nvPr/>
        </p:nvSpPr>
        <p:spPr bwMode="auto">
          <a:xfrm>
            <a:off x="2960875" y="3383764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>
                <a:solidFill>
                  <a:srgbClr val="00B050"/>
                </a:solidFill>
              </a:rPr>
              <a:t>2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524435" y="0"/>
            <a:ext cx="7772400" cy="839414"/>
          </a:xfrm>
        </p:spPr>
        <p:txBody>
          <a:bodyPr>
            <a:normAutofit/>
          </a:bodyPr>
          <a:lstStyle/>
          <a:p>
            <a:r>
              <a:rPr lang="en-GB" altLang="en-US" dirty="0"/>
              <a:t>The Factor Theorem</a:t>
            </a:r>
            <a:endParaRPr lang="en-GB" dirty="0"/>
          </a:p>
        </p:txBody>
      </p:sp>
      <p:sp>
        <p:nvSpPr>
          <p:cNvPr id="2" name="Rectangle 1"/>
          <p:cNvSpPr/>
          <p:nvPr/>
        </p:nvSpPr>
        <p:spPr>
          <a:xfrm>
            <a:off x="250838" y="1851941"/>
            <a:ext cx="408958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Using the modified algorithm</a:t>
            </a:r>
            <a:endParaRPr lang="en-GB" dirty="0">
              <a:solidFill>
                <a:srgbClr val="01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 Box 12"/>
          <p:cNvSpPr txBox="1">
            <a:spLocks noChangeArrowheads="1"/>
          </p:cNvSpPr>
          <p:nvPr/>
        </p:nvSpPr>
        <p:spPr bwMode="auto">
          <a:xfrm>
            <a:off x="3526313" y="3383764"/>
            <a:ext cx="52770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B050"/>
                </a:solidFill>
              </a:rPr>
              <a:t>–7</a:t>
            </a:r>
            <a:endParaRPr lang="en-GB" altLang="en-US" dirty="0"/>
          </a:p>
        </p:txBody>
      </p:sp>
      <p:sp>
        <p:nvSpPr>
          <p:cNvPr id="23" name="Text Box 12"/>
          <p:cNvSpPr txBox="1">
            <a:spLocks noChangeArrowheads="1"/>
          </p:cNvSpPr>
          <p:nvPr/>
        </p:nvSpPr>
        <p:spPr bwMode="auto">
          <a:xfrm>
            <a:off x="4093899" y="3383764"/>
            <a:ext cx="52770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B050"/>
                </a:solidFill>
              </a:rPr>
              <a:t>–7</a:t>
            </a:r>
            <a:endParaRPr lang="en-GB" altLang="en-US" dirty="0"/>
          </a:p>
        </p:txBody>
      </p:sp>
      <p:sp>
        <p:nvSpPr>
          <p:cNvPr id="24" name="Text Box 12"/>
          <p:cNvSpPr txBox="1">
            <a:spLocks noChangeArrowheads="1"/>
          </p:cNvSpPr>
          <p:nvPr/>
        </p:nvSpPr>
        <p:spPr bwMode="auto">
          <a:xfrm>
            <a:off x="4795652" y="3383763"/>
            <a:ext cx="52770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B050"/>
                </a:solidFill>
              </a:rPr>
              <a:t>14</a:t>
            </a:r>
            <a:endParaRPr lang="en-GB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 Box 12"/>
              <p:cNvSpPr txBox="1">
                <a:spLocks noChangeArrowheads="1"/>
              </p:cNvSpPr>
              <p:nvPr/>
            </p:nvSpPr>
            <p:spPr bwMode="auto">
              <a:xfrm>
                <a:off x="2262859" y="3783010"/>
                <a:ext cx="570990" cy="6146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 altLang="en-US" dirty="0">
                    <a:solidFill>
                      <a:srgbClr val="00B0F0"/>
                    </a:solidFill>
                  </a:rPr>
                  <a:t>–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altLang="en-US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en-US" b="0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altLang="en-US" b="0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GB" altLang="en-US" dirty="0">
                  <a:solidFill>
                    <a:srgbClr val="00B0F0"/>
                  </a:solidFill>
                </a:endParaRPr>
              </a:p>
            </p:txBody>
          </p:sp>
        </mc:Choice>
        <mc:Fallback xmlns="">
          <p:sp>
            <p:nvSpPr>
              <p:cNvPr id="25" name="Text 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262859" y="3783010"/>
                <a:ext cx="570990" cy="614655"/>
              </a:xfrm>
              <a:prstGeom prst="rect">
                <a:avLst/>
              </a:prstGeom>
              <a:blipFill rotWithShape="0">
                <a:blip r:embed="rId2"/>
                <a:stretch>
                  <a:fillRect l="-15957" b="-10000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7" name="Straight Connector 26"/>
          <p:cNvCxnSpPr/>
          <p:nvPr/>
        </p:nvCxnSpPr>
        <p:spPr>
          <a:xfrm>
            <a:off x="2365749" y="4336082"/>
            <a:ext cx="35661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2796275" y="3512286"/>
            <a:ext cx="0" cy="121462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 Box 12"/>
          <p:cNvSpPr txBox="1">
            <a:spLocks noChangeArrowheads="1"/>
          </p:cNvSpPr>
          <p:nvPr/>
        </p:nvSpPr>
        <p:spPr bwMode="auto">
          <a:xfrm>
            <a:off x="2960875" y="4368679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>
                <a:solidFill>
                  <a:srgbClr val="FF6600"/>
                </a:solidFill>
              </a:rPr>
              <a:t>2</a:t>
            </a:r>
          </a:p>
        </p:txBody>
      </p:sp>
      <p:sp>
        <p:nvSpPr>
          <p:cNvPr id="31" name="Text Box 12"/>
          <p:cNvSpPr txBox="1">
            <a:spLocks noChangeArrowheads="1"/>
          </p:cNvSpPr>
          <p:nvPr/>
        </p:nvSpPr>
        <p:spPr bwMode="auto">
          <a:xfrm>
            <a:off x="3394669" y="4368679"/>
            <a:ext cx="69923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FF6600"/>
                </a:solidFill>
              </a:rPr>
              <a:t>–10</a:t>
            </a:r>
          </a:p>
        </p:txBody>
      </p:sp>
      <p:sp>
        <p:nvSpPr>
          <p:cNvPr id="32" name="Text Box 12"/>
          <p:cNvSpPr txBox="1">
            <a:spLocks noChangeArrowheads="1"/>
          </p:cNvSpPr>
          <p:nvPr/>
        </p:nvSpPr>
        <p:spPr bwMode="auto">
          <a:xfrm>
            <a:off x="4340419" y="4368679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FF6600"/>
                </a:solidFill>
              </a:rPr>
              <a:t>8</a:t>
            </a:r>
          </a:p>
        </p:txBody>
      </p:sp>
      <p:sp>
        <p:nvSpPr>
          <p:cNvPr id="33" name="Text Box 12"/>
          <p:cNvSpPr txBox="1">
            <a:spLocks noChangeArrowheads="1"/>
          </p:cNvSpPr>
          <p:nvPr/>
        </p:nvSpPr>
        <p:spPr bwMode="auto">
          <a:xfrm>
            <a:off x="4970720" y="4356335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FF6600"/>
                </a:solidFill>
              </a:rPr>
              <a:t>2</a:t>
            </a:r>
          </a:p>
        </p:txBody>
      </p:sp>
      <p:sp>
        <p:nvSpPr>
          <p:cNvPr id="34" name="Text Box 12"/>
          <p:cNvSpPr txBox="1">
            <a:spLocks noChangeArrowheads="1"/>
          </p:cNvSpPr>
          <p:nvPr/>
        </p:nvSpPr>
        <p:spPr bwMode="auto">
          <a:xfrm>
            <a:off x="3508084" y="3878025"/>
            <a:ext cx="52770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FF33CC"/>
                </a:solidFill>
              </a:rPr>
              <a:t>–3</a:t>
            </a:r>
          </a:p>
        </p:txBody>
      </p:sp>
      <p:sp>
        <p:nvSpPr>
          <p:cNvPr id="35" name="Text Box 12"/>
          <p:cNvSpPr txBox="1">
            <a:spLocks noChangeArrowheads="1"/>
          </p:cNvSpPr>
          <p:nvPr/>
        </p:nvSpPr>
        <p:spPr bwMode="auto">
          <a:xfrm>
            <a:off x="4155473" y="3881782"/>
            <a:ext cx="52770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FF33CC"/>
                </a:solidFill>
              </a:rPr>
              <a:t>15</a:t>
            </a:r>
          </a:p>
        </p:txBody>
      </p:sp>
      <p:sp>
        <p:nvSpPr>
          <p:cNvPr id="36" name="Text Box 12"/>
          <p:cNvSpPr txBox="1">
            <a:spLocks noChangeArrowheads="1"/>
          </p:cNvSpPr>
          <p:nvPr/>
        </p:nvSpPr>
        <p:spPr bwMode="auto">
          <a:xfrm>
            <a:off x="4696957" y="3890715"/>
            <a:ext cx="69923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FF33CC"/>
                </a:solidFill>
              </a:rPr>
              <a:t>–12</a:t>
            </a:r>
          </a:p>
        </p:txBody>
      </p:sp>
      <p:cxnSp>
        <p:nvCxnSpPr>
          <p:cNvPr id="44" name="Straight Arrow Connector 43"/>
          <p:cNvCxnSpPr/>
          <p:nvPr/>
        </p:nvCxnSpPr>
        <p:spPr>
          <a:xfrm>
            <a:off x="3133165" y="3794279"/>
            <a:ext cx="0" cy="574399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endCxn id="30" idx="1"/>
          </p:cNvCxnSpPr>
          <p:nvPr/>
        </p:nvCxnSpPr>
        <p:spPr>
          <a:xfrm>
            <a:off x="2619105" y="4260350"/>
            <a:ext cx="341770" cy="339162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 flipV="1">
            <a:off x="3255119" y="4199097"/>
            <a:ext cx="385176" cy="429069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>
            <a:endCxn id="31" idx="1"/>
          </p:cNvCxnSpPr>
          <p:nvPr/>
        </p:nvCxnSpPr>
        <p:spPr>
          <a:xfrm>
            <a:off x="2662536" y="4281685"/>
            <a:ext cx="732133" cy="317827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 flipV="1">
            <a:off x="4024571" y="4141800"/>
            <a:ext cx="385176" cy="429069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>
            <a:endCxn id="32" idx="1"/>
          </p:cNvCxnSpPr>
          <p:nvPr/>
        </p:nvCxnSpPr>
        <p:spPr>
          <a:xfrm>
            <a:off x="2647522" y="4263209"/>
            <a:ext cx="1692897" cy="336303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 flipV="1">
            <a:off x="4603064" y="4183131"/>
            <a:ext cx="385176" cy="429069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43" name="Rectangle 12"/>
              <p:cNvSpPr>
                <a:spLocks noChangeArrowheads="1"/>
              </p:cNvSpPr>
              <p:nvPr/>
            </p:nvSpPr>
            <p:spPr bwMode="auto">
              <a:xfrm>
                <a:off x="4340419" y="1699582"/>
                <a:ext cx="4091056" cy="7454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 altLang="en-US" i="1" dirty="0">
                    <a:latin typeface="Times New Roman" panose="02020603050405020304" pitchFamily="18" charset="0"/>
                  </a:rPr>
                  <a:t>g</a:t>
                </a:r>
                <a:r>
                  <a:rPr lang="en-GB" altLang="en-US" dirty="0"/>
                  <a:t>(</a:t>
                </a:r>
                <a:r>
                  <a:rPr lang="en-GB" altLang="en-US" i="1" dirty="0">
                    <a:latin typeface="Times New Roman" panose="02020603050405020304" pitchFamily="18" charset="0"/>
                  </a:rPr>
                  <a:t>x</a:t>
                </a:r>
                <a:r>
                  <a:rPr lang="en-GB" altLang="en-US" dirty="0"/>
                  <a:t>) = </a:t>
                </a:r>
                <a:r>
                  <a:rPr lang="en-GB" altLang="en-US" dirty="0">
                    <a:solidFill>
                      <a:srgbClr val="00B0F0"/>
                    </a:solidFill>
                  </a:rPr>
                  <a:t>2</a:t>
                </a:r>
                <a:r>
                  <a:rPr lang="en-GB" altLang="en-US" i="1" dirty="0">
                    <a:solidFill>
                      <a:srgbClr val="00B0F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GB" altLang="en-US" dirty="0">
                    <a:solidFill>
                      <a:srgbClr val="00B0F0"/>
                    </a:solidFill>
                  </a:rPr>
                  <a:t> + 3 = </a:t>
                </a:r>
                <a:r>
                  <a:rPr lang="en-GB" altLang="en-US" dirty="0">
                    <a:latin typeface="+mn-lt"/>
                  </a:rPr>
                  <a:t>2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alt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altLang="en-US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d>
                          <m:dPr>
                            <m:ctrlPr>
                              <a:rPr lang="en-US" alt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en-US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f>
                              <m:fPr>
                                <m:ctrlPr>
                                  <a:rPr lang="en-US" altLang="en-US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altLang="en-US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num>
                              <m:den>
                                <m:r>
                                  <a:rPr lang="en-US" altLang="en-US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</m:e>
                        </m:d>
                      </m:e>
                    </m:d>
                  </m:oMath>
                </a14:m>
                <a:endParaRPr lang="en-GB" altLang="en-US" dirty="0"/>
              </a:p>
            </p:txBody>
          </p:sp>
        </mc:Choice>
        <mc:Fallback>
          <p:sp>
            <p:nvSpPr>
              <p:cNvPr id="4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340419" y="1699582"/>
                <a:ext cx="4091056" cy="745460"/>
              </a:xfrm>
              <a:prstGeom prst="rect">
                <a:avLst/>
              </a:prstGeom>
              <a:blipFill>
                <a:blip r:embed="rId3"/>
                <a:stretch>
                  <a:fillRect l="-2235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Text Box 12"/>
          <p:cNvSpPr txBox="1">
            <a:spLocks noChangeArrowheads="1"/>
          </p:cNvSpPr>
          <p:nvPr/>
        </p:nvSpPr>
        <p:spPr bwMode="auto">
          <a:xfrm>
            <a:off x="5534020" y="3399462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B050"/>
                </a:solidFill>
              </a:rPr>
              <a:t>5</a:t>
            </a:r>
            <a:endParaRPr lang="en-GB" altLang="en-US" dirty="0"/>
          </a:p>
        </p:txBody>
      </p:sp>
      <p:sp>
        <p:nvSpPr>
          <p:cNvPr id="47" name="Text Box 12"/>
          <p:cNvSpPr txBox="1">
            <a:spLocks noChangeArrowheads="1"/>
          </p:cNvSpPr>
          <p:nvPr/>
        </p:nvSpPr>
        <p:spPr bwMode="auto">
          <a:xfrm>
            <a:off x="5586968" y="4356336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FF"/>
                </a:solidFill>
              </a:rPr>
              <a:t>2</a:t>
            </a:r>
          </a:p>
        </p:txBody>
      </p:sp>
      <p:sp>
        <p:nvSpPr>
          <p:cNvPr id="48" name="Text Box 12"/>
          <p:cNvSpPr txBox="1">
            <a:spLocks noChangeArrowheads="1"/>
          </p:cNvSpPr>
          <p:nvPr/>
        </p:nvSpPr>
        <p:spPr bwMode="auto">
          <a:xfrm>
            <a:off x="5405817" y="3907013"/>
            <a:ext cx="52770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FF33CC"/>
                </a:solidFill>
              </a:rPr>
              <a:t>–3</a:t>
            </a:r>
          </a:p>
        </p:txBody>
      </p:sp>
      <p:cxnSp>
        <p:nvCxnSpPr>
          <p:cNvPr id="50" name="Straight Arrow Connector 49"/>
          <p:cNvCxnSpPr/>
          <p:nvPr/>
        </p:nvCxnSpPr>
        <p:spPr>
          <a:xfrm>
            <a:off x="2674322" y="4294751"/>
            <a:ext cx="2310722" cy="350049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 flipV="1">
            <a:off x="5247689" y="4228420"/>
            <a:ext cx="385176" cy="429068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 Box 11"/>
          <p:cNvSpPr txBox="1">
            <a:spLocks noChangeArrowheads="1"/>
          </p:cNvSpPr>
          <p:nvPr/>
        </p:nvSpPr>
        <p:spPr bwMode="auto">
          <a:xfrm>
            <a:off x="578738" y="4901484"/>
            <a:ext cx="8433827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/>
              <a:t>The coefficients of the quotient polynomial were multiplied by 2, so you need to divide by the coefficients obtained to get the quotient</a:t>
            </a:r>
          </a:p>
        </p:txBody>
      </p:sp>
      <p:sp>
        <p:nvSpPr>
          <p:cNvPr id="57" name="Text Box 9"/>
          <p:cNvSpPr txBox="1">
            <a:spLocks noChangeArrowheads="1"/>
          </p:cNvSpPr>
          <p:nvPr/>
        </p:nvSpPr>
        <p:spPr bwMode="auto">
          <a:xfrm>
            <a:off x="1185565" y="6140043"/>
            <a:ext cx="395121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i="1" dirty="0">
                <a:solidFill>
                  <a:srgbClr val="00B050"/>
                </a:solidFill>
                <a:latin typeface="Times New Roman" panose="02020603050405020304" pitchFamily="18" charset="0"/>
              </a:rPr>
              <a:t>Q</a:t>
            </a:r>
            <a:r>
              <a:rPr lang="en-GB" altLang="en-US" dirty="0">
                <a:solidFill>
                  <a:srgbClr val="00B050"/>
                </a:solidFill>
              </a:rPr>
              <a:t>(</a:t>
            </a:r>
            <a:r>
              <a:rPr lang="en-GB" altLang="en-US" i="1" dirty="0">
                <a:solidFill>
                  <a:srgbClr val="00B050"/>
                </a:solidFill>
                <a:latin typeface="Times New Roman" panose="02020603050405020304" pitchFamily="18" charset="0"/>
              </a:rPr>
              <a:t>x</a:t>
            </a:r>
            <a:r>
              <a:rPr lang="en-GB" altLang="en-US" dirty="0">
                <a:solidFill>
                  <a:srgbClr val="00B050"/>
                </a:solidFill>
              </a:rPr>
              <a:t>) = </a:t>
            </a:r>
            <a:r>
              <a:rPr lang="en-GB" altLang="en-US" i="1" dirty="0">
                <a:solidFill>
                  <a:srgbClr val="00B050"/>
                </a:solidFill>
                <a:latin typeface="Times New Roman" panose="02020603050405020304" pitchFamily="18" charset="0"/>
              </a:rPr>
              <a:t>x</a:t>
            </a:r>
            <a:r>
              <a:rPr lang="en-GB" altLang="en-US" baseline="30000" dirty="0">
                <a:solidFill>
                  <a:srgbClr val="00B050"/>
                </a:solidFill>
              </a:rPr>
              <a:t>3</a:t>
            </a:r>
            <a:r>
              <a:rPr lang="en-GB" altLang="en-US" dirty="0">
                <a:solidFill>
                  <a:srgbClr val="00B050"/>
                </a:solidFill>
              </a:rPr>
              <a:t> – 5</a:t>
            </a:r>
            <a:r>
              <a:rPr lang="en-GB" altLang="en-US" i="1" dirty="0">
                <a:solidFill>
                  <a:srgbClr val="00B050"/>
                </a:solidFill>
                <a:latin typeface="Times New Roman" panose="02020603050405020304" pitchFamily="18" charset="0"/>
              </a:rPr>
              <a:t>x</a:t>
            </a:r>
            <a:r>
              <a:rPr lang="en-GB" altLang="en-US" baseline="30000" dirty="0">
                <a:solidFill>
                  <a:srgbClr val="00B050"/>
                </a:solidFill>
              </a:rPr>
              <a:t>2</a:t>
            </a:r>
            <a:r>
              <a:rPr lang="en-GB" altLang="en-US" dirty="0">
                <a:solidFill>
                  <a:srgbClr val="00B050"/>
                </a:solidFill>
              </a:rPr>
              <a:t> + 4</a:t>
            </a:r>
            <a:r>
              <a:rPr lang="en-GB" altLang="en-US" i="1" dirty="0">
                <a:solidFill>
                  <a:srgbClr val="00B050"/>
                </a:solidFill>
                <a:latin typeface="Times New Roman" panose="02020603050405020304" pitchFamily="18" charset="0"/>
              </a:rPr>
              <a:t>x</a:t>
            </a:r>
            <a:r>
              <a:rPr lang="en-GB" altLang="en-US" dirty="0">
                <a:solidFill>
                  <a:srgbClr val="00B050"/>
                </a:solidFill>
              </a:rPr>
              <a:t> + 1</a:t>
            </a:r>
          </a:p>
        </p:txBody>
      </p:sp>
      <p:sp>
        <p:nvSpPr>
          <p:cNvPr id="58" name="Text Box 9"/>
          <p:cNvSpPr txBox="1">
            <a:spLocks noChangeArrowheads="1"/>
          </p:cNvSpPr>
          <p:nvPr/>
        </p:nvSpPr>
        <p:spPr bwMode="auto">
          <a:xfrm>
            <a:off x="5291366" y="6029737"/>
            <a:ext cx="395121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i="1" dirty="0">
                <a:solidFill>
                  <a:srgbClr val="00B050"/>
                </a:solidFill>
                <a:latin typeface="Times New Roman" panose="02020603050405020304" pitchFamily="18" charset="0"/>
              </a:rPr>
              <a:t>R</a:t>
            </a:r>
            <a:r>
              <a:rPr lang="en-GB" altLang="en-US" dirty="0">
                <a:solidFill>
                  <a:srgbClr val="00B050"/>
                </a:solidFill>
              </a:rPr>
              <a:t>(</a:t>
            </a:r>
            <a:r>
              <a:rPr lang="en-GB" altLang="en-US" i="1" dirty="0">
                <a:solidFill>
                  <a:srgbClr val="00B050"/>
                </a:solidFill>
                <a:latin typeface="Times New Roman" panose="02020603050405020304" pitchFamily="18" charset="0"/>
              </a:rPr>
              <a:t>x</a:t>
            </a:r>
            <a:r>
              <a:rPr lang="en-GB" altLang="en-US" dirty="0">
                <a:solidFill>
                  <a:srgbClr val="00B050"/>
                </a:solidFill>
              </a:rPr>
              <a:t>) = 2</a:t>
            </a:r>
          </a:p>
        </p:txBody>
      </p:sp>
      <p:sp>
        <p:nvSpPr>
          <p:cNvPr id="37" name="Rectangle 36">
            <a:hlinkClick r:id="rId4"/>
            <a:extLst>
              <a:ext uri="{FF2B5EF4-FFF2-40B4-BE49-F238E27FC236}">
                <a16:creationId xmlns:a16="http://schemas.microsoft.com/office/drawing/2014/main" id="{E0F20CD5-D0BB-4B9E-8BDA-7B9E8E686DC8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>
            <a:hlinkClick r:id="rId4"/>
            <a:extLst>
              <a:ext uri="{FF2B5EF4-FFF2-40B4-BE49-F238E27FC236}">
                <a16:creationId xmlns:a16="http://schemas.microsoft.com/office/drawing/2014/main" id="{69F0D73B-D29F-48C3-BEB6-739FE0306132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5535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1" grpId="0"/>
      <p:bldP spid="12" grpId="0"/>
      <p:bldP spid="2" grpId="0"/>
      <p:bldP spid="22" grpId="0"/>
      <p:bldP spid="23" grpId="0"/>
      <p:bldP spid="24" grpId="0"/>
      <p:bldP spid="25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43" grpId="0"/>
      <p:bldP spid="46" grpId="0"/>
      <p:bldP spid="47" grpId="0"/>
      <p:bldP spid="48" grpId="0"/>
      <p:bldP spid="54" grpId="0"/>
      <p:bldP spid="57" grpId="0"/>
      <p:bldP spid="5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250825" y="731372"/>
            <a:ext cx="878859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/>
              <a:t>When polynomial</a:t>
            </a:r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2789990" y="701354"/>
            <a:ext cx="597749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i="1" dirty="0">
                <a:solidFill>
                  <a:srgbClr val="FF6600"/>
                </a:solidFill>
                <a:latin typeface="Times New Roman" panose="02020603050405020304" pitchFamily="18" charset="0"/>
              </a:rPr>
              <a:t>f</a:t>
            </a:r>
            <a:r>
              <a:rPr lang="en-GB" altLang="en-US" dirty="0">
                <a:solidFill>
                  <a:srgbClr val="FF6600"/>
                </a:solidFill>
              </a:rPr>
              <a:t>(</a:t>
            </a:r>
            <a:r>
              <a:rPr lang="en-GB" altLang="en-US" i="1" dirty="0">
                <a:solidFill>
                  <a:srgbClr val="FF6600"/>
                </a:solidFill>
                <a:latin typeface="Times New Roman" panose="02020603050405020304" pitchFamily="18" charset="0"/>
              </a:rPr>
              <a:t>x</a:t>
            </a:r>
            <a:r>
              <a:rPr lang="en-GB" altLang="en-US" dirty="0">
                <a:solidFill>
                  <a:srgbClr val="FF6600"/>
                </a:solidFill>
              </a:rPr>
              <a:t>) = </a:t>
            </a:r>
            <a:r>
              <a:rPr lang="en-GB" altLang="en-US" i="1" dirty="0">
                <a:solidFill>
                  <a:srgbClr val="FF6600"/>
                </a:solidFill>
                <a:latin typeface="Times New Roman" panose="02020603050405020304" pitchFamily="18" charset="0"/>
              </a:rPr>
              <a:t>x</a:t>
            </a:r>
            <a:r>
              <a:rPr lang="en-GB" altLang="en-US" baseline="30000" dirty="0">
                <a:solidFill>
                  <a:srgbClr val="FF6600"/>
                </a:solidFill>
              </a:rPr>
              <a:t>3</a:t>
            </a:r>
            <a:r>
              <a:rPr lang="en-GB" altLang="en-US" dirty="0">
                <a:solidFill>
                  <a:srgbClr val="FF6600"/>
                </a:solidFill>
              </a:rPr>
              <a:t> – 2</a:t>
            </a:r>
            <a:r>
              <a:rPr lang="en-GB" altLang="en-US" i="1" dirty="0">
                <a:solidFill>
                  <a:srgbClr val="FF6600"/>
                </a:solidFill>
                <a:latin typeface="Times New Roman" panose="02020603050405020304" pitchFamily="18" charset="0"/>
              </a:rPr>
              <a:t>x</a:t>
            </a:r>
            <a:r>
              <a:rPr lang="en-GB" altLang="en-US" baseline="30000" dirty="0">
                <a:solidFill>
                  <a:srgbClr val="FF6600"/>
                </a:solidFill>
              </a:rPr>
              <a:t>2</a:t>
            </a:r>
            <a:r>
              <a:rPr lang="en-GB" altLang="en-US" dirty="0">
                <a:solidFill>
                  <a:srgbClr val="FF6600"/>
                </a:solidFill>
              </a:rPr>
              <a:t> + </a:t>
            </a:r>
            <a:r>
              <a:rPr lang="en-GB" altLang="en-US" i="1" dirty="0" err="1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altLang="en-US" i="1" dirty="0" err="1">
                <a:solidFill>
                  <a:srgbClr val="FF6600"/>
                </a:solidFill>
                <a:latin typeface="Times New Roman" panose="02020603050405020304" pitchFamily="18" charset="0"/>
              </a:rPr>
              <a:t>x</a:t>
            </a:r>
            <a:r>
              <a:rPr lang="en-GB" altLang="en-US" dirty="0">
                <a:solidFill>
                  <a:srgbClr val="FF6600"/>
                </a:solidFill>
              </a:rPr>
              <a:t> + 11 </a:t>
            </a:r>
            <a:r>
              <a:rPr lang="en-GB" altLang="en-US" dirty="0"/>
              <a:t>is divided by</a:t>
            </a:r>
            <a:endParaRPr lang="en-GB" altLang="en-US" dirty="0">
              <a:solidFill>
                <a:srgbClr val="00B0F0"/>
              </a:solidFill>
            </a:endParaRPr>
          </a:p>
        </p:txBody>
      </p:sp>
      <p:sp>
        <p:nvSpPr>
          <p:cNvPr id="11" name="Text Box 11"/>
          <p:cNvSpPr txBox="1">
            <a:spLocks noChangeArrowheads="1"/>
          </p:cNvSpPr>
          <p:nvPr/>
        </p:nvSpPr>
        <p:spPr bwMode="auto">
          <a:xfrm>
            <a:off x="598136" y="2369488"/>
            <a:ext cx="8433827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/>
              <a:t>Select the coefficients of all terms, including missing terms and organise them in a table</a:t>
            </a:r>
          </a:p>
        </p:txBody>
      </p:sp>
      <p:sp>
        <p:nvSpPr>
          <p:cNvPr id="12" name="Text Box 12"/>
          <p:cNvSpPr txBox="1">
            <a:spLocks noChangeArrowheads="1"/>
          </p:cNvSpPr>
          <p:nvPr/>
        </p:nvSpPr>
        <p:spPr bwMode="auto">
          <a:xfrm>
            <a:off x="2960875" y="3383764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>
                <a:solidFill>
                  <a:srgbClr val="00B050"/>
                </a:solidFill>
              </a:rPr>
              <a:t>1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524435" y="0"/>
            <a:ext cx="7772400" cy="839414"/>
          </a:xfrm>
        </p:spPr>
        <p:txBody>
          <a:bodyPr>
            <a:normAutofit/>
          </a:bodyPr>
          <a:lstStyle/>
          <a:p>
            <a:r>
              <a:rPr lang="en-GB" altLang="en-US" dirty="0"/>
              <a:t>The Factor Theorem</a:t>
            </a:r>
            <a:endParaRPr lang="en-GB" dirty="0"/>
          </a:p>
        </p:txBody>
      </p:sp>
      <p:sp>
        <p:nvSpPr>
          <p:cNvPr id="2" name="Rectangle 1"/>
          <p:cNvSpPr/>
          <p:nvPr/>
        </p:nvSpPr>
        <p:spPr>
          <a:xfrm>
            <a:off x="365345" y="1791237"/>
            <a:ext cx="338746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Using synthetic division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 Box 12"/>
          <p:cNvSpPr txBox="1">
            <a:spLocks noChangeArrowheads="1"/>
          </p:cNvSpPr>
          <p:nvPr/>
        </p:nvSpPr>
        <p:spPr bwMode="auto">
          <a:xfrm>
            <a:off x="3526313" y="3383764"/>
            <a:ext cx="52770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B050"/>
                </a:solidFill>
              </a:rPr>
              <a:t>–2</a:t>
            </a:r>
            <a:endParaRPr lang="en-GB" altLang="en-US" dirty="0"/>
          </a:p>
        </p:txBody>
      </p:sp>
      <p:sp>
        <p:nvSpPr>
          <p:cNvPr id="23" name="Text Box 12"/>
          <p:cNvSpPr txBox="1">
            <a:spLocks noChangeArrowheads="1"/>
          </p:cNvSpPr>
          <p:nvPr/>
        </p:nvSpPr>
        <p:spPr bwMode="auto">
          <a:xfrm>
            <a:off x="4288933" y="3383762"/>
            <a:ext cx="33855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en-GB" altLang="en-US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Text Box 12"/>
          <p:cNvSpPr txBox="1">
            <a:spLocks noChangeArrowheads="1"/>
          </p:cNvSpPr>
          <p:nvPr/>
        </p:nvSpPr>
        <p:spPr bwMode="auto">
          <a:xfrm>
            <a:off x="4795652" y="3383763"/>
            <a:ext cx="50488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B050"/>
                </a:solidFill>
              </a:rPr>
              <a:t>11</a:t>
            </a:r>
            <a:endParaRPr lang="en-GB" altLang="en-US" dirty="0"/>
          </a:p>
        </p:txBody>
      </p:sp>
      <p:sp>
        <p:nvSpPr>
          <p:cNvPr id="25" name="Text Box 12"/>
          <p:cNvSpPr txBox="1">
            <a:spLocks noChangeArrowheads="1"/>
          </p:cNvSpPr>
          <p:nvPr/>
        </p:nvSpPr>
        <p:spPr bwMode="auto">
          <a:xfrm>
            <a:off x="2410063" y="3810071"/>
            <a:ext cx="44114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B0F0"/>
                </a:solidFill>
              </a:rPr>
              <a:t>2 </a:t>
            </a:r>
          </a:p>
        </p:txBody>
      </p:sp>
      <p:cxnSp>
        <p:nvCxnSpPr>
          <p:cNvPr id="27" name="Straight Connector 26"/>
          <p:cNvCxnSpPr/>
          <p:nvPr/>
        </p:nvCxnSpPr>
        <p:spPr>
          <a:xfrm>
            <a:off x="2365749" y="4336082"/>
            <a:ext cx="35661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2796275" y="3512286"/>
            <a:ext cx="0" cy="121462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 Box 12"/>
          <p:cNvSpPr txBox="1">
            <a:spLocks noChangeArrowheads="1"/>
          </p:cNvSpPr>
          <p:nvPr/>
        </p:nvSpPr>
        <p:spPr bwMode="auto">
          <a:xfrm>
            <a:off x="2960875" y="4368679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>
                <a:solidFill>
                  <a:srgbClr val="FF6600"/>
                </a:solidFill>
              </a:rPr>
              <a:t>1</a:t>
            </a:r>
          </a:p>
        </p:txBody>
      </p:sp>
      <p:sp>
        <p:nvSpPr>
          <p:cNvPr id="31" name="Text Box 12"/>
          <p:cNvSpPr txBox="1">
            <a:spLocks noChangeArrowheads="1"/>
          </p:cNvSpPr>
          <p:nvPr/>
        </p:nvSpPr>
        <p:spPr bwMode="auto">
          <a:xfrm>
            <a:off x="3676379" y="4368679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FF6600"/>
                </a:solidFill>
              </a:rPr>
              <a:t>0</a:t>
            </a:r>
          </a:p>
        </p:txBody>
      </p:sp>
      <p:sp>
        <p:nvSpPr>
          <p:cNvPr id="32" name="Text Box 12"/>
          <p:cNvSpPr txBox="1">
            <a:spLocks noChangeArrowheads="1"/>
          </p:cNvSpPr>
          <p:nvPr/>
        </p:nvSpPr>
        <p:spPr bwMode="auto">
          <a:xfrm>
            <a:off x="4271993" y="4355220"/>
            <a:ext cx="33855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33" name="Text Box 12"/>
          <p:cNvSpPr txBox="1">
            <a:spLocks noChangeArrowheads="1"/>
          </p:cNvSpPr>
          <p:nvPr/>
        </p:nvSpPr>
        <p:spPr bwMode="auto">
          <a:xfrm>
            <a:off x="4740818" y="4368678"/>
            <a:ext cx="119737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FF"/>
                </a:solidFill>
              </a:rPr>
              <a:t>11 + 2</a:t>
            </a:r>
            <a:r>
              <a:rPr lang="en-GB" altLang="en-US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34" name="Text Box 12"/>
          <p:cNvSpPr txBox="1">
            <a:spLocks noChangeArrowheads="1"/>
          </p:cNvSpPr>
          <p:nvPr/>
        </p:nvSpPr>
        <p:spPr bwMode="auto">
          <a:xfrm>
            <a:off x="3654608" y="3880977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FF33CC"/>
                </a:solidFill>
              </a:rPr>
              <a:t>2</a:t>
            </a:r>
          </a:p>
        </p:txBody>
      </p:sp>
      <p:sp>
        <p:nvSpPr>
          <p:cNvPr id="35" name="Text Box 12"/>
          <p:cNvSpPr txBox="1">
            <a:spLocks noChangeArrowheads="1"/>
          </p:cNvSpPr>
          <p:nvPr/>
        </p:nvSpPr>
        <p:spPr bwMode="auto">
          <a:xfrm>
            <a:off x="4313583" y="3895722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FF33CC"/>
                </a:solidFill>
              </a:rPr>
              <a:t>0</a:t>
            </a:r>
          </a:p>
        </p:txBody>
      </p:sp>
      <p:sp>
        <p:nvSpPr>
          <p:cNvPr id="36" name="Text Box 12"/>
          <p:cNvSpPr txBox="1">
            <a:spLocks noChangeArrowheads="1"/>
          </p:cNvSpPr>
          <p:nvPr/>
        </p:nvSpPr>
        <p:spPr bwMode="auto">
          <a:xfrm>
            <a:off x="4913334" y="3875555"/>
            <a:ext cx="52770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FF33CC"/>
                </a:solidFill>
              </a:rPr>
              <a:t>2</a:t>
            </a:r>
            <a:r>
              <a:rPr lang="en-GB" altLang="en-US" i="1" dirty="0">
                <a:solidFill>
                  <a:srgbClr val="FF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</p:txBody>
      </p:sp>
      <p:cxnSp>
        <p:nvCxnSpPr>
          <p:cNvPr id="44" name="Straight Arrow Connector 43"/>
          <p:cNvCxnSpPr/>
          <p:nvPr/>
        </p:nvCxnSpPr>
        <p:spPr>
          <a:xfrm>
            <a:off x="3133165" y="3794279"/>
            <a:ext cx="0" cy="574399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endCxn id="30" idx="1"/>
          </p:cNvCxnSpPr>
          <p:nvPr/>
        </p:nvCxnSpPr>
        <p:spPr>
          <a:xfrm>
            <a:off x="2619105" y="4260350"/>
            <a:ext cx="341770" cy="339162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 flipV="1">
            <a:off x="3255119" y="4199097"/>
            <a:ext cx="385176" cy="429069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>
            <a:stCxn id="25" idx="2"/>
            <a:endCxn id="31" idx="1"/>
          </p:cNvCxnSpPr>
          <p:nvPr/>
        </p:nvCxnSpPr>
        <p:spPr>
          <a:xfrm>
            <a:off x="2630636" y="4271736"/>
            <a:ext cx="1045743" cy="327776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 flipV="1">
            <a:off x="4024571" y="4141800"/>
            <a:ext cx="385176" cy="429069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>
            <a:endCxn id="32" idx="1"/>
          </p:cNvCxnSpPr>
          <p:nvPr/>
        </p:nvCxnSpPr>
        <p:spPr>
          <a:xfrm>
            <a:off x="2579096" y="4249750"/>
            <a:ext cx="1692897" cy="336303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 flipV="1">
            <a:off x="4603064" y="4183131"/>
            <a:ext cx="385176" cy="429069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 Box 9"/>
          <p:cNvSpPr txBox="1">
            <a:spLocks noChangeArrowheads="1"/>
          </p:cNvSpPr>
          <p:nvPr/>
        </p:nvSpPr>
        <p:spPr bwMode="auto">
          <a:xfrm>
            <a:off x="1679002" y="5079160"/>
            <a:ext cx="395121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i="1" dirty="0">
                <a:solidFill>
                  <a:srgbClr val="00B050"/>
                </a:solidFill>
                <a:latin typeface="Times New Roman" panose="02020603050405020304" pitchFamily="18" charset="0"/>
              </a:rPr>
              <a:t>R</a:t>
            </a:r>
            <a:r>
              <a:rPr lang="en-GB" altLang="en-US" dirty="0">
                <a:solidFill>
                  <a:srgbClr val="00B050"/>
                </a:solidFill>
              </a:rPr>
              <a:t>(</a:t>
            </a:r>
            <a:r>
              <a:rPr lang="en-GB" altLang="en-US" i="1" dirty="0">
                <a:solidFill>
                  <a:srgbClr val="00B050"/>
                </a:solidFill>
                <a:latin typeface="Times New Roman" panose="02020603050405020304" pitchFamily="18" charset="0"/>
              </a:rPr>
              <a:t>x</a:t>
            </a:r>
            <a:r>
              <a:rPr lang="en-GB" altLang="en-US" dirty="0">
                <a:solidFill>
                  <a:srgbClr val="00B050"/>
                </a:solidFill>
              </a:rPr>
              <a:t>) = 11 + 2</a:t>
            </a:r>
            <a:r>
              <a:rPr lang="en-GB" altLang="en-US" i="1" dirty="0">
                <a:solidFill>
                  <a:srgbClr val="00B050"/>
                </a:solidFill>
                <a:latin typeface="Times New Roman" panose="02020603050405020304" pitchFamily="18" charset="0"/>
              </a:rPr>
              <a:t>a</a:t>
            </a:r>
            <a:r>
              <a:rPr lang="en-GB" altLang="en-US" dirty="0">
                <a:solidFill>
                  <a:srgbClr val="00B050"/>
                </a:solidFill>
              </a:rPr>
              <a:t> = 1</a:t>
            </a:r>
          </a:p>
        </p:txBody>
      </p:sp>
      <p:sp>
        <p:nvSpPr>
          <p:cNvPr id="58" name="Text Box 9"/>
          <p:cNvSpPr txBox="1">
            <a:spLocks noChangeArrowheads="1"/>
          </p:cNvSpPr>
          <p:nvPr/>
        </p:nvSpPr>
        <p:spPr bwMode="auto">
          <a:xfrm>
            <a:off x="3153507" y="5572267"/>
            <a:ext cx="184131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>
                <a:solidFill>
                  <a:srgbClr val="00B050"/>
                </a:solidFill>
              </a:rPr>
              <a:t>2</a:t>
            </a:r>
            <a:r>
              <a:rPr lang="en-GB" altLang="en-US" i="1">
                <a:solidFill>
                  <a:srgbClr val="00B050"/>
                </a:solidFill>
                <a:latin typeface="Times New Roman" panose="02020603050405020304" pitchFamily="18" charset="0"/>
              </a:rPr>
              <a:t>a </a:t>
            </a:r>
            <a:r>
              <a:rPr lang="en-GB" altLang="en-US">
                <a:solidFill>
                  <a:srgbClr val="00B050"/>
                </a:solidFill>
              </a:rPr>
              <a:t>= </a:t>
            </a:r>
            <a:r>
              <a:rPr lang="en-GB" altLang="en-US">
                <a:solidFill>
                  <a:srgbClr val="00B050"/>
                </a:solidFill>
                <a:sym typeface="Symbol" panose="05050102010706020507" pitchFamily="18" charset="2"/>
              </a:rPr>
              <a:t></a:t>
            </a:r>
            <a:r>
              <a:rPr lang="en-GB" altLang="en-US">
                <a:solidFill>
                  <a:srgbClr val="00B050"/>
                </a:solidFill>
              </a:rPr>
              <a:t>10</a:t>
            </a:r>
            <a:endParaRPr lang="en-GB" altLang="en-US" dirty="0">
              <a:solidFill>
                <a:srgbClr val="00B050"/>
              </a:solidFill>
            </a:endParaRPr>
          </a:p>
        </p:txBody>
      </p:sp>
      <p:sp>
        <p:nvSpPr>
          <p:cNvPr id="37" name="Text Box 9"/>
          <p:cNvSpPr txBox="1">
            <a:spLocks noChangeArrowheads="1"/>
          </p:cNvSpPr>
          <p:nvPr/>
        </p:nvSpPr>
        <p:spPr bwMode="auto">
          <a:xfrm>
            <a:off x="365345" y="1216633"/>
            <a:ext cx="816009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i="1" dirty="0">
                <a:solidFill>
                  <a:srgbClr val="00B0F0"/>
                </a:solidFill>
                <a:latin typeface="Times New Roman" panose="02020603050405020304" pitchFamily="18" charset="0"/>
              </a:rPr>
              <a:t>g</a:t>
            </a:r>
            <a:r>
              <a:rPr lang="en-GB" altLang="en-US" dirty="0">
                <a:solidFill>
                  <a:srgbClr val="00B0F0"/>
                </a:solidFill>
              </a:rPr>
              <a:t>(</a:t>
            </a:r>
            <a:r>
              <a:rPr lang="en-GB" altLang="en-US" i="1" dirty="0">
                <a:solidFill>
                  <a:srgbClr val="00B0F0"/>
                </a:solidFill>
                <a:latin typeface="Times New Roman" panose="02020603050405020304" pitchFamily="18" charset="0"/>
              </a:rPr>
              <a:t>x</a:t>
            </a:r>
            <a:r>
              <a:rPr lang="en-GB" altLang="en-US" dirty="0">
                <a:solidFill>
                  <a:srgbClr val="00B0F0"/>
                </a:solidFill>
              </a:rPr>
              <a:t>) = (</a:t>
            </a:r>
            <a:r>
              <a:rPr lang="en-GB" altLang="en-US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altLang="en-US" dirty="0">
                <a:solidFill>
                  <a:srgbClr val="00B0F0"/>
                </a:solidFill>
              </a:rPr>
              <a:t> </a:t>
            </a:r>
            <a:r>
              <a:rPr lang="en-GB" altLang="en-US" dirty="0">
                <a:solidFill>
                  <a:srgbClr val="00B0F0"/>
                </a:solidFill>
                <a:sym typeface="Symbol" panose="05050102010706020507" pitchFamily="18" charset="2"/>
              </a:rPr>
              <a:t></a:t>
            </a:r>
            <a:r>
              <a:rPr lang="en-GB" altLang="en-US" dirty="0">
                <a:solidFill>
                  <a:srgbClr val="00B0F0"/>
                </a:solidFill>
              </a:rPr>
              <a:t> 2) </a:t>
            </a:r>
            <a:r>
              <a:rPr lang="en-GB" altLang="en-US" dirty="0"/>
              <a:t>the remainder is 1. Find the value of </a:t>
            </a:r>
            <a:r>
              <a:rPr lang="en-GB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39" name="Text Box 9"/>
          <p:cNvSpPr txBox="1">
            <a:spLocks noChangeArrowheads="1"/>
          </p:cNvSpPr>
          <p:nvPr/>
        </p:nvSpPr>
        <p:spPr bwMode="auto">
          <a:xfrm>
            <a:off x="3334680" y="6062324"/>
            <a:ext cx="184131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i="1" dirty="0">
                <a:solidFill>
                  <a:srgbClr val="00B050"/>
                </a:solidFill>
                <a:latin typeface="Times New Roman" panose="02020603050405020304" pitchFamily="18" charset="0"/>
              </a:rPr>
              <a:t>a </a:t>
            </a:r>
            <a:r>
              <a:rPr lang="en-GB" altLang="en-US" dirty="0">
                <a:solidFill>
                  <a:srgbClr val="00B050"/>
                </a:solidFill>
              </a:rPr>
              <a:t>= </a:t>
            </a:r>
            <a:r>
              <a:rPr lang="en-GB" altLang="en-US" dirty="0">
                <a:solidFill>
                  <a:srgbClr val="00B050"/>
                </a:solidFill>
                <a:sym typeface="Symbol" panose="05050102010706020507" pitchFamily="18" charset="2"/>
              </a:rPr>
              <a:t></a:t>
            </a:r>
            <a:r>
              <a:rPr lang="en-GB" altLang="en-US" dirty="0">
                <a:solidFill>
                  <a:srgbClr val="00B050"/>
                </a:solidFill>
              </a:rPr>
              <a:t>5</a:t>
            </a:r>
          </a:p>
        </p:txBody>
      </p:sp>
      <p:sp>
        <p:nvSpPr>
          <p:cNvPr id="38" name="Rectangle 37">
            <a:hlinkClick r:id="rId2"/>
            <a:extLst>
              <a:ext uri="{FF2B5EF4-FFF2-40B4-BE49-F238E27FC236}">
                <a16:creationId xmlns:a16="http://schemas.microsoft.com/office/drawing/2014/main" id="{EE384C55-F314-40D8-8608-4B6758A02F84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Rectangle 39">
            <a:hlinkClick r:id="rId2"/>
            <a:extLst>
              <a:ext uri="{FF2B5EF4-FFF2-40B4-BE49-F238E27FC236}">
                <a16:creationId xmlns:a16="http://schemas.microsoft.com/office/drawing/2014/main" id="{7679183C-32F7-4F1D-BF01-25071A911A88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185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1" grpId="0"/>
      <p:bldP spid="12" grpId="0"/>
      <p:bldP spid="2" grpId="0"/>
      <p:bldP spid="22" grpId="0"/>
      <p:bldP spid="23" grpId="0"/>
      <p:bldP spid="24" grpId="0"/>
      <p:bldP spid="25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57" grpId="0"/>
      <p:bldP spid="58" grpId="0"/>
      <p:bldP spid="37" grpId="0"/>
      <p:bldP spid="3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1466850" y="1101948"/>
            <a:ext cx="6426574" cy="830997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dirty="0"/>
              <a:t>Find the remainder when the polynomial </a:t>
            </a:r>
          </a:p>
          <a:p>
            <a:pPr algn="ctr"/>
            <a:r>
              <a:rPr lang="en-GB" altLang="en-US" i="1" dirty="0">
                <a:latin typeface="Times New Roman" panose="02020603050405020304" pitchFamily="18" charset="0"/>
              </a:rPr>
              <a:t>P</a:t>
            </a:r>
            <a:r>
              <a:rPr lang="en-GB" altLang="en-US" dirty="0"/>
              <a:t>(</a:t>
            </a:r>
            <a:r>
              <a:rPr lang="en-GB" altLang="en-US" i="1" dirty="0">
                <a:latin typeface="Times New Roman" panose="02020603050405020304" pitchFamily="18" charset="0"/>
              </a:rPr>
              <a:t>x</a:t>
            </a:r>
            <a:r>
              <a:rPr lang="en-GB" altLang="en-US" dirty="0"/>
              <a:t>) = </a:t>
            </a:r>
            <a:r>
              <a:rPr lang="en-GB" altLang="en-US" i="1" dirty="0">
                <a:latin typeface="Times New Roman" panose="02020603050405020304" pitchFamily="18" charset="0"/>
              </a:rPr>
              <a:t>x</a:t>
            </a:r>
            <a:r>
              <a:rPr lang="en-GB" altLang="en-US" baseline="30000" dirty="0"/>
              <a:t>2019</a:t>
            </a:r>
            <a:r>
              <a:rPr lang="en-GB" altLang="en-US" dirty="0"/>
              <a:t> – 3</a:t>
            </a:r>
            <a:r>
              <a:rPr lang="en-GB" altLang="en-US" i="1" dirty="0">
                <a:latin typeface="Times New Roman" panose="02020603050405020304" pitchFamily="18" charset="0"/>
              </a:rPr>
              <a:t>x</a:t>
            </a:r>
            <a:r>
              <a:rPr lang="en-GB" altLang="en-US" baseline="30000" dirty="0">
                <a:latin typeface="Times New Roman" panose="02020603050405020304" pitchFamily="18" charset="0"/>
              </a:rPr>
              <a:t>2</a:t>
            </a:r>
            <a:r>
              <a:rPr lang="en-GB" altLang="en-US" dirty="0"/>
              <a:t> + 2</a:t>
            </a:r>
            <a:r>
              <a:rPr lang="en-GB" altLang="en-US" i="1" dirty="0">
                <a:latin typeface="Times New Roman" panose="02020603050405020304" pitchFamily="18" charset="0"/>
              </a:rPr>
              <a:t>x </a:t>
            </a:r>
            <a:r>
              <a:rPr lang="en-GB" altLang="en-US" dirty="0"/>
              <a:t>– 2 is divided by (</a:t>
            </a:r>
            <a:r>
              <a:rPr lang="en-GB" altLang="en-US" i="1" dirty="0">
                <a:latin typeface="Times New Roman" panose="02020603050405020304" pitchFamily="18" charset="0"/>
              </a:rPr>
              <a:t>x</a:t>
            </a:r>
            <a:r>
              <a:rPr lang="en-GB" altLang="en-US" baseline="30000" dirty="0"/>
              <a:t>2</a:t>
            </a:r>
            <a:r>
              <a:rPr lang="en-GB" altLang="en-US" dirty="0"/>
              <a:t> – 1).</a:t>
            </a: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335337" y="2022853"/>
            <a:ext cx="798891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/>
              <a:t>Using the Remainder Theorem on unique decomposition.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411163" y="33238"/>
            <a:ext cx="7772400" cy="933544"/>
          </a:xfrm>
        </p:spPr>
        <p:txBody>
          <a:bodyPr>
            <a:normAutofit/>
          </a:bodyPr>
          <a:lstStyle/>
          <a:p>
            <a:r>
              <a:rPr lang="en-GB" altLang="en-US" dirty="0"/>
              <a:t>The Factor Theorem</a:t>
            </a:r>
            <a:endParaRPr lang="en-GB" dirty="0"/>
          </a:p>
        </p:txBody>
      </p:sp>
      <p:sp>
        <p:nvSpPr>
          <p:cNvPr id="2" name="Rectangle 1"/>
          <p:cNvSpPr/>
          <p:nvPr/>
        </p:nvSpPr>
        <p:spPr>
          <a:xfrm>
            <a:off x="411164" y="2466850"/>
            <a:ext cx="374397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2400" i="1" dirty="0">
                <a:latin typeface="Times New Roman" panose="02020603050405020304" pitchFamily="18" charset="0"/>
              </a:rPr>
              <a:t>P</a:t>
            </a:r>
            <a:r>
              <a:rPr lang="en-GB" altLang="en-US" sz="2400" dirty="0"/>
              <a:t>(</a:t>
            </a:r>
            <a:r>
              <a:rPr lang="en-GB" altLang="en-US" sz="2400" i="1" dirty="0">
                <a:latin typeface="Times New Roman" panose="02020603050405020304" pitchFamily="18" charset="0"/>
              </a:rPr>
              <a:t>x</a:t>
            </a:r>
            <a:r>
              <a:rPr lang="en-GB" altLang="en-US" sz="2400" dirty="0"/>
              <a:t>) = (</a:t>
            </a:r>
            <a:r>
              <a:rPr lang="en-GB" altLang="en-US" sz="2400" i="1" dirty="0">
                <a:latin typeface="Times New Roman" panose="02020603050405020304" pitchFamily="18" charset="0"/>
              </a:rPr>
              <a:t>x</a:t>
            </a:r>
            <a:r>
              <a:rPr lang="en-GB" altLang="en-US" sz="2400" baseline="30000" dirty="0"/>
              <a:t>2</a:t>
            </a:r>
            <a:r>
              <a:rPr lang="en-GB" altLang="en-US" sz="2400" dirty="0"/>
              <a:t> – 1)</a:t>
            </a:r>
            <a:r>
              <a:rPr lang="en-GB" altLang="en-US" sz="2400" i="1" dirty="0">
                <a:latin typeface="Times New Roman" panose="02020603050405020304" pitchFamily="18" charset="0"/>
              </a:rPr>
              <a:t> Q</a:t>
            </a:r>
            <a:r>
              <a:rPr lang="en-GB" altLang="en-US" sz="2400" dirty="0"/>
              <a:t>(</a:t>
            </a:r>
            <a:r>
              <a:rPr lang="en-GB" altLang="en-US" sz="2400" i="1" dirty="0">
                <a:latin typeface="Times New Roman" panose="02020603050405020304" pitchFamily="18" charset="0"/>
              </a:rPr>
              <a:t>x</a:t>
            </a:r>
            <a:r>
              <a:rPr lang="en-GB" altLang="en-US" sz="2400" dirty="0"/>
              <a:t>) + </a:t>
            </a:r>
            <a:r>
              <a:rPr lang="en-GB" altLang="en-US" sz="2400" i="1" dirty="0">
                <a:latin typeface="Times New Roman" panose="02020603050405020304" pitchFamily="18" charset="0"/>
              </a:rPr>
              <a:t>R</a:t>
            </a:r>
            <a:r>
              <a:rPr lang="en-GB" altLang="en-US" sz="2400" dirty="0"/>
              <a:t>(</a:t>
            </a:r>
            <a:r>
              <a:rPr lang="en-GB" altLang="en-US" sz="2400" i="1" dirty="0">
                <a:latin typeface="Times New Roman" panose="02020603050405020304" pitchFamily="18" charset="0"/>
              </a:rPr>
              <a:t>x</a:t>
            </a:r>
            <a:r>
              <a:rPr lang="en-GB" altLang="en-US" sz="2400" dirty="0"/>
              <a:t>)</a:t>
            </a:r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335337" y="2931007"/>
            <a:ext cx="739240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/>
              <a:t>Since the divisor is quadratic, the remainder is linear.</a:t>
            </a:r>
          </a:p>
        </p:txBody>
      </p:sp>
      <p:sp>
        <p:nvSpPr>
          <p:cNvPr id="12" name="Rectangle 11"/>
          <p:cNvSpPr/>
          <p:nvPr/>
        </p:nvSpPr>
        <p:spPr>
          <a:xfrm>
            <a:off x="523914" y="3285096"/>
            <a:ext cx="374397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2400" i="1" dirty="0">
                <a:latin typeface="Times New Roman" panose="02020603050405020304" pitchFamily="18" charset="0"/>
              </a:rPr>
              <a:t>R</a:t>
            </a:r>
            <a:r>
              <a:rPr lang="en-GB" altLang="en-US" sz="2400" dirty="0"/>
              <a:t>(</a:t>
            </a:r>
            <a:r>
              <a:rPr lang="en-GB" altLang="en-US" sz="2400" i="1" dirty="0">
                <a:latin typeface="Times New Roman" panose="02020603050405020304" pitchFamily="18" charset="0"/>
              </a:rPr>
              <a:t>x</a:t>
            </a:r>
            <a:r>
              <a:rPr lang="en-GB" altLang="en-US" sz="2400" dirty="0"/>
              <a:t>) = </a:t>
            </a:r>
            <a:r>
              <a:rPr lang="en-GB" alt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ax</a:t>
            </a:r>
            <a:r>
              <a:rPr lang="en-GB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b</a:t>
            </a:r>
          </a:p>
        </p:txBody>
      </p:sp>
      <p:sp>
        <p:nvSpPr>
          <p:cNvPr id="13" name="Text Box 5"/>
          <p:cNvSpPr txBox="1">
            <a:spLocks noChangeArrowheads="1"/>
          </p:cNvSpPr>
          <p:nvPr/>
        </p:nvSpPr>
        <p:spPr bwMode="auto">
          <a:xfrm>
            <a:off x="411163" y="3719867"/>
            <a:ext cx="408477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/>
              <a:t>The zeros of the divisor are:</a:t>
            </a:r>
          </a:p>
        </p:txBody>
      </p:sp>
      <p:sp>
        <p:nvSpPr>
          <p:cNvPr id="14" name="Rectangle 13"/>
          <p:cNvSpPr/>
          <p:nvPr/>
        </p:nvSpPr>
        <p:spPr>
          <a:xfrm>
            <a:off x="4297362" y="3679317"/>
            <a:ext cx="97388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2400" i="1" dirty="0">
                <a:latin typeface="Times New Roman" panose="02020603050405020304" pitchFamily="18" charset="0"/>
              </a:rPr>
              <a:t>x</a:t>
            </a:r>
            <a:r>
              <a:rPr lang="en-GB" altLang="en-US" sz="2400" dirty="0"/>
              <a:t> = </a:t>
            </a:r>
            <a:r>
              <a:rPr lang="en-GB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15" name="Rectangle 14"/>
          <p:cNvSpPr/>
          <p:nvPr/>
        </p:nvSpPr>
        <p:spPr>
          <a:xfrm>
            <a:off x="5738920" y="3679317"/>
            <a:ext cx="97388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2400" i="1" dirty="0">
                <a:latin typeface="Times New Roman" panose="02020603050405020304" pitchFamily="18" charset="0"/>
              </a:rPr>
              <a:t>x</a:t>
            </a:r>
            <a:r>
              <a:rPr lang="en-GB" altLang="en-US" sz="2400" dirty="0"/>
              <a:t> = </a:t>
            </a:r>
            <a:r>
              <a:rPr lang="en-GB" altLang="en-US" sz="2400" dirty="0">
                <a:sym typeface="Symbol" panose="05050102010706020507" pitchFamily="18" charset="2"/>
              </a:rPr>
              <a:t></a:t>
            </a:r>
            <a:r>
              <a:rPr lang="en-GB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10" name="Rectangle 9"/>
          <p:cNvSpPr/>
          <p:nvPr/>
        </p:nvSpPr>
        <p:spPr>
          <a:xfrm>
            <a:off x="5039690" y="3679317"/>
            <a:ext cx="6992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4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endParaRPr lang="en-GB" sz="2400" dirty="0">
              <a:solidFill>
                <a:srgbClr val="01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 Box 5"/>
          <p:cNvSpPr txBox="1">
            <a:spLocks noChangeArrowheads="1"/>
          </p:cNvSpPr>
          <p:nvPr/>
        </p:nvSpPr>
        <p:spPr bwMode="auto">
          <a:xfrm>
            <a:off x="145883" y="4158807"/>
            <a:ext cx="906850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/>
              <a:t>Calculating the value of the polynomial at the zeros of the divisor </a:t>
            </a:r>
          </a:p>
        </p:txBody>
      </p:sp>
      <p:sp>
        <p:nvSpPr>
          <p:cNvPr id="18" name="Rectangle 17"/>
          <p:cNvSpPr/>
          <p:nvPr/>
        </p:nvSpPr>
        <p:spPr>
          <a:xfrm>
            <a:off x="523914" y="4658492"/>
            <a:ext cx="97388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2400" i="1" dirty="0">
                <a:latin typeface="Times New Roman" panose="02020603050405020304" pitchFamily="18" charset="0"/>
              </a:rPr>
              <a:t>x</a:t>
            </a:r>
            <a:r>
              <a:rPr lang="en-GB" altLang="en-US" sz="2400" dirty="0"/>
              <a:t> = </a:t>
            </a:r>
            <a:r>
              <a:rPr lang="en-GB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19" name="Rectangle 18"/>
          <p:cNvSpPr/>
          <p:nvPr/>
        </p:nvSpPr>
        <p:spPr>
          <a:xfrm>
            <a:off x="1613723" y="4658491"/>
            <a:ext cx="412965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400" i="1" dirty="0">
                <a:latin typeface="Times New Roman" panose="02020603050405020304" pitchFamily="18" charset="0"/>
              </a:rPr>
              <a:t>P</a:t>
            </a:r>
            <a:r>
              <a:rPr lang="en-GB" altLang="en-US" sz="2400" dirty="0"/>
              <a:t>(</a:t>
            </a:r>
            <a:r>
              <a:rPr lang="en-GB" altLang="en-US" sz="2400" dirty="0">
                <a:latin typeface="Times New Roman" panose="02020603050405020304" pitchFamily="18" charset="0"/>
              </a:rPr>
              <a:t>1</a:t>
            </a:r>
            <a:r>
              <a:rPr lang="en-GB" altLang="en-US" sz="2400" dirty="0"/>
              <a:t>) = </a:t>
            </a:r>
            <a:r>
              <a:rPr lang="en-GB" altLang="en-US" sz="2400" dirty="0">
                <a:latin typeface="Times New Roman" panose="02020603050405020304" pitchFamily="18" charset="0"/>
              </a:rPr>
              <a:t>(1)</a:t>
            </a:r>
            <a:r>
              <a:rPr lang="en-GB" altLang="en-US" sz="2400" baseline="30000" dirty="0"/>
              <a:t>2019</a:t>
            </a:r>
            <a:r>
              <a:rPr lang="en-GB" altLang="en-US" sz="2400" dirty="0"/>
              <a:t> – 3(1)</a:t>
            </a:r>
            <a:r>
              <a:rPr lang="en-GB" altLang="en-US" sz="2400" baseline="30000" dirty="0">
                <a:latin typeface="Times New Roman" panose="02020603050405020304" pitchFamily="18" charset="0"/>
              </a:rPr>
              <a:t>2</a:t>
            </a:r>
            <a:r>
              <a:rPr lang="en-GB" altLang="en-US" sz="2400" dirty="0"/>
              <a:t> + 2(1)</a:t>
            </a:r>
            <a:r>
              <a:rPr lang="en-GB" altLang="en-US" sz="2400" i="1" dirty="0">
                <a:latin typeface="Times New Roman" panose="02020603050405020304" pitchFamily="18" charset="0"/>
              </a:rPr>
              <a:t> </a:t>
            </a:r>
            <a:r>
              <a:rPr lang="en-GB" altLang="en-US" sz="2400" dirty="0"/>
              <a:t>– 2 </a:t>
            </a:r>
            <a:endParaRPr lang="en-GB" sz="2400" dirty="0"/>
          </a:p>
        </p:txBody>
      </p:sp>
      <p:sp>
        <p:nvSpPr>
          <p:cNvPr id="20" name="Rectangle 19"/>
          <p:cNvSpPr/>
          <p:nvPr/>
        </p:nvSpPr>
        <p:spPr>
          <a:xfrm>
            <a:off x="5738920" y="4658491"/>
            <a:ext cx="97388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2400" dirty="0"/>
              <a:t>= – 2</a:t>
            </a:r>
            <a:endParaRPr lang="en-GB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23914" y="5120157"/>
            <a:ext cx="97388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2400" i="1" dirty="0">
                <a:latin typeface="Times New Roman" panose="02020603050405020304" pitchFamily="18" charset="0"/>
              </a:rPr>
              <a:t>x</a:t>
            </a:r>
            <a:r>
              <a:rPr lang="en-GB" altLang="en-US" sz="2400" dirty="0"/>
              <a:t> = </a:t>
            </a:r>
            <a:r>
              <a:rPr lang="en-GB" altLang="en-US" sz="2400" dirty="0">
                <a:sym typeface="Symbol" panose="05050102010706020507" pitchFamily="18" charset="2"/>
              </a:rPr>
              <a:t></a:t>
            </a:r>
            <a:r>
              <a:rPr lang="en-GB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22" name="Rectangle 21"/>
          <p:cNvSpPr/>
          <p:nvPr/>
        </p:nvSpPr>
        <p:spPr>
          <a:xfrm>
            <a:off x="1613723" y="5120156"/>
            <a:ext cx="495520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400" i="1" dirty="0">
                <a:latin typeface="Times New Roman" panose="02020603050405020304" pitchFamily="18" charset="0"/>
              </a:rPr>
              <a:t>P</a:t>
            </a:r>
            <a:r>
              <a:rPr lang="en-GB" altLang="en-US" sz="2400" dirty="0"/>
              <a:t>(</a:t>
            </a:r>
            <a:r>
              <a:rPr lang="en-GB" altLang="en-US" sz="2400" dirty="0">
                <a:sym typeface="Symbol" panose="05050102010706020507" pitchFamily="18" charset="2"/>
              </a:rPr>
              <a:t></a:t>
            </a:r>
            <a:r>
              <a:rPr lang="en-GB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GB" altLang="en-US" sz="2400" dirty="0"/>
              <a:t>) = </a:t>
            </a:r>
            <a:r>
              <a:rPr lang="en-GB" altLang="en-US" sz="2400" dirty="0">
                <a:latin typeface="Times New Roman" panose="02020603050405020304" pitchFamily="18" charset="0"/>
              </a:rPr>
              <a:t>(</a:t>
            </a:r>
            <a:r>
              <a:rPr lang="en-GB" altLang="en-US" sz="2400" dirty="0">
                <a:sym typeface="Symbol" panose="05050102010706020507" pitchFamily="18" charset="2"/>
              </a:rPr>
              <a:t></a:t>
            </a:r>
            <a:r>
              <a:rPr lang="en-GB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GB" altLang="en-US" sz="2400" dirty="0">
                <a:latin typeface="Times New Roman" panose="02020603050405020304" pitchFamily="18" charset="0"/>
              </a:rPr>
              <a:t>)</a:t>
            </a:r>
            <a:r>
              <a:rPr lang="en-GB" altLang="en-US" sz="2400" baseline="30000" dirty="0"/>
              <a:t>2019</a:t>
            </a:r>
            <a:r>
              <a:rPr lang="en-GB" altLang="en-US" sz="2400" dirty="0"/>
              <a:t> – 3(</a:t>
            </a:r>
            <a:r>
              <a:rPr lang="en-GB" altLang="en-US" sz="2400" dirty="0">
                <a:sym typeface="Symbol" panose="05050102010706020507" pitchFamily="18" charset="2"/>
              </a:rPr>
              <a:t></a:t>
            </a:r>
            <a:r>
              <a:rPr lang="en-GB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GB" altLang="en-US" sz="2400" dirty="0"/>
              <a:t>)</a:t>
            </a:r>
            <a:r>
              <a:rPr lang="en-GB" altLang="en-US" sz="2400" baseline="30000" dirty="0">
                <a:latin typeface="Times New Roman" panose="02020603050405020304" pitchFamily="18" charset="0"/>
              </a:rPr>
              <a:t>2</a:t>
            </a:r>
            <a:r>
              <a:rPr lang="en-GB" altLang="en-US" sz="2400" dirty="0"/>
              <a:t> + 2(</a:t>
            </a:r>
            <a:r>
              <a:rPr lang="en-GB" altLang="en-US" sz="2400" dirty="0">
                <a:sym typeface="Symbol" panose="05050102010706020507" pitchFamily="18" charset="2"/>
              </a:rPr>
              <a:t></a:t>
            </a:r>
            <a:r>
              <a:rPr lang="en-GB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GB" altLang="en-US" sz="2400" dirty="0"/>
              <a:t>)</a:t>
            </a:r>
            <a:r>
              <a:rPr lang="en-GB" altLang="en-US" sz="2400" i="1" dirty="0">
                <a:latin typeface="Times New Roman" panose="02020603050405020304" pitchFamily="18" charset="0"/>
              </a:rPr>
              <a:t> </a:t>
            </a:r>
            <a:r>
              <a:rPr lang="en-GB" altLang="en-US" sz="2400" dirty="0"/>
              <a:t>– 2 </a:t>
            </a:r>
            <a:endParaRPr lang="en-GB" sz="2400" dirty="0"/>
          </a:p>
        </p:txBody>
      </p:sp>
      <p:sp>
        <p:nvSpPr>
          <p:cNvPr id="23" name="Rectangle 22"/>
          <p:cNvSpPr/>
          <p:nvPr/>
        </p:nvSpPr>
        <p:spPr>
          <a:xfrm>
            <a:off x="6411273" y="5101805"/>
            <a:ext cx="97388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2400" dirty="0"/>
              <a:t>= – 8</a:t>
            </a:r>
            <a:endParaRPr lang="en-GB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751958" y="5624988"/>
            <a:ext cx="416966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2400" i="1" dirty="0">
                <a:latin typeface="Times New Roman" panose="02020603050405020304" pitchFamily="18" charset="0"/>
              </a:rPr>
              <a:t>P</a:t>
            </a:r>
            <a:r>
              <a:rPr lang="en-GB" altLang="en-US" sz="2400" dirty="0"/>
              <a:t>(</a:t>
            </a:r>
            <a:r>
              <a:rPr lang="en-GB" altLang="en-US" sz="2400" dirty="0">
                <a:latin typeface="Times New Roman" panose="02020603050405020304" pitchFamily="18" charset="0"/>
              </a:rPr>
              <a:t>1</a:t>
            </a:r>
            <a:r>
              <a:rPr lang="en-GB" altLang="en-US" sz="2400" dirty="0"/>
              <a:t>) = (</a:t>
            </a:r>
            <a:r>
              <a:rPr lang="en-GB" altLang="en-US" sz="2400" dirty="0">
                <a:latin typeface="Times New Roman" panose="02020603050405020304" pitchFamily="18" charset="0"/>
              </a:rPr>
              <a:t>1</a:t>
            </a:r>
            <a:r>
              <a:rPr lang="en-GB" altLang="en-US" sz="2400" baseline="30000" dirty="0"/>
              <a:t>2</a:t>
            </a:r>
            <a:r>
              <a:rPr lang="en-GB" altLang="en-US" sz="2400" dirty="0"/>
              <a:t> – 1)</a:t>
            </a:r>
            <a:r>
              <a:rPr lang="en-GB" altLang="en-US" sz="2400" i="1" dirty="0">
                <a:latin typeface="Times New Roman" panose="02020603050405020304" pitchFamily="18" charset="0"/>
              </a:rPr>
              <a:t> q</a:t>
            </a:r>
            <a:r>
              <a:rPr lang="en-GB" altLang="en-US" sz="2400" dirty="0"/>
              <a:t>(</a:t>
            </a:r>
            <a:r>
              <a:rPr lang="en-GB" altLang="en-US" sz="2400" dirty="0">
                <a:latin typeface="Times New Roman" panose="02020603050405020304" pitchFamily="18" charset="0"/>
              </a:rPr>
              <a:t>1</a:t>
            </a:r>
            <a:r>
              <a:rPr lang="en-GB" altLang="en-US" sz="2400" dirty="0"/>
              <a:t>) + </a:t>
            </a:r>
            <a:r>
              <a:rPr lang="en-GB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altLang="en-US" sz="2400" dirty="0"/>
              <a:t>(</a:t>
            </a:r>
            <a:r>
              <a:rPr lang="en-GB" altLang="en-US" sz="2400" dirty="0">
                <a:latin typeface="Times New Roman" panose="02020603050405020304" pitchFamily="18" charset="0"/>
              </a:rPr>
              <a:t>1</a:t>
            </a:r>
            <a:r>
              <a:rPr lang="en-GB" altLang="en-US" sz="2400" dirty="0"/>
              <a:t>) </a:t>
            </a:r>
            <a:r>
              <a:rPr lang="en-GB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b</a:t>
            </a:r>
          </a:p>
        </p:txBody>
      </p:sp>
      <p:sp>
        <p:nvSpPr>
          <p:cNvPr id="25" name="Rectangle 24"/>
          <p:cNvSpPr/>
          <p:nvPr/>
        </p:nvSpPr>
        <p:spPr>
          <a:xfrm>
            <a:off x="751957" y="6124672"/>
            <a:ext cx="498696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2400" i="1" dirty="0">
                <a:latin typeface="Times New Roman" panose="02020603050405020304" pitchFamily="18" charset="0"/>
              </a:rPr>
              <a:t>P</a:t>
            </a:r>
            <a:r>
              <a:rPr lang="en-GB" altLang="en-US" sz="2400" dirty="0"/>
              <a:t>(</a:t>
            </a:r>
            <a:r>
              <a:rPr lang="en-GB" altLang="en-US" sz="2400" dirty="0">
                <a:sym typeface="Symbol" panose="05050102010706020507" pitchFamily="18" charset="2"/>
              </a:rPr>
              <a:t></a:t>
            </a:r>
            <a:r>
              <a:rPr lang="en-GB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GB" altLang="en-US" sz="2400" dirty="0"/>
              <a:t>) = ((</a:t>
            </a:r>
            <a:r>
              <a:rPr lang="en-GB" altLang="en-US" sz="2400" dirty="0">
                <a:sym typeface="Symbol" panose="05050102010706020507" pitchFamily="18" charset="2"/>
              </a:rPr>
              <a:t></a:t>
            </a:r>
            <a:r>
              <a:rPr lang="en-GB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GB" altLang="en-US" sz="2400" dirty="0">
                <a:cs typeface="Times New Roman" panose="02020603050405020304" pitchFamily="18" charset="0"/>
              </a:rPr>
              <a:t>)</a:t>
            </a:r>
            <a:r>
              <a:rPr lang="en-GB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en-US" sz="2400" baseline="30000" dirty="0"/>
              <a:t>2</a:t>
            </a:r>
            <a:r>
              <a:rPr lang="en-GB" altLang="en-US" sz="2400" dirty="0"/>
              <a:t> – 1)</a:t>
            </a:r>
            <a:r>
              <a:rPr lang="en-GB" altLang="en-US" sz="2400" i="1" dirty="0">
                <a:latin typeface="Times New Roman" panose="02020603050405020304" pitchFamily="18" charset="0"/>
              </a:rPr>
              <a:t> q</a:t>
            </a:r>
            <a:r>
              <a:rPr lang="en-GB" altLang="en-US" sz="2400" dirty="0"/>
              <a:t>(</a:t>
            </a:r>
            <a:r>
              <a:rPr lang="en-GB" altLang="en-US" sz="2400" dirty="0">
                <a:sym typeface="Symbol" panose="05050102010706020507" pitchFamily="18" charset="2"/>
              </a:rPr>
              <a:t></a:t>
            </a:r>
            <a:r>
              <a:rPr lang="en-GB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GB" altLang="en-US" sz="2400" dirty="0"/>
              <a:t>) + </a:t>
            </a:r>
            <a:r>
              <a:rPr lang="en-GB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altLang="en-US" sz="2400" dirty="0"/>
              <a:t>(</a:t>
            </a:r>
            <a:r>
              <a:rPr lang="en-GB" altLang="en-US" sz="2400" dirty="0">
                <a:sym typeface="Symbol" panose="05050102010706020507" pitchFamily="18" charset="2"/>
              </a:rPr>
              <a:t></a:t>
            </a:r>
            <a:r>
              <a:rPr lang="en-GB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GB" altLang="en-US" sz="2400" dirty="0"/>
              <a:t>) </a:t>
            </a:r>
            <a:r>
              <a:rPr lang="en-GB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b</a:t>
            </a:r>
          </a:p>
        </p:txBody>
      </p:sp>
      <p:sp>
        <p:nvSpPr>
          <p:cNvPr id="26" name="Rectangle 25"/>
          <p:cNvSpPr/>
          <p:nvPr/>
        </p:nvSpPr>
        <p:spPr>
          <a:xfrm>
            <a:off x="6411273" y="5624988"/>
            <a:ext cx="217894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altLang="en-US" sz="2400" dirty="0"/>
              <a:t> </a:t>
            </a:r>
            <a:r>
              <a:rPr lang="en-GB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b </a:t>
            </a:r>
            <a:r>
              <a:rPr lang="en-GB" altLang="en-US" sz="2400" dirty="0"/>
              <a:t>= – 2</a:t>
            </a:r>
            <a:endParaRPr lang="en-GB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6265826" y="6124671"/>
            <a:ext cx="206037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2400" dirty="0">
                <a:sym typeface="Symbol" panose="05050102010706020507" pitchFamily="18" charset="2"/>
              </a:rPr>
              <a:t></a:t>
            </a:r>
            <a:r>
              <a:rPr lang="en-GB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altLang="en-US" sz="2400" dirty="0"/>
              <a:t> </a:t>
            </a:r>
            <a:r>
              <a:rPr lang="en-GB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b </a:t>
            </a:r>
            <a:r>
              <a:rPr lang="en-GB" altLang="en-US" sz="2400" dirty="0"/>
              <a:t>= – 8</a:t>
            </a:r>
            <a:endParaRPr lang="en-GB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4787153" y="5815271"/>
            <a:ext cx="1479176" cy="0"/>
          </a:xfrm>
          <a:prstGeom prst="straightConnector1">
            <a:avLst/>
          </a:prstGeom>
          <a:ln w="34925" cmpd="sng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5738920" y="6365624"/>
            <a:ext cx="479291" cy="0"/>
          </a:xfrm>
          <a:prstGeom prst="straightConnector1">
            <a:avLst/>
          </a:prstGeom>
          <a:ln w="34925" cmpd="sng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>
            <a:hlinkClick r:id="rId2"/>
            <a:extLst>
              <a:ext uri="{FF2B5EF4-FFF2-40B4-BE49-F238E27FC236}">
                <a16:creationId xmlns:a16="http://schemas.microsoft.com/office/drawing/2014/main" id="{10318E31-79BF-42BC-A891-65F12903E947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Rectangle 30">
            <a:hlinkClick r:id="rId2"/>
            <a:extLst>
              <a:ext uri="{FF2B5EF4-FFF2-40B4-BE49-F238E27FC236}">
                <a16:creationId xmlns:a16="http://schemas.microsoft.com/office/drawing/2014/main" id="{5CD1187E-8AA0-4A02-B810-F49A22F6B950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20495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" grpId="0"/>
      <p:bldP spid="11" grpId="0"/>
      <p:bldP spid="12" grpId="0"/>
      <p:bldP spid="13" grpId="0"/>
      <p:bldP spid="14" grpId="0"/>
      <p:bldP spid="15" grpId="0"/>
      <p:bldP spid="10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1466850" y="1101948"/>
            <a:ext cx="6426574" cy="830997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dirty="0"/>
              <a:t>Find the remainder when the polynomial </a:t>
            </a:r>
          </a:p>
          <a:p>
            <a:pPr algn="ctr"/>
            <a:r>
              <a:rPr lang="en-GB" altLang="en-US" i="1" dirty="0">
                <a:latin typeface="Times New Roman" panose="02020603050405020304" pitchFamily="18" charset="0"/>
              </a:rPr>
              <a:t>P</a:t>
            </a:r>
            <a:r>
              <a:rPr lang="en-GB" altLang="en-US" dirty="0"/>
              <a:t>(</a:t>
            </a:r>
            <a:r>
              <a:rPr lang="en-GB" altLang="en-US" i="1" dirty="0">
                <a:latin typeface="Times New Roman" panose="02020603050405020304" pitchFamily="18" charset="0"/>
              </a:rPr>
              <a:t>x</a:t>
            </a:r>
            <a:r>
              <a:rPr lang="en-GB" altLang="en-US" dirty="0"/>
              <a:t>) = </a:t>
            </a:r>
            <a:r>
              <a:rPr lang="en-GB" altLang="en-US" i="1" dirty="0">
                <a:latin typeface="Times New Roman" panose="02020603050405020304" pitchFamily="18" charset="0"/>
              </a:rPr>
              <a:t>x</a:t>
            </a:r>
            <a:r>
              <a:rPr lang="en-GB" altLang="en-US" baseline="30000" dirty="0"/>
              <a:t>2019</a:t>
            </a:r>
            <a:r>
              <a:rPr lang="en-GB" altLang="en-US" dirty="0"/>
              <a:t> – 3</a:t>
            </a:r>
            <a:r>
              <a:rPr lang="en-GB" altLang="en-US" i="1" dirty="0">
                <a:latin typeface="Times New Roman" panose="02020603050405020304" pitchFamily="18" charset="0"/>
              </a:rPr>
              <a:t>x</a:t>
            </a:r>
            <a:r>
              <a:rPr lang="en-GB" altLang="en-US" baseline="30000" dirty="0">
                <a:latin typeface="Times New Roman" panose="02020603050405020304" pitchFamily="18" charset="0"/>
              </a:rPr>
              <a:t>2</a:t>
            </a:r>
            <a:r>
              <a:rPr lang="en-GB" altLang="en-US" dirty="0"/>
              <a:t> + 2</a:t>
            </a:r>
            <a:r>
              <a:rPr lang="en-GB" altLang="en-US" i="1" dirty="0">
                <a:latin typeface="Times New Roman" panose="02020603050405020304" pitchFamily="18" charset="0"/>
              </a:rPr>
              <a:t>x </a:t>
            </a:r>
            <a:r>
              <a:rPr lang="en-GB" altLang="en-US" dirty="0"/>
              <a:t>– 2 is divided by (</a:t>
            </a:r>
            <a:r>
              <a:rPr lang="en-GB" altLang="en-US" i="1" dirty="0">
                <a:latin typeface="Times New Roman" panose="02020603050405020304" pitchFamily="18" charset="0"/>
              </a:rPr>
              <a:t>x</a:t>
            </a:r>
            <a:r>
              <a:rPr lang="en-GB" altLang="en-US" baseline="30000" dirty="0"/>
              <a:t>2</a:t>
            </a:r>
            <a:r>
              <a:rPr lang="en-GB" altLang="en-US" dirty="0"/>
              <a:t> – 1).</a:t>
            </a: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335337" y="2022853"/>
            <a:ext cx="708719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/>
              <a:t>Solving the simultaneous equations by elimination.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411163" y="33238"/>
            <a:ext cx="7772400" cy="933544"/>
          </a:xfrm>
        </p:spPr>
        <p:txBody>
          <a:bodyPr>
            <a:normAutofit/>
          </a:bodyPr>
          <a:lstStyle/>
          <a:p>
            <a:r>
              <a:rPr lang="en-GB" altLang="en-US" dirty="0"/>
              <a:t>The Factor Theorem</a:t>
            </a:r>
            <a:endParaRPr lang="en-GB" dirty="0"/>
          </a:p>
        </p:txBody>
      </p:sp>
      <p:sp>
        <p:nvSpPr>
          <p:cNvPr id="14" name="Rectangle 13"/>
          <p:cNvSpPr/>
          <p:nvPr/>
        </p:nvSpPr>
        <p:spPr>
          <a:xfrm>
            <a:off x="4193194" y="3832833"/>
            <a:ext cx="142980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2400" i="1" dirty="0">
                <a:latin typeface="Times New Roman" panose="02020603050405020304" pitchFamily="18" charset="0"/>
              </a:rPr>
              <a:t>b</a:t>
            </a:r>
            <a:r>
              <a:rPr lang="en-GB" altLang="en-US" sz="2400" dirty="0"/>
              <a:t> = </a:t>
            </a:r>
            <a:r>
              <a:rPr lang="en-GB" altLang="en-US" sz="2400" dirty="0">
                <a:sym typeface="Symbol" panose="05050102010706020507" pitchFamily="18" charset="2"/>
              </a:rPr>
              <a:t></a:t>
            </a:r>
            <a:r>
              <a:rPr lang="en-GB" altLang="en-US" sz="2400" dirty="0"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15" name="Rectangle 14"/>
          <p:cNvSpPr/>
          <p:nvPr/>
        </p:nvSpPr>
        <p:spPr>
          <a:xfrm>
            <a:off x="4016530" y="3458004"/>
            <a:ext cx="137277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2400" dirty="0">
                <a:latin typeface="Times New Roman" panose="02020603050405020304" pitchFamily="18" charset="0"/>
              </a:rPr>
              <a:t>2</a:t>
            </a:r>
            <a:r>
              <a:rPr lang="en-GB" altLang="en-US" sz="2400" i="1" dirty="0">
                <a:latin typeface="Times New Roman" panose="02020603050405020304" pitchFamily="18" charset="0"/>
              </a:rPr>
              <a:t>b</a:t>
            </a:r>
            <a:r>
              <a:rPr lang="en-GB" altLang="en-US" sz="2400" dirty="0"/>
              <a:t> = </a:t>
            </a:r>
            <a:r>
              <a:rPr lang="en-GB" altLang="en-US" sz="2400" dirty="0">
                <a:sym typeface="Symbol" panose="05050102010706020507" pitchFamily="18" charset="2"/>
              </a:rPr>
              <a:t></a:t>
            </a:r>
            <a:r>
              <a:rPr lang="en-GB" altLang="en-US" sz="2400" dirty="0">
                <a:cs typeface="Times New Roman" panose="02020603050405020304" pitchFamily="18" charset="0"/>
              </a:rPr>
              <a:t>10</a:t>
            </a:r>
          </a:p>
        </p:txBody>
      </p:sp>
      <p:sp>
        <p:nvSpPr>
          <p:cNvPr id="17" name="Text Box 5"/>
          <p:cNvSpPr txBox="1">
            <a:spLocks noChangeArrowheads="1"/>
          </p:cNvSpPr>
          <p:nvPr/>
        </p:nvSpPr>
        <p:spPr bwMode="auto">
          <a:xfrm>
            <a:off x="145883" y="4158807"/>
            <a:ext cx="205056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/>
              <a:t>Substituting b</a:t>
            </a:r>
          </a:p>
        </p:txBody>
      </p:sp>
      <p:sp>
        <p:nvSpPr>
          <p:cNvPr id="26" name="Rectangle 25"/>
          <p:cNvSpPr/>
          <p:nvPr/>
        </p:nvSpPr>
        <p:spPr>
          <a:xfrm>
            <a:off x="3639432" y="2508018"/>
            <a:ext cx="217894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altLang="en-US" sz="2400" dirty="0"/>
              <a:t> </a:t>
            </a:r>
            <a:r>
              <a:rPr lang="en-GB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b </a:t>
            </a:r>
            <a:r>
              <a:rPr lang="en-GB" altLang="en-US" sz="2400" dirty="0"/>
              <a:t>= – 2</a:t>
            </a:r>
            <a:endParaRPr lang="en-GB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3493985" y="3007701"/>
            <a:ext cx="206037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2400" dirty="0">
                <a:sym typeface="Symbol" panose="05050102010706020507" pitchFamily="18" charset="2"/>
              </a:rPr>
              <a:t></a:t>
            </a:r>
            <a:r>
              <a:rPr lang="en-GB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altLang="en-US" sz="2400" dirty="0"/>
              <a:t> </a:t>
            </a:r>
            <a:r>
              <a:rPr lang="en-GB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b </a:t>
            </a:r>
            <a:r>
              <a:rPr lang="en-GB" altLang="en-US" sz="2400" dirty="0"/>
              <a:t>= – 8</a:t>
            </a:r>
            <a:endParaRPr lang="en-GB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639432" y="4427132"/>
            <a:ext cx="217894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altLang="en-US" sz="2400" dirty="0"/>
              <a:t> </a:t>
            </a:r>
            <a:r>
              <a:rPr lang="en-GB" altLang="en-US" sz="2400" dirty="0">
                <a:sym typeface="Symbol" panose="05050102010706020507" pitchFamily="18" charset="2"/>
              </a:rPr>
              <a:t> </a:t>
            </a:r>
            <a:r>
              <a:rPr lang="en-GB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GB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en-US" sz="2400" dirty="0"/>
              <a:t>= – 2</a:t>
            </a:r>
            <a:endParaRPr lang="en-GB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4193194" y="4934595"/>
            <a:ext cx="217894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altLang="en-US" sz="2400" dirty="0"/>
              <a:t> = 3</a:t>
            </a:r>
            <a:endParaRPr lang="en-GB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Text Box 5"/>
          <p:cNvSpPr txBox="1">
            <a:spLocks noChangeArrowheads="1"/>
          </p:cNvSpPr>
          <p:nvPr/>
        </p:nvSpPr>
        <p:spPr bwMode="auto">
          <a:xfrm>
            <a:off x="472931" y="5384898"/>
            <a:ext cx="398378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/>
              <a:t>Therefore, the remainder is.</a:t>
            </a:r>
          </a:p>
        </p:txBody>
      </p:sp>
      <p:sp>
        <p:nvSpPr>
          <p:cNvPr id="33" name="Rectangle 32"/>
          <p:cNvSpPr/>
          <p:nvPr/>
        </p:nvSpPr>
        <p:spPr>
          <a:xfrm>
            <a:off x="3639432" y="5846563"/>
            <a:ext cx="374397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2400" i="1" dirty="0">
                <a:latin typeface="Times New Roman" panose="02020603050405020304" pitchFamily="18" charset="0"/>
              </a:rPr>
              <a:t>R</a:t>
            </a:r>
            <a:r>
              <a:rPr lang="en-GB" altLang="en-US" sz="2400" dirty="0"/>
              <a:t>(</a:t>
            </a:r>
            <a:r>
              <a:rPr lang="en-GB" altLang="en-US" sz="2400" i="1" dirty="0">
                <a:latin typeface="Times New Roman" panose="02020603050405020304" pitchFamily="18" charset="0"/>
              </a:rPr>
              <a:t>x</a:t>
            </a:r>
            <a:r>
              <a:rPr lang="en-GB" altLang="en-US" sz="2400" dirty="0"/>
              <a:t>) = </a:t>
            </a:r>
            <a:r>
              <a:rPr lang="en-GB" altLang="en-US" sz="2400" dirty="0">
                <a:cs typeface="Times New Roman" panose="02020603050405020304" pitchFamily="18" charset="0"/>
              </a:rPr>
              <a:t>3</a:t>
            </a:r>
            <a:r>
              <a:rPr lang="en-GB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en-GB" altLang="en-US" sz="2400" dirty="0">
                <a:sym typeface="Symbol" panose="05050102010706020507" pitchFamily="18" charset="2"/>
              </a:rPr>
              <a:t> </a:t>
            </a:r>
            <a:r>
              <a:rPr lang="en-GB" altLang="en-US" sz="2400" dirty="0">
                <a:cs typeface="Times New Roman" panose="02020603050405020304" pitchFamily="18" charset="0"/>
              </a:rPr>
              <a:t>5</a:t>
            </a:r>
            <a:endParaRPr lang="en-GB" altLang="en-US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Rectangle 17">
            <a:hlinkClick r:id="rId2"/>
            <a:extLst>
              <a:ext uri="{FF2B5EF4-FFF2-40B4-BE49-F238E27FC236}">
                <a16:creationId xmlns:a16="http://schemas.microsoft.com/office/drawing/2014/main" id="{F89A3D2D-20F7-4F2C-BB3C-28AA5177023D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>
            <a:hlinkClick r:id="rId2"/>
            <a:extLst>
              <a:ext uri="{FF2B5EF4-FFF2-40B4-BE49-F238E27FC236}">
                <a16:creationId xmlns:a16="http://schemas.microsoft.com/office/drawing/2014/main" id="{11CAF930-C23C-40DD-87E0-1843DF2C805A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14137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4" grpId="0"/>
      <p:bldP spid="15" grpId="0"/>
      <p:bldP spid="17" grpId="0"/>
      <p:bldP spid="26" grpId="0"/>
      <p:bldP spid="27" grpId="0"/>
      <p:bldP spid="28" grpId="0"/>
      <p:bldP spid="31" grpId="0"/>
      <p:bldP spid="32" grpId="0"/>
      <p:bldP spid="3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cage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F1229F4D-42CD-45F9-A346-0BEB3F4D81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9775" y="762000"/>
            <a:ext cx="5381625" cy="345757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34A3044-064E-4F4F-9A40-DCB022A1AF45}"/>
              </a:ext>
            </a:extLst>
          </p:cNvPr>
          <p:cNvSpPr txBox="1"/>
          <p:nvPr/>
        </p:nvSpPr>
        <p:spPr>
          <a:xfrm>
            <a:off x="1524000" y="205115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Thank you for using resources from</a:t>
            </a:r>
            <a:endParaRPr lang="en-GB" sz="28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C7B91D-FA43-4DDC-AF24-F0D95F8771D8}"/>
              </a:ext>
            </a:extLst>
          </p:cNvPr>
          <p:cNvSpPr txBox="1"/>
          <p:nvPr/>
        </p:nvSpPr>
        <p:spPr>
          <a:xfrm>
            <a:off x="1828800" y="4678740"/>
            <a:ext cx="5815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2"/>
              </a:rPr>
              <a:t>https://www.mathssupport.org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331B16-2188-481D-902D-B24DB2D19006}"/>
              </a:ext>
            </a:extLst>
          </p:cNvPr>
          <p:cNvSpPr txBox="1"/>
          <p:nvPr/>
        </p:nvSpPr>
        <p:spPr>
          <a:xfrm>
            <a:off x="762000" y="5201960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If you have a special request, drop us an email</a:t>
            </a:r>
            <a:endParaRPr lang="en-GB" sz="28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DDA8DB-4973-4CCB-A3BF-CDF0FC0B875C}"/>
              </a:ext>
            </a:extLst>
          </p:cNvPr>
          <p:cNvSpPr txBox="1"/>
          <p:nvPr/>
        </p:nvSpPr>
        <p:spPr>
          <a:xfrm>
            <a:off x="2286000" y="5725180"/>
            <a:ext cx="4852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4"/>
              </a:rPr>
              <a:t>info@mathssupport.org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11" name="Rectangle 10">
            <a:hlinkClick r:id="rId5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hlinkClick r:id="rId5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8983EF-CE04-4600-8A87-8640EEF47371}"/>
              </a:ext>
            </a:extLst>
          </p:cNvPr>
          <p:cNvSpPr txBox="1"/>
          <p:nvPr/>
        </p:nvSpPr>
        <p:spPr>
          <a:xfrm>
            <a:off x="1524000" y="4155520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For more resources visit our website</a:t>
            </a:r>
            <a:endParaRPr lang="en-GB" sz="2800" dirty="0"/>
          </a:p>
        </p:txBody>
      </p:sp>
      <p:sp>
        <p:nvSpPr>
          <p:cNvPr id="14" name="Rectangle 13">
            <a:hlinkClick r:id="rId5"/>
            <a:extLst>
              <a:ext uri="{FF2B5EF4-FFF2-40B4-BE49-F238E27FC236}">
                <a16:creationId xmlns:a16="http://schemas.microsoft.com/office/drawing/2014/main" id="{0FFB291B-44E3-48C3-811B-20809D6D5FAF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>
            <a:hlinkClick r:id="rId5"/>
            <a:extLst>
              <a:ext uri="{FF2B5EF4-FFF2-40B4-BE49-F238E27FC236}">
                <a16:creationId xmlns:a16="http://schemas.microsoft.com/office/drawing/2014/main" id="{C5F37A8B-1007-44EE-9F4E-28C2E8B920B8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89489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71"/>
    </mc:Choice>
    <mc:Fallback xmlns="">
      <p:transition spd="slow" advTm="571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1102" y="0"/>
            <a:ext cx="7772400" cy="839414"/>
          </a:xfrm>
        </p:spPr>
        <p:txBody>
          <a:bodyPr>
            <a:normAutofit/>
          </a:bodyPr>
          <a:lstStyle/>
          <a:p>
            <a:r>
              <a:rPr lang="en-GB" altLang="en-US" dirty="0"/>
              <a:t>The Factor Theorem</a:t>
            </a:r>
            <a:endParaRPr lang="en-GB" dirty="0"/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472251" y="2632578"/>
            <a:ext cx="8199498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Can we determine if </a:t>
            </a:r>
            <a:r>
              <a:rPr lang="en-GB" i="1" dirty="0">
                <a:latin typeface="Times New Roman" panose="02020603050405020304" pitchFamily="18" charset="0"/>
                <a:ea typeface="Calibri" panose="020F0502020204030204" pitchFamily="34" charset="0"/>
              </a:rPr>
              <a:t>x</a:t>
            </a:r>
            <a:r>
              <a:rPr lang="en-GB" baseline="30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GB" dirty="0">
                <a:latin typeface="Times New Roman" panose="02020603050405020304" pitchFamily="18" charset="0"/>
                <a:ea typeface="Calibri" panose="020F0502020204030204" pitchFamily="34" charset="0"/>
              </a:rPr>
              <a:t>− 1</a:t>
            </a:r>
            <a:r>
              <a:rPr lang="en-GB" i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/>
              <a:t>is a factor of this polynomial without performing full polynomial division?</a:t>
            </a:r>
          </a:p>
        </p:txBody>
      </p:sp>
      <p:sp>
        <p:nvSpPr>
          <p:cNvPr id="8" name="Text Box 9"/>
          <p:cNvSpPr txBox="1">
            <a:spLocks noChangeArrowheads="1"/>
          </p:cNvSpPr>
          <p:nvPr/>
        </p:nvSpPr>
        <p:spPr bwMode="auto">
          <a:xfrm>
            <a:off x="1371600" y="3745470"/>
            <a:ext cx="543770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Suggest a method to test for divisibility</a:t>
            </a: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2242599" y="1602941"/>
            <a:ext cx="454977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sz="36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f</a:t>
            </a:r>
            <a:r>
              <a:rPr lang="en-GB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(</a:t>
            </a:r>
            <a:r>
              <a:rPr lang="en-GB" sz="36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x</a:t>
            </a:r>
            <a:r>
              <a:rPr lang="en-GB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) = </a:t>
            </a:r>
            <a:r>
              <a:rPr lang="en-GB" sz="36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x</a:t>
            </a:r>
            <a:r>
              <a:rPr lang="en-GB" sz="3600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3</a:t>
            </a:r>
            <a:r>
              <a:rPr lang="en-GB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− 3</a:t>
            </a:r>
            <a:r>
              <a:rPr lang="en-GB" sz="36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x</a:t>
            </a:r>
            <a:r>
              <a:rPr lang="en-GB" sz="3600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2 </a:t>
            </a:r>
            <a:r>
              <a:rPr lang="en-GB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− 6</a:t>
            </a:r>
            <a:r>
              <a:rPr lang="en-GB" sz="36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x </a:t>
            </a:r>
            <a:r>
              <a:rPr lang="en-GB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+ 8</a:t>
            </a:r>
            <a:endParaRPr lang="en-GB" altLang="en-US" sz="3600" dirty="0"/>
          </a:p>
        </p:txBody>
      </p:sp>
      <p:sp>
        <p:nvSpPr>
          <p:cNvPr id="11" name="Rectangle 10">
            <a:hlinkClick r:id="rId2"/>
            <a:extLst>
              <a:ext uri="{FF2B5EF4-FFF2-40B4-BE49-F238E27FC236}">
                <a16:creationId xmlns:a16="http://schemas.microsoft.com/office/drawing/2014/main" id="{F9F0C581-091B-4759-A2BD-183E2AC2E1A7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hlinkClick r:id="rId2"/>
            <a:extLst>
              <a:ext uri="{FF2B5EF4-FFF2-40B4-BE49-F238E27FC236}">
                <a16:creationId xmlns:a16="http://schemas.microsoft.com/office/drawing/2014/main" id="{A43EAF91-A01C-4723-9AF0-7FA4562915D0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3404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9C1F1EF-182C-C051-1AA5-7A59E43660A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5D67CD-EE2B-A162-2555-AFE8919CF6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1102" y="0"/>
            <a:ext cx="7772400" cy="839414"/>
          </a:xfrm>
        </p:spPr>
        <p:txBody>
          <a:bodyPr>
            <a:normAutofit/>
          </a:bodyPr>
          <a:lstStyle/>
          <a:p>
            <a:r>
              <a:rPr lang="en-GB" altLang="en-US" dirty="0"/>
              <a:t>The Factor Theorem</a:t>
            </a:r>
            <a:endParaRPr lang="en-GB" dirty="0"/>
          </a:p>
        </p:txBody>
      </p:sp>
      <p:sp>
        <p:nvSpPr>
          <p:cNvPr id="3" name="Text Box 3">
            <a:extLst>
              <a:ext uri="{FF2B5EF4-FFF2-40B4-BE49-F238E27FC236}">
                <a16:creationId xmlns:a16="http://schemas.microsoft.com/office/drawing/2014/main" id="{3061EACA-8265-9644-4E63-6B09016BBC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4691532"/>
            <a:ext cx="7183377" cy="46166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GB" sz="2400" dirty="0">
                <a:latin typeface="Arial" charset="0"/>
              </a:rPr>
              <a:t>If (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dirty="0">
                <a:latin typeface="Arial" charset="0"/>
              </a:rPr>
              <a:t> </a:t>
            </a:r>
            <a:r>
              <a:rPr lang="en-GB" sz="2400" dirty="0">
                <a:latin typeface="Arial" charset="0"/>
                <a:cs typeface="Arial" charset="0"/>
              </a:rPr>
              <a:t>– </a:t>
            </a:r>
            <a:r>
              <a:rPr lang="en-GB" sz="2400" i="1" dirty="0">
                <a:latin typeface="Times New Roman" pitchFamily="18" charset="0"/>
                <a:cs typeface="Arial" charset="0"/>
              </a:rPr>
              <a:t>p</a:t>
            </a:r>
            <a:r>
              <a:rPr lang="en-GB" sz="2400" dirty="0">
                <a:latin typeface="Arial" charset="0"/>
                <a:cs typeface="Arial" charset="0"/>
              </a:rPr>
              <a:t>) is a factor of a polynomial </a:t>
            </a:r>
            <a:r>
              <a:rPr lang="en-GB" sz="2400" i="1" dirty="0">
                <a:latin typeface="Times New Roman" pitchFamily="18" charset="0"/>
                <a:cs typeface="Arial" charset="0"/>
              </a:rPr>
              <a:t>f</a:t>
            </a:r>
            <a:r>
              <a:rPr lang="en-GB" sz="2400" dirty="0">
                <a:latin typeface="Arial" charset="0"/>
                <a:cs typeface="Arial" charset="0"/>
              </a:rPr>
              <a:t>(</a:t>
            </a:r>
            <a:r>
              <a:rPr lang="en-GB" sz="2400" i="1" dirty="0">
                <a:latin typeface="Times New Roman" pitchFamily="18" charset="0"/>
                <a:cs typeface="Arial" charset="0"/>
              </a:rPr>
              <a:t>x</a:t>
            </a:r>
            <a:r>
              <a:rPr lang="en-GB" sz="2400" dirty="0">
                <a:latin typeface="Arial" charset="0"/>
                <a:cs typeface="Arial" charset="0"/>
              </a:rPr>
              <a:t>) then </a:t>
            </a:r>
            <a:r>
              <a:rPr lang="en-GB" sz="2400" i="1" dirty="0">
                <a:latin typeface="Times New Roman" pitchFamily="18" charset="0"/>
                <a:cs typeface="Arial" charset="0"/>
              </a:rPr>
              <a:t>f</a:t>
            </a:r>
            <a:r>
              <a:rPr lang="en-GB" sz="2400" dirty="0">
                <a:latin typeface="Arial" charset="0"/>
                <a:cs typeface="Arial" charset="0"/>
              </a:rPr>
              <a:t>(</a:t>
            </a:r>
            <a:r>
              <a:rPr lang="en-GB" sz="2400" i="1" dirty="0">
                <a:latin typeface="Times New Roman" pitchFamily="18" charset="0"/>
                <a:cs typeface="Arial" charset="0"/>
              </a:rPr>
              <a:t>p</a:t>
            </a:r>
            <a:r>
              <a:rPr lang="en-GB" sz="2400" dirty="0">
                <a:latin typeface="Arial" charset="0"/>
                <a:cs typeface="Arial" charset="0"/>
              </a:rPr>
              <a:t>) = 0.</a:t>
            </a:r>
          </a:p>
        </p:txBody>
      </p:sp>
      <p:sp>
        <p:nvSpPr>
          <p:cNvPr id="4" name="Text Box 4">
            <a:extLst>
              <a:ext uri="{FF2B5EF4-FFF2-40B4-BE49-F238E27FC236}">
                <a16:creationId xmlns:a16="http://schemas.microsoft.com/office/drawing/2014/main" id="{AEC33005-3C03-33DE-C271-FEAA574781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5268262"/>
            <a:ext cx="36750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/>
              <a:t>The converse is also true:</a:t>
            </a:r>
          </a:p>
        </p:txBody>
      </p:sp>
      <p:sp>
        <p:nvSpPr>
          <p:cNvPr id="5" name="Text Box 5">
            <a:extLst>
              <a:ext uri="{FF2B5EF4-FFF2-40B4-BE49-F238E27FC236}">
                <a16:creationId xmlns:a16="http://schemas.microsoft.com/office/drawing/2014/main" id="{26964712-CCF8-849A-84F1-F972D9215E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5886920"/>
            <a:ext cx="7183377" cy="46166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GB" sz="2400" dirty="0">
                <a:latin typeface="Arial" charset="0"/>
              </a:rPr>
              <a:t>If </a:t>
            </a:r>
            <a:r>
              <a:rPr lang="en-GB" sz="2400" i="1" dirty="0">
                <a:latin typeface="Times New Roman" pitchFamily="18" charset="0"/>
                <a:cs typeface="Arial" charset="0"/>
              </a:rPr>
              <a:t>f</a:t>
            </a:r>
            <a:r>
              <a:rPr lang="en-GB" sz="2400" dirty="0">
                <a:latin typeface="Arial" charset="0"/>
                <a:cs typeface="Arial" charset="0"/>
              </a:rPr>
              <a:t>(</a:t>
            </a:r>
            <a:r>
              <a:rPr lang="en-GB" sz="2400" i="1" dirty="0">
                <a:latin typeface="Times New Roman" pitchFamily="18" charset="0"/>
                <a:cs typeface="Arial" charset="0"/>
              </a:rPr>
              <a:t>p</a:t>
            </a:r>
            <a:r>
              <a:rPr lang="en-GB" sz="2400" dirty="0">
                <a:latin typeface="Arial" charset="0"/>
                <a:cs typeface="Arial" charset="0"/>
              </a:rPr>
              <a:t>) = 0 then </a:t>
            </a:r>
            <a:r>
              <a:rPr lang="en-GB" sz="2400" dirty="0">
                <a:latin typeface="Arial" charset="0"/>
              </a:rPr>
              <a:t>(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dirty="0">
                <a:latin typeface="Arial" charset="0"/>
              </a:rPr>
              <a:t> </a:t>
            </a:r>
            <a:r>
              <a:rPr lang="en-GB" sz="2400" dirty="0">
                <a:latin typeface="Arial" charset="0"/>
                <a:cs typeface="Arial" charset="0"/>
              </a:rPr>
              <a:t>– </a:t>
            </a:r>
            <a:r>
              <a:rPr lang="en-GB" sz="2400" i="1" dirty="0">
                <a:latin typeface="Times New Roman" pitchFamily="18" charset="0"/>
                <a:cs typeface="Arial" charset="0"/>
              </a:rPr>
              <a:t>p</a:t>
            </a:r>
            <a:r>
              <a:rPr lang="en-GB" sz="2400" dirty="0">
                <a:latin typeface="Arial" charset="0"/>
                <a:cs typeface="Arial" charset="0"/>
              </a:rPr>
              <a:t>) is a factor of a polynomial </a:t>
            </a:r>
            <a:r>
              <a:rPr lang="en-GB" sz="2400" i="1" dirty="0">
                <a:latin typeface="Times New Roman" pitchFamily="18" charset="0"/>
                <a:cs typeface="Arial" charset="0"/>
              </a:rPr>
              <a:t>f</a:t>
            </a:r>
            <a:r>
              <a:rPr lang="en-GB" sz="2400" dirty="0">
                <a:latin typeface="Arial" charset="0"/>
                <a:cs typeface="Arial" charset="0"/>
              </a:rPr>
              <a:t>(</a:t>
            </a:r>
            <a:r>
              <a:rPr lang="en-GB" sz="2400" i="1" dirty="0">
                <a:latin typeface="Times New Roman" pitchFamily="18" charset="0"/>
                <a:cs typeface="Arial" charset="0"/>
              </a:rPr>
              <a:t>x</a:t>
            </a:r>
            <a:r>
              <a:rPr lang="en-GB" sz="2400" dirty="0">
                <a:latin typeface="Arial" charset="0"/>
                <a:cs typeface="Arial" charset="0"/>
              </a:rPr>
              <a:t>).</a:t>
            </a:r>
          </a:p>
        </p:txBody>
      </p:sp>
      <p:sp>
        <p:nvSpPr>
          <p:cNvPr id="6" name="Text Box 7">
            <a:extLst>
              <a:ext uri="{FF2B5EF4-FFF2-40B4-BE49-F238E27FC236}">
                <a16:creationId xmlns:a16="http://schemas.microsoft.com/office/drawing/2014/main" id="{42008DE1-2852-2BDE-98C7-E1CBF1BE8D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28813" y="2747124"/>
            <a:ext cx="5335115" cy="461665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/>
              <a:t>What can you conclude about (</a:t>
            </a:r>
            <a:r>
              <a:rPr lang="en-GB" altLang="en-US" i="1" dirty="0">
                <a:latin typeface="Times New Roman" panose="02020603050405020304" pitchFamily="18" charset="0"/>
              </a:rPr>
              <a:t>x</a:t>
            </a:r>
            <a:r>
              <a:rPr lang="en-GB" altLang="en-US" dirty="0"/>
              <a:t> – </a:t>
            </a:r>
            <a:r>
              <a:rPr lang="en-GB" altLang="en-US" i="1" dirty="0">
                <a:latin typeface="Times New Roman" panose="02020603050405020304" pitchFamily="18" charset="0"/>
              </a:rPr>
              <a:t>p</a:t>
            </a:r>
            <a:r>
              <a:rPr lang="en-GB" altLang="en-US" dirty="0"/>
              <a:t>)?</a:t>
            </a:r>
          </a:p>
        </p:txBody>
      </p:sp>
      <p:sp>
        <p:nvSpPr>
          <p:cNvPr id="7" name="Text Box 8">
            <a:extLst>
              <a:ext uri="{FF2B5EF4-FFF2-40B4-BE49-F238E27FC236}">
                <a16:creationId xmlns:a16="http://schemas.microsoft.com/office/drawing/2014/main" id="{B32C40B9-DFEE-696D-2939-5911DDD0BD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0079" y="3280896"/>
            <a:ext cx="818525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(</a:t>
            </a:r>
            <a:r>
              <a:rPr lang="en-GB" altLang="en-US" i="1" dirty="0">
                <a:latin typeface="Times New Roman" panose="02020603050405020304" pitchFamily="18" charset="0"/>
              </a:rPr>
              <a:t>x</a:t>
            </a:r>
            <a:r>
              <a:rPr lang="en-GB" altLang="en-US" dirty="0"/>
              <a:t> – </a:t>
            </a:r>
            <a:r>
              <a:rPr lang="en-GB" altLang="en-US" i="1" dirty="0">
                <a:latin typeface="Times New Roman" panose="02020603050405020304" pitchFamily="18" charset="0"/>
              </a:rPr>
              <a:t>p</a:t>
            </a:r>
            <a:r>
              <a:rPr lang="en-GB" altLang="en-US" dirty="0"/>
              <a:t>) is a factor of </a:t>
            </a:r>
            <a:r>
              <a:rPr lang="en-GB" altLang="en-US" i="1" dirty="0">
                <a:latin typeface="Times New Roman" panose="02020603050405020304" pitchFamily="18" charset="0"/>
              </a:rPr>
              <a:t>f</a:t>
            </a:r>
            <a:r>
              <a:rPr lang="en-GB" altLang="en-US" dirty="0"/>
              <a:t>(</a:t>
            </a:r>
            <a:r>
              <a:rPr lang="en-GB" altLang="en-US" i="1" dirty="0">
                <a:latin typeface="Times New Roman" panose="02020603050405020304" pitchFamily="18" charset="0"/>
              </a:rPr>
              <a:t>x</a:t>
            </a:r>
            <a:r>
              <a:rPr lang="en-GB" altLang="en-US" dirty="0"/>
              <a:t>) if and only if the remainder </a:t>
            </a:r>
            <a:r>
              <a:rPr lang="en-GB" altLang="en-US" i="1" dirty="0">
                <a:latin typeface="Times New Roman" panose="02020603050405020304" pitchFamily="18" charset="0"/>
              </a:rPr>
              <a:t>f</a:t>
            </a:r>
            <a:r>
              <a:rPr lang="en-GB" altLang="en-US" dirty="0"/>
              <a:t>(</a:t>
            </a:r>
            <a:r>
              <a:rPr lang="en-GB" altLang="en-US" i="1" dirty="0">
                <a:latin typeface="Times New Roman" panose="02020603050405020304" pitchFamily="18" charset="0"/>
              </a:rPr>
              <a:t>p</a:t>
            </a:r>
            <a:r>
              <a:rPr lang="en-GB" altLang="en-US" dirty="0"/>
              <a:t>) is 0.</a:t>
            </a:r>
          </a:p>
        </p:txBody>
      </p:sp>
      <p:sp>
        <p:nvSpPr>
          <p:cNvPr id="8" name="Text Box 9">
            <a:extLst>
              <a:ext uri="{FF2B5EF4-FFF2-40B4-BE49-F238E27FC236}">
                <a16:creationId xmlns:a16="http://schemas.microsoft.com/office/drawing/2014/main" id="{2AEF302B-B224-7148-5C83-4D612C5F03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3832907"/>
            <a:ext cx="40782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/>
              <a:t>This is </a:t>
            </a:r>
            <a:r>
              <a:rPr lang="en-GB" altLang="en-US" b="1" dirty="0">
                <a:solidFill>
                  <a:srgbClr val="FF6600"/>
                </a:solidFill>
              </a:rPr>
              <a:t>the Factor Theorem</a:t>
            </a:r>
            <a:r>
              <a:rPr lang="en-GB" altLang="en-US" dirty="0"/>
              <a:t>:</a:t>
            </a:r>
          </a:p>
        </p:txBody>
      </p:sp>
      <p:sp>
        <p:nvSpPr>
          <p:cNvPr id="9" name="Text Box 6">
            <a:extLst>
              <a:ext uri="{FF2B5EF4-FFF2-40B4-BE49-F238E27FC236}">
                <a16:creationId xmlns:a16="http://schemas.microsoft.com/office/drawing/2014/main" id="{A4027277-66A5-EC82-B782-583B2B5A92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1792662"/>
            <a:ext cx="8713788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/>
              <a:t>Suppose that when a polynomial </a:t>
            </a:r>
            <a:r>
              <a:rPr lang="en-GB" altLang="en-US" i="1" dirty="0">
                <a:latin typeface="Times New Roman" panose="02020603050405020304" pitchFamily="18" charset="0"/>
              </a:rPr>
              <a:t>f</a:t>
            </a:r>
            <a:r>
              <a:rPr lang="en-GB" altLang="en-US" dirty="0"/>
              <a:t>(</a:t>
            </a:r>
            <a:r>
              <a:rPr lang="en-GB" altLang="en-US" i="1" dirty="0">
                <a:latin typeface="Times New Roman" panose="02020603050405020304" pitchFamily="18" charset="0"/>
              </a:rPr>
              <a:t>x</a:t>
            </a:r>
            <a:r>
              <a:rPr lang="en-GB" altLang="en-US" dirty="0"/>
              <a:t>) is divided by an expression of the form (</a:t>
            </a:r>
            <a:r>
              <a:rPr lang="en-GB" altLang="en-US" i="1" dirty="0">
                <a:latin typeface="Times New Roman" panose="02020603050405020304" pitchFamily="18" charset="0"/>
              </a:rPr>
              <a:t>x</a:t>
            </a:r>
            <a:r>
              <a:rPr lang="en-GB" altLang="en-US" dirty="0"/>
              <a:t> – </a:t>
            </a:r>
            <a:r>
              <a:rPr lang="en-GB" altLang="en-US" i="1" dirty="0">
                <a:latin typeface="Times New Roman" panose="02020603050405020304" pitchFamily="18" charset="0"/>
              </a:rPr>
              <a:t>p</a:t>
            </a:r>
            <a:r>
              <a:rPr lang="en-GB" altLang="en-US" dirty="0"/>
              <a:t>) the remainder is 0.</a:t>
            </a:r>
          </a:p>
        </p:txBody>
      </p:sp>
      <p:sp>
        <p:nvSpPr>
          <p:cNvPr id="10" name="Text Box 6">
            <a:extLst>
              <a:ext uri="{FF2B5EF4-FFF2-40B4-BE49-F238E27FC236}">
                <a16:creationId xmlns:a16="http://schemas.microsoft.com/office/drawing/2014/main" id="{BEE07D61-7A8A-0C95-9001-0146C17C2E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838200"/>
            <a:ext cx="8713788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/>
              <a:t>This theorem is a direct consequence of the remainder theorem.</a:t>
            </a:r>
          </a:p>
        </p:txBody>
      </p:sp>
      <p:sp>
        <p:nvSpPr>
          <p:cNvPr id="11" name="Rectangle 10">
            <a:hlinkClick r:id="rId2"/>
            <a:extLst>
              <a:ext uri="{FF2B5EF4-FFF2-40B4-BE49-F238E27FC236}">
                <a16:creationId xmlns:a16="http://schemas.microsoft.com/office/drawing/2014/main" id="{11CB630A-E7CB-211D-21D0-F2B6ED3FB026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hlinkClick r:id="rId2"/>
            <a:extLst>
              <a:ext uri="{FF2B5EF4-FFF2-40B4-BE49-F238E27FC236}">
                <a16:creationId xmlns:a16="http://schemas.microsoft.com/office/drawing/2014/main" id="{8D6A862E-053A-588D-3214-A8F5B130C732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1431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  <p:bldP spid="5" grpId="0" animBg="1"/>
      <p:bldP spid="6" grpId="0" animBg="1"/>
      <p:bldP spid="7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7813" y="0"/>
            <a:ext cx="7772400" cy="893203"/>
          </a:xfrm>
        </p:spPr>
        <p:txBody>
          <a:bodyPr>
            <a:normAutofit/>
          </a:bodyPr>
          <a:lstStyle/>
          <a:p>
            <a:r>
              <a:rPr lang="en-GB" altLang="en-US" dirty="0"/>
              <a:t>The Factor Theorem</a:t>
            </a:r>
            <a:endParaRPr lang="en-GB" dirty="0"/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2809875" y="2596820"/>
            <a:ext cx="35496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i="1">
                <a:latin typeface="Times New Roman" panose="02020603050405020304" pitchFamily="18" charset="0"/>
              </a:rPr>
              <a:t>f</a:t>
            </a:r>
            <a:r>
              <a:rPr lang="en-GB" altLang="en-US"/>
              <a:t>(–2) = 3(–2)</a:t>
            </a:r>
            <a:r>
              <a:rPr lang="en-GB" altLang="en-US" baseline="30000"/>
              <a:t>2</a:t>
            </a:r>
            <a:r>
              <a:rPr lang="en-GB" altLang="en-US"/>
              <a:t> + 5(–2) – 2</a:t>
            </a:r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3511550" y="3261490"/>
            <a:ext cx="1971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/>
              <a:t>= 12 – 10 – 2</a:t>
            </a: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3511550" y="3828554"/>
            <a:ext cx="45386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/>
              <a:t>= 0			as required.</a:t>
            </a:r>
          </a:p>
        </p:txBody>
      </p:sp>
      <p:grpSp>
        <p:nvGrpSpPr>
          <p:cNvPr id="6" name="Group 7"/>
          <p:cNvGrpSpPr>
            <a:grpSpLocks/>
          </p:cNvGrpSpPr>
          <p:nvPr/>
        </p:nvGrpSpPr>
        <p:grpSpPr bwMode="auto">
          <a:xfrm>
            <a:off x="332394" y="4493224"/>
            <a:ext cx="6194425" cy="458788"/>
            <a:chOff x="158" y="2824"/>
            <a:chExt cx="3902" cy="289"/>
          </a:xfrm>
        </p:grpSpPr>
        <p:sp>
          <p:nvSpPr>
            <p:cNvPr id="7" name="Text Box 8"/>
            <p:cNvSpPr txBox="1">
              <a:spLocks noChangeArrowheads="1"/>
            </p:cNvSpPr>
            <p:nvPr/>
          </p:nvSpPr>
          <p:spPr bwMode="auto">
            <a:xfrm>
              <a:off x="158" y="2824"/>
              <a:ext cx="122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GB" altLang="en-US" dirty="0"/>
                <a:t>We can write</a:t>
              </a:r>
            </a:p>
          </p:txBody>
        </p:sp>
        <p:sp>
          <p:nvSpPr>
            <p:cNvPr id="8" name="Rectangle 9"/>
            <p:cNvSpPr>
              <a:spLocks noChangeArrowheads="1"/>
            </p:cNvSpPr>
            <p:nvPr/>
          </p:nvSpPr>
          <p:spPr bwMode="auto">
            <a:xfrm>
              <a:off x="1519" y="2825"/>
              <a:ext cx="254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GB" altLang="en-US"/>
                <a:t>3</a:t>
              </a:r>
              <a:r>
                <a:rPr lang="en-GB" altLang="en-US" i="1">
                  <a:latin typeface="Times New Roman" panose="02020603050405020304" pitchFamily="18" charset="0"/>
                </a:rPr>
                <a:t>x</a:t>
              </a:r>
              <a:r>
                <a:rPr lang="en-GB" altLang="en-US" baseline="30000"/>
                <a:t>2</a:t>
              </a:r>
              <a:r>
                <a:rPr lang="en-GB" altLang="en-US"/>
                <a:t> + 5</a:t>
              </a:r>
              <a:r>
                <a:rPr lang="en-GB" altLang="en-US" i="1">
                  <a:latin typeface="Times New Roman" panose="02020603050405020304" pitchFamily="18" charset="0"/>
                </a:rPr>
                <a:t>x</a:t>
              </a:r>
              <a:r>
                <a:rPr lang="en-GB" altLang="en-US"/>
                <a:t> – 2 = (</a:t>
              </a:r>
              <a:r>
                <a:rPr lang="en-GB" altLang="en-US" i="1">
                  <a:latin typeface="Times New Roman" panose="02020603050405020304" pitchFamily="18" charset="0"/>
                </a:rPr>
                <a:t>x</a:t>
              </a:r>
              <a:r>
                <a:rPr lang="en-GB" altLang="en-US"/>
                <a:t> + 2)(</a:t>
              </a:r>
              <a:r>
                <a:rPr lang="en-GB" altLang="en-US" i="1">
                  <a:latin typeface="Times New Roman" panose="02020603050405020304" pitchFamily="18" charset="0"/>
                </a:rPr>
                <a:t>ax</a:t>
              </a:r>
              <a:r>
                <a:rPr lang="en-GB" altLang="en-US"/>
                <a:t> + </a:t>
              </a:r>
              <a:r>
                <a:rPr lang="en-GB" altLang="en-US" i="1">
                  <a:latin typeface="Times New Roman" panose="02020603050405020304" pitchFamily="18" charset="0"/>
                </a:rPr>
                <a:t>b</a:t>
              </a:r>
              <a:r>
                <a:rPr lang="en-GB" altLang="en-US"/>
                <a:t>) </a:t>
              </a:r>
            </a:p>
          </p:txBody>
        </p:sp>
      </p:grpSp>
      <p:sp>
        <p:nvSpPr>
          <p:cNvPr id="9" name="Text Box 10"/>
          <p:cNvSpPr txBox="1">
            <a:spLocks noChangeArrowheads="1"/>
          </p:cNvSpPr>
          <p:nvPr/>
        </p:nvSpPr>
        <p:spPr bwMode="auto">
          <a:xfrm>
            <a:off x="1250156" y="1122268"/>
            <a:ext cx="6842125" cy="1216025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/>
              <a:t>Use the Factor Theorem to show that </a:t>
            </a:r>
          </a:p>
          <a:p>
            <a:pPr algn="ctr" eaLnBrk="1" hangingPunct="1"/>
            <a:r>
              <a:rPr lang="en-GB" altLang="en-US"/>
              <a:t>(</a:t>
            </a:r>
            <a:r>
              <a:rPr lang="en-GB" altLang="en-US" i="1">
                <a:latin typeface="Times New Roman" panose="02020603050405020304" pitchFamily="18" charset="0"/>
              </a:rPr>
              <a:t>x</a:t>
            </a:r>
            <a:r>
              <a:rPr lang="en-GB" altLang="en-US"/>
              <a:t> + 2) is a factor of </a:t>
            </a:r>
            <a:r>
              <a:rPr lang="en-GB" altLang="en-US" i="1">
                <a:latin typeface="Times New Roman" panose="02020603050405020304" pitchFamily="18" charset="0"/>
              </a:rPr>
              <a:t>f</a:t>
            </a:r>
            <a:r>
              <a:rPr lang="en-GB" altLang="en-US"/>
              <a:t>(</a:t>
            </a:r>
            <a:r>
              <a:rPr lang="en-GB" altLang="en-US" i="1">
                <a:latin typeface="Times New Roman" panose="02020603050405020304" pitchFamily="18" charset="0"/>
              </a:rPr>
              <a:t>x</a:t>
            </a:r>
            <a:r>
              <a:rPr lang="en-GB" altLang="en-US"/>
              <a:t>) = 3</a:t>
            </a:r>
            <a:r>
              <a:rPr lang="en-GB" altLang="en-US" i="1">
                <a:latin typeface="Times New Roman" panose="02020603050405020304" pitchFamily="18" charset="0"/>
              </a:rPr>
              <a:t>x</a:t>
            </a:r>
            <a:r>
              <a:rPr lang="en-GB" altLang="en-US" baseline="30000"/>
              <a:t>2</a:t>
            </a:r>
            <a:r>
              <a:rPr lang="en-GB" altLang="en-US"/>
              <a:t> + 5</a:t>
            </a:r>
            <a:r>
              <a:rPr lang="en-GB" altLang="en-US" i="1">
                <a:latin typeface="Times New Roman" panose="02020603050405020304" pitchFamily="18" charset="0"/>
              </a:rPr>
              <a:t>x</a:t>
            </a:r>
            <a:r>
              <a:rPr lang="en-GB" altLang="en-US"/>
              <a:t> – 2.</a:t>
            </a:r>
          </a:p>
          <a:p>
            <a:pPr algn="ctr" eaLnBrk="1" hangingPunct="1"/>
            <a:r>
              <a:rPr lang="en-GB" altLang="en-US"/>
              <a:t>Hence or otherwise, factorize </a:t>
            </a:r>
            <a:r>
              <a:rPr lang="en-GB" altLang="en-US" i="1">
                <a:latin typeface="Times New Roman" panose="02020603050405020304" pitchFamily="18" charset="0"/>
              </a:rPr>
              <a:t>f</a:t>
            </a:r>
            <a:r>
              <a:rPr lang="en-GB" altLang="en-US"/>
              <a:t>(</a:t>
            </a:r>
            <a:r>
              <a:rPr lang="en-GB" altLang="en-US" i="1">
                <a:latin typeface="Times New Roman" panose="02020603050405020304" pitchFamily="18" charset="0"/>
              </a:rPr>
              <a:t>x</a:t>
            </a:r>
            <a:r>
              <a:rPr lang="en-GB" altLang="en-US"/>
              <a:t>).</a:t>
            </a:r>
          </a:p>
        </p:txBody>
      </p:sp>
      <p:grpSp>
        <p:nvGrpSpPr>
          <p:cNvPr id="10" name="Group 11"/>
          <p:cNvGrpSpPr>
            <a:grpSpLocks/>
          </p:cNvGrpSpPr>
          <p:nvPr/>
        </p:nvGrpSpPr>
        <p:grpSpPr bwMode="auto">
          <a:xfrm>
            <a:off x="332394" y="5114995"/>
            <a:ext cx="5518150" cy="458787"/>
            <a:chOff x="158" y="2993"/>
            <a:chExt cx="3476" cy="289"/>
          </a:xfrm>
        </p:grpSpPr>
        <p:sp>
          <p:nvSpPr>
            <p:cNvPr id="11" name="Text Box 12"/>
            <p:cNvSpPr txBox="1">
              <a:spLocks noChangeArrowheads="1"/>
            </p:cNvSpPr>
            <p:nvPr/>
          </p:nvSpPr>
          <p:spPr bwMode="auto">
            <a:xfrm>
              <a:off x="158" y="2993"/>
              <a:ext cx="1259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GB" altLang="en-US" dirty="0"/>
                <a:t>By inspection</a:t>
              </a:r>
            </a:p>
          </p:txBody>
        </p:sp>
        <p:sp>
          <p:nvSpPr>
            <p:cNvPr id="12" name="Text Box 13"/>
            <p:cNvSpPr txBox="1">
              <a:spLocks noChangeArrowheads="1"/>
            </p:cNvSpPr>
            <p:nvPr/>
          </p:nvSpPr>
          <p:spPr bwMode="auto">
            <a:xfrm>
              <a:off x="2142" y="2994"/>
              <a:ext cx="149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GB" altLang="en-US" i="1">
                  <a:solidFill>
                    <a:srgbClr val="FF6600"/>
                  </a:solidFill>
                  <a:latin typeface="Times New Roman" panose="02020603050405020304" pitchFamily="18" charset="0"/>
                </a:rPr>
                <a:t>a</a:t>
              </a:r>
              <a:r>
                <a:rPr lang="en-GB" altLang="en-US">
                  <a:solidFill>
                    <a:srgbClr val="FF6600"/>
                  </a:solidFill>
                </a:rPr>
                <a:t> = 3</a:t>
              </a:r>
              <a:r>
                <a:rPr lang="en-GB" altLang="en-US"/>
                <a:t> and </a:t>
              </a:r>
              <a:r>
                <a:rPr lang="en-GB" altLang="en-US" i="1">
                  <a:solidFill>
                    <a:srgbClr val="FF6600"/>
                  </a:solidFill>
                  <a:latin typeface="Times New Roman" panose="02020603050405020304" pitchFamily="18" charset="0"/>
                </a:rPr>
                <a:t>b</a:t>
              </a:r>
              <a:r>
                <a:rPr lang="en-GB" altLang="en-US">
                  <a:solidFill>
                    <a:srgbClr val="FF6600"/>
                  </a:solidFill>
                </a:rPr>
                <a:t> = –1</a:t>
              </a:r>
            </a:p>
          </p:txBody>
        </p:sp>
      </p:grpSp>
      <p:grpSp>
        <p:nvGrpSpPr>
          <p:cNvPr id="13" name="Group 14"/>
          <p:cNvGrpSpPr>
            <a:grpSpLocks/>
          </p:cNvGrpSpPr>
          <p:nvPr/>
        </p:nvGrpSpPr>
        <p:grpSpPr bwMode="auto">
          <a:xfrm>
            <a:off x="306200" y="5824517"/>
            <a:ext cx="6351588" cy="457200"/>
            <a:chOff x="158" y="3488"/>
            <a:chExt cx="4001" cy="288"/>
          </a:xfrm>
        </p:grpSpPr>
        <p:sp>
          <p:nvSpPr>
            <p:cNvPr id="14" name="Text Box 15"/>
            <p:cNvSpPr txBox="1">
              <a:spLocks noChangeArrowheads="1"/>
            </p:cNvSpPr>
            <p:nvPr/>
          </p:nvSpPr>
          <p:spPr bwMode="auto">
            <a:xfrm>
              <a:off x="158" y="3488"/>
              <a:ext cx="71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GB" altLang="en-US" dirty="0"/>
                <a:t>And so</a:t>
              </a:r>
            </a:p>
          </p:txBody>
        </p:sp>
        <p:sp>
          <p:nvSpPr>
            <p:cNvPr id="15" name="Rectangle 16"/>
            <p:cNvSpPr>
              <a:spLocks noChangeArrowheads="1"/>
            </p:cNvSpPr>
            <p:nvPr/>
          </p:nvSpPr>
          <p:spPr bwMode="auto">
            <a:xfrm>
              <a:off x="1601" y="3488"/>
              <a:ext cx="255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GB" altLang="en-US"/>
                <a:t>3</a:t>
              </a:r>
              <a:r>
                <a:rPr lang="en-GB" altLang="en-US" i="1">
                  <a:latin typeface="Times New Roman" panose="02020603050405020304" pitchFamily="18" charset="0"/>
                </a:rPr>
                <a:t>x</a:t>
              </a:r>
              <a:r>
                <a:rPr lang="en-GB" altLang="en-US" baseline="30000"/>
                <a:t>2</a:t>
              </a:r>
              <a:r>
                <a:rPr lang="en-GB" altLang="en-US"/>
                <a:t> + 5</a:t>
              </a:r>
              <a:r>
                <a:rPr lang="en-GB" altLang="en-US" i="1">
                  <a:latin typeface="Times New Roman" panose="02020603050405020304" pitchFamily="18" charset="0"/>
                </a:rPr>
                <a:t>x</a:t>
              </a:r>
              <a:r>
                <a:rPr lang="en-GB" altLang="en-US"/>
                <a:t> – 2 = (</a:t>
              </a:r>
              <a:r>
                <a:rPr lang="en-GB" altLang="en-US" i="1">
                  <a:latin typeface="Times New Roman" panose="02020603050405020304" pitchFamily="18" charset="0"/>
                </a:rPr>
                <a:t>x</a:t>
              </a:r>
              <a:r>
                <a:rPr lang="en-GB" altLang="en-US"/>
                <a:t> + 2)(3</a:t>
              </a:r>
              <a:r>
                <a:rPr lang="en-GB" altLang="en-US" i="1">
                  <a:latin typeface="Times New Roman" panose="02020603050405020304" pitchFamily="18" charset="0"/>
                </a:rPr>
                <a:t>x</a:t>
              </a:r>
              <a:r>
                <a:rPr lang="en-GB" altLang="en-US"/>
                <a:t> – 1) </a:t>
              </a:r>
            </a:p>
          </p:txBody>
        </p:sp>
      </p:grpSp>
      <p:sp>
        <p:nvSpPr>
          <p:cNvPr id="16" name="Rectangle 15">
            <a:hlinkClick r:id="rId2"/>
            <a:extLst>
              <a:ext uri="{FF2B5EF4-FFF2-40B4-BE49-F238E27FC236}">
                <a16:creationId xmlns:a16="http://schemas.microsoft.com/office/drawing/2014/main" id="{8897B830-B2DA-4C91-9562-B63051018FE6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>
            <a:hlinkClick r:id="rId2"/>
            <a:extLst>
              <a:ext uri="{FF2B5EF4-FFF2-40B4-BE49-F238E27FC236}">
                <a16:creationId xmlns:a16="http://schemas.microsoft.com/office/drawing/2014/main" id="{843A9C2B-894A-4F6E-AE98-6CDE11F43F91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08061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376237" y="914400"/>
            <a:ext cx="8767763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/>
              <a:t>The Factor Theorem can be used to factorize polynomials by systematically looking for values of </a:t>
            </a:r>
            <a:r>
              <a:rPr lang="en-GB" altLang="en-US" i="1" dirty="0">
                <a:latin typeface="Times New Roman" panose="02020603050405020304" pitchFamily="18" charset="0"/>
              </a:rPr>
              <a:t>x</a:t>
            </a:r>
            <a:r>
              <a:rPr lang="en-GB" altLang="en-US" dirty="0"/>
              <a:t> that will make the polynomial equal to 0. For example:</a:t>
            </a: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1454150" y="2207390"/>
            <a:ext cx="6646862" cy="485775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/>
              <a:t>Factorize the cubic polynomial </a:t>
            </a:r>
            <a:r>
              <a:rPr lang="en-GB" altLang="en-US" i="1" dirty="0">
                <a:latin typeface="Times New Roman" panose="02020603050405020304" pitchFamily="18" charset="0"/>
              </a:rPr>
              <a:t>x</a:t>
            </a:r>
            <a:r>
              <a:rPr lang="en-GB" altLang="en-US" baseline="30000" dirty="0"/>
              <a:t>3</a:t>
            </a:r>
            <a:r>
              <a:rPr lang="en-GB" altLang="en-US" dirty="0"/>
              <a:t> – 3</a:t>
            </a:r>
            <a:r>
              <a:rPr lang="en-GB" altLang="en-US" i="1" dirty="0">
                <a:latin typeface="Times New Roman" panose="02020603050405020304" pitchFamily="18" charset="0"/>
              </a:rPr>
              <a:t>x</a:t>
            </a:r>
            <a:r>
              <a:rPr lang="en-GB" altLang="en-US" baseline="30000" dirty="0"/>
              <a:t>2</a:t>
            </a:r>
            <a:r>
              <a:rPr lang="en-GB" altLang="en-US" dirty="0"/>
              <a:t> – 6</a:t>
            </a:r>
            <a:r>
              <a:rPr lang="en-GB" altLang="en-US" i="1" dirty="0">
                <a:latin typeface="Times New Roman" panose="02020603050405020304" pitchFamily="18" charset="0"/>
              </a:rPr>
              <a:t>x</a:t>
            </a:r>
            <a:r>
              <a:rPr lang="en-GB" altLang="en-US" dirty="0"/>
              <a:t> + 8.</a:t>
            </a: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376237" y="2801093"/>
            <a:ext cx="37068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/>
              <a:t>Let </a:t>
            </a:r>
            <a:r>
              <a:rPr lang="en-GB" altLang="en-US" i="1" dirty="0">
                <a:latin typeface="Times New Roman" panose="02020603050405020304" pitchFamily="18" charset="0"/>
              </a:rPr>
              <a:t>f</a:t>
            </a:r>
            <a:r>
              <a:rPr lang="en-GB" altLang="en-US" dirty="0"/>
              <a:t>(</a:t>
            </a:r>
            <a:r>
              <a:rPr lang="en-GB" altLang="en-US" i="1" dirty="0">
                <a:latin typeface="Times New Roman" panose="02020603050405020304" pitchFamily="18" charset="0"/>
              </a:rPr>
              <a:t>x</a:t>
            </a:r>
            <a:r>
              <a:rPr lang="en-GB" altLang="en-US" dirty="0"/>
              <a:t>) = </a:t>
            </a:r>
            <a:r>
              <a:rPr lang="en-GB" altLang="en-US" i="1" dirty="0">
                <a:latin typeface="Times New Roman" panose="02020603050405020304" pitchFamily="18" charset="0"/>
              </a:rPr>
              <a:t>x</a:t>
            </a:r>
            <a:r>
              <a:rPr lang="en-GB" altLang="en-US" baseline="30000" dirty="0"/>
              <a:t>3</a:t>
            </a:r>
            <a:r>
              <a:rPr lang="en-GB" altLang="en-US" dirty="0"/>
              <a:t> – 3</a:t>
            </a:r>
            <a:r>
              <a:rPr lang="en-GB" altLang="en-US" i="1" dirty="0">
                <a:latin typeface="Times New Roman" panose="02020603050405020304" pitchFamily="18" charset="0"/>
              </a:rPr>
              <a:t>x</a:t>
            </a:r>
            <a:r>
              <a:rPr lang="en-GB" altLang="en-US" baseline="30000" dirty="0"/>
              <a:t>2</a:t>
            </a:r>
            <a:r>
              <a:rPr lang="en-GB" altLang="en-US" dirty="0"/>
              <a:t> – 6</a:t>
            </a:r>
            <a:r>
              <a:rPr lang="en-GB" altLang="en-US" i="1" dirty="0">
                <a:latin typeface="Times New Roman" panose="02020603050405020304" pitchFamily="18" charset="0"/>
              </a:rPr>
              <a:t>x</a:t>
            </a:r>
            <a:r>
              <a:rPr lang="en-GB" altLang="en-US" dirty="0"/>
              <a:t> + 8.</a:t>
            </a:r>
          </a:p>
        </p:txBody>
      </p:sp>
      <p:grpSp>
        <p:nvGrpSpPr>
          <p:cNvPr id="6" name="Group 7"/>
          <p:cNvGrpSpPr>
            <a:grpSpLocks/>
          </p:cNvGrpSpPr>
          <p:nvPr/>
        </p:nvGrpSpPr>
        <p:grpSpPr bwMode="auto">
          <a:xfrm>
            <a:off x="1525587" y="3258293"/>
            <a:ext cx="5727700" cy="457200"/>
            <a:chOff x="327" y="2016"/>
            <a:chExt cx="3608" cy="288"/>
          </a:xfrm>
        </p:grpSpPr>
        <p:sp>
          <p:nvSpPr>
            <p:cNvPr id="7" name="Text Box 8"/>
            <p:cNvSpPr txBox="1">
              <a:spLocks noChangeArrowheads="1"/>
            </p:cNvSpPr>
            <p:nvPr/>
          </p:nvSpPr>
          <p:spPr bwMode="auto">
            <a:xfrm>
              <a:off x="327" y="2016"/>
              <a:ext cx="70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GB" altLang="en-US" dirty="0"/>
                <a:t>(</a:t>
              </a:r>
              <a:r>
                <a:rPr lang="en-GB" altLang="en-US" i="1" dirty="0">
                  <a:latin typeface="Times New Roman" panose="02020603050405020304" pitchFamily="18" charset="0"/>
                </a:rPr>
                <a:t>x</a:t>
              </a:r>
              <a:r>
                <a:rPr lang="en-GB" altLang="en-US" dirty="0"/>
                <a:t> </a:t>
              </a:r>
              <a:r>
                <a:rPr lang="en-US" altLang="en-US" dirty="0"/>
                <a:t>± 1),</a:t>
              </a:r>
            </a:p>
          </p:txBody>
        </p:sp>
        <p:sp>
          <p:nvSpPr>
            <p:cNvPr id="8" name="Text Box 9"/>
            <p:cNvSpPr txBox="1">
              <a:spLocks noChangeArrowheads="1"/>
            </p:cNvSpPr>
            <p:nvPr/>
          </p:nvSpPr>
          <p:spPr bwMode="auto">
            <a:xfrm>
              <a:off x="1170" y="2016"/>
              <a:ext cx="70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GB" altLang="en-US"/>
                <a:t>(</a:t>
              </a:r>
              <a:r>
                <a:rPr lang="en-GB" altLang="en-US" i="1">
                  <a:latin typeface="Times New Roman" panose="02020603050405020304" pitchFamily="18" charset="0"/>
                </a:rPr>
                <a:t>x</a:t>
              </a:r>
              <a:r>
                <a:rPr lang="en-GB" altLang="en-US"/>
                <a:t> </a:t>
              </a:r>
              <a:r>
                <a:rPr lang="en-US" altLang="en-US"/>
                <a:t>± 2),</a:t>
              </a:r>
            </a:p>
          </p:txBody>
        </p:sp>
        <p:sp>
          <p:nvSpPr>
            <p:cNvPr id="9" name="Text Box 10"/>
            <p:cNvSpPr txBox="1">
              <a:spLocks noChangeArrowheads="1"/>
            </p:cNvSpPr>
            <p:nvPr/>
          </p:nvSpPr>
          <p:spPr bwMode="auto">
            <a:xfrm>
              <a:off x="2014" y="2016"/>
              <a:ext cx="64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GB" altLang="en-US"/>
                <a:t>(</a:t>
              </a:r>
              <a:r>
                <a:rPr lang="en-GB" altLang="en-US" i="1">
                  <a:latin typeface="Times New Roman" panose="02020603050405020304" pitchFamily="18" charset="0"/>
                </a:rPr>
                <a:t>x</a:t>
              </a:r>
              <a:r>
                <a:rPr lang="en-GB" altLang="en-US"/>
                <a:t> </a:t>
              </a:r>
              <a:r>
                <a:rPr lang="en-US" altLang="en-US"/>
                <a:t>± 4)</a:t>
              </a:r>
            </a:p>
          </p:txBody>
        </p:sp>
        <p:sp>
          <p:nvSpPr>
            <p:cNvPr id="10" name="Text Box 11"/>
            <p:cNvSpPr txBox="1">
              <a:spLocks noChangeArrowheads="1"/>
            </p:cNvSpPr>
            <p:nvPr/>
          </p:nvSpPr>
          <p:spPr bwMode="auto">
            <a:xfrm>
              <a:off x="3288" y="2016"/>
              <a:ext cx="64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GB" altLang="en-US"/>
                <a:t>(</a:t>
              </a:r>
              <a:r>
                <a:rPr lang="en-GB" altLang="en-US" i="1">
                  <a:latin typeface="Times New Roman" panose="02020603050405020304" pitchFamily="18" charset="0"/>
                </a:rPr>
                <a:t>x</a:t>
              </a:r>
              <a:r>
                <a:rPr lang="en-GB" altLang="en-US"/>
                <a:t> </a:t>
              </a:r>
              <a:r>
                <a:rPr lang="en-US" altLang="en-US"/>
                <a:t>± 8)</a:t>
              </a:r>
            </a:p>
          </p:txBody>
        </p:sp>
        <p:sp>
          <p:nvSpPr>
            <p:cNvPr id="11" name="Text Box 12"/>
            <p:cNvSpPr txBox="1">
              <a:spLocks noChangeArrowheads="1"/>
            </p:cNvSpPr>
            <p:nvPr/>
          </p:nvSpPr>
          <p:spPr bwMode="auto">
            <a:xfrm>
              <a:off x="2857" y="2016"/>
              <a:ext cx="28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GB" altLang="en-US"/>
                <a:t>or</a:t>
              </a:r>
            </a:p>
          </p:txBody>
        </p:sp>
      </p:grpSp>
      <p:sp>
        <p:nvSpPr>
          <p:cNvPr id="12" name="Text Box 13"/>
          <p:cNvSpPr txBox="1">
            <a:spLocks noChangeArrowheads="1"/>
          </p:cNvSpPr>
          <p:nvPr/>
        </p:nvSpPr>
        <p:spPr bwMode="auto">
          <a:xfrm>
            <a:off x="455613" y="3715845"/>
            <a:ext cx="32051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i="1" dirty="0">
                <a:latin typeface="Times New Roman" panose="02020603050405020304" pitchFamily="18" charset="0"/>
              </a:rPr>
              <a:t>f</a:t>
            </a:r>
            <a:r>
              <a:rPr lang="en-GB" altLang="en-US" dirty="0"/>
              <a:t>(1) = 1 – 3 – 6 + 8 = 0</a:t>
            </a:r>
          </a:p>
        </p:txBody>
      </p:sp>
      <p:sp>
        <p:nvSpPr>
          <p:cNvPr id="13" name="Text Box 14"/>
          <p:cNvSpPr txBox="1">
            <a:spLocks noChangeArrowheads="1"/>
          </p:cNvSpPr>
          <p:nvPr/>
        </p:nvSpPr>
        <p:spPr bwMode="auto">
          <a:xfrm>
            <a:off x="4468813" y="3715845"/>
            <a:ext cx="37115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>
                <a:sym typeface="Symbol" panose="05050102010706020507" pitchFamily="18" charset="2"/>
              </a:rPr>
              <a:t> (</a:t>
            </a:r>
            <a:r>
              <a:rPr lang="en-GB" altLang="en-US" i="1" dirty="0">
                <a:latin typeface="Times New Roman" panose="02020603050405020304" pitchFamily="18" charset="0"/>
                <a:sym typeface="Symbol" panose="05050102010706020507" pitchFamily="18" charset="2"/>
              </a:rPr>
              <a:t>x</a:t>
            </a:r>
            <a:r>
              <a:rPr lang="en-GB" altLang="en-US" dirty="0">
                <a:sym typeface="Symbol" panose="05050102010706020507" pitchFamily="18" charset="2"/>
              </a:rPr>
              <a:t> – 1) is a factor of </a:t>
            </a:r>
            <a:r>
              <a:rPr lang="en-GB" altLang="en-US" i="1" dirty="0">
                <a:latin typeface="Times New Roman" panose="02020603050405020304" pitchFamily="18" charset="0"/>
              </a:rPr>
              <a:t>f</a:t>
            </a:r>
            <a:r>
              <a:rPr lang="en-GB" altLang="en-US" dirty="0"/>
              <a:t>(</a:t>
            </a:r>
            <a:r>
              <a:rPr lang="en-GB" altLang="en-US" i="1" dirty="0">
                <a:latin typeface="Times New Roman" panose="02020603050405020304" pitchFamily="18" charset="0"/>
              </a:rPr>
              <a:t>x</a:t>
            </a:r>
            <a:r>
              <a:rPr lang="en-GB" altLang="en-US" dirty="0"/>
              <a:t>)</a:t>
            </a:r>
            <a:r>
              <a:rPr lang="en-GB" altLang="en-US" dirty="0">
                <a:sym typeface="Symbol" panose="05050102010706020507" pitchFamily="18" charset="2"/>
              </a:rPr>
              <a:t>.</a:t>
            </a:r>
          </a:p>
        </p:txBody>
      </p:sp>
      <p:sp>
        <p:nvSpPr>
          <p:cNvPr id="14" name="Text Box 15"/>
          <p:cNvSpPr txBox="1">
            <a:spLocks noChangeArrowheads="1"/>
          </p:cNvSpPr>
          <p:nvPr/>
        </p:nvSpPr>
        <p:spPr bwMode="auto">
          <a:xfrm>
            <a:off x="455613" y="4207317"/>
            <a:ext cx="35417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i="1" dirty="0">
                <a:latin typeface="Times New Roman" panose="02020603050405020304" pitchFamily="18" charset="0"/>
              </a:rPr>
              <a:t>f</a:t>
            </a:r>
            <a:r>
              <a:rPr lang="en-GB" altLang="en-US" dirty="0"/>
              <a:t>(–1) = –1 – 3 + 6 + 8 ≠ 0</a:t>
            </a:r>
          </a:p>
        </p:txBody>
      </p:sp>
      <p:sp>
        <p:nvSpPr>
          <p:cNvPr id="15" name="Text Box 16"/>
          <p:cNvSpPr txBox="1">
            <a:spLocks noChangeArrowheads="1"/>
          </p:cNvSpPr>
          <p:nvPr/>
        </p:nvSpPr>
        <p:spPr bwMode="auto">
          <a:xfrm>
            <a:off x="4468813" y="4207317"/>
            <a:ext cx="42275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>
                <a:sym typeface="Symbol" panose="05050102010706020507" pitchFamily="18" charset="2"/>
              </a:rPr>
              <a:t> (</a:t>
            </a:r>
            <a:r>
              <a:rPr lang="en-GB" altLang="en-US" i="1">
                <a:latin typeface="Times New Roman" panose="02020603050405020304" pitchFamily="18" charset="0"/>
                <a:sym typeface="Symbol" panose="05050102010706020507" pitchFamily="18" charset="2"/>
              </a:rPr>
              <a:t>x</a:t>
            </a:r>
            <a:r>
              <a:rPr lang="en-GB" altLang="en-US">
                <a:sym typeface="Symbol" panose="05050102010706020507" pitchFamily="18" charset="2"/>
              </a:rPr>
              <a:t> + 1) is not a factor of </a:t>
            </a:r>
            <a:r>
              <a:rPr lang="en-GB" altLang="en-US" i="1">
                <a:latin typeface="Times New Roman" panose="02020603050405020304" pitchFamily="18" charset="0"/>
              </a:rPr>
              <a:t>f</a:t>
            </a:r>
            <a:r>
              <a:rPr lang="en-GB" altLang="en-US"/>
              <a:t>(</a:t>
            </a:r>
            <a:r>
              <a:rPr lang="en-GB" altLang="en-US" i="1">
                <a:latin typeface="Times New Roman" panose="02020603050405020304" pitchFamily="18" charset="0"/>
              </a:rPr>
              <a:t>x</a:t>
            </a:r>
            <a:r>
              <a:rPr lang="en-GB" altLang="en-US"/>
              <a:t>)</a:t>
            </a:r>
            <a:r>
              <a:rPr lang="en-GB" altLang="en-US">
                <a:sym typeface="Symbol" panose="05050102010706020507" pitchFamily="18" charset="2"/>
              </a:rPr>
              <a:t>.</a:t>
            </a:r>
          </a:p>
        </p:txBody>
      </p:sp>
      <p:sp>
        <p:nvSpPr>
          <p:cNvPr id="16" name="Text Box 17"/>
          <p:cNvSpPr txBox="1">
            <a:spLocks noChangeArrowheads="1"/>
          </p:cNvSpPr>
          <p:nvPr/>
        </p:nvSpPr>
        <p:spPr bwMode="auto">
          <a:xfrm>
            <a:off x="503704" y="4677404"/>
            <a:ext cx="35337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i="1" dirty="0">
                <a:latin typeface="Times New Roman" panose="02020603050405020304" pitchFamily="18" charset="0"/>
              </a:rPr>
              <a:t>f</a:t>
            </a:r>
            <a:r>
              <a:rPr lang="en-GB" altLang="en-US" dirty="0"/>
              <a:t>(2) = 8 – 12 – 12 + 8 ≠ 0</a:t>
            </a:r>
          </a:p>
        </p:txBody>
      </p:sp>
      <p:sp>
        <p:nvSpPr>
          <p:cNvPr id="17" name="Text Box 18"/>
          <p:cNvSpPr txBox="1">
            <a:spLocks noChangeArrowheads="1"/>
          </p:cNvSpPr>
          <p:nvPr/>
        </p:nvSpPr>
        <p:spPr bwMode="auto">
          <a:xfrm>
            <a:off x="4516904" y="4677404"/>
            <a:ext cx="42195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>
                <a:sym typeface="Symbol" panose="05050102010706020507" pitchFamily="18" charset="2"/>
              </a:rPr>
              <a:t> (</a:t>
            </a:r>
            <a:r>
              <a:rPr lang="en-GB" altLang="en-US" i="1">
                <a:latin typeface="Times New Roman" panose="02020603050405020304" pitchFamily="18" charset="0"/>
                <a:sym typeface="Symbol" panose="05050102010706020507" pitchFamily="18" charset="2"/>
              </a:rPr>
              <a:t>x</a:t>
            </a:r>
            <a:r>
              <a:rPr lang="en-GB" altLang="en-US">
                <a:sym typeface="Symbol" panose="05050102010706020507" pitchFamily="18" charset="2"/>
              </a:rPr>
              <a:t> – 2) is not a factor of </a:t>
            </a:r>
            <a:r>
              <a:rPr lang="en-GB" altLang="en-US" i="1">
                <a:latin typeface="Times New Roman" panose="02020603050405020304" pitchFamily="18" charset="0"/>
              </a:rPr>
              <a:t>f</a:t>
            </a:r>
            <a:r>
              <a:rPr lang="en-GB" altLang="en-US"/>
              <a:t>(</a:t>
            </a:r>
            <a:r>
              <a:rPr lang="en-GB" altLang="en-US" i="1">
                <a:latin typeface="Times New Roman" panose="02020603050405020304" pitchFamily="18" charset="0"/>
              </a:rPr>
              <a:t>x</a:t>
            </a:r>
            <a:r>
              <a:rPr lang="en-GB" altLang="en-US"/>
              <a:t>)</a:t>
            </a:r>
            <a:r>
              <a:rPr lang="en-GB" altLang="en-US">
                <a:sym typeface="Symbol" panose="05050102010706020507" pitchFamily="18" charset="2"/>
              </a:rPr>
              <a:t>.</a:t>
            </a:r>
          </a:p>
        </p:txBody>
      </p:sp>
      <p:sp>
        <p:nvSpPr>
          <p:cNvPr id="18" name="Title 1"/>
          <p:cNvSpPr>
            <a:spLocks noGrp="1"/>
          </p:cNvSpPr>
          <p:nvPr>
            <p:ph type="title"/>
          </p:nvPr>
        </p:nvSpPr>
        <p:spPr>
          <a:xfrm>
            <a:off x="582613" y="97435"/>
            <a:ext cx="7772400" cy="880135"/>
          </a:xfrm>
        </p:spPr>
        <p:txBody>
          <a:bodyPr>
            <a:normAutofit/>
          </a:bodyPr>
          <a:lstStyle/>
          <a:p>
            <a:r>
              <a:rPr lang="en-GB" altLang="en-US" dirty="0"/>
              <a:t>The Factor Theorem</a:t>
            </a:r>
            <a:endParaRPr lang="en-GB" dirty="0"/>
          </a:p>
        </p:txBody>
      </p:sp>
      <p:sp>
        <p:nvSpPr>
          <p:cNvPr id="19" name="Text Box 3"/>
          <p:cNvSpPr txBox="1">
            <a:spLocks noChangeArrowheads="1"/>
          </p:cNvSpPr>
          <p:nvPr/>
        </p:nvSpPr>
        <p:spPr bwMode="auto">
          <a:xfrm>
            <a:off x="444500" y="5163281"/>
            <a:ext cx="39766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i="1" dirty="0">
                <a:latin typeface="Times New Roman" panose="02020603050405020304" pitchFamily="18" charset="0"/>
              </a:rPr>
              <a:t>f</a:t>
            </a:r>
            <a:r>
              <a:rPr lang="en-GB" altLang="en-US" dirty="0"/>
              <a:t>(–2) = – 8 – 12 + 12 + 8 = 0</a:t>
            </a:r>
          </a:p>
        </p:txBody>
      </p:sp>
      <p:sp>
        <p:nvSpPr>
          <p:cNvPr id="20" name="Text Box 4"/>
          <p:cNvSpPr txBox="1">
            <a:spLocks noChangeArrowheads="1"/>
          </p:cNvSpPr>
          <p:nvPr/>
        </p:nvSpPr>
        <p:spPr bwMode="auto">
          <a:xfrm>
            <a:off x="4457700" y="5163281"/>
            <a:ext cx="37195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>
                <a:sym typeface="Symbol" panose="05050102010706020507" pitchFamily="18" charset="2"/>
              </a:rPr>
              <a:t> (</a:t>
            </a:r>
            <a:r>
              <a:rPr lang="en-GB" altLang="en-US" i="1">
                <a:latin typeface="Times New Roman" panose="02020603050405020304" pitchFamily="18" charset="0"/>
                <a:sym typeface="Symbol" panose="05050102010706020507" pitchFamily="18" charset="2"/>
              </a:rPr>
              <a:t>x</a:t>
            </a:r>
            <a:r>
              <a:rPr lang="en-GB" altLang="en-US">
                <a:sym typeface="Symbol" panose="05050102010706020507" pitchFamily="18" charset="2"/>
              </a:rPr>
              <a:t> + 2) is a factor of </a:t>
            </a:r>
            <a:r>
              <a:rPr lang="en-GB" altLang="en-US" i="1">
                <a:latin typeface="Times New Roman" panose="02020603050405020304" pitchFamily="18" charset="0"/>
              </a:rPr>
              <a:t>f</a:t>
            </a:r>
            <a:r>
              <a:rPr lang="en-GB" altLang="en-US"/>
              <a:t>(</a:t>
            </a:r>
            <a:r>
              <a:rPr lang="en-GB" altLang="en-US" i="1">
                <a:latin typeface="Times New Roman" panose="02020603050405020304" pitchFamily="18" charset="0"/>
              </a:rPr>
              <a:t>x</a:t>
            </a:r>
            <a:r>
              <a:rPr lang="en-GB" altLang="en-US"/>
              <a:t>)</a:t>
            </a:r>
            <a:r>
              <a:rPr lang="en-GB" altLang="en-US">
                <a:sym typeface="Symbol" panose="05050102010706020507" pitchFamily="18" charset="2"/>
              </a:rPr>
              <a:t>.</a:t>
            </a:r>
          </a:p>
        </p:txBody>
      </p:sp>
      <p:sp>
        <p:nvSpPr>
          <p:cNvPr id="21" name="Text Box 5"/>
          <p:cNvSpPr txBox="1">
            <a:spLocks noChangeArrowheads="1"/>
          </p:cNvSpPr>
          <p:nvPr/>
        </p:nvSpPr>
        <p:spPr bwMode="auto">
          <a:xfrm>
            <a:off x="444500" y="5661756"/>
            <a:ext cx="37147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i="1" dirty="0">
                <a:latin typeface="Times New Roman" panose="02020603050405020304" pitchFamily="18" charset="0"/>
              </a:rPr>
              <a:t>f</a:t>
            </a:r>
            <a:r>
              <a:rPr lang="en-GB" altLang="en-US" dirty="0"/>
              <a:t>(4) = 64 – 48 – 24 + 8 = 0</a:t>
            </a:r>
          </a:p>
        </p:txBody>
      </p:sp>
      <p:sp>
        <p:nvSpPr>
          <p:cNvPr id="22" name="Text Box 6"/>
          <p:cNvSpPr txBox="1">
            <a:spLocks noChangeArrowheads="1"/>
          </p:cNvSpPr>
          <p:nvPr/>
        </p:nvSpPr>
        <p:spPr bwMode="auto">
          <a:xfrm>
            <a:off x="4457700" y="5661756"/>
            <a:ext cx="37115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>
                <a:sym typeface="Symbol" panose="05050102010706020507" pitchFamily="18" charset="2"/>
              </a:rPr>
              <a:t> (</a:t>
            </a:r>
            <a:r>
              <a:rPr lang="en-GB" altLang="en-US" i="1">
                <a:latin typeface="Times New Roman" panose="02020603050405020304" pitchFamily="18" charset="0"/>
                <a:sym typeface="Symbol" panose="05050102010706020507" pitchFamily="18" charset="2"/>
              </a:rPr>
              <a:t>x</a:t>
            </a:r>
            <a:r>
              <a:rPr lang="en-GB" altLang="en-US">
                <a:sym typeface="Symbol" panose="05050102010706020507" pitchFamily="18" charset="2"/>
              </a:rPr>
              <a:t> – 4) is a factor of </a:t>
            </a:r>
            <a:r>
              <a:rPr lang="en-GB" altLang="en-US" i="1">
                <a:latin typeface="Times New Roman" panose="02020603050405020304" pitchFamily="18" charset="0"/>
              </a:rPr>
              <a:t>f</a:t>
            </a:r>
            <a:r>
              <a:rPr lang="en-GB" altLang="en-US"/>
              <a:t>(</a:t>
            </a:r>
            <a:r>
              <a:rPr lang="en-GB" altLang="en-US" i="1">
                <a:latin typeface="Times New Roman" panose="02020603050405020304" pitchFamily="18" charset="0"/>
              </a:rPr>
              <a:t>x</a:t>
            </a:r>
            <a:r>
              <a:rPr lang="en-GB" altLang="en-US"/>
              <a:t>)</a:t>
            </a:r>
            <a:r>
              <a:rPr lang="en-GB" altLang="en-US">
                <a:sym typeface="Symbol" panose="05050102010706020507" pitchFamily="18" charset="2"/>
              </a:rPr>
              <a:t>.</a:t>
            </a:r>
          </a:p>
        </p:txBody>
      </p:sp>
      <p:sp>
        <p:nvSpPr>
          <p:cNvPr id="23" name="Text Box 7"/>
          <p:cNvSpPr txBox="1">
            <a:spLocks noChangeArrowheads="1"/>
          </p:cNvSpPr>
          <p:nvPr/>
        </p:nvSpPr>
        <p:spPr bwMode="auto">
          <a:xfrm>
            <a:off x="444500" y="6121478"/>
            <a:ext cx="6808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/>
              <a:t>We have found three factors and so we can stop.</a:t>
            </a:r>
          </a:p>
        </p:txBody>
      </p:sp>
      <p:sp>
        <p:nvSpPr>
          <p:cNvPr id="24" name="Rectangle 23">
            <a:hlinkClick r:id="rId2"/>
            <a:extLst>
              <a:ext uri="{FF2B5EF4-FFF2-40B4-BE49-F238E27FC236}">
                <a16:creationId xmlns:a16="http://schemas.microsoft.com/office/drawing/2014/main" id="{4C5C4D50-E825-4789-BF7E-44F3BB626FE7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Rectangle 24">
            <a:hlinkClick r:id="rId2"/>
            <a:extLst>
              <a:ext uri="{FF2B5EF4-FFF2-40B4-BE49-F238E27FC236}">
                <a16:creationId xmlns:a16="http://schemas.microsoft.com/office/drawing/2014/main" id="{5A68DF75-2DD2-4771-AAD3-5E01BBA10051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4705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12" grpId="0"/>
      <p:bldP spid="13" grpId="0"/>
      <p:bldP spid="14" grpId="0"/>
      <p:bldP spid="15" grpId="0"/>
      <p:bldP spid="16" grpId="0"/>
      <p:bldP spid="17" grpId="0"/>
      <p:bldP spid="19" grpId="0"/>
      <p:bldP spid="20" grpId="0"/>
      <p:bldP spid="21" grpId="0"/>
      <p:bldP spid="22" grpId="0"/>
      <p:bldP spid="2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250825" y="1271302"/>
            <a:ext cx="39766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i="1" dirty="0">
                <a:latin typeface="Times New Roman" panose="02020603050405020304" pitchFamily="18" charset="0"/>
              </a:rPr>
              <a:t>f</a:t>
            </a:r>
            <a:r>
              <a:rPr lang="en-GB" altLang="en-US" dirty="0"/>
              <a:t>(–2) = – 8 – 12 + 12 + 8 = 0</a:t>
            </a: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4264025" y="1271302"/>
            <a:ext cx="37195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>
                <a:sym typeface="Symbol" panose="05050102010706020507" pitchFamily="18" charset="2"/>
              </a:rPr>
              <a:t> (</a:t>
            </a:r>
            <a:r>
              <a:rPr lang="en-GB" altLang="en-US" i="1">
                <a:latin typeface="Times New Roman" panose="02020603050405020304" pitchFamily="18" charset="0"/>
                <a:sym typeface="Symbol" panose="05050102010706020507" pitchFamily="18" charset="2"/>
              </a:rPr>
              <a:t>x</a:t>
            </a:r>
            <a:r>
              <a:rPr lang="en-GB" altLang="en-US">
                <a:sym typeface="Symbol" panose="05050102010706020507" pitchFamily="18" charset="2"/>
              </a:rPr>
              <a:t> + 2) is a factor of </a:t>
            </a:r>
            <a:r>
              <a:rPr lang="en-GB" altLang="en-US" i="1">
                <a:latin typeface="Times New Roman" panose="02020603050405020304" pitchFamily="18" charset="0"/>
              </a:rPr>
              <a:t>f</a:t>
            </a:r>
            <a:r>
              <a:rPr lang="en-GB" altLang="en-US"/>
              <a:t>(</a:t>
            </a:r>
            <a:r>
              <a:rPr lang="en-GB" altLang="en-US" i="1">
                <a:latin typeface="Times New Roman" panose="02020603050405020304" pitchFamily="18" charset="0"/>
              </a:rPr>
              <a:t>x</a:t>
            </a:r>
            <a:r>
              <a:rPr lang="en-GB" altLang="en-US"/>
              <a:t>)</a:t>
            </a:r>
            <a:r>
              <a:rPr lang="en-GB" altLang="en-US">
                <a:sym typeface="Symbol" panose="05050102010706020507" pitchFamily="18" charset="2"/>
              </a:rPr>
              <a:t>.</a:t>
            </a: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250825" y="1824269"/>
            <a:ext cx="37147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i="1" dirty="0">
                <a:latin typeface="Times New Roman" panose="02020603050405020304" pitchFamily="18" charset="0"/>
              </a:rPr>
              <a:t>f</a:t>
            </a:r>
            <a:r>
              <a:rPr lang="en-GB" altLang="en-US" dirty="0"/>
              <a:t>(4) = 64 – 48 – 24 + 8 = 0</a:t>
            </a: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4264025" y="1824269"/>
            <a:ext cx="37115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>
                <a:sym typeface="Symbol" panose="05050102010706020507" pitchFamily="18" charset="2"/>
              </a:rPr>
              <a:t> (</a:t>
            </a:r>
            <a:r>
              <a:rPr lang="en-GB" altLang="en-US" i="1">
                <a:latin typeface="Times New Roman" panose="02020603050405020304" pitchFamily="18" charset="0"/>
                <a:sym typeface="Symbol" panose="05050102010706020507" pitchFamily="18" charset="2"/>
              </a:rPr>
              <a:t>x</a:t>
            </a:r>
            <a:r>
              <a:rPr lang="en-GB" altLang="en-US">
                <a:sym typeface="Symbol" panose="05050102010706020507" pitchFamily="18" charset="2"/>
              </a:rPr>
              <a:t> – 4) is a factor of </a:t>
            </a:r>
            <a:r>
              <a:rPr lang="en-GB" altLang="en-US" i="1">
                <a:latin typeface="Times New Roman" panose="02020603050405020304" pitchFamily="18" charset="0"/>
              </a:rPr>
              <a:t>f</a:t>
            </a:r>
            <a:r>
              <a:rPr lang="en-GB" altLang="en-US"/>
              <a:t>(</a:t>
            </a:r>
            <a:r>
              <a:rPr lang="en-GB" altLang="en-US" i="1">
                <a:latin typeface="Times New Roman" panose="02020603050405020304" pitchFamily="18" charset="0"/>
              </a:rPr>
              <a:t>x</a:t>
            </a:r>
            <a:r>
              <a:rPr lang="en-GB" altLang="en-US"/>
              <a:t>)</a:t>
            </a:r>
            <a:r>
              <a:rPr lang="en-GB" altLang="en-US">
                <a:sym typeface="Symbol" panose="05050102010706020507" pitchFamily="18" charset="2"/>
              </a:rPr>
              <a:t>.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250825" y="2406433"/>
            <a:ext cx="637866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/>
              <a:t>These are the three factors of the polynomial.</a:t>
            </a: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1911350" y="3577940"/>
            <a:ext cx="5322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i="1">
                <a:solidFill>
                  <a:srgbClr val="FF6600"/>
                </a:solidFill>
                <a:latin typeface="Times New Roman" panose="02020603050405020304" pitchFamily="18" charset="0"/>
              </a:rPr>
              <a:t>x</a:t>
            </a:r>
            <a:r>
              <a:rPr lang="en-GB" altLang="en-US" baseline="30000">
                <a:solidFill>
                  <a:srgbClr val="FF6600"/>
                </a:solidFill>
              </a:rPr>
              <a:t>3</a:t>
            </a:r>
            <a:r>
              <a:rPr lang="en-GB" altLang="en-US">
                <a:solidFill>
                  <a:srgbClr val="FF6600"/>
                </a:solidFill>
              </a:rPr>
              <a:t> – 3</a:t>
            </a:r>
            <a:r>
              <a:rPr lang="en-GB" altLang="en-US" i="1">
                <a:solidFill>
                  <a:srgbClr val="FF6600"/>
                </a:solidFill>
                <a:latin typeface="Times New Roman" panose="02020603050405020304" pitchFamily="18" charset="0"/>
              </a:rPr>
              <a:t>x</a:t>
            </a:r>
            <a:r>
              <a:rPr lang="en-GB" altLang="en-US" baseline="30000">
                <a:solidFill>
                  <a:srgbClr val="FF6600"/>
                </a:solidFill>
              </a:rPr>
              <a:t>2</a:t>
            </a:r>
            <a:r>
              <a:rPr lang="en-GB" altLang="en-US">
                <a:solidFill>
                  <a:srgbClr val="FF6600"/>
                </a:solidFill>
              </a:rPr>
              <a:t> – 6</a:t>
            </a:r>
            <a:r>
              <a:rPr lang="en-GB" altLang="en-US" i="1">
                <a:solidFill>
                  <a:srgbClr val="FF6600"/>
                </a:solidFill>
                <a:latin typeface="Times New Roman" panose="02020603050405020304" pitchFamily="18" charset="0"/>
              </a:rPr>
              <a:t>x</a:t>
            </a:r>
            <a:r>
              <a:rPr lang="en-GB" altLang="en-US">
                <a:solidFill>
                  <a:srgbClr val="FF6600"/>
                </a:solidFill>
              </a:rPr>
              <a:t> + 8 = </a:t>
            </a:r>
            <a:r>
              <a:rPr lang="en-GB" altLang="en-US">
                <a:solidFill>
                  <a:srgbClr val="FF6600"/>
                </a:solidFill>
                <a:sym typeface="Symbol" panose="05050102010706020507" pitchFamily="18" charset="2"/>
              </a:rPr>
              <a:t>(</a:t>
            </a:r>
            <a:r>
              <a:rPr lang="en-GB" altLang="en-US" i="1">
                <a:solidFill>
                  <a:srgbClr val="FF66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x</a:t>
            </a:r>
            <a:r>
              <a:rPr lang="en-GB" altLang="en-US">
                <a:solidFill>
                  <a:srgbClr val="FF6600"/>
                </a:solidFill>
                <a:sym typeface="Symbol" panose="05050102010706020507" pitchFamily="18" charset="2"/>
              </a:rPr>
              <a:t> – 1)(</a:t>
            </a:r>
            <a:r>
              <a:rPr lang="en-GB" altLang="en-US" i="1">
                <a:solidFill>
                  <a:srgbClr val="FF66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x</a:t>
            </a:r>
            <a:r>
              <a:rPr lang="en-GB" altLang="en-US">
                <a:solidFill>
                  <a:srgbClr val="FF6600"/>
                </a:solidFill>
                <a:sym typeface="Symbol" panose="05050102010706020507" pitchFamily="18" charset="2"/>
              </a:rPr>
              <a:t> + 2)(</a:t>
            </a:r>
            <a:r>
              <a:rPr lang="en-GB" altLang="en-US" i="1">
                <a:solidFill>
                  <a:srgbClr val="FF66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x</a:t>
            </a:r>
            <a:r>
              <a:rPr lang="en-GB" altLang="en-US">
                <a:solidFill>
                  <a:srgbClr val="FF6600"/>
                </a:solidFill>
                <a:sym typeface="Symbol" panose="05050102010706020507" pitchFamily="18" charset="2"/>
              </a:rPr>
              <a:t> – 4) </a:t>
            </a:r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250825" y="2980289"/>
            <a:ext cx="78978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/>
              <a:t>The given polynomial can therefore be fully factorized as:</a:t>
            </a:r>
          </a:p>
        </p:txBody>
      </p:sp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3044825" y="4112461"/>
            <a:ext cx="3082925" cy="485775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/>
              <a:t>Factorize </a:t>
            </a:r>
            <a:r>
              <a:rPr lang="en-GB" altLang="en-US" i="1">
                <a:latin typeface="Times New Roman" panose="02020603050405020304" pitchFamily="18" charset="0"/>
              </a:rPr>
              <a:t>f</a:t>
            </a:r>
            <a:r>
              <a:rPr lang="en-GB" altLang="en-US"/>
              <a:t>(</a:t>
            </a:r>
            <a:r>
              <a:rPr lang="en-GB" altLang="en-US" i="1">
                <a:latin typeface="Times New Roman" panose="02020603050405020304" pitchFamily="18" charset="0"/>
              </a:rPr>
              <a:t>x</a:t>
            </a:r>
            <a:r>
              <a:rPr lang="en-GB" altLang="en-US"/>
              <a:t>) = </a:t>
            </a:r>
            <a:r>
              <a:rPr lang="en-GB" altLang="en-US" i="1">
                <a:latin typeface="Times New Roman" panose="02020603050405020304" pitchFamily="18" charset="0"/>
              </a:rPr>
              <a:t>x</a:t>
            </a:r>
            <a:r>
              <a:rPr lang="en-GB" altLang="en-US" baseline="30000"/>
              <a:t>3</a:t>
            </a:r>
            <a:r>
              <a:rPr lang="en-GB" altLang="en-US"/>
              <a:t> + 1</a:t>
            </a:r>
          </a:p>
        </p:txBody>
      </p:sp>
      <p:sp>
        <p:nvSpPr>
          <p:cNvPr id="11" name="Text Box 11"/>
          <p:cNvSpPr txBox="1">
            <a:spLocks noChangeArrowheads="1"/>
          </p:cNvSpPr>
          <p:nvPr/>
        </p:nvSpPr>
        <p:spPr bwMode="auto">
          <a:xfrm>
            <a:off x="250825" y="4621769"/>
            <a:ext cx="8767763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i="1">
                <a:latin typeface="Times New Roman" panose="02020603050405020304" pitchFamily="18" charset="0"/>
              </a:rPr>
              <a:t>f</a:t>
            </a:r>
            <a:r>
              <a:rPr lang="en-GB" altLang="en-US"/>
              <a:t>(</a:t>
            </a:r>
            <a:r>
              <a:rPr lang="en-GB" altLang="en-US" i="1">
                <a:latin typeface="Times New Roman" panose="02020603050405020304" pitchFamily="18" charset="0"/>
              </a:rPr>
              <a:t>x</a:t>
            </a:r>
            <a:r>
              <a:rPr lang="en-GB" altLang="en-US"/>
              <a:t>) has a constant term of 1 so the only possible factors of </a:t>
            </a:r>
            <a:r>
              <a:rPr lang="en-GB" altLang="en-US" i="1">
                <a:latin typeface="Times New Roman" panose="02020603050405020304" pitchFamily="18" charset="0"/>
              </a:rPr>
              <a:t>f</a:t>
            </a:r>
            <a:r>
              <a:rPr lang="en-GB" altLang="en-US"/>
              <a:t>(</a:t>
            </a:r>
            <a:r>
              <a:rPr lang="en-GB" altLang="en-US" i="1">
                <a:latin typeface="Times New Roman" panose="02020603050405020304" pitchFamily="18" charset="0"/>
              </a:rPr>
              <a:t>x</a:t>
            </a:r>
            <a:r>
              <a:rPr lang="en-GB" altLang="en-US"/>
              <a:t>) are (</a:t>
            </a:r>
            <a:r>
              <a:rPr lang="en-GB" altLang="en-US" i="1">
                <a:latin typeface="Times New Roman" panose="02020603050405020304" pitchFamily="18" charset="0"/>
              </a:rPr>
              <a:t>x</a:t>
            </a:r>
            <a:r>
              <a:rPr lang="en-GB" altLang="en-US"/>
              <a:t> – 1) or (</a:t>
            </a:r>
            <a:r>
              <a:rPr lang="en-GB" altLang="en-US" i="1">
                <a:latin typeface="Times New Roman" panose="02020603050405020304" pitchFamily="18" charset="0"/>
              </a:rPr>
              <a:t>x</a:t>
            </a:r>
            <a:r>
              <a:rPr lang="en-GB" altLang="en-US"/>
              <a:t> + 1).</a:t>
            </a:r>
          </a:p>
        </p:txBody>
      </p:sp>
      <p:sp>
        <p:nvSpPr>
          <p:cNvPr id="12" name="Text Box 12"/>
          <p:cNvSpPr txBox="1">
            <a:spLocks noChangeArrowheads="1"/>
          </p:cNvSpPr>
          <p:nvPr/>
        </p:nvSpPr>
        <p:spPr bwMode="auto">
          <a:xfrm>
            <a:off x="728663" y="5529819"/>
            <a:ext cx="21780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i="1">
                <a:latin typeface="Times New Roman" panose="02020603050405020304" pitchFamily="18" charset="0"/>
              </a:rPr>
              <a:t>f</a:t>
            </a:r>
            <a:r>
              <a:rPr lang="en-GB" altLang="en-US"/>
              <a:t>(1) = 1 + 1 ≠ 0</a:t>
            </a:r>
          </a:p>
        </p:txBody>
      </p:sp>
      <p:sp>
        <p:nvSpPr>
          <p:cNvPr id="13" name="Text Box 13"/>
          <p:cNvSpPr txBox="1">
            <a:spLocks noChangeArrowheads="1"/>
          </p:cNvSpPr>
          <p:nvPr/>
        </p:nvSpPr>
        <p:spPr bwMode="auto">
          <a:xfrm>
            <a:off x="4264025" y="5537757"/>
            <a:ext cx="42195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>
                <a:sym typeface="Symbol" panose="05050102010706020507" pitchFamily="18" charset="2"/>
              </a:rPr>
              <a:t> (</a:t>
            </a:r>
            <a:r>
              <a:rPr lang="en-GB" altLang="en-US" i="1">
                <a:latin typeface="Times New Roman" panose="02020603050405020304" pitchFamily="18" charset="0"/>
                <a:sym typeface="Symbol" panose="05050102010706020507" pitchFamily="18" charset="2"/>
              </a:rPr>
              <a:t>x</a:t>
            </a:r>
            <a:r>
              <a:rPr lang="en-GB" altLang="en-US">
                <a:sym typeface="Symbol" panose="05050102010706020507" pitchFamily="18" charset="2"/>
              </a:rPr>
              <a:t> – 1) is not a factor of </a:t>
            </a:r>
            <a:r>
              <a:rPr lang="en-GB" altLang="en-US" i="1">
                <a:latin typeface="Times New Roman" panose="02020603050405020304" pitchFamily="18" charset="0"/>
              </a:rPr>
              <a:t>f</a:t>
            </a:r>
            <a:r>
              <a:rPr lang="en-GB" altLang="en-US"/>
              <a:t>(</a:t>
            </a:r>
            <a:r>
              <a:rPr lang="en-GB" altLang="en-US" i="1">
                <a:latin typeface="Times New Roman" panose="02020603050405020304" pitchFamily="18" charset="0"/>
              </a:rPr>
              <a:t>x</a:t>
            </a:r>
            <a:r>
              <a:rPr lang="en-GB" altLang="en-US"/>
              <a:t>)</a:t>
            </a:r>
            <a:r>
              <a:rPr lang="en-GB" altLang="en-US">
                <a:sym typeface="Symbol" panose="05050102010706020507" pitchFamily="18" charset="2"/>
              </a:rPr>
              <a:t>.</a:t>
            </a:r>
          </a:p>
        </p:txBody>
      </p:sp>
      <p:sp>
        <p:nvSpPr>
          <p:cNvPr id="14" name="Text Box 14"/>
          <p:cNvSpPr txBox="1">
            <a:spLocks noChangeArrowheads="1"/>
          </p:cNvSpPr>
          <p:nvPr/>
        </p:nvSpPr>
        <p:spPr bwMode="auto">
          <a:xfrm>
            <a:off x="728663" y="6072744"/>
            <a:ext cx="2844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i="1">
                <a:latin typeface="Times New Roman" panose="02020603050405020304" pitchFamily="18" charset="0"/>
              </a:rPr>
              <a:t>f</a:t>
            </a:r>
            <a:r>
              <a:rPr lang="en-GB" altLang="en-US"/>
              <a:t>(–1) = (–1)</a:t>
            </a:r>
            <a:r>
              <a:rPr lang="en-GB" altLang="en-US" baseline="30000"/>
              <a:t>3</a:t>
            </a:r>
            <a:r>
              <a:rPr lang="en-GB" altLang="en-US"/>
              <a:t> + 1 = 0</a:t>
            </a:r>
          </a:p>
        </p:txBody>
      </p:sp>
      <p:sp>
        <p:nvSpPr>
          <p:cNvPr id="15" name="Text Box 15"/>
          <p:cNvSpPr txBox="1">
            <a:spLocks noChangeArrowheads="1"/>
          </p:cNvSpPr>
          <p:nvPr/>
        </p:nvSpPr>
        <p:spPr bwMode="auto">
          <a:xfrm>
            <a:off x="4264025" y="6023532"/>
            <a:ext cx="37195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>
                <a:sym typeface="Symbol" panose="05050102010706020507" pitchFamily="18" charset="2"/>
              </a:rPr>
              <a:t> (</a:t>
            </a:r>
            <a:r>
              <a:rPr lang="en-GB" altLang="en-US" i="1">
                <a:latin typeface="Times New Roman" panose="02020603050405020304" pitchFamily="18" charset="0"/>
                <a:sym typeface="Symbol" panose="05050102010706020507" pitchFamily="18" charset="2"/>
              </a:rPr>
              <a:t>x</a:t>
            </a:r>
            <a:r>
              <a:rPr lang="en-GB" altLang="en-US">
                <a:sym typeface="Symbol" panose="05050102010706020507" pitchFamily="18" charset="2"/>
              </a:rPr>
              <a:t> + 1) is a factor of </a:t>
            </a:r>
            <a:r>
              <a:rPr lang="en-GB" altLang="en-US" i="1">
                <a:latin typeface="Times New Roman" panose="02020603050405020304" pitchFamily="18" charset="0"/>
              </a:rPr>
              <a:t>f</a:t>
            </a:r>
            <a:r>
              <a:rPr lang="en-GB" altLang="en-US"/>
              <a:t>(</a:t>
            </a:r>
            <a:r>
              <a:rPr lang="en-GB" altLang="en-US" i="1">
                <a:latin typeface="Times New Roman" panose="02020603050405020304" pitchFamily="18" charset="0"/>
              </a:rPr>
              <a:t>x</a:t>
            </a:r>
            <a:r>
              <a:rPr lang="en-GB" altLang="en-US"/>
              <a:t>)</a:t>
            </a:r>
            <a:r>
              <a:rPr lang="en-GB" altLang="en-US">
                <a:sym typeface="Symbol" panose="05050102010706020507" pitchFamily="18" charset="2"/>
              </a:rPr>
              <a:t>.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524435" y="0"/>
            <a:ext cx="7772400" cy="839414"/>
          </a:xfrm>
        </p:spPr>
        <p:txBody>
          <a:bodyPr>
            <a:normAutofit/>
          </a:bodyPr>
          <a:lstStyle/>
          <a:p>
            <a:r>
              <a:rPr lang="en-GB" altLang="en-US" dirty="0"/>
              <a:t>The Factor Theorem</a:t>
            </a:r>
            <a:endParaRPr lang="en-GB" dirty="0"/>
          </a:p>
        </p:txBody>
      </p:sp>
      <p:sp>
        <p:nvSpPr>
          <p:cNvPr id="17" name="Text Box 13"/>
          <p:cNvSpPr txBox="1">
            <a:spLocks noChangeArrowheads="1"/>
          </p:cNvSpPr>
          <p:nvPr/>
        </p:nvSpPr>
        <p:spPr bwMode="auto">
          <a:xfrm>
            <a:off x="258763" y="762000"/>
            <a:ext cx="32051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i="1">
                <a:latin typeface="Times New Roman" panose="02020603050405020304" pitchFamily="18" charset="0"/>
              </a:rPr>
              <a:t>f</a:t>
            </a:r>
            <a:r>
              <a:rPr lang="en-GB" altLang="en-US"/>
              <a:t>(1) = 1 – 3 – 6 + 8 = 0</a:t>
            </a:r>
          </a:p>
        </p:txBody>
      </p:sp>
      <p:sp>
        <p:nvSpPr>
          <p:cNvPr id="18" name="Text Box 14"/>
          <p:cNvSpPr txBox="1">
            <a:spLocks noChangeArrowheads="1"/>
          </p:cNvSpPr>
          <p:nvPr/>
        </p:nvSpPr>
        <p:spPr bwMode="auto">
          <a:xfrm>
            <a:off x="4271963" y="762000"/>
            <a:ext cx="37115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>
                <a:sym typeface="Symbol" panose="05050102010706020507" pitchFamily="18" charset="2"/>
              </a:rPr>
              <a:t> (</a:t>
            </a:r>
            <a:r>
              <a:rPr lang="en-GB" altLang="en-US" i="1">
                <a:latin typeface="Times New Roman" panose="02020603050405020304" pitchFamily="18" charset="0"/>
                <a:sym typeface="Symbol" panose="05050102010706020507" pitchFamily="18" charset="2"/>
              </a:rPr>
              <a:t>x</a:t>
            </a:r>
            <a:r>
              <a:rPr lang="en-GB" altLang="en-US">
                <a:sym typeface="Symbol" panose="05050102010706020507" pitchFamily="18" charset="2"/>
              </a:rPr>
              <a:t> – 1) is a factor of </a:t>
            </a:r>
            <a:r>
              <a:rPr lang="en-GB" altLang="en-US" i="1">
                <a:latin typeface="Times New Roman" panose="02020603050405020304" pitchFamily="18" charset="0"/>
              </a:rPr>
              <a:t>f</a:t>
            </a:r>
            <a:r>
              <a:rPr lang="en-GB" altLang="en-US"/>
              <a:t>(</a:t>
            </a:r>
            <a:r>
              <a:rPr lang="en-GB" altLang="en-US" i="1">
                <a:latin typeface="Times New Roman" panose="02020603050405020304" pitchFamily="18" charset="0"/>
              </a:rPr>
              <a:t>x</a:t>
            </a:r>
            <a:r>
              <a:rPr lang="en-GB" altLang="en-US"/>
              <a:t>)</a:t>
            </a:r>
            <a:r>
              <a:rPr lang="en-GB" altLang="en-US">
                <a:sym typeface="Symbol" panose="05050102010706020507" pitchFamily="18" charset="2"/>
              </a:rPr>
              <a:t>.</a:t>
            </a:r>
          </a:p>
        </p:txBody>
      </p:sp>
      <p:sp>
        <p:nvSpPr>
          <p:cNvPr id="19" name="Rectangle 18">
            <a:hlinkClick r:id="rId2"/>
            <a:extLst>
              <a:ext uri="{FF2B5EF4-FFF2-40B4-BE49-F238E27FC236}">
                <a16:creationId xmlns:a16="http://schemas.microsoft.com/office/drawing/2014/main" id="{A3DF8A1E-FFAD-4C98-85E7-CD1E1EA31397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>
            <a:hlinkClick r:id="rId2"/>
            <a:extLst>
              <a:ext uri="{FF2B5EF4-FFF2-40B4-BE49-F238E27FC236}">
                <a16:creationId xmlns:a16="http://schemas.microsoft.com/office/drawing/2014/main" id="{66BBBAD8-2A73-42D2-BE6A-5A1FCF622708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0795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 animBg="1"/>
      <p:bldP spid="11" grpId="0"/>
      <p:bldP spid="12" grpId="0"/>
      <p:bldP spid="13" grpId="0"/>
      <p:bldP spid="14" grpId="0"/>
      <p:bldP spid="1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250825" y="799004"/>
            <a:ext cx="8767763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/>
              <a:t>We don’t know any other factors but we do know that the expression </a:t>
            </a:r>
            <a:r>
              <a:rPr lang="en-GB" altLang="en-US" i="1" dirty="0">
                <a:latin typeface="Times New Roman" panose="02020603050405020304" pitchFamily="18" charset="0"/>
              </a:rPr>
              <a:t>x</a:t>
            </a:r>
            <a:r>
              <a:rPr lang="en-GB" altLang="en-US" dirty="0"/>
              <a:t> + 1 must be multiplied by a quadratic expression to give </a:t>
            </a:r>
            <a:r>
              <a:rPr lang="en-GB" altLang="en-US" i="1" dirty="0">
                <a:latin typeface="Times New Roman" panose="02020603050405020304" pitchFamily="18" charset="0"/>
              </a:rPr>
              <a:t>x</a:t>
            </a:r>
            <a:r>
              <a:rPr lang="en-GB" altLang="en-US" baseline="30000" dirty="0"/>
              <a:t>3</a:t>
            </a:r>
            <a:r>
              <a:rPr lang="en-GB" altLang="en-US" dirty="0"/>
              <a:t> + 1. We can therefore write</a:t>
            </a: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2610116" y="2005628"/>
            <a:ext cx="38655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i="1" dirty="0">
                <a:latin typeface="Times New Roman" panose="02020603050405020304" pitchFamily="18" charset="0"/>
              </a:rPr>
              <a:t>x</a:t>
            </a:r>
            <a:r>
              <a:rPr lang="en-GB" altLang="en-US" baseline="30000" dirty="0"/>
              <a:t>3</a:t>
            </a:r>
            <a:r>
              <a:rPr lang="en-GB" altLang="en-US" dirty="0"/>
              <a:t> + 1 = (</a:t>
            </a:r>
            <a:r>
              <a:rPr lang="en-GB" altLang="en-US" i="1" dirty="0">
                <a:latin typeface="Times New Roman" panose="02020603050405020304" pitchFamily="18" charset="0"/>
              </a:rPr>
              <a:t>x</a:t>
            </a:r>
            <a:r>
              <a:rPr lang="en-GB" altLang="en-US" dirty="0"/>
              <a:t> + 1)(</a:t>
            </a:r>
            <a:r>
              <a:rPr lang="en-GB" altLang="en-US" i="1" dirty="0">
                <a:latin typeface="Times New Roman" panose="02020603050405020304" pitchFamily="18" charset="0"/>
              </a:rPr>
              <a:t>ax</a:t>
            </a:r>
            <a:r>
              <a:rPr lang="en-GB" altLang="en-US" baseline="30000" dirty="0"/>
              <a:t>2</a:t>
            </a:r>
            <a:r>
              <a:rPr lang="en-GB" altLang="en-US" dirty="0"/>
              <a:t> + </a:t>
            </a:r>
            <a:r>
              <a:rPr lang="en-GB" altLang="en-US" i="1" dirty="0" err="1">
                <a:latin typeface="Times New Roman" panose="02020603050405020304" pitchFamily="18" charset="0"/>
              </a:rPr>
              <a:t>bx</a:t>
            </a:r>
            <a:r>
              <a:rPr lang="en-GB" altLang="en-US" dirty="0"/>
              <a:t> + </a:t>
            </a:r>
            <a:r>
              <a:rPr lang="en-GB" altLang="en-US" i="1" dirty="0">
                <a:latin typeface="Times New Roman" panose="02020603050405020304" pitchFamily="18" charset="0"/>
              </a:rPr>
              <a:t>c</a:t>
            </a:r>
            <a:r>
              <a:rPr lang="en-GB" altLang="en-US" dirty="0"/>
              <a:t>)</a:t>
            </a: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250825" y="2610690"/>
            <a:ext cx="681391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/>
              <a:t>We can see immediately that </a:t>
            </a:r>
            <a:r>
              <a:rPr lang="en-GB" altLang="en-US" i="1" dirty="0">
                <a:solidFill>
                  <a:srgbClr val="FF6600"/>
                </a:solidFill>
                <a:latin typeface="Times New Roman" panose="02020603050405020304" pitchFamily="18" charset="0"/>
              </a:rPr>
              <a:t>a</a:t>
            </a:r>
            <a:r>
              <a:rPr lang="en-GB" altLang="en-US" dirty="0">
                <a:solidFill>
                  <a:srgbClr val="FF6600"/>
                </a:solidFill>
              </a:rPr>
              <a:t> = 1</a:t>
            </a:r>
            <a:r>
              <a:rPr lang="en-GB" altLang="en-US" dirty="0"/>
              <a:t> and </a:t>
            </a:r>
            <a:r>
              <a:rPr lang="en-GB" altLang="en-US" i="1" dirty="0">
                <a:solidFill>
                  <a:srgbClr val="FF6600"/>
                </a:solidFill>
                <a:latin typeface="Times New Roman" panose="02020603050405020304" pitchFamily="18" charset="0"/>
              </a:rPr>
              <a:t>c</a:t>
            </a:r>
            <a:r>
              <a:rPr lang="en-GB" altLang="en-US" dirty="0">
                <a:solidFill>
                  <a:srgbClr val="FF6600"/>
                </a:solidFill>
              </a:rPr>
              <a:t> = 1</a:t>
            </a:r>
            <a:r>
              <a:rPr lang="en-GB" altLang="en-US" dirty="0"/>
              <a:t> so, </a:t>
            </a: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2905918" y="3123312"/>
            <a:ext cx="122020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i="1" dirty="0">
                <a:latin typeface="Times New Roman" panose="02020603050405020304" pitchFamily="18" charset="0"/>
              </a:rPr>
              <a:t>x</a:t>
            </a:r>
            <a:r>
              <a:rPr lang="en-GB" altLang="en-US" baseline="30000" dirty="0"/>
              <a:t>3</a:t>
            </a:r>
            <a:r>
              <a:rPr lang="en-GB" altLang="en-US" dirty="0"/>
              <a:t> + 1 =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3760787" y="3646906"/>
            <a:ext cx="3663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/>
              <a:t>= </a:t>
            </a:r>
            <a:r>
              <a:rPr lang="en-GB" altLang="en-US" i="1" dirty="0">
                <a:latin typeface="Times New Roman" panose="02020603050405020304" pitchFamily="18" charset="0"/>
              </a:rPr>
              <a:t>x</a:t>
            </a:r>
            <a:r>
              <a:rPr lang="en-GB" altLang="en-US" baseline="30000" dirty="0"/>
              <a:t>3</a:t>
            </a:r>
            <a:r>
              <a:rPr lang="en-GB" altLang="en-US" dirty="0"/>
              <a:t> + </a:t>
            </a:r>
            <a:r>
              <a:rPr lang="en-GB" altLang="en-US" i="1" dirty="0">
                <a:latin typeface="Times New Roman" panose="02020603050405020304" pitchFamily="18" charset="0"/>
              </a:rPr>
              <a:t>bx</a:t>
            </a:r>
            <a:r>
              <a:rPr lang="en-GB" altLang="en-US" baseline="30000" dirty="0"/>
              <a:t>2</a:t>
            </a:r>
            <a:r>
              <a:rPr lang="en-GB" altLang="en-US" dirty="0"/>
              <a:t> + </a:t>
            </a:r>
            <a:r>
              <a:rPr lang="en-GB" altLang="en-US" i="1" dirty="0">
                <a:latin typeface="Times New Roman" panose="02020603050405020304" pitchFamily="18" charset="0"/>
              </a:rPr>
              <a:t>x</a:t>
            </a:r>
            <a:r>
              <a:rPr lang="en-GB" altLang="en-US" dirty="0"/>
              <a:t> + </a:t>
            </a:r>
            <a:r>
              <a:rPr lang="en-GB" altLang="en-US" i="1" dirty="0">
                <a:latin typeface="Times New Roman" panose="02020603050405020304" pitchFamily="18" charset="0"/>
              </a:rPr>
              <a:t>x</a:t>
            </a:r>
            <a:r>
              <a:rPr lang="en-GB" altLang="en-US" baseline="30000" dirty="0"/>
              <a:t>2</a:t>
            </a:r>
            <a:r>
              <a:rPr lang="en-GB" altLang="en-US" dirty="0"/>
              <a:t> + </a:t>
            </a:r>
            <a:r>
              <a:rPr lang="en-GB" altLang="en-US" i="1" dirty="0" err="1">
                <a:latin typeface="Times New Roman" panose="02020603050405020304" pitchFamily="18" charset="0"/>
              </a:rPr>
              <a:t>bx</a:t>
            </a:r>
            <a:r>
              <a:rPr lang="en-GB" altLang="en-US" dirty="0"/>
              <a:t> + 1</a:t>
            </a: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3760787" y="4117926"/>
            <a:ext cx="40116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/>
              <a:t>= </a:t>
            </a:r>
            <a:r>
              <a:rPr lang="en-GB" altLang="en-US" i="1" dirty="0">
                <a:latin typeface="Times New Roman" panose="02020603050405020304" pitchFamily="18" charset="0"/>
              </a:rPr>
              <a:t>x</a:t>
            </a:r>
            <a:r>
              <a:rPr lang="en-GB" altLang="en-US" baseline="30000" dirty="0"/>
              <a:t>3</a:t>
            </a:r>
            <a:r>
              <a:rPr lang="en-GB" altLang="en-US" dirty="0"/>
              <a:t> + (</a:t>
            </a:r>
            <a:r>
              <a:rPr lang="en-GB" altLang="en-US" i="1" dirty="0">
                <a:latin typeface="Times New Roman" panose="02020603050405020304" pitchFamily="18" charset="0"/>
              </a:rPr>
              <a:t>b </a:t>
            </a:r>
            <a:r>
              <a:rPr lang="en-GB" altLang="en-US" dirty="0"/>
              <a:t>+ 1)</a:t>
            </a:r>
            <a:r>
              <a:rPr lang="en-GB" altLang="en-US" i="1" dirty="0">
                <a:latin typeface="Times New Roman" panose="02020603050405020304" pitchFamily="18" charset="0"/>
              </a:rPr>
              <a:t>x</a:t>
            </a:r>
            <a:r>
              <a:rPr lang="en-GB" altLang="en-US" baseline="30000" dirty="0"/>
              <a:t>2</a:t>
            </a:r>
            <a:r>
              <a:rPr lang="en-GB" altLang="en-US" dirty="0"/>
              <a:t> + (</a:t>
            </a:r>
            <a:r>
              <a:rPr lang="en-GB" altLang="en-US" i="1" dirty="0">
                <a:latin typeface="Times New Roman" panose="02020603050405020304" pitchFamily="18" charset="0"/>
              </a:rPr>
              <a:t>b </a:t>
            </a:r>
            <a:r>
              <a:rPr lang="en-GB" altLang="en-US" dirty="0"/>
              <a:t>+ 1)</a:t>
            </a:r>
            <a:r>
              <a:rPr lang="en-GB" altLang="en-US" i="1" dirty="0">
                <a:latin typeface="Times New Roman" panose="02020603050405020304" pitchFamily="18" charset="0"/>
              </a:rPr>
              <a:t>x</a:t>
            </a:r>
            <a:r>
              <a:rPr lang="en-GB" altLang="en-US" dirty="0"/>
              <a:t> + 1</a:t>
            </a:r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250825" y="4529531"/>
            <a:ext cx="44656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/>
              <a:t>Equating coefficients of </a:t>
            </a:r>
            <a:r>
              <a:rPr lang="en-GB" altLang="en-US" i="1" dirty="0">
                <a:latin typeface="Times New Roman" panose="02020603050405020304" pitchFamily="18" charset="0"/>
              </a:rPr>
              <a:t>x</a:t>
            </a:r>
            <a:r>
              <a:rPr lang="en-GB" altLang="en-US" baseline="30000" dirty="0"/>
              <a:t>2</a:t>
            </a:r>
            <a:r>
              <a:rPr lang="en-GB" altLang="en-US" dirty="0"/>
              <a:t> gives</a:t>
            </a:r>
          </a:p>
        </p:txBody>
      </p:sp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3237706" y="5045980"/>
            <a:ext cx="13684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i="1" dirty="0">
                <a:latin typeface="Times New Roman" panose="02020603050405020304" pitchFamily="18" charset="0"/>
              </a:rPr>
              <a:t>b</a:t>
            </a:r>
            <a:r>
              <a:rPr lang="en-GB" altLang="en-US" dirty="0"/>
              <a:t> + 1 = 0</a:t>
            </a:r>
          </a:p>
        </p:txBody>
      </p:sp>
      <p:sp>
        <p:nvSpPr>
          <p:cNvPr id="11" name="Text Box 11"/>
          <p:cNvSpPr txBox="1">
            <a:spLocks noChangeArrowheads="1"/>
          </p:cNvSpPr>
          <p:nvPr/>
        </p:nvSpPr>
        <p:spPr bwMode="auto">
          <a:xfrm>
            <a:off x="3751542" y="5412156"/>
            <a:ext cx="1022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i="1">
                <a:solidFill>
                  <a:srgbClr val="FF6600"/>
                </a:solidFill>
                <a:latin typeface="Times New Roman" panose="02020603050405020304" pitchFamily="18" charset="0"/>
              </a:rPr>
              <a:t>b</a:t>
            </a:r>
            <a:r>
              <a:rPr lang="en-GB" altLang="en-US">
                <a:solidFill>
                  <a:srgbClr val="FF6600"/>
                </a:solidFill>
              </a:rPr>
              <a:t> = –1</a:t>
            </a:r>
          </a:p>
        </p:txBody>
      </p:sp>
      <p:sp>
        <p:nvSpPr>
          <p:cNvPr id="12" name="Text Box 12"/>
          <p:cNvSpPr txBox="1">
            <a:spLocks noChangeArrowheads="1"/>
          </p:cNvSpPr>
          <p:nvPr/>
        </p:nvSpPr>
        <p:spPr bwMode="auto">
          <a:xfrm>
            <a:off x="250825" y="5750254"/>
            <a:ext cx="48450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/>
              <a:t>So </a:t>
            </a:r>
            <a:r>
              <a:rPr lang="en-GB" altLang="en-US" i="1" dirty="0">
                <a:latin typeface="Times New Roman" panose="02020603050405020304" pitchFamily="18" charset="0"/>
              </a:rPr>
              <a:t>x</a:t>
            </a:r>
            <a:r>
              <a:rPr lang="en-GB" altLang="en-US" baseline="30000" dirty="0"/>
              <a:t>3</a:t>
            </a:r>
            <a:r>
              <a:rPr lang="en-GB" altLang="en-US" dirty="0"/>
              <a:t> + 1 can be fully factorized as</a:t>
            </a:r>
          </a:p>
        </p:txBody>
      </p:sp>
      <p:sp>
        <p:nvSpPr>
          <p:cNvPr id="13" name="Rectangle 13"/>
          <p:cNvSpPr>
            <a:spLocks noChangeArrowheads="1"/>
          </p:cNvSpPr>
          <p:nvPr/>
        </p:nvSpPr>
        <p:spPr bwMode="auto">
          <a:xfrm>
            <a:off x="3502025" y="6185533"/>
            <a:ext cx="35877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i="1" dirty="0">
                <a:latin typeface="Times New Roman" panose="02020603050405020304" pitchFamily="18" charset="0"/>
              </a:rPr>
              <a:t>x</a:t>
            </a:r>
            <a:r>
              <a:rPr lang="en-GB" altLang="en-US" baseline="30000" dirty="0"/>
              <a:t>3</a:t>
            </a:r>
            <a:r>
              <a:rPr lang="en-GB" altLang="en-US" dirty="0"/>
              <a:t> + 1 = </a:t>
            </a:r>
            <a:r>
              <a:rPr lang="en-GB" altLang="en-US" dirty="0">
                <a:solidFill>
                  <a:srgbClr val="FF6600"/>
                </a:solidFill>
              </a:rPr>
              <a:t>(</a:t>
            </a:r>
            <a:r>
              <a:rPr lang="en-GB" altLang="en-US" i="1" dirty="0">
                <a:solidFill>
                  <a:srgbClr val="FF6600"/>
                </a:solidFill>
                <a:latin typeface="Times New Roman" panose="02020603050405020304" pitchFamily="18" charset="0"/>
              </a:rPr>
              <a:t>x</a:t>
            </a:r>
            <a:r>
              <a:rPr lang="en-GB" altLang="en-US" dirty="0">
                <a:solidFill>
                  <a:srgbClr val="FF6600"/>
                </a:solidFill>
              </a:rPr>
              <a:t> + 1)(</a:t>
            </a:r>
            <a:r>
              <a:rPr lang="en-GB" altLang="en-US" i="1" dirty="0">
                <a:solidFill>
                  <a:srgbClr val="FF6600"/>
                </a:solidFill>
                <a:latin typeface="Times New Roman" panose="02020603050405020304" pitchFamily="18" charset="0"/>
              </a:rPr>
              <a:t>x</a:t>
            </a:r>
            <a:r>
              <a:rPr lang="en-GB" altLang="en-US" baseline="30000" dirty="0">
                <a:solidFill>
                  <a:srgbClr val="FF6600"/>
                </a:solidFill>
              </a:rPr>
              <a:t>2</a:t>
            </a:r>
            <a:r>
              <a:rPr lang="en-GB" altLang="en-US" dirty="0">
                <a:solidFill>
                  <a:srgbClr val="FF6600"/>
                </a:solidFill>
              </a:rPr>
              <a:t> – </a:t>
            </a:r>
            <a:r>
              <a:rPr lang="en-GB" altLang="en-US" i="1" dirty="0">
                <a:solidFill>
                  <a:srgbClr val="FF6600"/>
                </a:solidFill>
                <a:latin typeface="Times New Roman" panose="02020603050405020304" pitchFamily="18" charset="0"/>
              </a:rPr>
              <a:t>x</a:t>
            </a:r>
            <a:r>
              <a:rPr lang="en-GB" altLang="en-US" dirty="0">
                <a:solidFill>
                  <a:srgbClr val="FF6600"/>
                </a:solidFill>
              </a:rPr>
              <a:t> + 1)</a:t>
            </a:r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376517" y="46396"/>
            <a:ext cx="7772400" cy="759297"/>
          </a:xfrm>
        </p:spPr>
        <p:txBody>
          <a:bodyPr>
            <a:normAutofit/>
          </a:bodyPr>
          <a:lstStyle/>
          <a:p>
            <a:r>
              <a:rPr lang="en-GB" altLang="en-US" dirty="0"/>
              <a:t>The Factor Theorem</a:t>
            </a:r>
            <a:endParaRPr lang="en-GB" dirty="0"/>
          </a:p>
        </p:txBody>
      </p:sp>
      <p:sp>
        <p:nvSpPr>
          <p:cNvPr id="15" name="Rectangle 14">
            <a:hlinkClick r:id="rId2"/>
            <a:extLst>
              <a:ext uri="{FF2B5EF4-FFF2-40B4-BE49-F238E27FC236}">
                <a16:creationId xmlns:a16="http://schemas.microsoft.com/office/drawing/2014/main" id="{BF64FF1F-E4A7-43F3-B1F3-29F3D369719E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>
            <a:hlinkClick r:id="rId2"/>
            <a:extLst>
              <a:ext uri="{FF2B5EF4-FFF2-40B4-BE49-F238E27FC236}">
                <a16:creationId xmlns:a16="http://schemas.microsoft.com/office/drawing/2014/main" id="{AB4B24F2-4821-402F-830C-1A3BEBD034F7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E8CA7EF7-A5A4-7E8D-39B7-F7C4F3577CD8}"/>
              </a:ext>
            </a:extLst>
          </p:cNvPr>
          <p:cNvSpPr/>
          <p:nvPr/>
        </p:nvSpPr>
        <p:spPr>
          <a:xfrm>
            <a:off x="198100" y="3646906"/>
            <a:ext cx="243688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Expanding brackets</a:t>
            </a:r>
            <a:endParaRPr lang="en-GB" sz="2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49E6BED-CE3E-C31F-574C-B25FDA3E9E5F}"/>
              </a:ext>
            </a:extLst>
          </p:cNvPr>
          <p:cNvSpPr/>
          <p:nvPr/>
        </p:nvSpPr>
        <p:spPr>
          <a:xfrm>
            <a:off x="198100" y="4120928"/>
            <a:ext cx="194957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Grouping terms</a:t>
            </a:r>
            <a:endParaRPr lang="en-GB" sz="2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978C9C2-792B-8FCF-21AA-F6EA4D4A5AF4}"/>
              </a:ext>
            </a:extLst>
          </p:cNvPr>
          <p:cNvSpPr txBox="1"/>
          <p:nvPr/>
        </p:nvSpPr>
        <p:spPr>
          <a:xfrm>
            <a:off x="250825" y="3146399"/>
            <a:ext cx="256857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en-US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 need to find </a:t>
            </a:r>
            <a:r>
              <a:rPr lang="en-GB" altLang="en-US" i="1" dirty="0">
                <a:solidFill>
                  <a:srgbClr val="FF6600"/>
                </a:solidFill>
                <a:latin typeface="Times New Roman" panose="02020603050405020304" pitchFamily="18" charset="0"/>
              </a:rPr>
              <a:t>b</a:t>
            </a:r>
            <a:r>
              <a:rPr lang="en-GB" altLang="en-US" dirty="0"/>
              <a:t> </a:t>
            </a:r>
            <a:endParaRPr lang="en-GB" dirty="0"/>
          </a:p>
        </p:txBody>
      </p:sp>
      <p:sp>
        <p:nvSpPr>
          <p:cNvPr id="20" name="Rectangle 6">
            <a:extLst>
              <a:ext uri="{FF2B5EF4-FFF2-40B4-BE49-F238E27FC236}">
                <a16:creationId xmlns:a16="http://schemas.microsoft.com/office/drawing/2014/main" id="{1A34ECAD-D2A1-4CDF-D1E5-1FD9AD6E80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7657" y="3090055"/>
            <a:ext cx="104708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/>
              <a:t>(</a:t>
            </a:r>
            <a:r>
              <a:rPr lang="en-GB" altLang="en-US" i="1" dirty="0">
                <a:latin typeface="Times New Roman" panose="02020603050405020304" pitchFamily="18" charset="0"/>
              </a:rPr>
              <a:t>x</a:t>
            </a:r>
            <a:r>
              <a:rPr lang="en-GB" altLang="en-US" dirty="0"/>
              <a:t> + 1)</a:t>
            </a:r>
          </a:p>
        </p:txBody>
      </p:sp>
      <p:sp>
        <p:nvSpPr>
          <p:cNvPr id="21" name="Rectangle 6">
            <a:extLst>
              <a:ext uri="{FF2B5EF4-FFF2-40B4-BE49-F238E27FC236}">
                <a16:creationId xmlns:a16="http://schemas.microsoft.com/office/drawing/2014/main" id="{AD96C874-3FC6-7645-188A-76261D1CE1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91454" y="3079617"/>
            <a:ext cx="180049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/>
              <a:t>(</a:t>
            </a:r>
            <a:r>
              <a:rPr lang="en-GB" altLang="en-US" i="1" dirty="0">
                <a:latin typeface="Times New Roman" panose="02020603050405020304" pitchFamily="18" charset="0"/>
              </a:rPr>
              <a:t>x</a:t>
            </a:r>
            <a:r>
              <a:rPr lang="en-GB" altLang="en-US" baseline="30000" dirty="0"/>
              <a:t>2</a:t>
            </a:r>
            <a:r>
              <a:rPr lang="en-GB" altLang="en-US" dirty="0"/>
              <a:t> + </a:t>
            </a:r>
            <a:r>
              <a:rPr lang="en-GB" altLang="en-US" i="1" dirty="0" err="1">
                <a:latin typeface="Times New Roman" panose="02020603050405020304" pitchFamily="18" charset="0"/>
              </a:rPr>
              <a:t>bx</a:t>
            </a:r>
            <a:r>
              <a:rPr lang="en-GB" altLang="en-US" dirty="0"/>
              <a:t> + 1)</a:t>
            </a:r>
          </a:p>
        </p:txBody>
      </p:sp>
    </p:spTree>
    <p:extLst>
      <p:ext uri="{BB962C8B-B14F-4D97-AF65-F5344CB8AC3E}">
        <p14:creationId xmlns:p14="http://schemas.microsoft.com/office/powerpoint/2010/main" val="3528730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2" grpId="0"/>
      <p:bldP spid="17" grpId="0"/>
      <p:bldP spid="19" grpId="0"/>
      <p:bldP spid="20" grpId="0"/>
      <p:bldP spid="2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250825" y="661032"/>
            <a:ext cx="8610787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/>
              <a:t>To evaluate a polynomial for a certain value of </a:t>
            </a:r>
            <a:r>
              <a:rPr lang="en-GB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x, </a:t>
            </a:r>
            <a:r>
              <a:rPr lang="en-GB" altLang="en-US" dirty="0"/>
              <a:t>William George Horner discovered an algorithm that can be used in many different cases.</a:t>
            </a:r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177660" y="1816655"/>
            <a:ext cx="888710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If we want to find the value of </a:t>
            </a:r>
            <a:r>
              <a:rPr lang="en-GB" altLang="en-US" i="1" dirty="0">
                <a:solidFill>
                  <a:srgbClr val="FF6600"/>
                </a:solidFill>
                <a:latin typeface="Times New Roman" panose="02020603050405020304" pitchFamily="18" charset="0"/>
              </a:rPr>
              <a:t>f</a:t>
            </a:r>
            <a:r>
              <a:rPr lang="en-GB" altLang="en-US" dirty="0">
                <a:solidFill>
                  <a:srgbClr val="FF6600"/>
                </a:solidFill>
              </a:rPr>
              <a:t>(</a:t>
            </a:r>
            <a:r>
              <a:rPr lang="en-GB" altLang="en-US" i="1" dirty="0">
                <a:solidFill>
                  <a:srgbClr val="FF6600"/>
                </a:solidFill>
                <a:latin typeface="Times New Roman" panose="02020603050405020304" pitchFamily="18" charset="0"/>
              </a:rPr>
              <a:t>x</a:t>
            </a:r>
            <a:r>
              <a:rPr lang="en-GB" altLang="en-US" dirty="0">
                <a:solidFill>
                  <a:srgbClr val="FF6600"/>
                </a:solidFill>
              </a:rPr>
              <a:t>) = </a:t>
            </a:r>
            <a:r>
              <a:rPr lang="en-GB" altLang="en-US" dirty="0">
                <a:solidFill>
                  <a:srgbClr val="00B050"/>
                </a:solidFill>
              </a:rPr>
              <a:t>3</a:t>
            </a:r>
            <a:r>
              <a:rPr lang="en-GB" altLang="en-US" i="1" dirty="0">
                <a:solidFill>
                  <a:srgbClr val="FF6600"/>
                </a:solidFill>
                <a:latin typeface="Times New Roman" panose="02020603050405020304" pitchFamily="18" charset="0"/>
              </a:rPr>
              <a:t>x</a:t>
            </a:r>
            <a:r>
              <a:rPr lang="en-GB" altLang="en-US" baseline="30000" dirty="0">
                <a:solidFill>
                  <a:srgbClr val="FF6600"/>
                </a:solidFill>
              </a:rPr>
              <a:t>3</a:t>
            </a:r>
            <a:r>
              <a:rPr lang="en-GB" altLang="en-US" dirty="0">
                <a:solidFill>
                  <a:srgbClr val="FF6600"/>
                </a:solidFill>
              </a:rPr>
              <a:t> </a:t>
            </a:r>
            <a:r>
              <a:rPr lang="en-GB" altLang="en-US" dirty="0">
                <a:solidFill>
                  <a:srgbClr val="00B050"/>
                </a:solidFill>
              </a:rPr>
              <a:t>–</a:t>
            </a:r>
            <a:r>
              <a:rPr lang="en-GB" altLang="en-US" dirty="0">
                <a:solidFill>
                  <a:srgbClr val="FF6600"/>
                </a:solidFill>
              </a:rPr>
              <a:t> </a:t>
            </a:r>
            <a:r>
              <a:rPr lang="en-GB" altLang="en-US" dirty="0">
                <a:solidFill>
                  <a:srgbClr val="00B050"/>
                </a:solidFill>
              </a:rPr>
              <a:t>2</a:t>
            </a:r>
            <a:r>
              <a:rPr lang="en-GB" altLang="en-US" i="1" dirty="0">
                <a:solidFill>
                  <a:srgbClr val="FF6600"/>
                </a:solidFill>
                <a:latin typeface="Times New Roman" panose="02020603050405020304" pitchFamily="18" charset="0"/>
              </a:rPr>
              <a:t>x</a:t>
            </a:r>
            <a:r>
              <a:rPr lang="en-GB" altLang="en-US" baseline="30000" dirty="0">
                <a:solidFill>
                  <a:srgbClr val="FF6600"/>
                </a:solidFill>
              </a:rPr>
              <a:t>2</a:t>
            </a:r>
            <a:r>
              <a:rPr lang="en-GB" altLang="en-US" dirty="0">
                <a:solidFill>
                  <a:srgbClr val="FF6600"/>
                </a:solidFill>
              </a:rPr>
              <a:t> </a:t>
            </a:r>
            <a:r>
              <a:rPr lang="en-GB" altLang="en-US" dirty="0">
                <a:solidFill>
                  <a:srgbClr val="00B050"/>
                </a:solidFill>
              </a:rPr>
              <a:t>–</a:t>
            </a:r>
            <a:r>
              <a:rPr lang="en-GB" altLang="en-US" dirty="0">
                <a:solidFill>
                  <a:srgbClr val="FF6600"/>
                </a:solidFill>
              </a:rPr>
              <a:t> </a:t>
            </a:r>
            <a:r>
              <a:rPr lang="en-GB" altLang="en-US" dirty="0">
                <a:solidFill>
                  <a:srgbClr val="00B050"/>
                </a:solidFill>
              </a:rPr>
              <a:t>5</a:t>
            </a:r>
            <a:r>
              <a:rPr lang="en-GB" altLang="en-US" i="1" dirty="0">
                <a:solidFill>
                  <a:srgbClr val="FF6600"/>
                </a:solidFill>
                <a:latin typeface="Times New Roman" panose="02020603050405020304" pitchFamily="18" charset="0"/>
              </a:rPr>
              <a:t>x</a:t>
            </a:r>
            <a:r>
              <a:rPr lang="en-GB" altLang="en-US" dirty="0">
                <a:solidFill>
                  <a:srgbClr val="FF6600"/>
                </a:solidFill>
              </a:rPr>
              <a:t> </a:t>
            </a:r>
            <a:r>
              <a:rPr lang="en-GB" altLang="en-US" dirty="0">
                <a:solidFill>
                  <a:srgbClr val="00B050"/>
                </a:solidFill>
              </a:rPr>
              <a:t>–</a:t>
            </a:r>
            <a:r>
              <a:rPr lang="en-GB" altLang="en-US" dirty="0">
                <a:solidFill>
                  <a:srgbClr val="FF6600"/>
                </a:solidFill>
              </a:rPr>
              <a:t> </a:t>
            </a:r>
            <a:r>
              <a:rPr lang="en-GB" altLang="en-US" dirty="0">
                <a:solidFill>
                  <a:srgbClr val="00B050"/>
                </a:solidFill>
              </a:rPr>
              <a:t>1</a:t>
            </a:r>
            <a:r>
              <a:rPr lang="en-GB" altLang="en-US" dirty="0"/>
              <a:t> when </a:t>
            </a:r>
            <a:r>
              <a:rPr lang="en-GB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altLang="en-US" dirty="0"/>
              <a:t> = 2</a:t>
            </a:r>
          </a:p>
        </p:txBody>
      </p:sp>
      <p:sp>
        <p:nvSpPr>
          <p:cNvPr id="11" name="Text Box 11"/>
          <p:cNvSpPr txBox="1">
            <a:spLocks noChangeArrowheads="1"/>
          </p:cNvSpPr>
          <p:nvPr/>
        </p:nvSpPr>
        <p:spPr bwMode="auto">
          <a:xfrm>
            <a:off x="212632" y="3271273"/>
            <a:ext cx="4051393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/>
              <a:t>Select the coefficients of all terms, including missing terms and organise them in a table</a:t>
            </a:r>
          </a:p>
        </p:txBody>
      </p:sp>
      <p:sp>
        <p:nvSpPr>
          <p:cNvPr id="12" name="Text Box 12"/>
          <p:cNvSpPr txBox="1">
            <a:spLocks noChangeArrowheads="1"/>
          </p:cNvSpPr>
          <p:nvPr/>
        </p:nvSpPr>
        <p:spPr bwMode="auto">
          <a:xfrm>
            <a:off x="1253098" y="4857233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>
                <a:solidFill>
                  <a:srgbClr val="00B050"/>
                </a:solidFill>
              </a:rPr>
              <a:t>3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524435" y="0"/>
            <a:ext cx="7772400" cy="839414"/>
          </a:xfrm>
        </p:spPr>
        <p:txBody>
          <a:bodyPr>
            <a:normAutofit/>
          </a:bodyPr>
          <a:lstStyle/>
          <a:p>
            <a:r>
              <a:rPr lang="en-GB" altLang="en-US" dirty="0"/>
              <a:t>The Factor Theorem</a:t>
            </a:r>
            <a:endParaRPr lang="en-GB" dirty="0"/>
          </a:p>
        </p:txBody>
      </p:sp>
      <p:sp>
        <p:nvSpPr>
          <p:cNvPr id="19" name="Text Box 9"/>
          <p:cNvSpPr txBox="1">
            <a:spLocks noChangeArrowheads="1"/>
          </p:cNvSpPr>
          <p:nvPr/>
        </p:nvSpPr>
        <p:spPr bwMode="auto">
          <a:xfrm>
            <a:off x="4771747" y="2292474"/>
            <a:ext cx="441932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i="1" dirty="0">
                <a:solidFill>
                  <a:srgbClr val="FF6600"/>
                </a:solidFill>
                <a:latin typeface="Times New Roman" panose="02020603050405020304" pitchFamily="18" charset="0"/>
              </a:rPr>
              <a:t>f</a:t>
            </a:r>
            <a:r>
              <a:rPr lang="en-GB" altLang="en-US" dirty="0">
                <a:solidFill>
                  <a:srgbClr val="FF6600"/>
                </a:solidFill>
              </a:rPr>
              <a:t>(</a:t>
            </a:r>
            <a:r>
              <a:rPr lang="en-GB" altLang="en-US" i="1" dirty="0">
                <a:solidFill>
                  <a:srgbClr val="FF6600"/>
                </a:solidFill>
                <a:latin typeface="Times New Roman" panose="02020603050405020304" pitchFamily="18" charset="0"/>
              </a:rPr>
              <a:t>x</a:t>
            </a:r>
            <a:r>
              <a:rPr lang="en-GB" altLang="en-US" dirty="0">
                <a:solidFill>
                  <a:srgbClr val="FF6600"/>
                </a:solidFill>
              </a:rPr>
              <a:t>) = ((</a:t>
            </a:r>
            <a:r>
              <a:rPr lang="en-GB" altLang="en-US" dirty="0">
                <a:solidFill>
                  <a:srgbClr val="00B050"/>
                </a:solidFill>
              </a:rPr>
              <a:t>3</a:t>
            </a:r>
            <a:r>
              <a:rPr lang="en-GB" altLang="en-US" i="1" dirty="0">
                <a:solidFill>
                  <a:srgbClr val="FF6600"/>
                </a:solidFill>
                <a:latin typeface="Times New Roman" panose="02020603050405020304" pitchFamily="18" charset="0"/>
              </a:rPr>
              <a:t>x</a:t>
            </a:r>
            <a:r>
              <a:rPr lang="en-GB" altLang="en-US" dirty="0">
                <a:solidFill>
                  <a:srgbClr val="FF6600"/>
                </a:solidFill>
              </a:rPr>
              <a:t> </a:t>
            </a:r>
            <a:r>
              <a:rPr lang="en-GB" altLang="en-US" dirty="0">
                <a:solidFill>
                  <a:srgbClr val="00B050"/>
                </a:solidFill>
              </a:rPr>
              <a:t>– 2</a:t>
            </a:r>
            <a:r>
              <a:rPr lang="en-GB" altLang="en-US" dirty="0">
                <a:solidFill>
                  <a:srgbClr val="FF6600"/>
                </a:solidFill>
              </a:rPr>
              <a:t>)</a:t>
            </a:r>
            <a:r>
              <a:rPr lang="en-GB" altLang="en-US" i="1" dirty="0">
                <a:solidFill>
                  <a:srgbClr val="FF6600"/>
                </a:solidFill>
                <a:latin typeface="Times New Roman" panose="02020603050405020304" pitchFamily="18" charset="0"/>
              </a:rPr>
              <a:t>x</a:t>
            </a:r>
            <a:r>
              <a:rPr lang="en-GB" altLang="en-US" dirty="0">
                <a:solidFill>
                  <a:srgbClr val="FF6600"/>
                </a:solidFill>
              </a:rPr>
              <a:t> </a:t>
            </a:r>
            <a:r>
              <a:rPr lang="en-GB" altLang="en-US" dirty="0">
                <a:solidFill>
                  <a:srgbClr val="00B050"/>
                </a:solidFill>
              </a:rPr>
              <a:t>– 5</a:t>
            </a:r>
            <a:r>
              <a:rPr lang="en-GB" altLang="en-US" dirty="0">
                <a:solidFill>
                  <a:srgbClr val="FF6600"/>
                </a:solidFill>
              </a:rPr>
              <a:t>)</a:t>
            </a:r>
            <a:r>
              <a:rPr lang="en-GB" altLang="en-US" i="1" dirty="0">
                <a:solidFill>
                  <a:srgbClr val="FF6600"/>
                </a:solidFill>
                <a:latin typeface="Times New Roman" panose="02020603050405020304" pitchFamily="18" charset="0"/>
              </a:rPr>
              <a:t>x</a:t>
            </a:r>
            <a:r>
              <a:rPr lang="en-GB" altLang="en-US" dirty="0">
                <a:solidFill>
                  <a:srgbClr val="FF6600"/>
                </a:solidFill>
              </a:rPr>
              <a:t> </a:t>
            </a:r>
            <a:r>
              <a:rPr lang="en-GB" altLang="en-US" dirty="0">
                <a:solidFill>
                  <a:srgbClr val="00B050"/>
                </a:solidFill>
              </a:rPr>
              <a:t>– 1</a:t>
            </a:r>
          </a:p>
        </p:txBody>
      </p:sp>
      <p:sp>
        <p:nvSpPr>
          <p:cNvPr id="2" name="Rectangle 1"/>
          <p:cNvSpPr/>
          <p:nvPr/>
        </p:nvSpPr>
        <p:spPr>
          <a:xfrm>
            <a:off x="212632" y="2326196"/>
            <a:ext cx="430521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 can rewrite the polynomial</a:t>
            </a:r>
            <a:endParaRPr lang="en-GB" dirty="0">
              <a:solidFill>
                <a:srgbClr val="01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 Box 9"/>
          <p:cNvSpPr txBox="1">
            <a:spLocks noChangeArrowheads="1"/>
          </p:cNvSpPr>
          <p:nvPr/>
        </p:nvSpPr>
        <p:spPr bwMode="auto">
          <a:xfrm>
            <a:off x="4718612" y="2767556"/>
            <a:ext cx="441932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i="1" dirty="0">
                <a:solidFill>
                  <a:srgbClr val="FF6600"/>
                </a:solidFill>
                <a:latin typeface="Times New Roman" panose="02020603050405020304" pitchFamily="18" charset="0"/>
              </a:rPr>
              <a:t>f</a:t>
            </a:r>
            <a:r>
              <a:rPr lang="en-GB" altLang="en-US" dirty="0">
                <a:solidFill>
                  <a:srgbClr val="FF6600"/>
                </a:solidFill>
              </a:rPr>
              <a:t>(</a:t>
            </a:r>
            <a:r>
              <a:rPr lang="en-GB" altLang="en-US" dirty="0">
                <a:solidFill>
                  <a:srgbClr val="FF6600"/>
                </a:solidFill>
                <a:latin typeface="Times New Roman" panose="02020603050405020304" pitchFamily="18" charset="0"/>
              </a:rPr>
              <a:t>2</a:t>
            </a:r>
            <a:r>
              <a:rPr lang="en-GB" altLang="en-US" dirty="0">
                <a:solidFill>
                  <a:srgbClr val="FF6600"/>
                </a:solidFill>
              </a:rPr>
              <a:t>) = ((3(</a:t>
            </a:r>
            <a:r>
              <a:rPr lang="en-GB" altLang="en-US" dirty="0">
                <a:solidFill>
                  <a:srgbClr val="00B0F0"/>
                </a:solidFill>
              </a:rPr>
              <a:t>2</a:t>
            </a:r>
            <a:r>
              <a:rPr lang="en-GB" altLang="en-US" dirty="0">
                <a:solidFill>
                  <a:srgbClr val="FF6600"/>
                </a:solidFill>
              </a:rPr>
              <a:t>) </a:t>
            </a:r>
            <a:r>
              <a:rPr lang="en-GB" altLang="en-US" dirty="0">
                <a:solidFill>
                  <a:srgbClr val="00B050"/>
                </a:solidFill>
              </a:rPr>
              <a:t>– 2</a:t>
            </a:r>
            <a:r>
              <a:rPr lang="en-GB" altLang="en-US" dirty="0">
                <a:solidFill>
                  <a:srgbClr val="FF6600"/>
                </a:solidFill>
              </a:rPr>
              <a:t>)(</a:t>
            </a:r>
            <a:r>
              <a:rPr lang="en-GB" altLang="en-US" dirty="0">
                <a:solidFill>
                  <a:srgbClr val="00B0F0"/>
                </a:solidFill>
              </a:rPr>
              <a:t>2</a:t>
            </a:r>
            <a:r>
              <a:rPr lang="en-GB" altLang="en-US" dirty="0">
                <a:solidFill>
                  <a:srgbClr val="FF6600"/>
                </a:solidFill>
              </a:rPr>
              <a:t>) </a:t>
            </a:r>
            <a:r>
              <a:rPr lang="en-GB" altLang="en-US" dirty="0">
                <a:solidFill>
                  <a:srgbClr val="00B050"/>
                </a:solidFill>
              </a:rPr>
              <a:t>– 5</a:t>
            </a:r>
            <a:r>
              <a:rPr lang="en-GB" altLang="en-US" dirty="0">
                <a:solidFill>
                  <a:srgbClr val="FF6600"/>
                </a:solidFill>
              </a:rPr>
              <a:t>)(</a:t>
            </a:r>
            <a:r>
              <a:rPr lang="en-GB" altLang="en-US" dirty="0">
                <a:solidFill>
                  <a:srgbClr val="00B0F0"/>
                </a:solidFill>
              </a:rPr>
              <a:t>2</a:t>
            </a:r>
            <a:r>
              <a:rPr lang="en-GB" altLang="en-US" dirty="0">
                <a:solidFill>
                  <a:srgbClr val="FF6600"/>
                </a:solidFill>
              </a:rPr>
              <a:t>) </a:t>
            </a:r>
            <a:r>
              <a:rPr lang="en-GB" altLang="en-US" dirty="0">
                <a:solidFill>
                  <a:srgbClr val="00B050"/>
                </a:solidFill>
              </a:rPr>
              <a:t>– 1</a:t>
            </a:r>
          </a:p>
        </p:txBody>
      </p:sp>
      <p:sp>
        <p:nvSpPr>
          <p:cNvPr id="21" name="Rectangle 20"/>
          <p:cNvSpPr/>
          <p:nvPr/>
        </p:nvSpPr>
        <p:spPr>
          <a:xfrm>
            <a:off x="2906713" y="2843519"/>
            <a:ext cx="133081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Find </a:t>
            </a:r>
            <a:r>
              <a:rPr lang="en-GB" altLang="en-US" i="1" dirty="0">
                <a:solidFill>
                  <a:srgbClr val="010066"/>
                </a:solidFill>
              </a:rPr>
              <a:t>f</a:t>
            </a:r>
            <a:r>
              <a:rPr lang="en-GB" altLang="en-US" dirty="0">
                <a:solidFill>
                  <a:srgbClr val="010066"/>
                </a:solidFill>
              </a:rPr>
              <a:t>(2)</a:t>
            </a:r>
            <a:endParaRPr lang="en-GB" dirty="0">
              <a:solidFill>
                <a:srgbClr val="010066"/>
              </a:solidFill>
            </a:endParaRPr>
          </a:p>
        </p:txBody>
      </p:sp>
      <p:sp>
        <p:nvSpPr>
          <p:cNvPr id="22" name="Text Box 12"/>
          <p:cNvSpPr txBox="1">
            <a:spLocks noChangeArrowheads="1"/>
          </p:cNvSpPr>
          <p:nvPr/>
        </p:nvSpPr>
        <p:spPr bwMode="auto">
          <a:xfrm>
            <a:off x="1724223" y="4857232"/>
            <a:ext cx="52770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B050"/>
                </a:solidFill>
              </a:rPr>
              <a:t>–2</a:t>
            </a:r>
            <a:endParaRPr lang="en-GB" altLang="en-US" dirty="0"/>
          </a:p>
        </p:txBody>
      </p:sp>
      <p:sp>
        <p:nvSpPr>
          <p:cNvPr id="23" name="Text Box 12"/>
          <p:cNvSpPr txBox="1">
            <a:spLocks noChangeArrowheads="1"/>
          </p:cNvSpPr>
          <p:nvPr/>
        </p:nvSpPr>
        <p:spPr bwMode="auto">
          <a:xfrm>
            <a:off x="2386122" y="4857233"/>
            <a:ext cx="52770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B050"/>
                </a:solidFill>
              </a:rPr>
              <a:t>–5</a:t>
            </a:r>
            <a:endParaRPr lang="en-GB" altLang="en-US" dirty="0"/>
          </a:p>
        </p:txBody>
      </p:sp>
      <p:sp>
        <p:nvSpPr>
          <p:cNvPr id="24" name="Text Box 12"/>
          <p:cNvSpPr txBox="1">
            <a:spLocks noChangeArrowheads="1"/>
          </p:cNvSpPr>
          <p:nvPr/>
        </p:nvSpPr>
        <p:spPr bwMode="auto">
          <a:xfrm>
            <a:off x="2953708" y="4857232"/>
            <a:ext cx="52770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B050"/>
                </a:solidFill>
              </a:rPr>
              <a:t>–1</a:t>
            </a:r>
            <a:endParaRPr lang="en-GB" altLang="en-US" dirty="0"/>
          </a:p>
        </p:txBody>
      </p:sp>
      <p:sp>
        <p:nvSpPr>
          <p:cNvPr id="25" name="Text Box 12"/>
          <p:cNvSpPr txBox="1">
            <a:spLocks noChangeArrowheads="1"/>
          </p:cNvSpPr>
          <p:nvPr/>
        </p:nvSpPr>
        <p:spPr bwMode="auto">
          <a:xfrm>
            <a:off x="732310" y="5347886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>
                <a:solidFill>
                  <a:srgbClr val="00B0F0"/>
                </a:solidFill>
              </a:rPr>
              <a:t>2</a:t>
            </a:r>
          </a:p>
        </p:txBody>
      </p:sp>
      <p:cxnSp>
        <p:nvCxnSpPr>
          <p:cNvPr id="27" name="Straight Connector 26"/>
          <p:cNvCxnSpPr/>
          <p:nvPr/>
        </p:nvCxnSpPr>
        <p:spPr>
          <a:xfrm>
            <a:off x="657973" y="5809551"/>
            <a:ext cx="281956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1088498" y="4985755"/>
            <a:ext cx="0" cy="121462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 Box 12"/>
          <p:cNvSpPr txBox="1">
            <a:spLocks noChangeArrowheads="1"/>
          </p:cNvSpPr>
          <p:nvPr/>
        </p:nvSpPr>
        <p:spPr bwMode="auto">
          <a:xfrm>
            <a:off x="1253098" y="5842148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>
                <a:solidFill>
                  <a:srgbClr val="FF6600"/>
                </a:solidFill>
              </a:rPr>
              <a:t>3</a:t>
            </a:r>
          </a:p>
        </p:txBody>
      </p:sp>
      <p:sp>
        <p:nvSpPr>
          <p:cNvPr id="31" name="Text Box 12"/>
          <p:cNvSpPr txBox="1">
            <a:spLocks noChangeArrowheads="1"/>
          </p:cNvSpPr>
          <p:nvPr/>
        </p:nvSpPr>
        <p:spPr bwMode="auto">
          <a:xfrm>
            <a:off x="1907458" y="5861697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FF6600"/>
                </a:solidFill>
              </a:rPr>
              <a:t>4</a:t>
            </a:r>
          </a:p>
        </p:txBody>
      </p:sp>
      <p:sp>
        <p:nvSpPr>
          <p:cNvPr id="32" name="Text Box 12"/>
          <p:cNvSpPr txBox="1">
            <a:spLocks noChangeArrowheads="1"/>
          </p:cNvSpPr>
          <p:nvPr/>
        </p:nvSpPr>
        <p:spPr bwMode="auto">
          <a:xfrm>
            <a:off x="2526650" y="5825849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FF6600"/>
                </a:solidFill>
              </a:rPr>
              <a:t>3</a:t>
            </a:r>
          </a:p>
        </p:txBody>
      </p:sp>
      <p:sp>
        <p:nvSpPr>
          <p:cNvPr id="33" name="Text Box 12"/>
          <p:cNvSpPr txBox="1">
            <a:spLocks noChangeArrowheads="1"/>
          </p:cNvSpPr>
          <p:nvPr/>
        </p:nvSpPr>
        <p:spPr bwMode="auto">
          <a:xfrm>
            <a:off x="3100646" y="5842147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FF"/>
                </a:solidFill>
              </a:rPr>
              <a:t>5</a:t>
            </a:r>
          </a:p>
        </p:txBody>
      </p:sp>
      <p:sp>
        <p:nvSpPr>
          <p:cNvPr id="34" name="Text Box 12"/>
          <p:cNvSpPr txBox="1">
            <a:spLocks noChangeArrowheads="1"/>
          </p:cNvSpPr>
          <p:nvPr/>
        </p:nvSpPr>
        <p:spPr bwMode="auto">
          <a:xfrm>
            <a:off x="1889663" y="5338447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FF33CC"/>
                </a:solidFill>
              </a:rPr>
              <a:t>6</a:t>
            </a:r>
          </a:p>
        </p:txBody>
      </p:sp>
      <p:sp>
        <p:nvSpPr>
          <p:cNvPr id="35" name="Text Box 12"/>
          <p:cNvSpPr txBox="1">
            <a:spLocks noChangeArrowheads="1"/>
          </p:cNvSpPr>
          <p:nvPr/>
        </p:nvSpPr>
        <p:spPr bwMode="auto">
          <a:xfrm>
            <a:off x="2542580" y="5347886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FF33CC"/>
                </a:solidFill>
              </a:rPr>
              <a:t>8</a:t>
            </a:r>
          </a:p>
        </p:txBody>
      </p:sp>
      <p:sp>
        <p:nvSpPr>
          <p:cNvPr id="36" name="Text Box 12"/>
          <p:cNvSpPr txBox="1">
            <a:spLocks noChangeArrowheads="1"/>
          </p:cNvSpPr>
          <p:nvPr/>
        </p:nvSpPr>
        <p:spPr bwMode="auto">
          <a:xfrm>
            <a:off x="3089920" y="5324114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FF33CC"/>
                </a:solidFill>
              </a:rPr>
              <a:t>6</a:t>
            </a:r>
          </a:p>
        </p:txBody>
      </p:sp>
      <p:sp>
        <p:nvSpPr>
          <p:cNvPr id="37" name="Text Box 9"/>
          <p:cNvSpPr txBox="1">
            <a:spLocks noChangeArrowheads="1"/>
          </p:cNvSpPr>
          <p:nvPr/>
        </p:nvSpPr>
        <p:spPr bwMode="auto">
          <a:xfrm>
            <a:off x="4718612" y="3194814"/>
            <a:ext cx="441932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i="1" dirty="0">
                <a:solidFill>
                  <a:srgbClr val="FF6600"/>
                </a:solidFill>
                <a:latin typeface="Times New Roman" panose="02020603050405020304" pitchFamily="18" charset="0"/>
              </a:rPr>
              <a:t>f</a:t>
            </a:r>
            <a:r>
              <a:rPr lang="en-GB" altLang="en-US" dirty="0">
                <a:solidFill>
                  <a:srgbClr val="FF6600"/>
                </a:solidFill>
              </a:rPr>
              <a:t>(</a:t>
            </a:r>
            <a:r>
              <a:rPr lang="en-GB" altLang="en-US" dirty="0">
                <a:solidFill>
                  <a:srgbClr val="FF6600"/>
                </a:solidFill>
                <a:latin typeface="Times New Roman" panose="02020603050405020304" pitchFamily="18" charset="0"/>
              </a:rPr>
              <a:t>2</a:t>
            </a:r>
            <a:r>
              <a:rPr lang="en-GB" altLang="en-US" dirty="0">
                <a:solidFill>
                  <a:srgbClr val="FF6600"/>
                </a:solidFill>
              </a:rPr>
              <a:t>) = (</a:t>
            </a:r>
            <a:r>
              <a:rPr lang="en-GB" altLang="en-US" dirty="0">
                <a:solidFill>
                  <a:srgbClr val="FF33CC"/>
                </a:solidFill>
              </a:rPr>
              <a:t>6</a:t>
            </a:r>
            <a:r>
              <a:rPr lang="en-GB" altLang="en-US" dirty="0">
                <a:solidFill>
                  <a:srgbClr val="00B050"/>
                </a:solidFill>
              </a:rPr>
              <a:t> – 2</a:t>
            </a:r>
            <a:r>
              <a:rPr lang="en-GB" altLang="en-US" dirty="0">
                <a:solidFill>
                  <a:srgbClr val="FF6600"/>
                </a:solidFill>
              </a:rPr>
              <a:t>)(</a:t>
            </a:r>
            <a:r>
              <a:rPr lang="en-GB" altLang="en-US" dirty="0">
                <a:solidFill>
                  <a:srgbClr val="00B0F0"/>
                </a:solidFill>
              </a:rPr>
              <a:t>2</a:t>
            </a:r>
            <a:r>
              <a:rPr lang="en-GB" altLang="en-US" dirty="0">
                <a:solidFill>
                  <a:srgbClr val="FF6600"/>
                </a:solidFill>
              </a:rPr>
              <a:t>) </a:t>
            </a:r>
            <a:r>
              <a:rPr lang="en-GB" altLang="en-US" dirty="0">
                <a:solidFill>
                  <a:srgbClr val="00B050"/>
                </a:solidFill>
              </a:rPr>
              <a:t>– 5</a:t>
            </a:r>
            <a:r>
              <a:rPr lang="en-GB" altLang="en-US" dirty="0">
                <a:solidFill>
                  <a:srgbClr val="FF6600"/>
                </a:solidFill>
              </a:rPr>
              <a:t>)(</a:t>
            </a:r>
            <a:r>
              <a:rPr lang="en-GB" altLang="en-US" dirty="0">
                <a:solidFill>
                  <a:srgbClr val="00B0F0"/>
                </a:solidFill>
              </a:rPr>
              <a:t>2</a:t>
            </a:r>
            <a:r>
              <a:rPr lang="en-GB" altLang="en-US" dirty="0">
                <a:solidFill>
                  <a:srgbClr val="FF6600"/>
                </a:solidFill>
              </a:rPr>
              <a:t>) </a:t>
            </a:r>
            <a:r>
              <a:rPr lang="en-GB" altLang="en-US" dirty="0">
                <a:solidFill>
                  <a:srgbClr val="00B050"/>
                </a:solidFill>
              </a:rPr>
              <a:t>– 1</a:t>
            </a:r>
          </a:p>
        </p:txBody>
      </p:sp>
      <p:sp>
        <p:nvSpPr>
          <p:cNvPr id="38" name="Text Box 9"/>
          <p:cNvSpPr txBox="1">
            <a:spLocks noChangeArrowheads="1"/>
          </p:cNvSpPr>
          <p:nvPr/>
        </p:nvSpPr>
        <p:spPr bwMode="auto">
          <a:xfrm>
            <a:off x="4680418" y="3627477"/>
            <a:ext cx="441932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i="1" dirty="0">
                <a:solidFill>
                  <a:srgbClr val="FF6600"/>
                </a:solidFill>
                <a:latin typeface="Times New Roman" panose="02020603050405020304" pitchFamily="18" charset="0"/>
              </a:rPr>
              <a:t>f</a:t>
            </a:r>
            <a:r>
              <a:rPr lang="en-GB" altLang="en-US" dirty="0">
                <a:solidFill>
                  <a:srgbClr val="FF6600"/>
                </a:solidFill>
              </a:rPr>
              <a:t>(</a:t>
            </a:r>
            <a:r>
              <a:rPr lang="en-GB" altLang="en-US" i="1" dirty="0">
                <a:solidFill>
                  <a:srgbClr val="FF6600"/>
                </a:solidFill>
                <a:latin typeface="Times New Roman" panose="02020603050405020304" pitchFamily="18" charset="0"/>
              </a:rPr>
              <a:t>2</a:t>
            </a:r>
            <a:r>
              <a:rPr lang="en-GB" altLang="en-US" dirty="0">
                <a:solidFill>
                  <a:srgbClr val="FF6600"/>
                </a:solidFill>
              </a:rPr>
              <a:t>) = (4)(</a:t>
            </a:r>
            <a:r>
              <a:rPr lang="en-GB" altLang="en-US" dirty="0">
                <a:solidFill>
                  <a:srgbClr val="00B0F0"/>
                </a:solidFill>
              </a:rPr>
              <a:t>2</a:t>
            </a:r>
            <a:r>
              <a:rPr lang="en-GB" altLang="en-US" dirty="0">
                <a:solidFill>
                  <a:srgbClr val="FF6600"/>
                </a:solidFill>
              </a:rPr>
              <a:t>) </a:t>
            </a:r>
            <a:r>
              <a:rPr lang="en-GB" altLang="en-US" dirty="0">
                <a:solidFill>
                  <a:srgbClr val="00B050"/>
                </a:solidFill>
              </a:rPr>
              <a:t>– 5</a:t>
            </a:r>
            <a:r>
              <a:rPr lang="en-GB" altLang="en-US" dirty="0">
                <a:solidFill>
                  <a:srgbClr val="FF6600"/>
                </a:solidFill>
              </a:rPr>
              <a:t>)(</a:t>
            </a:r>
            <a:r>
              <a:rPr lang="en-GB" altLang="en-US" dirty="0">
                <a:solidFill>
                  <a:srgbClr val="00B0F0"/>
                </a:solidFill>
              </a:rPr>
              <a:t>2</a:t>
            </a:r>
            <a:r>
              <a:rPr lang="en-GB" altLang="en-US" dirty="0">
                <a:solidFill>
                  <a:srgbClr val="FF6600"/>
                </a:solidFill>
              </a:rPr>
              <a:t>) </a:t>
            </a:r>
            <a:r>
              <a:rPr lang="en-GB" altLang="en-US" dirty="0">
                <a:solidFill>
                  <a:srgbClr val="00B050"/>
                </a:solidFill>
              </a:rPr>
              <a:t>– 1</a:t>
            </a:r>
          </a:p>
        </p:txBody>
      </p:sp>
      <p:sp>
        <p:nvSpPr>
          <p:cNvPr id="39" name="Text Box 9"/>
          <p:cNvSpPr txBox="1">
            <a:spLocks noChangeArrowheads="1"/>
          </p:cNvSpPr>
          <p:nvPr/>
        </p:nvSpPr>
        <p:spPr bwMode="auto">
          <a:xfrm>
            <a:off x="4645446" y="4088627"/>
            <a:ext cx="441932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i="1" dirty="0">
                <a:solidFill>
                  <a:srgbClr val="FF6600"/>
                </a:solidFill>
                <a:latin typeface="Times New Roman" panose="02020603050405020304" pitchFamily="18" charset="0"/>
              </a:rPr>
              <a:t>f</a:t>
            </a:r>
            <a:r>
              <a:rPr lang="en-GB" altLang="en-US" dirty="0">
                <a:solidFill>
                  <a:srgbClr val="FF6600"/>
                </a:solidFill>
              </a:rPr>
              <a:t>(</a:t>
            </a:r>
            <a:r>
              <a:rPr lang="en-GB" altLang="en-US" i="1" dirty="0">
                <a:solidFill>
                  <a:srgbClr val="FF6600"/>
                </a:solidFill>
                <a:latin typeface="Times New Roman" panose="02020603050405020304" pitchFamily="18" charset="0"/>
              </a:rPr>
              <a:t>2</a:t>
            </a:r>
            <a:r>
              <a:rPr lang="en-GB" altLang="en-US" dirty="0">
                <a:solidFill>
                  <a:srgbClr val="FF6600"/>
                </a:solidFill>
              </a:rPr>
              <a:t>) = (</a:t>
            </a:r>
            <a:r>
              <a:rPr lang="en-GB" altLang="en-US" dirty="0">
                <a:solidFill>
                  <a:srgbClr val="FF33CC"/>
                </a:solidFill>
              </a:rPr>
              <a:t>8</a:t>
            </a:r>
            <a:r>
              <a:rPr lang="en-GB" altLang="en-US" dirty="0">
                <a:solidFill>
                  <a:srgbClr val="FF6600"/>
                </a:solidFill>
              </a:rPr>
              <a:t> </a:t>
            </a:r>
            <a:r>
              <a:rPr lang="en-GB" altLang="en-US" dirty="0">
                <a:solidFill>
                  <a:srgbClr val="00B050"/>
                </a:solidFill>
              </a:rPr>
              <a:t>– 5</a:t>
            </a:r>
            <a:r>
              <a:rPr lang="en-GB" altLang="en-US" dirty="0">
                <a:solidFill>
                  <a:srgbClr val="FF6600"/>
                </a:solidFill>
              </a:rPr>
              <a:t>)(</a:t>
            </a:r>
            <a:r>
              <a:rPr lang="en-GB" altLang="en-US" dirty="0">
                <a:solidFill>
                  <a:srgbClr val="00B0F0"/>
                </a:solidFill>
              </a:rPr>
              <a:t>2</a:t>
            </a:r>
            <a:r>
              <a:rPr lang="en-GB" altLang="en-US" dirty="0">
                <a:solidFill>
                  <a:srgbClr val="FF6600"/>
                </a:solidFill>
              </a:rPr>
              <a:t>) </a:t>
            </a:r>
            <a:r>
              <a:rPr lang="en-GB" altLang="en-US" dirty="0">
                <a:solidFill>
                  <a:srgbClr val="00B050"/>
                </a:solidFill>
              </a:rPr>
              <a:t>– 1</a:t>
            </a:r>
          </a:p>
        </p:txBody>
      </p:sp>
      <p:sp>
        <p:nvSpPr>
          <p:cNvPr id="40" name="Text Box 9"/>
          <p:cNvSpPr txBox="1">
            <a:spLocks noChangeArrowheads="1"/>
          </p:cNvSpPr>
          <p:nvPr/>
        </p:nvSpPr>
        <p:spPr bwMode="auto">
          <a:xfrm>
            <a:off x="4595721" y="4550292"/>
            <a:ext cx="441932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i="1" dirty="0">
                <a:solidFill>
                  <a:srgbClr val="FF6600"/>
                </a:solidFill>
                <a:latin typeface="Times New Roman" panose="02020603050405020304" pitchFamily="18" charset="0"/>
              </a:rPr>
              <a:t>f</a:t>
            </a:r>
            <a:r>
              <a:rPr lang="en-GB" altLang="en-US" dirty="0">
                <a:solidFill>
                  <a:srgbClr val="FF6600"/>
                </a:solidFill>
              </a:rPr>
              <a:t>(</a:t>
            </a:r>
            <a:r>
              <a:rPr lang="en-GB" altLang="en-US" i="1" dirty="0">
                <a:solidFill>
                  <a:srgbClr val="FF6600"/>
                </a:solidFill>
                <a:latin typeface="Times New Roman" panose="02020603050405020304" pitchFamily="18" charset="0"/>
              </a:rPr>
              <a:t>2</a:t>
            </a:r>
            <a:r>
              <a:rPr lang="en-GB" altLang="en-US" dirty="0">
                <a:solidFill>
                  <a:srgbClr val="FF6600"/>
                </a:solidFill>
              </a:rPr>
              <a:t>) = (3)(</a:t>
            </a:r>
            <a:r>
              <a:rPr lang="en-GB" altLang="en-US" dirty="0">
                <a:solidFill>
                  <a:srgbClr val="00B0F0"/>
                </a:solidFill>
              </a:rPr>
              <a:t>2</a:t>
            </a:r>
            <a:r>
              <a:rPr lang="en-GB" altLang="en-US" dirty="0">
                <a:solidFill>
                  <a:srgbClr val="FF6600"/>
                </a:solidFill>
              </a:rPr>
              <a:t>) </a:t>
            </a:r>
            <a:r>
              <a:rPr lang="en-GB" altLang="en-US" dirty="0">
                <a:solidFill>
                  <a:srgbClr val="00B050"/>
                </a:solidFill>
              </a:rPr>
              <a:t>– 1</a:t>
            </a:r>
          </a:p>
        </p:txBody>
      </p:sp>
      <p:sp>
        <p:nvSpPr>
          <p:cNvPr id="41" name="Text Box 9"/>
          <p:cNvSpPr txBox="1">
            <a:spLocks noChangeArrowheads="1"/>
          </p:cNvSpPr>
          <p:nvPr/>
        </p:nvSpPr>
        <p:spPr bwMode="auto">
          <a:xfrm>
            <a:off x="4645446" y="4982440"/>
            <a:ext cx="441932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i="1" dirty="0">
                <a:solidFill>
                  <a:srgbClr val="FF6600"/>
                </a:solidFill>
                <a:latin typeface="Times New Roman" panose="02020603050405020304" pitchFamily="18" charset="0"/>
              </a:rPr>
              <a:t>f</a:t>
            </a:r>
            <a:r>
              <a:rPr lang="en-GB" altLang="en-US" dirty="0">
                <a:solidFill>
                  <a:srgbClr val="FF6600"/>
                </a:solidFill>
              </a:rPr>
              <a:t>(</a:t>
            </a:r>
            <a:r>
              <a:rPr lang="en-GB" altLang="en-US" i="1" dirty="0">
                <a:solidFill>
                  <a:srgbClr val="FF6600"/>
                </a:solidFill>
                <a:latin typeface="Times New Roman" panose="02020603050405020304" pitchFamily="18" charset="0"/>
              </a:rPr>
              <a:t>2</a:t>
            </a:r>
            <a:r>
              <a:rPr lang="en-GB" altLang="en-US" dirty="0">
                <a:solidFill>
                  <a:srgbClr val="FF6600"/>
                </a:solidFill>
              </a:rPr>
              <a:t>) = (</a:t>
            </a:r>
            <a:r>
              <a:rPr lang="en-GB" altLang="en-US" dirty="0">
                <a:solidFill>
                  <a:srgbClr val="FF33CC"/>
                </a:solidFill>
              </a:rPr>
              <a:t>6</a:t>
            </a:r>
            <a:r>
              <a:rPr lang="en-GB" altLang="en-US" dirty="0">
                <a:solidFill>
                  <a:srgbClr val="FF6600"/>
                </a:solidFill>
              </a:rPr>
              <a:t>) </a:t>
            </a:r>
            <a:r>
              <a:rPr lang="en-GB" altLang="en-US" dirty="0">
                <a:solidFill>
                  <a:srgbClr val="00B050"/>
                </a:solidFill>
              </a:rPr>
              <a:t>– 1</a:t>
            </a:r>
          </a:p>
        </p:txBody>
      </p:sp>
      <p:sp>
        <p:nvSpPr>
          <p:cNvPr id="42" name="Text Box 9"/>
          <p:cNvSpPr txBox="1">
            <a:spLocks noChangeArrowheads="1"/>
          </p:cNvSpPr>
          <p:nvPr/>
        </p:nvSpPr>
        <p:spPr bwMode="auto">
          <a:xfrm>
            <a:off x="4620097" y="5427454"/>
            <a:ext cx="441932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i="1" dirty="0">
                <a:solidFill>
                  <a:srgbClr val="FF6600"/>
                </a:solidFill>
                <a:latin typeface="Times New Roman" panose="02020603050405020304" pitchFamily="18" charset="0"/>
              </a:rPr>
              <a:t>f</a:t>
            </a:r>
            <a:r>
              <a:rPr lang="en-GB" altLang="en-US" dirty="0">
                <a:solidFill>
                  <a:srgbClr val="FF6600"/>
                </a:solidFill>
              </a:rPr>
              <a:t>(</a:t>
            </a:r>
            <a:r>
              <a:rPr lang="en-GB" altLang="en-US" i="1" dirty="0">
                <a:solidFill>
                  <a:srgbClr val="FF6600"/>
                </a:solidFill>
                <a:latin typeface="Times New Roman" panose="02020603050405020304" pitchFamily="18" charset="0"/>
              </a:rPr>
              <a:t>2</a:t>
            </a:r>
            <a:r>
              <a:rPr lang="en-GB" altLang="en-US" dirty="0">
                <a:solidFill>
                  <a:srgbClr val="FF6600"/>
                </a:solidFill>
              </a:rPr>
              <a:t>) = </a:t>
            </a:r>
            <a:r>
              <a:rPr lang="en-GB" altLang="en-US" dirty="0">
                <a:solidFill>
                  <a:srgbClr val="0000FF"/>
                </a:solidFill>
              </a:rPr>
              <a:t>5</a:t>
            </a:r>
          </a:p>
        </p:txBody>
      </p:sp>
      <p:cxnSp>
        <p:nvCxnSpPr>
          <p:cNvPr id="44" name="Straight Arrow Connector 43"/>
          <p:cNvCxnSpPr/>
          <p:nvPr/>
        </p:nvCxnSpPr>
        <p:spPr>
          <a:xfrm>
            <a:off x="1425388" y="5267748"/>
            <a:ext cx="0" cy="574399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endCxn id="30" idx="1"/>
          </p:cNvCxnSpPr>
          <p:nvPr/>
        </p:nvCxnSpPr>
        <p:spPr>
          <a:xfrm>
            <a:off x="1032241" y="5767201"/>
            <a:ext cx="220857" cy="30578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 flipV="1">
            <a:off x="1547342" y="5672566"/>
            <a:ext cx="385176" cy="429069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>
            <a:endCxn id="31" idx="1"/>
          </p:cNvCxnSpPr>
          <p:nvPr/>
        </p:nvCxnSpPr>
        <p:spPr>
          <a:xfrm>
            <a:off x="1000510" y="5748962"/>
            <a:ext cx="906948" cy="343568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>
            <a:stCxn id="31" idx="3"/>
          </p:cNvCxnSpPr>
          <p:nvPr/>
        </p:nvCxnSpPr>
        <p:spPr>
          <a:xfrm flipV="1">
            <a:off x="2263646" y="5741632"/>
            <a:ext cx="328427" cy="350898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>
            <a:endCxn id="32" idx="1"/>
          </p:cNvCxnSpPr>
          <p:nvPr/>
        </p:nvCxnSpPr>
        <p:spPr>
          <a:xfrm>
            <a:off x="1000809" y="5726488"/>
            <a:ext cx="1525841" cy="330194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>
            <a:stCxn id="32" idx="3"/>
          </p:cNvCxnSpPr>
          <p:nvPr/>
        </p:nvCxnSpPr>
        <p:spPr>
          <a:xfrm flipV="1">
            <a:off x="2882838" y="5703356"/>
            <a:ext cx="286390" cy="353326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Rectangle 60"/>
          <p:cNvSpPr/>
          <p:nvPr/>
        </p:nvSpPr>
        <p:spPr>
          <a:xfrm>
            <a:off x="3874008" y="5815967"/>
            <a:ext cx="443102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is called Synthetic division</a:t>
            </a:r>
            <a:endParaRPr lang="en-GB" dirty="0">
              <a:solidFill>
                <a:srgbClr val="01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2" name="Text Box 9"/>
          <p:cNvSpPr txBox="1">
            <a:spLocks noChangeArrowheads="1"/>
          </p:cNvSpPr>
          <p:nvPr/>
        </p:nvSpPr>
        <p:spPr bwMode="auto">
          <a:xfrm>
            <a:off x="1905000" y="6224470"/>
            <a:ext cx="612598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B050"/>
                </a:solidFill>
              </a:rPr>
              <a:t>3</a:t>
            </a:r>
            <a:r>
              <a:rPr lang="en-GB" altLang="en-US" i="1" dirty="0">
                <a:solidFill>
                  <a:srgbClr val="00B050"/>
                </a:solidFill>
                <a:latin typeface="Times New Roman" panose="02020603050405020304" pitchFamily="18" charset="0"/>
              </a:rPr>
              <a:t>x</a:t>
            </a:r>
            <a:r>
              <a:rPr lang="en-GB" altLang="en-US" baseline="30000" dirty="0">
                <a:solidFill>
                  <a:srgbClr val="00B050"/>
                </a:solidFill>
              </a:rPr>
              <a:t>3</a:t>
            </a:r>
            <a:r>
              <a:rPr lang="en-GB" altLang="en-US" dirty="0">
                <a:solidFill>
                  <a:srgbClr val="00B050"/>
                </a:solidFill>
              </a:rPr>
              <a:t> – 2</a:t>
            </a:r>
            <a:r>
              <a:rPr lang="en-GB" altLang="en-US" i="1" dirty="0">
                <a:solidFill>
                  <a:srgbClr val="00B050"/>
                </a:solidFill>
                <a:latin typeface="Times New Roman" panose="02020603050405020304" pitchFamily="18" charset="0"/>
              </a:rPr>
              <a:t>x</a:t>
            </a:r>
            <a:r>
              <a:rPr lang="en-GB" altLang="en-US" baseline="30000" dirty="0">
                <a:solidFill>
                  <a:srgbClr val="00B050"/>
                </a:solidFill>
              </a:rPr>
              <a:t>2</a:t>
            </a:r>
            <a:r>
              <a:rPr lang="en-GB" altLang="en-US" dirty="0">
                <a:solidFill>
                  <a:srgbClr val="00B050"/>
                </a:solidFill>
              </a:rPr>
              <a:t> – 5</a:t>
            </a:r>
            <a:r>
              <a:rPr lang="en-GB" altLang="en-US" i="1" dirty="0">
                <a:solidFill>
                  <a:srgbClr val="00B050"/>
                </a:solidFill>
                <a:latin typeface="Times New Roman" panose="02020603050405020304" pitchFamily="18" charset="0"/>
              </a:rPr>
              <a:t>x</a:t>
            </a:r>
            <a:r>
              <a:rPr lang="en-GB" altLang="en-US" dirty="0">
                <a:solidFill>
                  <a:srgbClr val="00B050"/>
                </a:solidFill>
              </a:rPr>
              <a:t> – 1 = </a:t>
            </a:r>
            <a:r>
              <a:rPr lang="en-GB" altLang="en-US" dirty="0">
                <a:solidFill>
                  <a:srgbClr val="00B0F0"/>
                </a:solidFill>
              </a:rPr>
              <a:t>(</a:t>
            </a:r>
            <a:r>
              <a:rPr lang="en-GB" altLang="en-US" i="1" dirty="0">
                <a:solidFill>
                  <a:srgbClr val="00B0F0"/>
                </a:solidFill>
                <a:latin typeface="Times New Roman" panose="02020603050405020304" pitchFamily="18" charset="0"/>
              </a:rPr>
              <a:t>x</a:t>
            </a:r>
            <a:r>
              <a:rPr lang="en-GB" altLang="en-US" dirty="0">
                <a:solidFill>
                  <a:srgbClr val="00B0F0"/>
                </a:solidFill>
              </a:rPr>
              <a:t> – 2)</a:t>
            </a:r>
            <a:r>
              <a:rPr lang="en-GB" altLang="en-US" dirty="0">
                <a:solidFill>
                  <a:srgbClr val="FF6600"/>
                </a:solidFill>
              </a:rPr>
              <a:t>(3</a:t>
            </a:r>
            <a:r>
              <a:rPr lang="en-GB" altLang="en-US" i="1" dirty="0">
                <a:solidFill>
                  <a:srgbClr val="FF6600"/>
                </a:solidFill>
                <a:latin typeface="Times New Roman" panose="02020603050405020304" pitchFamily="18" charset="0"/>
              </a:rPr>
              <a:t>x</a:t>
            </a:r>
            <a:r>
              <a:rPr lang="en-GB" altLang="en-US" baseline="30000" dirty="0">
                <a:solidFill>
                  <a:srgbClr val="FF6600"/>
                </a:solidFill>
              </a:rPr>
              <a:t>2</a:t>
            </a:r>
            <a:r>
              <a:rPr lang="en-GB" altLang="en-US" dirty="0">
                <a:solidFill>
                  <a:srgbClr val="FF6600"/>
                </a:solidFill>
              </a:rPr>
              <a:t> + 4</a:t>
            </a:r>
            <a:r>
              <a:rPr lang="en-GB" altLang="en-US" i="1" dirty="0">
                <a:solidFill>
                  <a:srgbClr val="FF6600"/>
                </a:solidFill>
                <a:latin typeface="Times New Roman" panose="02020603050405020304" pitchFamily="18" charset="0"/>
              </a:rPr>
              <a:t>x</a:t>
            </a:r>
            <a:r>
              <a:rPr lang="en-GB" altLang="en-US" dirty="0">
                <a:solidFill>
                  <a:srgbClr val="FF6600"/>
                </a:solidFill>
              </a:rPr>
              <a:t> + 3) </a:t>
            </a:r>
            <a:r>
              <a:rPr lang="en-GB" altLang="en-US" dirty="0">
                <a:solidFill>
                  <a:srgbClr val="0000FF"/>
                </a:solidFill>
              </a:rPr>
              <a:t>+ 5</a:t>
            </a:r>
            <a:r>
              <a:rPr lang="en-GB" altLang="en-US" dirty="0">
                <a:solidFill>
                  <a:srgbClr val="00B050"/>
                </a:solidFill>
              </a:rPr>
              <a:t> </a:t>
            </a:r>
            <a:r>
              <a:rPr lang="en-GB" altLang="en-US" dirty="0">
                <a:solidFill>
                  <a:srgbClr val="FF6600"/>
                </a:solidFill>
              </a:rPr>
              <a:t> </a:t>
            </a:r>
            <a:endParaRPr lang="en-GB" altLang="en-US" dirty="0">
              <a:solidFill>
                <a:srgbClr val="00B050"/>
              </a:solidFill>
            </a:endParaRPr>
          </a:p>
        </p:txBody>
      </p:sp>
      <p:sp>
        <p:nvSpPr>
          <p:cNvPr id="43" name="Rectangle 42">
            <a:hlinkClick r:id="rId2"/>
            <a:extLst>
              <a:ext uri="{FF2B5EF4-FFF2-40B4-BE49-F238E27FC236}">
                <a16:creationId xmlns:a16="http://schemas.microsoft.com/office/drawing/2014/main" id="{1EFCC396-471C-47B0-AE06-9E0B4FFB5E91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Rectangle 45">
            <a:hlinkClick r:id="rId2"/>
            <a:extLst>
              <a:ext uri="{FF2B5EF4-FFF2-40B4-BE49-F238E27FC236}">
                <a16:creationId xmlns:a16="http://schemas.microsoft.com/office/drawing/2014/main" id="{BDCF380E-7D83-4614-9D07-0EAE3A7F0BE2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1987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1" grpId="0"/>
      <p:bldP spid="12" grpId="0"/>
      <p:bldP spid="19" grpId="0"/>
      <p:bldP spid="2" grpId="0"/>
      <p:bldP spid="20" grpId="0"/>
      <p:bldP spid="21" grpId="0"/>
      <p:bldP spid="22" grpId="0"/>
      <p:bldP spid="23" grpId="0"/>
      <p:bldP spid="24" grpId="0"/>
      <p:bldP spid="25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61" grpId="0"/>
      <p:bldP spid="6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250825" y="731372"/>
            <a:ext cx="8610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/>
              <a:t>Use Horner’s algorithm to find the remainder when dividing</a:t>
            </a:r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1007994" y="1147796"/>
            <a:ext cx="752750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i="1" dirty="0">
                <a:solidFill>
                  <a:srgbClr val="FF6600"/>
                </a:solidFill>
                <a:latin typeface="Times New Roman" panose="02020603050405020304" pitchFamily="18" charset="0"/>
              </a:rPr>
              <a:t>P</a:t>
            </a:r>
            <a:r>
              <a:rPr lang="en-GB" altLang="en-US" dirty="0">
                <a:solidFill>
                  <a:srgbClr val="FF6600"/>
                </a:solidFill>
              </a:rPr>
              <a:t>(</a:t>
            </a:r>
            <a:r>
              <a:rPr lang="en-GB" altLang="en-US" i="1" dirty="0">
                <a:solidFill>
                  <a:srgbClr val="FF6600"/>
                </a:solidFill>
                <a:latin typeface="Times New Roman" panose="02020603050405020304" pitchFamily="18" charset="0"/>
              </a:rPr>
              <a:t>x</a:t>
            </a:r>
            <a:r>
              <a:rPr lang="en-GB" altLang="en-US" dirty="0">
                <a:solidFill>
                  <a:srgbClr val="FF6600"/>
                </a:solidFill>
              </a:rPr>
              <a:t>) = 5</a:t>
            </a:r>
            <a:r>
              <a:rPr lang="en-GB" altLang="en-US" i="1" dirty="0">
                <a:solidFill>
                  <a:srgbClr val="FF6600"/>
                </a:solidFill>
                <a:latin typeface="Times New Roman" panose="02020603050405020304" pitchFamily="18" charset="0"/>
              </a:rPr>
              <a:t>x</a:t>
            </a:r>
            <a:r>
              <a:rPr lang="en-GB" altLang="en-US" baseline="30000" dirty="0">
                <a:solidFill>
                  <a:srgbClr val="FF6600"/>
                </a:solidFill>
              </a:rPr>
              <a:t>3</a:t>
            </a:r>
            <a:r>
              <a:rPr lang="en-GB" altLang="en-US" dirty="0">
                <a:solidFill>
                  <a:srgbClr val="FF6600"/>
                </a:solidFill>
              </a:rPr>
              <a:t> + 13</a:t>
            </a:r>
            <a:r>
              <a:rPr lang="en-GB" altLang="en-US" i="1" dirty="0">
                <a:solidFill>
                  <a:srgbClr val="FF6600"/>
                </a:solidFill>
                <a:latin typeface="Times New Roman" panose="02020603050405020304" pitchFamily="18" charset="0"/>
              </a:rPr>
              <a:t>x</a:t>
            </a:r>
            <a:r>
              <a:rPr lang="en-GB" altLang="en-US" baseline="30000" dirty="0">
                <a:solidFill>
                  <a:srgbClr val="FF6600"/>
                </a:solidFill>
              </a:rPr>
              <a:t>2</a:t>
            </a:r>
            <a:r>
              <a:rPr lang="en-GB" altLang="en-US" dirty="0">
                <a:solidFill>
                  <a:srgbClr val="FF6600"/>
                </a:solidFill>
              </a:rPr>
              <a:t> – 11</a:t>
            </a:r>
            <a:r>
              <a:rPr lang="en-GB" altLang="en-US" i="1" dirty="0">
                <a:solidFill>
                  <a:srgbClr val="FF6600"/>
                </a:solidFill>
                <a:latin typeface="Times New Roman" panose="02020603050405020304" pitchFamily="18" charset="0"/>
              </a:rPr>
              <a:t>x</a:t>
            </a:r>
            <a:r>
              <a:rPr lang="en-GB" altLang="en-US" dirty="0">
                <a:solidFill>
                  <a:srgbClr val="FF6600"/>
                </a:solidFill>
              </a:rPr>
              <a:t> + 7 </a:t>
            </a:r>
            <a:r>
              <a:rPr lang="en-GB" altLang="en-US" dirty="0"/>
              <a:t>by </a:t>
            </a:r>
            <a:r>
              <a:rPr lang="en-GB" altLang="en-US" i="1" dirty="0">
                <a:solidFill>
                  <a:srgbClr val="00B0F0"/>
                </a:solidFill>
                <a:latin typeface="Times New Roman" panose="02020603050405020304" pitchFamily="18" charset="0"/>
              </a:rPr>
              <a:t>g</a:t>
            </a:r>
            <a:r>
              <a:rPr lang="en-GB" altLang="en-US" dirty="0">
                <a:solidFill>
                  <a:srgbClr val="00B0F0"/>
                </a:solidFill>
              </a:rPr>
              <a:t>(</a:t>
            </a:r>
            <a:r>
              <a:rPr lang="en-GB" altLang="en-US" i="1" dirty="0">
                <a:solidFill>
                  <a:srgbClr val="00B0F0"/>
                </a:solidFill>
                <a:latin typeface="Times New Roman" panose="02020603050405020304" pitchFamily="18" charset="0"/>
              </a:rPr>
              <a:t>x</a:t>
            </a:r>
            <a:r>
              <a:rPr lang="en-GB" altLang="en-US" dirty="0">
                <a:solidFill>
                  <a:srgbClr val="00B0F0"/>
                </a:solidFill>
              </a:rPr>
              <a:t>) = (</a:t>
            </a:r>
            <a:r>
              <a:rPr lang="en-GB" altLang="en-US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altLang="en-US" dirty="0">
                <a:solidFill>
                  <a:srgbClr val="00B0F0"/>
                </a:solidFill>
              </a:rPr>
              <a:t> + 3)</a:t>
            </a:r>
          </a:p>
        </p:txBody>
      </p:sp>
      <p:sp>
        <p:nvSpPr>
          <p:cNvPr id="11" name="Text Box 11"/>
          <p:cNvSpPr txBox="1">
            <a:spLocks noChangeArrowheads="1"/>
          </p:cNvSpPr>
          <p:nvPr/>
        </p:nvSpPr>
        <p:spPr bwMode="auto">
          <a:xfrm>
            <a:off x="232791" y="2581623"/>
            <a:ext cx="3518783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/>
              <a:t>Select the coefficients  of all terms, including missing terms and organise them in a table</a:t>
            </a:r>
          </a:p>
        </p:txBody>
      </p:sp>
      <p:sp>
        <p:nvSpPr>
          <p:cNvPr id="12" name="Text Box 12"/>
          <p:cNvSpPr txBox="1">
            <a:spLocks noChangeArrowheads="1"/>
          </p:cNvSpPr>
          <p:nvPr/>
        </p:nvSpPr>
        <p:spPr bwMode="auto">
          <a:xfrm>
            <a:off x="1058105" y="4167583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>
                <a:solidFill>
                  <a:srgbClr val="00B050"/>
                </a:solidFill>
              </a:rPr>
              <a:t>5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524435" y="0"/>
            <a:ext cx="7772400" cy="839414"/>
          </a:xfrm>
        </p:spPr>
        <p:txBody>
          <a:bodyPr>
            <a:normAutofit/>
          </a:bodyPr>
          <a:lstStyle/>
          <a:p>
            <a:r>
              <a:rPr lang="en-GB" altLang="en-US" dirty="0"/>
              <a:t>The Factor Theorem</a:t>
            </a:r>
            <a:endParaRPr lang="en-GB" dirty="0"/>
          </a:p>
        </p:txBody>
      </p:sp>
      <p:sp>
        <p:nvSpPr>
          <p:cNvPr id="19" name="Text Box 9"/>
          <p:cNvSpPr txBox="1">
            <a:spLocks noChangeArrowheads="1"/>
          </p:cNvSpPr>
          <p:nvPr/>
        </p:nvSpPr>
        <p:spPr bwMode="auto">
          <a:xfrm>
            <a:off x="4551742" y="1566022"/>
            <a:ext cx="205973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i="1" dirty="0">
                <a:solidFill>
                  <a:srgbClr val="FF6600"/>
                </a:solidFill>
                <a:latin typeface="Times New Roman" panose="02020603050405020304" pitchFamily="18" charset="0"/>
              </a:rPr>
              <a:t>r = P</a:t>
            </a:r>
            <a:r>
              <a:rPr lang="en-GB" altLang="en-US" dirty="0">
                <a:solidFill>
                  <a:srgbClr val="FF6600"/>
                </a:solidFill>
              </a:rPr>
              <a:t>(</a:t>
            </a:r>
            <a:r>
              <a:rPr lang="en-GB" altLang="en-US" dirty="0">
                <a:solidFill>
                  <a:srgbClr val="00B050"/>
                </a:solidFill>
              </a:rPr>
              <a:t>– 3</a:t>
            </a:r>
            <a:r>
              <a:rPr lang="en-GB" altLang="en-US" dirty="0">
                <a:solidFill>
                  <a:srgbClr val="FF6600"/>
                </a:solidFill>
              </a:rPr>
              <a:t>)</a:t>
            </a:r>
            <a:endParaRPr lang="en-GB" altLang="en-US" dirty="0">
              <a:solidFill>
                <a:srgbClr val="00B05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74542" y="1530930"/>
            <a:ext cx="376256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 the reminder theorem</a:t>
            </a:r>
            <a:endParaRPr lang="en-GB" dirty="0">
              <a:solidFill>
                <a:srgbClr val="01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 Box 9"/>
          <p:cNvSpPr txBox="1">
            <a:spLocks noChangeArrowheads="1"/>
          </p:cNvSpPr>
          <p:nvPr/>
        </p:nvSpPr>
        <p:spPr bwMode="auto">
          <a:xfrm>
            <a:off x="3581400" y="2005487"/>
            <a:ext cx="559646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i="1" dirty="0">
                <a:solidFill>
                  <a:srgbClr val="FF6600"/>
                </a:solidFill>
                <a:latin typeface="Times New Roman" panose="02020603050405020304" pitchFamily="18" charset="0"/>
              </a:rPr>
              <a:t>P</a:t>
            </a:r>
            <a:r>
              <a:rPr lang="en-GB" altLang="en-US" dirty="0">
                <a:solidFill>
                  <a:srgbClr val="FF6600"/>
                </a:solidFill>
              </a:rPr>
              <a:t>(</a:t>
            </a:r>
            <a:r>
              <a:rPr lang="en-GB" altLang="en-US" dirty="0">
                <a:solidFill>
                  <a:srgbClr val="00B0F0"/>
                </a:solidFill>
              </a:rPr>
              <a:t>–3</a:t>
            </a:r>
            <a:r>
              <a:rPr lang="en-GB" altLang="en-US" dirty="0">
                <a:solidFill>
                  <a:srgbClr val="FF6600"/>
                </a:solidFill>
              </a:rPr>
              <a:t>) = ((5(</a:t>
            </a:r>
            <a:r>
              <a:rPr lang="en-GB" altLang="en-US" dirty="0">
                <a:solidFill>
                  <a:srgbClr val="00B0F0"/>
                </a:solidFill>
              </a:rPr>
              <a:t>–3</a:t>
            </a:r>
            <a:r>
              <a:rPr lang="en-GB" altLang="en-US" dirty="0">
                <a:solidFill>
                  <a:srgbClr val="FF6600"/>
                </a:solidFill>
              </a:rPr>
              <a:t>) </a:t>
            </a:r>
            <a:r>
              <a:rPr lang="en-GB" altLang="en-US" dirty="0">
                <a:solidFill>
                  <a:srgbClr val="00B050"/>
                </a:solidFill>
              </a:rPr>
              <a:t>+ 13</a:t>
            </a:r>
            <a:r>
              <a:rPr lang="en-GB" altLang="en-US" dirty="0">
                <a:solidFill>
                  <a:srgbClr val="FF6600"/>
                </a:solidFill>
              </a:rPr>
              <a:t>) (</a:t>
            </a:r>
            <a:r>
              <a:rPr lang="en-GB" altLang="en-US" dirty="0">
                <a:solidFill>
                  <a:srgbClr val="00B0F0"/>
                </a:solidFill>
              </a:rPr>
              <a:t>–3</a:t>
            </a:r>
            <a:r>
              <a:rPr lang="en-GB" altLang="en-US" dirty="0">
                <a:solidFill>
                  <a:srgbClr val="FF6600"/>
                </a:solidFill>
              </a:rPr>
              <a:t>) </a:t>
            </a:r>
            <a:r>
              <a:rPr lang="en-GB" altLang="en-US" dirty="0">
                <a:solidFill>
                  <a:srgbClr val="00B050"/>
                </a:solidFill>
              </a:rPr>
              <a:t>– 11</a:t>
            </a:r>
            <a:r>
              <a:rPr lang="en-GB" altLang="en-US" dirty="0">
                <a:solidFill>
                  <a:srgbClr val="FF6600"/>
                </a:solidFill>
              </a:rPr>
              <a:t>) (</a:t>
            </a:r>
            <a:r>
              <a:rPr lang="en-GB" altLang="en-US" dirty="0">
                <a:solidFill>
                  <a:srgbClr val="00B0F0"/>
                </a:solidFill>
              </a:rPr>
              <a:t>–3</a:t>
            </a:r>
            <a:r>
              <a:rPr lang="en-GB" altLang="en-US" dirty="0">
                <a:solidFill>
                  <a:srgbClr val="FF6600"/>
                </a:solidFill>
              </a:rPr>
              <a:t>) </a:t>
            </a:r>
            <a:r>
              <a:rPr lang="en-GB" altLang="en-US" dirty="0">
                <a:solidFill>
                  <a:srgbClr val="00B050"/>
                </a:solidFill>
              </a:rPr>
              <a:t>+ 7</a:t>
            </a:r>
          </a:p>
        </p:txBody>
      </p:sp>
      <p:sp>
        <p:nvSpPr>
          <p:cNvPr id="21" name="Rectangle 20"/>
          <p:cNvSpPr/>
          <p:nvPr/>
        </p:nvSpPr>
        <p:spPr>
          <a:xfrm>
            <a:off x="2085110" y="1997167"/>
            <a:ext cx="156164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Find</a:t>
            </a:r>
            <a:r>
              <a:rPr lang="en-GB" altLang="en-US" dirty="0">
                <a:solidFill>
                  <a:srgbClr val="010066"/>
                </a:solidFill>
              </a:rPr>
              <a:t> </a:t>
            </a:r>
            <a:r>
              <a:rPr lang="en-GB" altLang="en-US" i="1" dirty="0">
                <a:solidFill>
                  <a:srgbClr val="010066"/>
                </a:solidFill>
              </a:rPr>
              <a:t>P</a:t>
            </a:r>
            <a:r>
              <a:rPr lang="en-GB" altLang="en-US" dirty="0">
                <a:solidFill>
                  <a:srgbClr val="010066"/>
                </a:solidFill>
              </a:rPr>
              <a:t>(–3)</a:t>
            </a:r>
            <a:endParaRPr lang="en-GB" dirty="0">
              <a:solidFill>
                <a:srgbClr val="010066"/>
              </a:solidFill>
            </a:endParaRPr>
          </a:p>
        </p:txBody>
      </p:sp>
      <p:sp>
        <p:nvSpPr>
          <p:cNvPr id="22" name="Text Box 12"/>
          <p:cNvSpPr txBox="1">
            <a:spLocks noChangeArrowheads="1"/>
          </p:cNvSpPr>
          <p:nvPr/>
        </p:nvSpPr>
        <p:spPr bwMode="auto">
          <a:xfrm>
            <a:off x="1623543" y="4167583"/>
            <a:ext cx="52770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B050"/>
                </a:solidFill>
              </a:rPr>
              <a:t>13</a:t>
            </a:r>
            <a:endParaRPr lang="en-GB" altLang="en-US" dirty="0"/>
          </a:p>
        </p:txBody>
      </p:sp>
      <p:sp>
        <p:nvSpPr>
          <p:cNvPr id="23" name="Text Box 12"/>
          <p:cNvSpPr txBox="1">
            <a:spLocks noChangeArrowheads="1"/>
          </p:cNvSpPr>
          <p:nvPr/>
        </p:nvSpPr>
        <p:spPr bwMode="auto">
          <a:xfrm>
            <a:off x="2191129" y="4167583"/>
            <a:ext cx="67640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B050"/>
                </a:solidFill>
              </a:rPr>
              <a:t>–11</a:t>
            </a:r>
            <a:endParaRPr lang="en-GB" altLang="en-US" dirty="0"/>
          </a:p>
        </p:txBody>
      </p:sp>
      <p:sp>
        <p:nvSpPr>
          <p:cNvPr id="24" name="Text Box 12"/>
          <p:cNvSpPr txBox="1">
            <a:spLocks noChangeArrowheads="1"/>
          </p:cNvSpPr>
          <p:nvPr/>
        </p:nvSpPr>
        <p:spPr bwMode="auto">
          <a:xfrm>
            <a:off x="3076482" y="4167582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B050"/>
                </a:solidFill>
              </a:rPr>
              <a:t>7</a:t>
            </a:r>
            <a:endParaRPr lang="en-GB" altLang="en-US" dirty="0"/>
          </a:p>
        </p:txBody>
      </p:sp>
      <p:sp>
        <p:nvSpPr>
          <p:cNvPr id="25" name="Text Box 12"/>
          <p:cNvSpPr txBox="1">
            <a:spLocks noChangeArrowheads="1"/>
          </p:cNvSpPr>
          <p:nvPr/>
        </p:nvSpPr>
        <p:spPr bwMode="auto">
          <a:xfrm>
            <a:off x="387696" y="4671500"/>
            <a:ext cx="52770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B0F0"/>
                </a:solidFill>
              </a:rPr>
              <a:t>–3</a:t>
            </a:r>
          </a:p>
        </p:txBody>
      </p:sp>
      <p:cxnSp>
        <p:nvCxnSpPr>
          <p:cNvPr id="27" name="Straight Connector 26"/>
          <p:cNvCxnSpPr/>
          <p:nvPr/>
        </p:nvCxnSpPr>
        <p:spPr>
          <a:xfrm>
            <a:off x="462980" y="5119901"/>
            <a:ext cx="281956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893505" y="4296105"/>
            <a:ext cx="0" cy="121462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 Box 12"/>
          <p:cNvSpPr txBox="1">
            <a:spLocks noChangeArrowheads="1"/>
          </p:cNvSpPr>
          <p:nvPr/>
        </p:nvSpPr>
        <p:spPr bwMode="auto">
          <a:xfrm>
            <a:off x="1058105" y="5152498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>
                <a:solidFill>
                  <a:srgbClr val="FF6600"/>
                </a:solidFill>
              </a:rPr>
              <a:t>5</a:t>
            </a:r>
          </a:p>
        </p:txBody>
      </p:sp>
      <p:sp>
        <p:nvSpPr>
          <p:cNvPr id="31" name="Text Box 12"/>
          <p:cNvSpPr txBox="1">
            <a:spLocks noChangeArrowheads="1"/>
          </p:cNvSpPr>
          <p:nvPr/>
        </p:nvSpPr>
        <p:spPr bwMode="auto">
          <a:xfrm>
            <a:off x="1702615" y="5144964"/>
            <a:ext cx="45878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FF6600"/>
                </a:solidFill>
              </a:rPr>
              <a:t>-2</a:t>
            </a:r>
          </a:p>
        </p:txBody>
      </p:sp>
      <p:sp>
        <p:nvSpPr>
          <p:cNvPr id="32" name="Text Box 12"/>
          <p:cNvSpPr txBox="1">
            <a:spLocks noChangeArrowheads="1"/>
          </p:cNvSpPr>
          <p:nvPr/>
        </p:nvSpPr>
        <p:spPr bwMode="auto">
          <a:xfrm>
            <a:off x="2355857" y="5148512"/>
            <a:ext cx="45878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FF6600"/>
                </a:solidFill>
              </a:rPr>
              <a:t>-5</a:t>
            </a:r>
          </a:p>
        </p:txBody>
      </p:sp>
      <p:sp>
        <p:nvSpPr>
          <p:cNvPr id="33" name="Text Box 12"/>
          <p:cNvSpPr txBox="1">
            <a:spLocks noChangeArrowheads="1"/>
          </p:cNvSpPr>
          <p:nvPr/>
        </p:nvSpPr>
        <p:spPr bwMode="auto">
          <a:xfrm>
            <a:off x="2914700" y="5148512"/>
            <a:ext cx="52770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00FF"/>
                </a:solidFill>
              </a:rPr>
              <a:t>22</a:t>
            </a:r>
          </a:p>
        </p:txBody>
      </p:sp>
      <p:sp>
        <p:nvSpPr>
          <p:cNvPr id="34" name="Text Box 12"/>
          <p:cNvSpPr txBox="1">
            <a:spLocks noChangeArrowheads="1"/>
          </p:cNvSpPr>
          <p:nvPr/>
        </p:nvSpPr>
        <p:spPr bwMode="auto">
          <a:xfrm>
            <a:off x="1485190" y="4674534"/>
            <a:ext cx="69923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FF33CC"/>
                </a:solidFill>
              </a:rPr>
              <a:t>–15</a:t>
            </a:r>
          </a:p>
        </p:txBody>
      </p:sp>
      <p:sp>
        <p:nvSpPr>
          <p:cNvPr id="35" name="Text Box 12"/>
          <p:cNvSpPr txBox="1">
            <a:spLocks noChangeArrowheads="1"/>
          </p:cNvSpPr>
          <p:nvPr/>
        </p:nvSpPr>
        <p:spPr bwMode="auto">
          <a:xfrm>
            <a:off x="2461259" y="4671499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FF33CC"/>
                </a:solidFill>
              </a:rPr>
              <a:t>6</a:t>
            </a:r>
          </a:p>
        </p:txBody>
      </p:sp>
      <p:sp>
        <p:nvSpPr>
          <p:cNvPr id="36" name="Text Box 12"/>
          <p:cNvSpPr txBox="1">
            <a:spLocks noChangeArrowheads="1"/>
          </p:cNvSpPr>
          <p:nvPr/>
        </p:nvSpPr>
        <p:spPr bwMode="auto">
          <a:xfrm>
            <a:off x="2904961" y="4674534"/>
            <a:ext cx="52770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FF33CC"/>
                </a:solidFill>
              </a:rPr>
              <a:t>15</a:t>
            </a:r>
          </a:p>
        </p:txBody>
      </p:sp>
      <p:sp>
        <p:nvSpPr>
          <p:cNvPr id="37" name="Text Box 9"/>
          <p:cNvSpPr txBox="1">
            <a:spLocks noChangeArrowheads="1"/>
          </p:cNvSpPr>
          <p:nvPr/>
        </p:nvSpPr>
        <p:spPr bwMode="auto">
          <a:xfrm>
            <a:off x="3581400" y="2553408"/>
            <a:ext cx="512910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i="1" dirty="0">
                <a:solidFill>
                  <a:srgbClr val="FF6600"/>
                </a:solidFill>
                <a:latin typeface="Times New Roman" panose="02020603050405020304" pitchFamily="18" charset="0"/>
              </a:rPr>
              <a:t>P</a:t>
            </a:r>
            <a:r>
              <a:rPr lang="en-GB" altLang="en-US" dirty="0">
                <a:solidFill>
                  <a:srgbClr val="FF6600"/>
                </a:solidFill>
              </a:rPr>
              <a:t>(</a:t>
            </a:r>
            <a:r>
              <a:rPr lang="en-GB" altLang="en-US" dirty="0">
                <a:solidFill>
                  <a:srgbClr val="00B0F0"/>
                </a:solidFill>
              </a:rPr>
              <a:t>–3</a:t>
            </a:r>
            <a:r>
              <a:rPr lang="en-GB" altLang="en-US" dirty="0">
                <a:solidFill>
                  <a:srgbClr val="FF6600"/>
                </a:solidFill>
              </a:rPr>
              <a:t>) = (</a:t>
            </a:r>
            <a:r>
              <a:rPr lang="en-GB" altLang="en-US" dirty="0">
                <a:solidFill>
                  <a:srgbClr val="FF33CC"/>
                </a:solidFill>
              </a:rPr>
              <a:t>–15 </a:t>
            </a:r>
            <a:r>
              <a:rPr lang="en-GB" altLang="en-US" dirty="0">
                <a:solidFill>
                  <a:srgbClr val="00B050"/>
                </a:solidFill>
              </a:rPr>
              <a:t>+ 13</a:t>
            </a:r>
            <a:r>
              <a:rPr lang="en-GB" altLang="en-US" dirty="0">
                <a:solidFill>
                  <a:srgbClr val="FF6600"/>
                </a:solidFill>
              </a:rPr>
              <a:t>)(</a:t>
            </a:r>
            <a:r>
              <a:rPr lang="en-GB" altLang="en-US" dirty="0">
                <a:solidFill>
                  <a:srgbClr val="00B0F0"/>
                </a:solidFill>
              </a:rPr>
              <a:t>–3</a:t>
            </a:r>
            <a:r>
              <a:rPr lang="en-GB" altLang="en-US" dirty="0">
                <a:solidFill>
                  <a:srgbClr val="FF6600"/>
                </a:solidFill>
              </a:rPr>
              <a:t>) </a:t>
            </a:r>
            <a:r>
              <a:rPr lang="en-GB" altLang="en-US" dirty="0">
                <a:solidFill>
                  <a:srgbClr val="00B050"/>
                </a:solidFill>
              </a:rPr>
              <a:t>– 11</a:t>
            </a:r>
            <a:r>
              <a:rPr lang="en-GB" altLang="en-US" dirty="0">
                <a:solidFill>
                  <a:srgbClr val="FF6600"/>
                </a:solidFill>
              </a:rPr>
              <a:t>)(</a:t>
            </a:r>
            <a:r>
              <a:rPr lang="en-GB" altLang="en-US" dirty="0">
                <a:solidFill>
                  <a:srgbClr val="00B0F0"/>
                </a:solidFill>
              </a:rPr>
              <a:t>–3</a:t>
            </a:r>
            <a:r>
              <a:rPr lang="en-GB" altLang="en-US" dirty="0">
                <a:solidFill>
                  <a:srgbClr val="FF6600"/>
                </a:solidFill>
              </a:rPr>
              <a:t>) </a:t>
            </a:r>
            <a:r>
              <a:rPr lang="en-GB" altLang="en-US" dirty="0">
                <a:solidFill>
                  <a:srgbClr val="00B050"/>
                </a:solidFill>
              </a:rPr>
              <a:t>+ 7</a:t>
            </a:r>
          </a:p>
        </p:txBody>
      </p:sp>
      <p:sp>
        <p:nvSpPr>
          <p:cNvPr id="38" name="Text Box 9"/>
          <p:cNvSpPr txBox="1">
            <a:spLocks noChangeArrowheads="1"/>
          </p:cNvSpPr>
          <p:nvPr/>
        </p:nvSpPr>
        <p:spPr bwMode="auto">
          <a:xfrm>
            <a:off x="3597539" y="3150348"/>
            <a:ext cx="441932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i="1" dirty="0">
                <a:solidFill>
                  <a:srgbClr val="FF6600"/>
                </a:solidFill>
                <a:latin typeface="Times New Roman" panose="02020603050405020304" pitchFamily="18" charset="0"/>
              </a:rPr>
              <a:t>P</a:t>
            </a:r>
            <a:r>
              <a:rPr lang="en-GB" altLang="en-US" dirty="0">
                <a:solidFill>
                  <a:srgbClr val="FF6600"/>
                </a:solidFill>
              </a:rPr>
              <a:t>(</a:t>
            </a:r>
            <a:r>
              <a:rPr lang="en-GB" altLang="en-US" dirty="0">
                <a:solidFill>
                  <a:srgbClr val="00B0F0"/>
                </a:solidFill>
              </a:rPr>
              <a:t>–3</a:t>
            </a:r>
            <a:r>
              <a:rPr lang="en-GB" altLang="en-US" dirty="0">
                <a:solidFill>
                  <a:srgbClr val="FF6600"/>
                </a:solidFill>
              </a:rPr>
              <a:t>) = (–2)(</a:t>
            </a:r>
            <a:r>
              <a:rPr lang="en-GB" altLang="en-US" dirty="0">
                <a:solidFill>
                  <a:srgbClr val="00B0F0"/>
                </a:solidFill>
              </a:rPr>
              <a:t>–3</a:t>
            </a:r>
            <a:r>
              <a:rPr lang="en-GB" altLang="en-US" dirty="0">
                <a:solidFill>
                  <a:srgbClr val="FF6600"/>
                </a:solidFill>
              </a:rPr>
              <a:t>) </a:t>
            </a:r>
            <a:r>
              <a:rPr lang="en-GB" altLang="en-US" dirty="0">
                <a:solidFill>
                  <a:srgbClr val="00B050"/>
                </a:solidFill>
              </a:rPr>
              <a:t>– 11</a:t>
            </a:r>
            <a:r>
              <a:rPr lang="en-GB" altLang="en-US" dirty="0">
                <a:solidFill>
                  <a:srgbClr val="FF6600"/>
                </a:solidFill>
              </a:rPr>
              <a:t>)(</a:t>
            </a:r>
            <a:r>
              <a:rPr lang="en-GB" altLang="en-US" dirty="0">
                <a:solidFill>
                  <a:srgbClr val="00B0F0"/>
                </a:solidFill>
              </a:rPr>
              <a:t>–3</a:t>
            </a:r>
            <a:r>
              <a:rPr lang="en-GB" altLang="en-US" dirty="0">
                <a:solidFill>
                  <a:srgbClr val="FF6600"/>
                </a:solidFill>
              </a:rPr>
              <a:t>) </a:t>
            </a:r>
            <a:r>
              <a:rPr lang="en-GB" altLang="en-US" dirty="0">
                <a:solidFill>
                  <a:srgbClr val="00B050"/>
                </a:solidFill>
              </a:rPr>
              <a:t>+ 7</a:t>
            </a:r>
          </a:p>
        </p:txBody>
      </p:sp>
      <p:sp>
        <p:nvSpPr>
          <p:cNvPr id="39" name="Text Box 9"/>
          <p:cNvSpPr txBox="1">
            <a:spLocks noChangeArrowheads="1"/>
          </p:cNvSpPr>
          <p:nvPr/>
        </p:nvSpPr>
        <p:spPr bwMode="auto">
          <a:xfrm>
            <a:off x="3597539" y="3693089"/>
            <a:ext cx="441932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i="1" dirty="0">
                <a:solidFill>
                  <a:srgbClr val="FF6600"/>
                </a:solidFill>
                <a:latin typeface="Times New Roman" panose="02020603050405020304" pitchFamily="18" charset="0"/>
              </a:rPr>
              <a:t>P</a:t>
            </a:r>
            <a:r>
              <a:rPr lang="en-GB" altLang="en-US" dirty="0">
                <a:solidFill>
                  <a:srgbClr val="FF6600"/>
                </a:solidFill>
              </a:rPr>
              <a:t>(</a:t>
            </a:r>
            <a:r>
              <a:rPr lang="en-GB" altLang="en-US" dirty="0">
                <a:solidFill>
                  <a:srgbClr val="00B0F0"/>
                </a:solidFill>
              </a:rPr>
              <a:t>–3</a:t>
            </a:r>
            <a:r>
              <a:rPr lang="en-GB" altLang="en-US" dirty="0">
                <a:solidFill>
                  <a:srgbClr val="FF6600"/>
                </a:solidFill>
              </a:rPr>
              <a:t>) = (</a:t>
            </a:r>
            <a:r>
              <a:rPr lang="en-GB" altLang="en-US" dirty="0">
                <a:solidFill>
                  <a:srgbClr val="FF33CC"/>
                </a:solidFill>
              </a:rPr>
              <a:t>6</a:t>
            </a:r>
            <a:r>
              <a:rPr lang="en-GB" altLang="en-US" dirty="0">
                <a:solidFill>
                  <a:srgbClr val="FF6600"/>
                </a:solidFill>
              </a:rPr>
              <a:t> </a:t>
            </a:r>
            <a:r>
              <a:rPr lang="en-GB" altLang="en-US" dirty="0">
                <a:solidFill>
                  <a:srgbClr val="00B050"/>
                </a:solidFill>
              </a:rPr>
              <a:t>– 11</a:t>
            </a:r>
            <a:r>
              <a:rPr lang="en-GB" altLang="en-US" dirty="0">
                <a:solidFill>
                  <a:srgbClr val="FF6600"/>
                </a:solidFill>
              </a:rPr>
              <a:t>)(</a:t>
            </a:r>
            <a:r>
              <a:rPr lang="en-GB" altLang="en-US" dirty="0">
                <a:solidFill>
                  <a:srgbClr val="00B0F0"/>
                </a:solidFill>
              </a:rPr>
              <a:t>–3</a:t>
            </a:r>
            <a:r>
              <a:rPr lang="en-GB" altLang="en-US" dirty="0">
                <a:solidFill>
                  <a:srgbClr val="FF6600"/>
                </a:solidFill>
              </a:rPr>
              <a:t>) </a:t>
            </a:r>
            <a:r>
              <a:rPr lang="en-GB" altLang="en-US" dirty="0">
                <a:solidFill>
                  <a:srgbClr val="00B050"/>
                </a:solidFill>
              </a:rPr>
              <a:t>+ 7</a:t>
            </a:r>
          </a:p>
        </p:txBody>
      </p:sp>
      <p:sp>
        <p:nvSpPr>
          <p:cNvPr id="40" name="Text Box 9"/>
          <p:cNvSpPr txBox="1">
            <a:spLocks noChangeArrowheads="1"/>
          </p:cNvSpPr>
          <p:nvPr/>
        </p:nvSpPr>
        <p:spPr bwMode="auto">
          <a:xfrm>
            <a:off x="3597539" y="4211681"/>
            <a:ext cx="441932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i="1" dirty="0">
                <a:solidFill>
                  <a:srgbClr val="FF6600"/>
                </a:solidFill>
                <a:latin typeface="Times New Roman" panose="02020603050405020304" pitchFamily="18" charset="0"/>
              </a:rPr>
              <a:t>P</a:t>
            </a:r>
            <a:r>
              <a:rPr lang="en-GB" altLang="en-US" dirty="0">
                <a:solidFill>
                  <a:srgbClr val="FF6600"/>
                </a:solidFill>
              </a:rPr>
              <a:t>(</a:t>
            </a:r>
            <a:r>
              <a:rPr lang="en-GB" altLang="en-US" dirty="0">
                <a:solidFill>
                  <a:srgbClr val="00B0F0"/>
                </a:solidFill>
              </a:rPr>
              <a:t>–3</a:t>
            </a:r>
            <a:r>
              <a:rPr lang="en-GB" altLang="en-US" dirty="0">
                <a:solidFill>
                  <a:srgbClr val="FF6600"/>
                </a:solidFill>
              </a:rPr>
              <a:t>) = (–5)(</a:t>
            </a:r>
            <a:r>
              <a:rPr lang="en-GB" altLang="en-US" dirty="0">
                <a:solidFill>
                  <a:srgbClr val="00B0F0"/>
                </a:solidFill>
              </a:rPr>
              <a:t>–3</a:t>
            </a:r>
            <a:r>
              <a:rPr lang="en-GB" altLang="en-US" dirty="0">
                <a:solidFill>
                  <a:srgbClr val="FF6600"/>
                </a:solidFill>
              </a:rPr>
              <a:t>) </a:t>
            </a:r>
            <a:r>
              <a:rPr lang="en-GB" altLang="en-US" dirty="0">
                <a:solidFill>
                  <a:srgbClr val="00B050"/>
                </a:solidFill>
              </a:rPr>
              <a:t>+ 7</a:t>
            </a:r>
          </a:p>
        </p:txBody>
      </p:sp>
      <p:sp>
        <p:nvSpPr>
          <p:cNvPr id="41" name="Text Box 9"/>
          <p:cNvSpPr txBox="1">
            <a:spLocks noChangeArrowheads="1"/>
          </p:cNvSpPr>
          <p:nvPr/>
        </p:nvSpPr>
        <p:spPr bwMode="auto">
          <a:xfrm>
            <a:off x="3586939" y="4668645"/>
            <a:ext cx="441932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i="1" dirty="0">
                <a:solidFill>
                  <a:srgbClr val="FF6600"/>
                </a:solidFill>
                <a:latin typeface="Times New Roman" panose="02020603050405020304" pitchFamily="18" charset="0"/>
              </a:rPr>
              <a:t>P</a:t>
            </a:r>
            <a:r>
              <a:rPr lang="en-GB" altLang="en-US" dirty="0">
                <a:solidFill>
                  <a:srgbClr val="FF6600"/>
                </a:solidFill>
              </a:rPr>
              <a:t>(</a:t>
            </a:r>
            <a:r>
              <a:rPr lang="en-GB" altLang="en-US" dirty="0">
                <a:solidFill>
                  <a:srgbClr val="00B0F0"/>
                </a:solidFill>
              </a:rPr>
              <a:t>–3</a:t>
            </a:r>
            <a:r>
              <a:rPr lang="en-GB" altLang="en-US" dirty="0">
                <a:solidFill>
                  <a:srgbClr val="FF6600"/>
                </a:solidFill>
              </a:rPr>
              <a:t>) = (</a:t>
            </a:r>
            <a:r>
              <a:rPr lang="en-GB" altLang="en-US" dirty="0">
                <a:solidFill>
                  <a:srgbClr val="FF33CC"/>
                </a:solidFill>
              </a:rPr>
              <a:t>15</a:t>
            </a:r>
            <a:r>
              <a:rPr lang="en-GB" altLang="en-US" dirty="0">
                <a:solidFill>
                  <a:srgbClr val="FF6600"/>
                </a:solidFill>
              </a:rPr>
              <a:t>) </a:t>
            </a:r>
            <a:r>
              <a:rPr lang="en-GB" altLang="en-US" dirty="0">
                <a:solidFill>
                  <a:srgbClr val="00B050"/>
                </a:solidFill>
              </a:rPr>
              <a:t>+ 7</a:t>
            </a:r>
          </a:p>
        </p:txBody>
      </p:sp>
      <p:sp>
        <p:nvSpPr>
          <p:cNvPr id="42" name="Text Box 9"/>
          <p:cNvSpPr txBox="1">
            <a:spLocks noChangeArrowheads="1"/>
          </p:cNvSpPr>
          <p:nvPr/>
        </p:nvSpPr>
        <p:spPr bwMode="auto">
          <a:xfrm>
            <a:off x="3597539" y="5137665"/>
            <a:ext cx="441932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i="1" dirty="0">
                <a:solidFill>
                  <a:srgbClr val="FF6600"/>
                </a:solidFill>
                <a:latin typeface="Times New Roman" panose="02020603050405020304" pitchFamily="18" charset="0"/>
              </a:rPr>
              <a:t>P</a:t>
            </a:r>
            <a:r>
              <a:rPr lang="en-GB" altLang="en-US" dirty="0">
                <a:solidFill>
                  <a:srgbClr val="FF6600"/>
                </a:solidFill>
              </a:rPr>
              <a:t>(</a:t>
            </a:r>
            <a:r>
              <a:rPr lang="en-GB" altLang="en-US" dirty="0">
                <a:solidFill>
                  <a:srgbClr val="00B0F0"/>
                </a:solidFill>
              </a:rPr>
              <a:t>–3</a:t>
            </a:r>
            <a:r>
              <a:rPr lang="en-GB" altLang="en-US" dirty="0">
                <a:solidFill>
                  <a:srgbClr val="FF6600"/>
                </a:solidFill>
              </a:rPr>
              <a:t>) = </a:t>
            </a:r>
            <a:r>
              <a:rPr lang="en-GB" altLang="en-US" dirty="0">
                <a:solidFill>
                  <a:srgbClr val="0000FF"/>
                </a:solidFill>
              </a:rPr>
              <a:t>22</a:t>
            </a:r>
          </a:p>
        </p:txBody>
      </p:sp>
      <p:cxnSp>
        <p:nvCxnSpPr>
          <p:cNvPr id="44" name="Straight Arrow Connector 43"/>
          <p:cNvCxnSpPr/>
          <p:nvPr/>
        </p:nvCxnSpPr>
        <p:spPr>
          <a:xfrm>
            <a:off x="1230395" y="4578098"/>
            <a:ext cx="0" cy="574399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endCxn id="30" idx="1"/>
          </p:cNvCxnSpPr>
          <p:nvPr/>
        </p:nvCxnSpPr>
        <p:spPr>
          <a:xfrm>
            <a:off x="716335" y="5044169"/>
            <a:ext cx="341770" cy="339162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 flipV="1">
            <a:off x="1352349" y="4982916"/>
            <a:ext cx="385176" cy="429069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>
            <a:endCxn id="31" idx="1"/>
          </p:cNvCxnSpPr>
          <p:nvPr/>
        </p:nvCxnSpPr>
        <p:spPr>
          <a:xfrm>
            <a:off x="795667" y="5032229"/>
            <a:ext cx="906948" cy="343568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>
            <a:stCxn id="31" idx="3"/>
          </p:cNvCxnSpPr>
          <p:nvPr/>
        </p:nvCxnSpPr>
        <p:spPr>
          <a:xfrm flipV="1">
            <a:off x="2161395" y="5032231"/>
            <a:ext cx="438133" cy="343566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>
            <a:endCxn id="32" idx="1"/>
          </p:cNvCxnSpPr>
          <p:nvPr/>
        </p:nvCxnSpPr>
        <p:spPr>
          <a:xfrm>
            <a:off x="743384" y="5032229"/>
            <a:ext cx="1612473" cy="347116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 flipV="1">
            <a:off x="2712235" y="4995643"/>
            <a:ext cx="385176" cy="429069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 Box 9"/>
          <p:cNvSpPr txBox="1">
            <a:spLocks noChangeArrowheads="1"/>
          </p:cNvSpPr>
          <p:nvPr/>
        </p:nvSpPr>
        <p:spPr bwMode="auto">
          <a:xfrm>
            <a:off x="6237100" y="5062043"/>
            <a:ext cx="223149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i="1" dirty="0">
                <a:solidFill>
                  <a:srgbClr val="FF6600"/>
                </a:solidFill>
                <a:latin typeface="Times New Roman" panose="02020603050405020304" pitchFamily="18" charset="0"/>
              </a:rPr>
              <a:t>r = P</a:t>
            </a:r>
            <a:r>
              <a:rPr lang="en-GB" altLang="en-US" dirty="0">
                <a:solidFill>
                  <a:srgbClr val="FF6600"/>
                </a:solidFill>
              </a:rPr>
              <a:t>(</a:t>
            </a:r>
            <a:r>
              <a:rPr lang="en-GB" altLang="en-US" dirty="0">
                <a:solidFill>
                  <a:srgbClr val="00B0F0"/>
                </a:solidFill>
              </a:rPr>
              <a:t>–3</a:t>
            </a:r>
            <a:r>
              <a:rPr lang="en-GB" altLang="en-US" dirty="0">
                <a:solidFill>
                  <a:srgbClr val="FF6600"/>
                </a:solidFill>
              </a:rPr>
              <a:t>) = </a:t>
            </a:r>
            <a:r>
              <a:rPr lang="en-GB" altLang="en-US" dirty="0">
                <a:solidFill>
                  <a:srgbClr val="0000FF"/>
                </a:solidFill>
              </a:rPr>
              <a:t>22</a:t>
            </a:r>
          </a:p>
        </p:txBody>
      </p:sp>
      <p:sp>
        <p:nvSpPr>
          <p:cNvPr id="43" name="Rectangle 42">
            <a:hlinkClick r:id="rId2"/>
            <a:extLst>
              <a:ext uri="{FF2B5EF4-FFF2-40B4-BE49-F238E27FC236}">
                <a16:creationId xmlns:a16="http://schemas.microsoft.com/office/drawing/2014/main" id="{F43D3439-B21C-4BAB-8D77-3B62CE8BA081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Rectangle 45">
            <a:hlinkClick r:id="rId2"/>
            <a:extLst>
              <a:ext uri="{FF2B5EF4-FFF2-40B4-BE49-F238E27FC236}">
                <a16:creationId xmlns:a16="http://schemas.microsoft.com/office/drawing/2014/main" id="{9F2B0BAA-D35A-41BB-9320-440DC1837DC2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A2CE549-FE13-FE66-39F3-947C422C035B}"/>
              </a:ext>
            </a:extLst>
          </p:cNvPr>
          <p:cNvSpPr/>
          <p:nvPr/>
        </p:nvSpPr>
        <p:spPr>
          <a:xfrm>
            <a:off x="474542" y="5629869"/>
            <a:ext cx="604447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Write </a:t>
            </a:r>
            <a:r>
              <a:rPr lang="en-GB" altLang="en-US" i="1" dirty="0">
                <a:solidFill>
                  <a:srgbClr val="010066"/>
                </a:solidFill>
              </a:rPr>
              <a:t>P</a:t>
            </a:r>
            <a:r>
              <a:rPr lang="en-GB" altLang="en-US" dirty="0">
                <a:solidFill>
                  <a:srgbClr val="010066"/>
                </a:solidFill>
              </a:rPr>
              <a:t>(</a:t>
            </a:r>
            <a:r>
              <a:rPr lang="en-GB" altLang="en-US" i="1" dirty="0">
                <a:solidFill>
                  <a:srgbClr val="010066"/>
                </a:solidFill>
              </a:rPr>
              <a:t>x</a:t>
            </a:r>
            <a:r>
              <a:rPr lang="en-GB" altLang="en-US" dirty="0">
                <a:solidFill>
                  <a:srgbClr val="010066"/>
                </a:solidFill>
              </a:rPr>
              <a:t>) </a:t>
            </a:r>
            <a:r>
              <a:rPr lang="en-GB" altLang="en-US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the form </a:t>
            </a:r>
            <a:r>
              <a:rPr lang="en-GB" altLang="en-US" i="1" dirty="0">
                <a:solidFill>
                  <a:srgbClr val="010066"/>
                </a:solidFill>
              </a:rPr>
              <a:t>P</a:t>
            </a:r>
            <a:r>
              <a:rPr lang="en-GB" altLang="en-US" dirty="0">
                <a:solidFill>
                  <a:srgbClr val="010066"/>
                </a:solidFill>
              </a:rPr>
              <a:t>(</a:t>
            </a:r>
            <a:r>
              <a:rPr lang="en-GB" altLang="en-US" i="1" dirty="0">
                <a:solidFill>
                  <a:srgbClr val="010066"/>
                </a:solidFill>
              </a:rPr>
              <a:t>x</a:t>
            </a:r>
            <a:r>
              <a:rPr lang="en-GB" altLang="en-US" dirty="0">
                <a:solidFill>
                  <a:srgbClr val="010066"/>
                </a:solidFill>
              </a:rPr>
              <a:t>) = </a:t>
            </a:r>
            <a:r>
              <a:rPr lang="en-GB" altLang="en-US" i="1" dirty="0">
                <a:solidFill>
                  <a:srgbClr val="010066"/>
                </a:solidFill>
              </a:rPr>
              <a:t>D</a:t>
            </a:r>
            <a:r>
              <a:rPr lang="en-GB" altLang="en-US" dirty="0">
                <a:solidFill>
                  <a:srgbClr val="010066"/>
                </a:solidFill>
              </a:rPr>
              <a:t>(</a:t>
            </a:r>
            <a:r>
              <a:rPr lang="en-GB" altLang="en-US" i="1" dirty="0">
                <a:solidFill>
                  <a:srgbClr val="010066"/>
                </a:solidFill>
              </a:rPr>
              <a:t>x</a:t>
            </a:r>
            <a:r>
              <a:rPr lang="en-GB" altLang="en-US" dirty="0">
                <a:solidFill>
                  <a:srgbClr val="010066"/>
                </a:solidFill>
              </a:rPr>
              <a:t>) </a:t>
            </a:r>
            <a:r>
              <a:rPr lang="en-GB" altLang="en-US" i="1" dirty="0">
                <a:solidFill>
                  <a:srgbClr val="010066"/>
                </a:solidFill>
              </a:rPr>
              <a:t>Q</a:t>
            </a:r>
            <a:r>
              <a:rPr lang="en-GB" altLang="en-US" dirty="0">
                <a:solidFill>
                  <a:srgbClr val="010066"/>
                </a:solidFill>
              </a:rPr>
              <a:t>(</a:t>
            </a:r>
            <a:r>
              <a:rPr lang="en-GB" altLang="en-US" i="1" dirty="0">
                <a:solidFill>
                  <a:srgbClr val="010066"/>
                </a:solidFill>
              </a:rPr>
              <a:t>x</a:t>
            </a:r>
            <a:r>
              <a:rPr lang="en-GB" altLang="en-US" dirty="0">
                <a:solidFill>
                  <a:srgbClr val="010066"/>
                </a:solidFill>
              </a:rPr>
              <a:t>) + </a:t>
            </a:r>
            <a:r>
              <a:rPr lang="en-GB" altLang="en-US" i="1" dirty="0">
                <a:solidFill>
                  <a:srgbClr val="010066"/>
                </a:solidFill>
              </a:rPr>
              <a:t>R</a:t>
            </a:r>
            <a:r>
              <a:rPr lang="en-GB" altLang="en-US" dirty="0">
                <a:solidFill>
                  <a:srgbClr val="010066"/>
                </a:solidFill>
              </a:rPr>
              <a:t>(</a:t>
            </a:r>
            <a:r>
              <a:rPr lang="en-GB" altLang="en-US" i="1" dirty="0">
                <a:solidFill>
                  <a:srgbClr val="010066"/>
                </a:solidFill>
              </a:rPr>
              <a:t>x</a:t>
            </a:r>
            <a:r>
              <a:rPr lang="en-GB" altLang="en-US" dirty="0">
                <a:solidFill>
                  <a:srgbClr val="010066"/>
                </a:solidFill>
              </a:rPr>
              <a:t>)</a:t>
            </a:r>
            <a:endParaRPr lang="en-GB" dirty="0">
              <a:solidFill>
                <a:srgbClr val="01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 Box 9">
            <a:extLst>
              <a:ext uri="{FF2B5EF4-FFF2-40B4-BE49-F238E27FC236}">
                <a16:creationId xmlns:a16="http://schemas.microsoft.com/office/drawing/2014/main" id="{6B649BE8-D652-CDEA-D91C-D88A481E75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30396" y="6178381"/>
            <a:ext cx="655293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rgbClr val="00B050"/>
                </a:solidFill>
              </a:rPr>
              <a:t>5</a:t>
            </a:r>
            <a:r>
              <a:rPr lang="en-GB" altLang="en-US" i="1" dirty="0">
                <a:solidFill>
                  <a:srgbClr val="00B050"/>
                </a:solidFill>
                <a:latin typeface="Times New Roman" panose="02020603050405020304" pitchFamily="18" charset="0"/>
              </a:rPr>
              <a:t>x</a:t>
            </a:r>
            <a:r>
              <a:rPr lang="en-GB" altLang="en-US" baseline="30000" dirty="0">
                <a:solidFill>
                  <a:srgbClr val="00B050"/>
                </a:solidFill>
              </a:rPr>
              <a:t>3</a:t>
            </a:r>
            <a:r>
              <a:rPr lang="en-GB" altLang="en-US" dirty="0">
                <a:solidFill>
                  <a:srgbClr val="00B050"/>
                </a:solidFill>
              </a:rPr>
              <a:t> + 13</a:t>
            </a:r>
            <a:r>
              <a:rPr lang="en-GB" altLang="en-US" i="1" dirty="0">
                <a:solidFill>
                  <a:srgbClr val="00B050"/>
                </a:solidFill>
                <a:latin typeface="Times New Roman" panose="02020603050405020304" pitchFamily="18" charset="0"/>
              </a:rPr>
              <a:t>x</a:t>
            </a:r>
            <a:r>
              <a:rPr lang="en-GB" altLang="en-US" baseline="30000" dirty="0">
                <a:solidFill>
                  <a:srgbClr val="00B050"/>
                </a:solidFill>
              </a:rPr>
              <a:t>2</a:t>
            </a:r>
            <a:r>
              <a:rPr lang="en-GB" altLang="en-US" dirty="0">
                <a:solidFill>
                  <a:srgbClr val="00B050"/>
                </a:solidFill>
              </a:rPr>
              <a:t> – 11</a:t>
            </a:r>
            <a:r>
              <a:rPr lang="en-GB" altLang="en-US" i="1" dirty="0">
                <a:solidFill>
                  <a:srgbClr val="00B050"/>
                </a:solidFill>
                <a:latin typeface="Times New Roman" panose="02020603050405020304" pitchFamily="18" charset="0"/>
              </a:rPr>
              <a:t>x</a:t>
            </a:r>
            <a:r>
              <a:rPr lang="en-GB" altLang="en-US" dirty="0">
                <a:solidFill>
                  <a:srgbClr val="00B050"/>
                </a:solidFill>
              </a:rPr>
              <a:t> + 7 = </a:t>
            </a:r>
            <a:r>
              <a:rPr lang="en-GB" altLang="en-US" dirty="0">
                <a:solidFill>
                  <a:srgbClr val="00B0F0"/>
                </a:solidFill>
              </a:rPr>
              <a:t>(</a:t>
            </a:r>
            <a:r>
              <a:rPr lang="en-GB" altLang="en-US" i="1" dirty="0">
                <a:solidFill>
                  <a:srgbClr val="00B0F0"/>
                </a:solidFill>
                <a:latin typeface="Times New Roman" panose="02020603050405020304" pitchFamily="18" charset="0"/>
              </a:rPr>
              <a:t>x</a:t>
            </a:r>
            <a:r>
              <a:rPr lang="en-GB" altLang="en-US" dirty="0">
                <a:solidFill>
                  <a:srgbClr val="00B0F0"/>
                </a:solidFill>
              </a:rPr>
              <a:t> + 3)</a:t>
            </a:r>
            <a:r>
              <a:rPr lang="en-GB" altLang="en-US" dirty="0">
                <a:solidFill>
                  <a:srgbClr val="FF6600"/>
                </a:solidFill>
              </a:rPr>
              <a:t>(5</a:t>
            </a:r>
            <a:r>
              <a:rPr lang="en-GB" altLang="en-US" i="1" dirty="0">
                <a:solidFill>
                  <a:srgbClr val="FF6600"/>
                </a:solidFill>
                <a:latin typeface="Times New Roman" panose="02020603050405020304" pitchFamily="18" charset="0"/>
              </a:rPr>
              <a:t>x</a:t>
            </a:r>
            <a:r>
              <a:rPr lang="en-GB" altLang="en-US" baseline="30000" dirty="0">
                <a:solidFill>
                  <a:srgbClr val="FF6600"/>
                </a:solidFill>
              </a:rPr>
              <a:t>2</a:t>
            </a:r>
            <a:r>
              <a:rPr lang="en-GB" altLang="en-US" dirty="0">
                <a:solidFill>
                  <a:srgbClr val="FF6600"/>
                </a:solidFill>
              </a:rPr>
              <a:t> – 2</a:t>
            </a:r>
            <a:r>
              <a:rPr lang="en-GB" altLang="en-US" i="1" dirty="0">
                <a:solidFill>
                  <a:srgbClr val="FF6600"/>
                </a:solidFill>
                <a:latin typeface="Times New Roman" panose="02020603050405020304" pitchFamily="18" charset="0"/>
              </a:rPr>
              <a:t>x</a:t>
            </a:r>
            <a:r>
              <a:rPr lang="en-GB" altLang="en-US" dirty="0">
                <a:solidFill>
                  <a:srgbClr val="FF6600"/>
                </a:solidFill>
              </a:rPr>
              <a:t> – 5) </a:t>
            </a:r>
            <a:r>
              <a:rPr lang="en-GB" altLang="en-US" dirty="0">
                <a:solidFill>
                  <a:srgbClr val="0000FF"/>
                </a:solidFill>
              </a:rPr>
              <a:t>+ 22</a:t>
            </a:r>
            <a:r>
              <a:rPr lang="en-GB" altLang="en-US" dirty="0">
                <a:solidFill>
                  <a:srgbClr val="00B050"/>
                </a:solidFill>
              </a:rPr>
              <a:t> </a:t>
            </a:r>
            <a:r>
              <a:rPr lang="en-GB" altLang="en-US" dirty="0">
                <a:solidFill>
                  <a:srgbClr val="FF6600"/>
                </a:solidFill>
              </a:rPr>
              <a:t> </a:t>
            </a:r>
            <a:endParaRPr lang="en-GB" altLang="en-US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2300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1" grpId="0"/>
      <p:bldP spid="12" grpId="0"/>
      <p:bldP spid="19" grpId="0"/>
      <p:bldP spid="2" grpId="0"/>
      <p:bldP spid="20" grpId="0"/>
      <p:bldP spid="21" grpId="0"/>
      <p:bldP spid="22" grpId="0"/>
      <p:bldP spid="23" grpId="0"/>
      <p:bldP spid="24" grpId="0"/>
      <p:bldP spid="25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63" grpId="0"/>
      <p:bldP spid="3" grpId="0"/>
      <p:bldP spid="4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Blue Green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Custom 3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F8E14AAE-E93A-4A17-A9BD-3CF3637F990A}" vid="{1C8CFEF6-9068-404E-9A4F-905BFDF90C3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5_IBAA_HL</Template>
  <TotalTime>1010</TotalTime>
  <Words>2127</Words>
  <Application>Microsoft Office PowerPoint</Application>
  <PresentationFormat>On-screen Show (4:3)</PresentationFormat>
  <Paragraphs>237</Paragraphs>
  <Slides>16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5" baseType="lpstr">
      <vt:lpstr>Arial</vt:lpstr>
      <vt:lpstr>Calibri</vt:lpstr>
      <vt:lpstr>Cambria Math</vt:lpstr>
      <vt:lpstr>Comic Sans MS</vt:lpstr>
      <vt:lpstr>Symbol</vt:lpstr>
      <vt:lpstr>Times New Roman</vt:lpstr>
      <vt:lpstr>Wingdings 2</vt:lpstr>
      <vt:lpstr>Theme1</vt:lpstr>
      <vt:lpstr>Equation</vt:lpstr>
      <vt:lpstr>The factor theorem</vt:lpstr>
      <vt:lpstr>The Factor Theorem</vt:lpstr>
      <vt:lpstr>The Factor Theorem</vt:lpstr>
      <vt:lpstr>The Factor Theorem</vt:lpstr>
      <vt:lpstr>The Factor Theorem</vt:lpstr>
      <vt:lpstr>The Factor Theorem</vt:lpstr>
      <vt:lpstr>The Factor Theorem</vt:lpstr>
      <vt:lpstr>The Factor Theorem</vt:lpstr>
      <vt:lpstr>The Factor Theorem</vt:lpstr>
      <vt:lpstr>The Factor Theorem</vt:lpstr>
      <vt:lpstr>The Factor Theorem</vt:lpstr>
      <vt:lpstr>The Factor Theorem</vt:lpstr>
      <vt:lpstr>The Factor Theorem</vt:lpstr>
      <vt:lpstr>The Factor Theorem</vt:lpstr>
      <vt:lpstr>The Factor Theorem</vt:lpstr>
      <vt:lpstr>PowerPoint Presentation</vt:lpstr>
    </vt:vector>
  </TitlesOfParts>
  <Company>CCSD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remainder theorem and the factor theorem</dc:title>
  <dc:creator>Mathssupport</dc:creator>
  <cp:lastModifiedBy>Orlando Hurtado</cp:lastModifiedBy>
  <cp:revision>7</cp:revision>
  <dcterms:created xsi:type="dcterms:W3CDTF">2020-03-24T17:52:52Z</dcterms:created>
  <dcterms:modified xsi:type="dcterms:W3CDTF">2025-03-21T18:34:27Z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howTimer">
    <vt:bool>true</vt:bool>
  </property>
  <property fmtid="{D5CDD505-2E9C-101B-9397-08002B2CF9AE}" pid="3" name="ShowPercent">
    <vt:bool>true</vt:bool>
  </property>
</Properties>
</file>