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302" r:id="rId4"/>
    <p:sldId id="257" r:id="rId5"/>
    <p:sldId id="258" r:id="rId6"/>
    <p:sldId id="299" r:id="rId7"/>
    <p:sldId id="300" r:id="rId8"/>
    <p:sldId id="301" r:id="rId9"/>
    <p:sldId id="298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00"/>
    <a:srgbClr val="00B050"/>
    <a:srgbClr val="010066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57" d="100"/>
          <a:sy n="57" d="100"/>
        </p:scale>
        <p:origin x="1158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20 March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7F13908E-9206-4DBD-874F-A911F2D546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763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9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575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F16DAA6C-2BD9-467C-BF6B-04080805D6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279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8519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988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5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1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4778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6808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3/20/2025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1479AEA-A3F7-45FA-906A-FEDE8E8AE0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25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52500" y="3200400"/>
            <a:ext cx="7162800" cy="1600200"/>
          </a:xfrm>
        </p:spPr>
        <p:txBody>
          <a:bodyPr/>
          <a:lstStyle/>
          <a:p>
            <a:pPr marL="633413" indent="-633413"/>
            <a:r>
              <a:rPr lang="en-GB" noProof="0" dirty="0"/>
              <a:t>LO: To use the remainder theorem to factorise polynomials.</a:t>
            </a:r>
          </a:p>
          <a:p>
            <a:pPr marL="2743200" indent="-2743200" algn="l"/>
            <a:endParaRPr lang="en-GB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noProof="0" dirty="0"/>
              <a:t>The remainder theorem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66104F8-CCD2-444C-A23D-E9B002969B4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2D4F975B-F849-4963-A2F1-825992BBE7E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1797C3-05ED-6C60-B29F-C1787C1B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0CB4-754E-4433-98E9-641756221209}" type="datetime3">
              <a:rPr lang="en-US" smtClean="0"/>
              <a:t>20 March 2025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14600" y="1547819"/>
            <a:ext cx="3656770" cy="584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3200" i="1" noProof="0" dirty="0">
                <a:latin typeface="Times New Roman" panose="02020603050405020304" pitchFamily="18" charset="0"/>
              </a:rPr>
              <a:t>f</a:t>
            </a:r>
            <a:r>
              <a:rPr lang="en-GB" sz="3200" noProof="0" dirty="0"/>
              <a:t>(</a:t>
            </a:r>
            <a:r>
              <a:rPr lang="en-GB" sz="3200" i="1" noProof="0" dirty="0">
                <a:latin typeface="Times New Roman" panose="02020603050405020304" pitchFamily="18" charset="0"/>
              </a:rPr>
              <a:t>x</a:t>
            </a:r>
            <a:r>
              <a:rPr lang="en-GB" sz="3200" noProof="0" dirty="0"/>
              <a:t>) = 3</a:t>
            </a:r>
            <a:r>
              <a:rPr lang="en-GB" sz="3200" i="1" noProof="0" dirty="0">
                <a:latin typeface="Times New Roman" panose="02020603050405020304" pitchFamily="18" charset="0"/>
              </a:rPr>
              <a:t>x</a:t>
            </a:r>
            <a:r>
              <a:rPr lang="en-GB" sz="3200" baseline="30000" noProof="0" dirty="0"/>
              <a:t>2</a:t>
            </a:r>
            <a:r>
              <a:rPr lang="en-GB" sz="3200" noProof="0" dirty="0"/>
              <a:t> + 11</a:t>
            </a:r>
            <a:r>
              <a:rPr lang="en-GB" sz="3200" i="1" noProof="0" dirty="0">
                <a:latin typeface="Times New Roman" panose="02020603050405020304" pitchFamily="18" charset="0"/>
              </a:rPr>
              <a:t>x</a:t>
            </a:r>
            <a:r>
              <a:rPr lang="en-GB" sz="3200" noProof="0" dirty="0"/>
              <a:t> – 8 </a:t>
            </a:r>
          </a:p>
        </p:txBody>
      </p:sp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1080499" y="2503789"/>
            <a:ext cx="69830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What happens when we divide this polynomial by </a:t>
            </a:r>
            <a:endParaRPr lang="en-GB" noProof="0" dirty="0"/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279400" y="228398"/>
            <a:ext cx="7772400" cy="59079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3900" noProof="0" dirty="0"/>
              <a:t>Polynomial remainder theorem</a:t>
            </a:r>
          </a:p>
        </p:txBody>
      </p:sp>
      <p:sp>
        <p:nvSpPr>
          <p:cNvPr id="36" name="Rectangle 35">
            <a:hlinkClick r:id="rId2"/>
            <a:extLst>
              <a:ext uri="{FF2B5EF4-FFF2-40B4-BE49-F238E27FC236}">
                <a16:creationId xmlns:a16="http://schemas.microsoft.com/office/drawing/2014/main" id="{DC017AD3-0262-4984-9654-81A17C4E4EE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A30A0BB-D1E6-43AD-9FE3-A2C7B0457C7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6EA78A49-11E4-60D7-A48B-5CD2E6FF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995" y="3319614"/>
            <a:ext cx="1063112" cy="584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3200" i="1" noProof="0" dirty="0">
                <a:latin typeface="Times New Roman" panose="02020603050405020304" pitchFamily="18" charset="0"/>
              </a:rPr>
              <a:t>x</a:t>
            </a:r>
            <a:r>
              <a:rPr lang="en-GB" sz="3200" noProof="0" dirty="0"/>
              <a:t> + 5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6FE3FE-E261-7951-C308-87699E36F5A4}"/>
              </a:ext>
            </a:extLst>
          </p:cNvPr>
          <p:cNvSpPr txBox="1"/>
          <p:nvPr/>
        </p:nvSpPr>
        <p:spPr>
          <a:xfrm>
            <a:off x="75172" y="4300580"/>
            <a:ext cx="909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eaLnBrk="1" hangingPunct="1"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Could we evaluate the remainder without performing full division?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599D42-5657-BA7E-0C91-1510B12F0791}"/>
              </a:ext>
            </a:extLst>
          </p:cNvPr>
          <p:cNvSpPr txBox="1"/>
          <p:nvPr/>
        </p:nvSpPr>
        <p:spPr>
          <a:xfrm>
            <a:off x="3505200" y="5076142"/>
            <a:ext cx="2962502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245562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9" grpId="0" animBg="1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21C6A-C54C-186E-F66A-A6BBAD20B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>
              <a:ext uri="{FF2B5EF4-FFF2-40B4-BE49-F238E27FC236}">
                <a16:creationId xmlns:a16="http://schemas.microsoft.com/office/drawing/2014/main" id="{FFB31A82-940E-DC29-F02B-DF65B4ACB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870" y="1102786"/>
            <a:ext cx="6191250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What is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+ 11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8 divided by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+ 5?</a:t>
            </a:r>
          </a:p>
        </p:txBody>
      </p:sp>
      <p:grpSp>
        <p:nvGrpSpPr>
          <p:cNvPr id="17" name="Group 5">
            <a:extLst>
              <a:ext uri="{FF2B5EF4-FFF2-40B4-BE49-F238E27FC236}">
                <a16:creationId xmlns:a16="http://schemas.microsoft.com/office/drawing/2014/main" id="{E60C0FAB-07DD-BEE1-8D29-F1E9554F09A7}"/>
              </a:ext>
            </a:extLst>
          </p:cNvPr>
          <p:cNvGrpSpPr>
            <a:grpSpLocks/>
          </p:cNvGrpSpPr>
          <p:nvPr/>
        </p:nvGrpSpPr>
        <p:grpSpPr bwMode="auto">
          <a:xfrm>
            <a:off x="2397919" y="2022530"/>
            <a:ext cx="3670300" cy="2912541"/>
            <a:chOff x="114" y="1526"/>
            <a:chExt cx="2312" cy="2267"/>
          </a:xfrm>
        </p:grpSpPr>
        <p:grpSp>
          <p:nvGrpSpPr>
            <p:cNvPr id="18" name="Group 6">
              <a:extLst>
                <a:ext uri="{FF2B5EF4-FFF2-40B4-BE49-F238E27FC236}">
                  <a16:creationId xmlns:a16="http://schemas.microsoft.com/office/drawing/2014/main" id="{8CF6C7FF-512A-6B56-F7F1-2BFC1905EF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" y="1526"/>
              <a:ext cx="2312" cy="2267"/>
              <a:chOff x="114" y="1481"/>
              <a:chExt cx="2312" cy="2267"/>
            </a:xfrm>
          </p:grpSpPr>
          <p:sp>
            <p:nvSpPr>
              <p:cNvPr id="24" name="Rectangle 7">
                <a:extLst>
                  <a:ext uri="{FF2B5EF4-FFF2-40B4-BE49-F238E27FC236}">
                    <a16:creationId xmlns:a16="http://schemas.microsoft.com/office/drawing/2014/main" id="{B12ED89F-D68E-6853-F8BC-8D8197CE70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" y="1481"/>
                <a:ext cx="2312" cy="2267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noProof="0" dirty="0"/>
              </a:p>
            </p:txBody>
          </p:sp>
          <p:sp>
            <p:nvSpPr>
              <p:cNvPr id="25" name="Rectangle 8">
                <a:extLst>
                  <a:ext uri="{FF2B5EF4-FFF2-40B4-BE49-F238E27FC236}">
                    <a16:creationId xmlns:a16="http://schemas.microsoft.com/office/drawing/2014/main" id="{A10C68A6-6099-0CA6-76B2-D1F629D18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" y="1572"/>
                <a:ext cx="2132" cy="20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noProof="0" dirty="0"/>
              </a:p>
            </p:txBody>
          </p:sp>
        </p:grpSp>
        <p:grpSp>
          <p:nvGrpSpPr>
            <p:cNvPr id="19" name="Group 9">
              <a:extLst>
                <a:ext uri="{FF2B5EF4-FFF2-40B4-BE49-F238E27FC236}">
                  <a16:creationId xmlns:a16="http://schemas.microsoft.com/office/drawing/2014/main" id="{D9A588EE-9ACC-0229-D8D5-C7926E44B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" y="1946"/>
              <a:ext cx="2022" cy="297"/>
              <a:chOff x="1927" y="2036"/>
              <a:chExt cx="2022" cy="297"/>
            </a:xfrm>
          </p:grpSpPr>
          <p:sp>
            <p:nvSpPr>
              <p:cNvPr id="20" name="Text Box 10">
                <a:extLst>
                  <a:ext uri="{FF2B5EF4-FFF2-40B4-BE49-F238E27FC236}">
                    <a16:creationId xmlns:a16="http://schemas.microsoft.com/office/drawing/2014/main" id="{A18D5AF1-6F6F-78D8-BD3F-D69FD82ADE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6" y="2036"/>
                <a:ext cx="1208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noProof="0" dirty="0"/>
                  <a:t>3</a:t>
                </a:r>
                <a:r>
                  <a:rPr lang="en-GB" i="1" noProof="0" dirty="0">
                    <a:latin typeface="Times New Roman" panose="02020603050405020304" pitchFamily="18" charset="0"/>
                  </a:rPr>
                  <a:t>x</a:t>
                </a:r>
                <a:r>
                  <a:rPr lang="en-GB" baseline="30000" noProof="0" dirty="0"/>
                  <a:t>2</a:t>
                </a:r>
                <a:r>
                  <a:rPr lang="en-GB" noProof="0" dirty="0"/>
                  <a:t> </a:t>
                </a:r>
                <a:r>
                  <a:rPr lang="en-GB" i="1" noProof="0" dirty="0"/>
                  <a:t>+ </a:t>
                </a:r>
                <a:r>
                  <a:rPr lang="en-GB" noProof="0" dirty="0"/>
                  <a:t>11</a:t>
                </a:r>
                <a:r>
                  <a:rPr lang="en-GB" i="1" noProof="0" dirty="0">
                    <a:latin typeface="Times New Roman" panose="02020603050405020304" pitchFamily="18" charset="0"/>
                  </a:rPr>
                  <a:t>x </a:t>
                </a:r>
                <a:r>
                  <a:rPr lang="en-GB" noProof="0" dirty="0"/>
                  <a:t>–</a:t>
                </a:r>
                <a:r>
                  <a:rPr lang="en-GB" i="1" noProof="0" dirty="0"/>
                  <a:t> </a:t>
                </a:r>
                <a:r>
                  <a:rPr lang="en-GB" noProof="0" dirty="0"/>
                  <a:t>8</a:t>
                </a:r>
              </a:p>
            </p:txBody>
          </p:sp>
          <p:sp>
            <p:nvSpPr>
              <p:cNvPr id="21" name="Text Box 11">
                <a:extLst>
                  <a:ext uri="{FF2B5EF4-FFF2-40B4-BE49-F238E27FC236}">
                    <a16:creationId xmlns:a16="http://schemas.microsoft.com/office/drawing/2014/main" id="{EBC2D001-0BB0-F009-8C79-29D935F3A2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7" y="2036"/>
                <a:ext cx="530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i="1" noProof="0" dirty="0">
                    <a:latin typeface="Times New Roman" panose="02020603050405020304" pitchFamily="18" charset="0"/>
                  </a:rPr>
                  <a:t>x</a:t>
                </a:r>
                <a:r>
                  <a:rPr lang="en-GB" noProof="0" dirty="0"/>
                  <a:t> + 5</a:t>
                </a:r>
              </a:p>
            </p:txBody>
          </p:sp>
          <p:sp>
            <p:nvSpPr>
              <p:cNvPr id="22" name="AutoShape 12">
                <a:extLst>
                  <a:ext uri="{FF2B5EF4-FFF2-40B4-BE49-F238E27FC236}">
                    <a16:creationId xmlns:a16="http://schemas.microsoft.com/office/drawing/2014/main" id="{05F1E660-EBAE-91B6-D165-554151089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7" y="2055"/>
                <a:ext cx="46" cy="249"/>
              </a:xfrm>
              <a:prstGeom prst="rightBracket">
                <a:avLst>
                  <a:gd name="adj" fmla="val 270652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noProof="0" dirty="0"/>
              </a:p>
            </p:txBody>
          </p:sp>
          <p:sp>
            <p:nvSpPr>
              <p:cNvPr id="23" name="Line 13">
                <a:extLst>
                  <a:ext uri="{FF2B5EF4-FFF2-40B4-BE49-F238E27FC236}">
                    <a16:creationId xmlns:a16="http://schemas.microsoft.com/office/drawing/2014/main" id="{F1748072-4101-C533-6E3F-A3A52F086F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7" y="2055"/>
                <a:ext cx="150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noProof="0" dirty="0"/>
              </a:p>
            </p:txBody>
          </p:sp>
        </p:grpSp>
      </p:grpSp>
      <p:grpSp>
        <p:nvGrpSpPr>
          <p:cNvPr id="26" name="Group 14">
            <a:extLst>
              <a:ext uri="{FF2B5EF4-FFF2-40B4-BE49-F238E27FC236}">
                <a16:creationId xmlns:a16="http://schemas.microsoft.com/office/drawing/2014/main" id="{9F151F29-F8C3-8783-ABE5-7B0C7C8CF9B1}"/>
              </a:ext>
            </a:extLst>
          </p:cNvPr>
          <p:cNvGrpSpPr>
            <a:grpSpLocks/>
          </p:cNvGrpSpPr>
          <p:nvPr/>
        </p:nvGrpSpPr>
        <p:grpSpPr bwMode="auto">
          <a:xfrm>
            <a:off x="3393282" y="2935346"/>
            <a:ext cx="1477962" cy="461963"/>
            <a:chOff x="703" y="2201"/>
            <a:chExt cx="931" cy="291"/>
          </a:xfrm>
        </p:grpSpPr>
        <p:sp>
          <p:nvSpPr>
            <p:cNvPr id="27" name="Text Box 15">
              <a:extLst>
                <a:ext uri="{FF2B5EF4-FFF2-40B4-BE49-F238E27FC236}">
                  <a16:creationId xmlns:a16="http://schemas.microsoft.com/office/drawing/2014/main" id="{16EFE355-3EA6-FE5D-9F53-0BBB0E170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" y="2201"/>
              <a:ext cx="8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noProof="0" dirty="0"/>
                <a:t>3</a:t>
              </a:r>
              <a:r>
                <a:rPr lang="en-GB" i="1" noProof="0" dirty="0">
                  <a:latin typeface="Times New Roman" panose="02020603050405020304" pitchFamily="18" charset="0"/>
                </a:rPr>
                <a:t>x</a:t>
              </a:r>
              <a:r>
                <a:rPr lang="en-GB" baseline="30000" noProof="0" dirty="0"/>
                <a:t>2 </a:t>
              </a:r>
              <a:r>
                <a:rPr lang="en-GB" i="1" noProof="0" dirty="0"/>
                <a:t>+ </a:t>
              </a:r>
              <a:r>
                <a:rPr lang="en-GB" noProof="0" dirty="0"/>
                <a:t>15</a:t>
              </a:r>
              <a:r>
                <a:rPr lang="en-GB" i="1" noProof="0" dirty="0">
                  <a:latin typeface="Times New Roman" panose="02020603050405020304" pitchFamily="18" charset="0"/>
                </a:rPr>
                <a:t>x</a:t>
              </a:r>
              <a:endParaRPr lang="en-GB" baseline="30000" noProof="0" dirty="0"/>
            </a:p>
          </p:txBody>
        </p:sp>
        <p:sp>
          <p:nvSpPr>
            <p:cNvPr id="28" name="Line 16">
              <a:extLst>
                <a:ext uri="{FF2B5EF4-FFF2-40B4-BE49-F238E27FC236}">
                  <a16:creationId xmlns:a16="http://schemas.microsoft.com/office/drawing/2014/main" id="{C9D84090-496C-A525-208D-6117AECCD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3" y="2476"/>
              <a:ext cx="9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noProof="0" dirty="0"/>
            </a:p>
          </p:txBody>
        </p:sp>
      </p:grpSp>
      <p:sp>
        <p:nvSpPr>
          <p:cNvPr id="29" name="Text Box 17">
            <a:extLst>
              <a:ext uri="{FF2B5EF4-FFF2-40B4-BE49-F238E27FC236}">
                <a16:creationId xmlns:a16="http://schemas.microsoft.com/office/drawing/2014/main" id="{6D24FA18-B6B0-F75F-4A2C-E0A4B0FD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208" y="3308912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/>
              <a:t>– 4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endParaRPr lang="en-GB" baseline="30000" noProof="0" dirty="0"/>
          </a:p>
        </p:txBody>
      </p:sp>
      <p:sp>
        <p:nvSpPr>
          <p:cNvPr id="30" name="Text Box 18">
            <a:extLst>
              <a:ext uri="{FF2B5EF4-FFF2-40B4-BE49-F238E27FC236}">
                <a16:creationId xmlns:a16="http://schemas.microsoft.com/office/drawing/2014/main" id="{F2435CD3-7389-60C2-9136-7E75A9EFE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2676" y="3335714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– 8</a:t>
            </a:r>
            <a:endParaRPr lang="en-GB" i="1" noProof="0" dirty="0">
              <a:latin typeface="Times New Roman" panose="02020603050405020304" pitchFamily="18" charset="0"/>
            </a:endParaRPr>
          </a:p>
        </p:txBody>
      </p:sp>
      <p:sp>
        <p:nvSpPr>
          <p:cNvPr id="31" name="Line 19">
            <a:extLst>
              <a:ext uri="{FF2B5EF4-FFF2-40B4-BE49-F238E27FC236}">
                <a16:creationId xmlns:a16="http://schemas.microsoft.com/office/drawing/2014/main" id="{2705C809-631E-39C9-BCC6-458112275CA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4901" y="2989317"/>
            <a:ext cx="0" cy="41751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noProof="0" dirty="0"/>
          </a:p>
        </p:txBody>
      </p:sp>
      <p:sp>
        <p:nvSpPr>
          <p:cNvPr id="32" name="Text Box 20">
            <a:extLst>
              <a:ext uri="{FF2B5EF4-FFF2-40B4-BE49-F238E27FC236}">
                <a16:creationId xmlns:a16="http://schemas.microsoft.com/office/drawing/2014/main" id="{DE5DF406-97AF-DE40-56A0-B20D2BC5C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605" y="2160820"/>
            <a:ext cx="577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FF6600"/>
                </a:solidFill>
              </a:rPr>
              <a:t> 3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33" name="Group 21">
            <a:extLst>
              <a:ext uri="{FF2B5EF4-FFF2-40B4-BE49-F238E27FC236}">
                <a16:creationId xmlns:a16="http://schemas.microsoft.com/office/drawing/2014/main" id="{EB44EF2D-5024-8566-D884-22E9E5A2A643}"/>
              </a:ext>
            </a:extLst>
          </p:cNvPr>
          <p:cNvGrpSpPr>
            <a:grpSpLocks/>
          </p:cNvGrpSpPr>
          <p:nvPr/>
        </p:nvGrpSpPr>
        <p:grpSpPr bwMode="auto">
          <a:xfrm>
            <a:off x="4000500" y="3763886"/>
            <a:ext cx="1463675" cy="461963"/>
            <a:chOff x="1111" y="2723"/>
            <a:chExt cx="922" cy="291"/>
          </a:xfrm>
        </p:grpSpPr>
        <p:sp>
          <p:nvSpPr>
            <p:cNvPr id="34" name="Text Box 22">
              <a:extLst>
                <a:ext uri="{FF2B5EF4-FFF2-40B4-BE49-F238E27FC236}">
                  <a16:creationId xmlns:a16="http://schemas.microsoft.com/office/drawing/2014/main" id="{1B1ADC5F-A7E1-0D8B-9D8F-58D2CD6C4E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" y="2723"/>
              <a:ext cx="88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noProof="0" dirty="0"/>
                <a:t>– 4</a:t>
              </a:r>
              <a:r>
                <a:rPr lang="en-GB" i="1" noProof="0" dirty="0">
                  <a:latin typeface="Times New Roman" panose="02020603050405020304" pitchFamily="18" charset="0"/>
                </a:rPr>
                <a:t>x</a:t>
              </a:r>
              <a:r>
                <a:rPr lang="en-GB" baseline="30000" noProof="0" dirty="0"/>
                <a:t> </a:t>
              </a:r>
              <a:r>
                <a:rPr lang="en-GB" noProof="0" dirty="0"/>
                <a:t>– 20</a:t>
              </a:r>
              <a:endParaRPr lang="en-GB" baseline="30000" noProof="0" dirty="0"/>
            </a:p>
          </p:txBody>
        </p:sp>
        <p:sp>
          <p:nvSpPr>
            <p:cNvPr id="35" name="Line 23">
              <a:extLst>
                <a:ext uri="{FF2B5EF4-FFF2-40B4-BE49-F238E27FC236}">
                  <a16:creationId xmlns:a16="http://schemas.microsoft.com/office/drawing/2014/main" id="{E69ADEC5-F63F-2D1B-BDA5-4845D6DC85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2998"/>
              <a:ext cx="9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noProof="0" dirty="0"/>
            </a:p>
          </p:txBody>
        </p:sp>
      </p:grpSp>
      <p:sp>
        <p:nvSpPr>
          <p:cNvPr id="39" name="Text Box 27">
            <a:extLst>
              <a:ext uri="{FF2B5EF4-FFF2-40B4-BE49-F238E27FC236}">
                <a16:creationId xmlns:a16="http://schemas.microsoft.com/office/drawing/2014/main" id="{179AB40A-B06D-E067-656F-7A99A130F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2159" y="2161109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FF6600"/>
                </a:solidFill>
              </a:rPr>
              <a:t>– 4</a:t>
            </a:r>
          </a:p>
        </p:txBody>
      </p:sp>
      <p:sp>
        <p:nvSpPr>
          <p:cNvPr id="43" name="Text Box 31">
            <a:extLst>
              <a:ext uri="{FF2B5EF4-FFF2-40B4-BE49-F238E27FC236}">
                <a16:creationId xmlns:a16="http://schemas.microsoft.com/office/drawing/2014/main" id="{3E0EC27D-1E07-E4AB-C63C-D615AD26C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0196" y="420826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0066FF"/>
                </a:solidFill>
              </a:rPr>
              <a:t>12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F0EA2D-AD48-AC1A-9E0E-C3AE42426B4F}"/>
              </a:ext>
            </a:extLst>
          </p:cNvPr>
          <p:cNvSpPr/>
          <p:nvPr/>
        </p:nvSpPr>
        <p:spPr>
          <a:xfrm>
            <a:off x="3707128" y="3751617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noProof="0" dirty="0"/>
              <a:t>–</a:t>
            </a:r>
            <a:endParaRPr lang="en-GB" sz="2400" noProof="0" dirty="0">
              <a:solidFill>
                <a:srgbClr val="00206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23E6607-15C3-32FB-BCA7-E3456D903F77}"/>
              </a:ext>
            </a:extLst>
          </p:cNvPr>
          <p:cNvSpPr/>
          <p:nvPr/>
        </p:nvSpPr>
        <p:spPr>
          <a:xfrm>
            <a:off x="3953519" y="3729415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noProof="0" dirty="0"/>
              <a:t>(</a:t>
            </a:r>
            <a:endParaRPr lang="en-GB" sz="2400" noProof="0" dirty="0">
              <a:solidFill>
                <a:srgbClr val="00206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860892-D906-8E0A-952C-F11D64ADC712}"/>
              </a:ext>
            </a:extLst>
          </p:cNvPr>
          <p:cNvSpPr/>
          <p:nvPr/>
        </p:nvSpPr>
        <p:spPr>
          <a:xfrm>
            <a:off x="5212428" y="3731637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noProof="0" dirty="0"/>
              <a:t>)</a:t>
            </a:r>
            <a:endParaRPr lang="en-GB" sz="2400" noProof="0" dirty="0">
              <a:solidFill>
                <a:srgbClr val="002060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921E7B6-E031-FE25-1227-21866B4F418B}"/>
              </a:ext>
            </a:extLst>
          </p:cNvPr>
          <p:cNvSpPr/>
          <p:nvPr/>
        </p:nvSpPr>
        <p:spPr>
          <a:xfrm>
            <a:off x="3120890" y="2935965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noProof="0" dirty="0"/>
              <a:t>–</a:t>
            </a:r>
            <a:endParaRPr lang="en-GB" sz="2400" noProof="0" dirty="0">
              <a:solidFill>
                <a:srgbClr val="002060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A4E0AFE-E6FD-84F3-4368-BEE108BD8644}"/>
              </a:ext>
            </a:extLst>
          </p:cNvPr>
          <p:cNvSpPr/>
          <p:nvPr/>
        </p:nvSpPr>
        <p:spPr>
          <a:xfrm>
            <a:off x="3367281" y="2913763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noProof="0" dirty="0"/>
              <a:t>(</a:t>
            </a:r>
            <a:endParaRPr lang="en-GB" sz="2400" noProof="0" dirty="0">
              <a:solidFill>
                <a:srgbClr val="002060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A177B9E-CAD7-9474-8530-AABE7DFD1F0A}"/>
              </a:ext>
            </a:extLst>
          </p:cNvPr>
          <p:cNvSpPr/>
          <p:nvPr/>
        </p:nvSpPr>
        <p:spPr>
          <a:xfrm>
            <a:off x="4699827" y="2916897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noProof="0" dirty="0"/>
              <a:t>)</a:t>
            </a:r>
            <a:endParaRPr lang="en-GB" sz="2400" noProof="0" dirty="0">
              <a:solidFill>
                <a:srgbClr val="002060"/>
              </a:solidFill>
            </a:endParaRPr>
          </a:p>
        </p:txBody>
      </p:sp>
      <p:sp>
        <p:nvSpPr>
          <p:cNvPr id="50" name="Text Box 26">
            <a:extLst>
              <a:ext uri="{FF2B5EF4-FFF2-40B4-BE49-F238E27FC236}">
                <a16:creationId xmlns:a16="http://schemas.microsoft.com/office/drawing/2014/main" id="{0F5995FE-3992-DFD7-CBE9-A06BE47C8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15" y="5257342"/>
            <a:ext cx="7377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+ 11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8 divided by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 is </a:t>
            </a:r>
            <a:r>
              <a:rPr lang="en-GB" noProof="0" dirty="0">
                <a:solidFill>
                  <a:srgbClr val="FF6600"/>
                </a:solidFill>
              </a:rPr>
              <a:t>3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FF6600"/>
                </a:solidFill>
              </a:rPr>
              <a:t> – 4 </a:t>
            </a:r>
            <a:r>
              <a:rPr lang="en-GB" noProof="0" dirty="0">
                <a:solidFill>
                  <a:srgbClr val="002060"/>
                </a:solidFill>
              </a:rPr>
              <a:t>remainder</a:t>
            </a:r>
            <a:r>
              <a:rPr lang="en-GB" noProof="0" dirty="0">
                <a:solidFill>
                  <a:srgbClr val="FF6600"/>
                </a:solidFill>
              </a:rPr>
              <a:t> </a:t>
            </a:r>
            <a:r>
              <a:rPr lang="en-GB" noProof="0" dirty="0">
                <a:solidFill>
                  <a:srgbClr val="0070C0"/>
                </a:solidFill>
              </a:rPr>
              <a:t>12</a:t>
            </a:r>
            <a:r>
              <a:rPr lang="en-GB" noProof="0" dirty="0"/>
              <a:t>. 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944A8C9C-CC81-4012-21C3-925E106DAAC9}"/>
              </a:ext>
            </a:extLst>
          </p:cNvPr>
          <p:cNvSpPr txBox="1">
            <a:spLocks/>
          </p:cNvSpPr>
          <p:nvPr/>
        </p:nvSpPr>
        <p:spPr>
          <a:xfrm>
            <a:off x="279400" y="228398"/>
            <a:ext cx="7772400" cy="59079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3900" noProof="0" dirty="0"/>
              <a:t>Polynomial remainder theorem</a:t>
            </a:r>
          </a:p>
        </p:txBody>
      </p:sp>
      <p:sp>
        <p:nvSpPr>
          <p:cNvPr id="36" name="Rectangle 35">
            <a:hlinkClick r:id="rId2"/>
            <a:extLst>
              <a:ext uri="{FF2B5EF4-FFF2-40B4-BE49-F238E27FC236}">
                <a16:creationId xmlns:a16="http://schemas.microsoft.com/office/drawing/2014/main" id="{D7C345B2-D5B2-5EF0-3171-38FABBB8AF7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F447B682-AEB8-E84D-A47E-E0250F838D9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ext Box 26">
            <a:extLst>
              <a:ext uri="{FF2B5EF4-FFF2-40B4-BE49-F238E27FC236}">
                <a16:creationId xmlns:a16="http://schemas.microsoft.com/office/drawing/2014/main" id="{2EF5750C-CC2B-84C8-7D12-7712D952E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583" y="5773729"/>
            <a:ext cx="1925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+ 11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8</a:t>
            </a:r>
          </a:p>
        </p:txBody>
      </p:sp>
      <p:sp>
        <p:nvSpPr>
          <p:cNvPr id="4" name="Text Box 26">
            <a:extLst>
              <a:ext uri="{FF2B5EF4-FFF2-40B4-BE49-F238E27FC236}">
                <a16:creationId xmlns:a16="http://schemas.microsoft.com/office/drawing/2014/main" id="{405FEF21-B059-12A1-F2FA-7C7AAEB90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551" y="5741524"/>
            <a:ext cx="1047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+ 5)</a:t>
            </a:r>
          </a:p>
        </p:txBody>
      </p:sp>
      <p:sp>
        <p:nvSpPr>
          <p:cNvPr id="6" name="Text Box 26">
            <a:extLst>
              <a:ext uri="{FF2B5EF4-FFF2-40B4-BE49-F238E27FC236}">
                <a16:creationId xmlns:a16="http://schemas.microsoft.com/office/drawing/2014/main" id="{6BABC099-22E7-E508-A4C6-1E9D41ECF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823" y="5741524"/>
            <a:ext cx="1210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dirty="0">
                <a:solidFill>
                  <a:srgbClr val="FF6600"/>
                </a:solidFill>
              </a:rPr>
              <a:t>(</a:t>
            </a:r>
            <a:r>
              <a:rPr lang="en-GB" noProof="0" dirty="0">
                <a:solidFill>
                  <a:srgbClr val="FF6600"/>
                </a:solidFill>
              </a:rPr>
              <a:t>3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FF6600"/>
                </a:solidFill>
              </a:rPr>
              <a:t> – 4)</a:t>
            </a:r>
            <a:endParaRPr lang="en-GB" noProof="0" dirty="0"/>
          </a:p>
        </p:txBody>
      </p:sp>
      <p:sp>
        <p:nvSpPr>
          <p:cNvPr id="7" name="Text Box 26">
            <a:extLst>
              <a:ext uri="{FF2B5EF4-FFF2-40B4-BE49-F238E27FC236}">
                <a16:creationId xmlns:a16="http://schemas.microsoft.com/office/drawing/2014/main" id="{43763D0A-953A-8D8F-8340-F1244F957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9839" y="572300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+ </a:t>
            </a:r>
            <a:r>
              <a:rPr lang="en-GB" noProof="0" dirty="0">
                <a:solidFill>
                  <a:srgbClr val="0070C0"/>
                </a:solidFill>
              </a:rPr>
              <a:t>12</a:t>
            </a:r>
            <a:r>
              <a:rPr lang="en-GB" noProof="0" dirty="0"/>
              <a:t>. </a:t>
            </a:r>
          </a:p>
        </p:txBody>
      </p:sp>
      <p:sp>
        <p:nvSpPr>
          <p:cNvPr id="8" name="Text Box 26">
            <a:extLst>
              <a:ext uri="{FF2B5EF4-FFF2-40B4-BE49-F238E27FC236}">
                <a16:creationId xmlns:a16="http://schemas.microsoft.com/office/drawing/2014/main" id="{17423993-CBBA-0A84-3FF1-4D7271588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9240" y="577372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76330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9" grpId="0"/>
      <p:bldP spid="30" grpId="0"/>
      <p:bldP spid="31" grpId="0" animBg="1"/>
      <p:bldP spid="32" grpId="0"/>
      <p:bldP spid="39" grpId="0"/>
      <p:bldP spid="43" grpId="0"/>
      <p:bldP spid="3" grpId="0"/>
      <p:bldP spid="45" grpId="0"/>
      <p:bldP spid="46" grpId="0"/>
      <p:bldP spid="47" grpId="0"/>
      <p:bldP spid="48" grpId="0"/>
      <p:bldP spid="49" grpId="0"/>
      <p:bldP spid="50" grpId="0"/>
      <p:bldP spid="2" grpId="0"/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86543" y="762000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Consider again the example where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+ 11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8 divided by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40025" y="2133600"/>
            <a:ext cx="380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(–5) = 3(–5)</a:t>
            </a:r>
            <a:r>
              <a:rPr lang="en-GB" baseline="30000" noProof="0" dirty="0"/>
              <a:t>2</a:t>
            </a:r>
            <a:r>
              <a:rPr lang="en-GB" noProof="0" dirty="0"/>
              <a:t> + 11(–5) – 8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451225" y="2548466"/>
            <a:ext cx="197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= 75 – 55 – 8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451225" y="2898010"/>
            <a:ext cx="785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= 12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35793" y="3376174"/>
            <a:ext cx="801211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Can you explain why this number should be the same as the remainder when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+ 11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8 divided by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+ 5?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57170" y="4309623"/>
            <a:ext cx="501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+ 5)(quotient) + (remainder)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6543" y="4849372"/>
            <a:ext cx="734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If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= –5 then 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(–5) = (–5 + 5)(quotient) + (remainder)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2900" y="532885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= 0 + (remainder)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50837" y="6093967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So when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is divided by 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+ 5),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(–5) = the remainder. 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10694" y="1605491"/>
            <a:ext cx="3262312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Find the value of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(–5).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79400" y="228398"/>
            <a:ext cx="7772400" cy="59079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3900" noProof="0" dirty="0"/>
              <a:t>Polynomial remainder theorem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141232" y="5698037"/>
            <a:ext cx="27606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(–5) = (remainder)</a:t>
            </a:r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C9ECFDFE-25F0-451A-AB88-619E931DCE7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FF15A8D7-FEF2-48D1-9D1B-B9C6A8ED0B9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Text Box 26">
            <a:extLst>
              <a:ext uri="{FF2B5EF4-FFF2-40B4-BE49-F238E27FC236}">
                <a16:creationId xmlns:a16="http://schemas.microsoft.com/office/drawing/2014/main" id="{189F85A5-EE78-D920-AAD2-7B4EC5657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466" y="1131107"/>
            <a:ext cx="1925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+ 11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8</a:t>
            </a:r>
          </a:p>
        </p:txBody>
      </p:sp>
      <p:sp>
        <p:nvSpPr>
          <p:cNvPr id="17" name="Text Box 26">
            <a:extLst>
              <a:ext uri="{FF2B5EF4-FFF2-40B4-BE49-F238E27FC236}">
                <a16:creationId xmlns:a16="http://schemas.microsoft.com/office/drawing/2014/main" id="{2BA0E2C4-C612-FE27-2017-F0EE20153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434" y="1098902"/>
            <a:ext cx="1047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+ 5)</a:t>
            </a:r>
          </a:p>
        </p:txBody>
      </p:sp>
      <p:sp>
        <p:nvSpPr>
          <p:cNvPr id="18" name="Text Box 26">
            <a:extLst>
              <a:ext uri="{FF2B5EF4-FFF2-40B4-BE49-F238E27FC236}">
                <a16:creationId xmlns:a16="http://schemas.microsoft.com/office/drawing/2014/main" id="{CEC006EA-D00D-DC9F-7E95-534FE247B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06" y="1098902"/>
            <a:ext cx="1210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dirty="0">
                <a:solidFill>
                  <a:srgbClr val="FF6600"/>
                </a:solidFill>
              </a:rPr>
              <a:t>(</a:t>
            </a:r>
            <a:r>
              <a:rPr lang="en-GB" noProof="0" dirty="0">
                <a:solidFill>
                  <a:srgbClr val="FF6600"/>
                </a:solidFill>
              </a:rPr>
              <a:t>3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FF6600"/>
                </a:solidFill>
              </a:rPr>
              <a:t> – 4)</a:t>
            </a:r>
            <a:endParaRPr lang="en-GB" noProof="0" dirty="0"/>
          </a:p>
        </p:txBody>
      </p:sp>
      <p:sp>
        <p:nvSpPr>
          <p:cNvPr id="19" name="Text Box 26">
            <a:extLst>
              <a:ext uri="{FF2B5EF4-FFF2-40B4-BE49-F238E27FC236}">
                <a16:creationId xmlns:a16="http://schemas.microsoft.com/office/drawing/2014/main" id="{5C5E4ED7-B968-D069-4F3A-E93574E9C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4722" y="1080387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+ </a:t>
            </a:r>
            <a:r>
              <a:rPr lang="en-GB" noProof="0" dirty="0">
                <a:solidFill>
                  <a:srgbClr val="0070C0"/>
                </a:solidFill>
              </a:rPr>
              <a:t>12</a:t>
            </a:r>
            <a:r>
              <a:rPr lang="en-GB" noProof="0" dirty="0"/>
              <a:t>. </a:t>
            </a:r>
          </a:p>
        </p:txBody>
      </p:sp>
      <p:sp>
        <p:nvSpPr>
          <p:cNvPr id="20" name="Text Box 26">
            <a:extLst>
              <a:ext uri="{FF2B5EF4-FFF2-40B4-BE49-F238E27FC236}">
                <a16:creationId xmlns:a16="http://schemas.microsoft.com/office/drawing/2014/main" id="{8DC06EF5-C6FE-463C-E5E4-B6C15F59A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123" y="113110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5567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0" grpId="0"/>
      <p:bldP spid="11" grpId="0"/>
      <p:bldP spid="12" grpId="0" animBg="1"/>
      <p:bldP spid="13" grpId="0"/>
      <p:bldP spid="2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50819" y="2344497"/>
            <a:ext cx="8728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We can use this theorem to find the remainder when a polynomial is divided by a linear expression of the form 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</a:t>
            </a:r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).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79400" y="3230462"/>
            <a:ext cx="1707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noProof="0" dirty="0"/>
              <a:t>Example 1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645437" y="3720095"/>
            <a:ext cx="5938837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Find the remainder when the polynomial </a:t>
            </a:r>
          </a:p>
          <a:p>
            <a:pPr algn="ctr" eaLnBrk="1" hangingPunct="1"/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3</a:t>
            </a:r>
            <a:r>
              <a:rPr lang="en-GB" noProof="0" dirty="0"/>
              <a:t> – 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– 8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 is divided by 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+ 2).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79400" y="4647485"/>
            <a:ext cx="8728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Using the Remainder Theorem, the remainder is given by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(–2).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301076" y="5136640"/>
            <a:ext cx="4627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(–2) = (–2)</a:t>
            </a:r>
            <a:r>
              <a:rPr lang="en-GB" baseline="30000" noProof="0" dirty="0"/>
              <a:t>3</a:t>
            </a:r>
            <a:r>
              <a:rPr lang="en-GB" noProof="0" dirty="0"/>
              <a:t> – 3(–2)</a:t>
            </a:r>
            <a:r>
              <a:rPr lang="en-GB" baseline="30000" noProof="0" dirty="0"/>
              <a:t>2</a:t>
            </a:r>
            <a:r>
              <a:rPr lang="en-GB" noProof="0" dirty="0"/>
              <a:t> – 8(–2) + 5 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016465" y="5717994"/>
            <a:ext cx="266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= –8 – 12 + 16 + 5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056398" y="6251684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chemeClr val="tx1"/>
                </a:solidFill>
              </a:rPr>
              <a:t>= </a:t>
            </a:r>
            <a:r>
              <a:rPr lang="en-GB" noProof="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79400" y="228398"/>
            <a:ext cx="7772400" cy="59079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3900" noProof="0" dirty="0"/>
              <a:t>Polynomial remainder theorem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50821" y="1181174"/>
            <a:ext cx="8728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</a:t>
            </a:r>
            <a:r>
              <a:rPr lang="en-GB" i="1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i="1" noProof="0" dirty="0" err="1">
                <a:latin typeface="Times New Roman" panose="02020603050405020304" pitchFamily="18" charset="0"/>
              </a:rPr>
              <a:t>x</a:t>
            </a:r>
            <a:r>
              <a:rPr lang="en-GB" i="1" baseline="300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i="1" baseline="30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GB" noProof="0" dirty="0"/>
              <a:t> +… +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i="1" baseline="30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noProof="0" dirty="0"/>
              <a:t> , </a:t>
            </a:r>
            <a:r>
              <a:rPr lang="en-GB" i="1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noProof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i="1" baseline="-25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noProof="0" dirty="0">
                <a:sym typeface="Symbol" panose="05050102010706020507" pitchFamily="18" charset="2"/>
              </a:rPr>
              <a:t> ℝ,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GB" noProof="0" dirty="0">
                <a:sym typeface="Symbol" panose="05050102010706020507" pitchFamily="18" charset="2"/>
              </a:rPr>
              <a:t> = 0, 1, … ,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GB" noProof="0" dirty="0">
                <a:sym typeface="Symbol" panose="05050102010706020507" pitchFamily="18" charset="2"/>
              </a:rPr>
              <a:t>,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baseline="-250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noProof="0" dirty="0">
                <a:sym typeface="Symbol" panose="05050102010706020507" pitchFamily="18" charset="2"/>
              </a:rPr>
              <a:t> 0</a:t>
            </a:r>
            <a:r>
              <a:rPr lang="en-GB" noProof="0" dirty="0"/>
              <a:t> and a real number </a:t>
            </a:r>
            <a:r>
              <a:rPr lang="en-GB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noProof="0" dirty="0"/>
              <a:t>, then the remainder when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is divided by a linear expression 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</a:t>
            </a:r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) is </a:t>
            </a:r>
            <a:r>
              <a:rPr lang="en-GB" i="1" noProof="0" dirty="0">
                <a:latin typeface="Times New Roman" panose="02020603050405020304" pitchFamily="18" charset="0"/>
              </a:rPr>
              <a:t>f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).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50822" y="731415"/>
            <a:ext cx="2805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Given a polynomial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D04C0E7E-0493-4EE8-A000-2C3D01E6E1E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A26AED01-889C-4D9F-9C17-A9C681E2B9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33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9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9C4D9-1439-4DA2-3273-784B3A8F4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EBFAF35C-84ED-E21E-CB94-6242DA356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927170"/>
            <a:ext cx="1707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noProof="0" dirty="0"/>
              <a:t>Example 2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E97FD3BF-9DF1-E2AB-3A3F-86735A27A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037" y="1416803"/>
            <a:ext cx="6685763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Use the remainder theorem to find the remainder when the polynomial </a:t>
            </a:r>
          </a:p>
          <a:p>
            <a:pPr algn="ctr" eaLnBrk="1" hangingPunct="1"/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4</a:t>
            </a:r>
            <a:r>
              <a:rPr lang="en-GB" noProof="0" dirty="0"/>
              <a:t> – 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3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4 is divided by 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+ 2).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AC9545FC-7C05-DBF8-6B69-B7222FC08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33" y="2868212"/>
            <a:ext cx="89090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Using the Remainder Theorem, the remainder is given by </a:t>
            </a:r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(–2).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BB74A03-A301-BCD7-5F9F-F5F5826FA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4290" y="4068012"/>
            <a:ext cx="4774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(–2) </a:t>
            </a:r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(–2)</a:t>
            </a:r>
            <a:r>
              <a:rPr lang="en-GB" baseline="30000" noProof="0" dirty="0"/>
              <a:t>4</a:t>
            </a:r>
            <a:r>
              <a:rPr lang="en-GB" noProof="0" dirty="0"/>
              <a:t> – 3(–2)</a:t>
            </a:r>
            <a:r>
              <a:rPr lang="en-GB" baseline="30000" noProof="0" dirty="0"/>
              <a:t>3</a:t>
            </a:r>
            <a:r>
              <a:rPr lang="en-GB" noProof="0" dirty="0"/>
              <a:t> + (–2) – 4 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15B8CE43-6D06-6827-603C-A868CD91B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05" y="4710706"/>
            <a:ext cx="25122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16 + 24 – 2 – 4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142C74A2-4558-B40F-471E-A1C513A8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05" y="5210364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>
                <a:solidFill>
                  <a:schemeClr val="tx1"/>
                </a:solidFill>
              </a:rPr>
              <a:t> </a:t>
            </a:r>
            <a:r>
              <a:rPr lang="en-GB" noProof="0" dirty="0">
                <a:solidFill>
                  <a:srgbClr val="FF6600"/>
                </a:solidFill>
              </a:rPr>
              <a:t>34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3F2AB0-3D34-764F-9B90-F448E2A0DFDB}"/>
              </a:ext>
            </a:extLst>
          </p:cNvPr>
          <p:cNvSpPr txBox="1">
            <a:spLocks/>
          </p:cNvSpPr>
          <p:nvPr/>
        </p:nvSpPr>
        <p:spPr>
          <a:xfrm>
            <a:off x="279400" y="228398"/>
            <a:ext cx="7772400" cy="59079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3900" noProof="0" dirty="0"/>
              <a:t>Polynomial remainder theorem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49E93DCC-9C17-AE76-2E1C-531AB850F5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C385F91-E6CB-1CFB-2993-9D9CA592B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D7FEB2-CE98-5D89-7645-B0CD0C8AF481}"/>
              </a:ext>
            </a:extLst>
          </p:cNvPr>
          <p:cNvSpPr txBox="1"/>
          <p:nvPr/>
        </p:nvSpPr>
        <p:spPr>
          <a:xfrm>
            <a:off x="3016465" y="3424995"/>
            <a:ext cx="45889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P</a:t>
            </a:r>
            <a:r>
              <a:rPr lang="en-GB" noProof="0" dirty="0">
                <a:solidFill>
                  <a:srgbClr val="010066"/>
                </a:solidFill>
              </a:rPr>
              <a:t>(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10066"/>
                </a:solidFill>
              </a:rPr>
              <a:t>) = 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baseline="30000" noProof="0" dirty="0">
                <a:solidFill>
                  <a:srgbClr val="010066"/>
                </a:solidFill>
              </a:rPr>
              <a:t>4</a:t>
            </a:r>
            <a:r>
              <a:rPr lang="en-GB" noProof="0" dirty="0">
                <a:solidFill>
                  <a:srgbClr val="010066"/>
                </a:solidFill>
              </a:rPr>
              <a:t> – 3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baseline="30000" noProof="0" dirty="0">
                <a:solidFill>
                  <a:srgbClr val="010066"/>
                </a:solidFill>
              </a:rPr>
              <a:t>3</a:t>
            </a:r>
            <a:r>
              <a:rPr lang="en-GB" noProof="0" dirty="0">
                <a:solidFill>
                  <a:srgbClr val="010066"/>
                </a:solidFill>
              </a:rPr>
              <a:t> + 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10066"/>
                </a:solidFill>
              </a:rPr>
              <a:t> – 4 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A0C7ABC4-ADDD-EE2D-2109-FA148D51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4995"/>
            <a:ext cx="354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If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8BFBD4-CE2D-A25A-DCFF-C5AEEE219E6D}"/>
              </a:ext>
            </a:extLst>
          </p:cNvPr>
          <p:cNvSpPr txBox="1"/>
          <p:nvPr/>
        </p:nvSpPr>
        <p:spPr>
          <a:xfrm>
            <a:off x="381000" y="5638800"/>
            <a:ext cx="8458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GB" noProof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n-GB" i="1" noProof="0" dirty="0">
                <a:latin typeface="Times New Roman" panose="02020603050405020304" pitchFamily="18" charset="0"/>
              </a:rPr>
              <a:t> x</a:t>
            </a:r>
            <a:r>
              <a:rPr lang="en-GB" baseline="30000" noProof="0" dirty="0"/>
              <a:t>4</a:t>
            </a:r>
            <a:r>
              <a:rPr lang="en-GB" noProof="0" dirty="0"/>
              <a:t> – 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3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4 </a:t>
            </a:r>
            <a:r>
              <a:rPr lang="en-GB" noProof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divided by 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+ 2) </a:t>
            </a:r>
            <a:r>
              <a:rPr lang="en-GB" noProof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remainder is 34.</a:t>
            </a:r>
          </a:p>
        </p:txBody>
      </p:sp>
    </p:spTree>
    <p:extLst>
      <p:ext uri="{BB962C8B-B14F-4D97-AF65-F5344CB8AC3E}">
        <p14:creationId xmlns:p14="http://schemas.microsoft.com/office/powerpoint/2010/main" val="302032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5C4373-0172-4E92-261B-8B5DC1D0B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CE9AD17F-B7AE-B175-6FBE-070D0A4BB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927170"/>
            <a:ext cx="1707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noProof="0" dirty="0"/>
              <a:t>Example 3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3F52DB75-9891-1000-76B6-52D864F0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1416803"/>
            <a:ext cx="7886699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noProof="0" dirty="0"/>
              <a:t>When the polynomial </a:t>
            </a:r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3</a:t>
            </a:r>
            <a:r>
              <a:rPr lang="en-GB" noProof="0" dirty="0"/>
              <a:t> + 4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+ </a:t>
            </a:r>
            <a:r>
              <a:rPr lang="en-GB" i="1" noProof="0" dirty="0" err="1">
                <a:latin typeface="Times New Roman" panose="02020603050405020304" pitchFamily="18" charset="0"/>
              </a:rPr>
              <a:t>ax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r>
              <a:rPr lang="en-GB" noProof="0" dirty="0"/>
              <a:t> is divided by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– 2 the remainder is 20, and when divided by 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+ 5 the remainder is 6. Find 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 and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r>
              <a:rPr lang="en-GB" noProof="0" dirty="0"/>
              <a:t>. 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E9F9F36-3A22-68A3-685A-940FF49E1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32" y="3334545"/>
            <a:ext cx="3155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(2)</a:t>
            </a:r>
            <a:r>
              <a:rPr lang="en-GB" baseline="30000" noProof="0" dirty="0"/>
              <a:t>3</a:t>
            </a:r>
            <a:r>
              <a:rPr lang="en-GB" noProof="0" dirty="0"/>
              <a:t> + 4(2)</a:t>
            </a:r>
            <a:r>
              <a:rPr lang="en-GB" baseline="30000" noProof="0" dirty="0"/>
              <a:t>2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(2)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r>
              <a:rPr lang="en-GB" noProof="0" dirty="0"/>
              <a:t> 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08A535EF-A0DC-4D58-0928-CFBF3260D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571" y="3830852"/>
            <a:ext cx="27650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</a:t>
            </a:r>
            <a:r>
              <a:rPr lang="en-GB" noProof="0" dirty="0"/>
              <a:t> 8 + 16 + 2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ACCC04B6-376E-862D-299F-C34FD420B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930" y="4210788"/>
            <a:ext cx="596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3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</a:t>
            </a:r>
            <a:endParaRPr lang="en-GB" sz="3600" noProof="0" dirty="0">
              <a:solidFill>
                <a:srgbClr val="FF0000"/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B60288F-2684-A9A8-D37A-CA7CEDF6975F}"/>
              </a:ext>
            </a:extLst>
          </p:cNvPr>
          <p:cNvSpPr txBox="1">
            <a:spLocks/>
          </p:cNvSpPr>
          <p:nvPr/>
        </p:nvSpPr>
        <p:spPr>
          <a:xfrm>
            <a:off x="279400" y="228398"/>
            <a:ext cx="7772400" cy="59079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3900" noProof="0" dirty="0"/>
              <a:t>Polynomial remainder theorem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EFD96BF2-2B8A-C06C-DE26-D0275353D09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F3424CB1-558E-0B44-9393-382CACE469F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2E0BE5-AF19-76A3-CC75-924DE473ED36}"/>
              </a:ext>
            </a:extLst>
          </p:cNvPr>
          <p:cNvSpPr txBox="1"/>
          <p:nvPr/>
        </p:nvSpPr>
        <p:spPr>
          <a:xfrm>
            <a:off x="1621632" y="2728056"/>
            <a:ext cx="3102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P</a:t>
            </a:r>
            <a:r>
              <a:rPr lang="en-GB" noProof="0" dirty="0">
                <a:solidFill>
                  <a:srgbClr val="010066"/>
                </a:solidFill>
              </a:rPr>
              <a:t>(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10066"/>
                </a:solidFill>
              </a:rPr>
              <a:t>) = 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baseline="30000" noProof="0" dirty="0">
                <a:solidFill>
                  <a:srgbClr val="010066"/>
                </a:solidFill>
              </a:rPr>
              <a:t>3</a:t>
            </a:r>
            <a:r>
              <a:rPr lang="en-GB" noProof="0" dirty="0">
                <a:solidFill>
                  <a:srgbClr val="010066"/>
                </a:solidFill>
              </a:rPr>
              <a:t> + 4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baseline="30000" noProof="0" dirty="0">
                <a:solidFill>
                  <a:srgbClr val="010066"/>
                </a:solidFill>
              </a:rPr>
              <a:t>2</a:t>
            </a:r>
            <a:r>
              <a:rPr lang="en-GB" noProof="0" dirty="0">
                <a:solidFill>
                  <a:srgbClr val="010066"/>
                </a:solidFill>
              </a:rPr>
              <a:t> + </a:t>
            </a:r>
            <a:r>
              <a:rPr lang="en-GB" i="1" noProof="0" dirty="0" err="1">
                <a:solidFill>
                  <a:srgbClr val="010066"/>
                </a:solidFill>
              </a:rPr>
              <a:t>a</a:t>
            </a:r>
            <a:r>
              <a:rPr lang="en-GB" i="1" noProof="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10066"/>
                </a:solidFill>
              </a:rPr>
              <a:t> + </a:t>
            </a:r>
            <a:r>
              <a:rPr lang="en-GB" i="1" noProof="0" dirty="0">
                <a:solidFill>
                  <a:srgbClr val="010066"/>
                </a:solidFill>
              </a:rPr>
              <a:t>b</a:t>
            </a:r>
            <a:r>
              <a:rPr lang="en-GB" noProof="0" dirty="0">
                <a:solidFill>
                  <a:srgbClr val="010066"/>
                </a:solidFill>
              </a:rPr>
              <a:t> 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AC48CB2C-1D09-6FAE-27F6-E1C2FF0A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805" y="2692418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Let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072FCC58-D69E-EA30-7108-D366152A9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963" y="2729891"/>
            <a:ext cx="1435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(2) </a:t>
            </a:r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20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FFB9292C-CBB1-C377-6A1A-8946D6922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6643" y="2692418"/>
            <a:ext cx="1519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(– 5) </a:t>
            </a:r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6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E83929D3-8ED7-7A4D-1867-CD576C179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7971" y="2692418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and</a:t>
            </a: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0CF6C5BA-18AF-3CC6-C9DA-85DC27C18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100" y="2692418"/>
            <a:ext cx="373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</a:t>
            </a:r>
            <a:endParaRPr lang="en-GB" noProof="0" dirty="0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5B603C27-7894-ECBB-5DBB-B0965C297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8739" y="3299903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20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94B15AF6-2A0A-F421-A9A7-ECE08B458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135" y="3800813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20</a:t>
            </a: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7E2E9361-4FF6-43F9-DA46-DC317E525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751" y="4303122"/>
            <a:ext cx="17468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</a:t>
            </a:r>
            <a:r>
              <a:rPr lang="en-GB" noProof="0" dirty="0"/>
              <a:t>  2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2FAF5E5C-7BD9-F3FC-6603-41EF4E60D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135" y="4292517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–4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A0C234EE-615D-D36A-A9C1-24750311F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973" y="3299902"/>
            <a:ext cx="36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(–5)</a:t>
            </a:r>
            <a:r>
              <a:rPr lang="en-GB" baseline="30000" noProof="0" dirty="0"/>
              <a:t>3</a:t>
            </a:r>
            <a:r>
              <a:rPr lang="en-GB" noProof="0" dirty="0"/>
              <a:t> + 4(–5)</a:t>
            </a:r>
            <a:r>
              <a:rPr lang="en-GB" baseline="30000" noProof="0" dirty="0"/>
              <a:t>2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(–5)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r>
              <a:rPr lang="en-GB" noProof="0" dirty="0"/>
              <a:t> </a:t>
            </a: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DF0B8696-D0F1-FD74-4BE0-73D80EC9B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5462" y="3797263"/>
            <a:ext cx="35340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</a:t>
            </a:r>
            <a:r>
              <a:rPr lang="en-GB" noProof="0" dirty="0"/>
              <a:t> –125 + 100 – 5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4036F132-9E19-55C4-F40B-EE36D00DB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594" y="3299903"/>
            <a:ext cx="6142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6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51CF360B-34E8-0874-0EE4-018EAEDED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990" y="3800813"/>
            <a:ext cx="6142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6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99A9F9D1-50F1-18CF-0565-FB8B984E7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9024" y="4303122"/>
            <a:ext cx="17468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</a:t>
            </a:r>
            <a:r>
              <a:rPr lang="en-GB" noProof="0" dirty="0"/>
              <a:t> –5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0A508E45-92A0-7F1D-A9D3-36D59D0EC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990" y="4292517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31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BBF9EEA7-05D2-E5AE-8C9A-D6CC32951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020" y="4771577"/>
            <a:ext cx="25955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1800" noProof="0" dirty="0">
                <a:solidFill>
                  <a:srgbClr val="FF0000"/>
                </a:solidFill>
              </a:rPr>
              <a:t>Solving simultaneously:</a:t>
            </a:r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3CB07387-9D35-2BDB-81CA-4021D9FA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9261" y="4172735"/>
            <a:ext cx="596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3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</a:t>
            </a:r>
            <a:endParaRPr lang="en-GB" sz="3600" noProof="0" dirty="0">
              <a:solidFill>
                <a:srgbClr val="FF0000"/>
              </a:solidFill>
            </a:endParaRPr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D4E0F467-127E-3F66-24C0-D5C7C26E5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103" y="4727892"/>
            <a:ext cx="17468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/>
              <a:t>  2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2A49A079-1D7D-6CF8-DA45-E25ED3253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54" y="4734412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–4</a:t>
            </a:r>
          </a:p>
        </p:txBody>
      </p:sp>
      <p:sp>
        <p:nvSpPr>
          <p:cNvPr id="32" name="Rectangle 10">
            <a:extLst>
              <a:ext uri="{FF2B5EF4-FFF2-40B4-BE49-F238E27FC236}">
                <a16:creationId xmlns:a16="http://schemas.microsoft.com/office/drawing/2014/main" id="{F0EC9FBF-844D-D321-1E86-2AF30F1E1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683" y="5122428"/>
            <a:ext cx="17468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/>
              <a:t> –5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r>
              <a:rPr lang="en-GB" noProof="0" dirty="0"/>
              <a:t>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DF7C1560-31E5-BBF6-3E16-4A41FACBC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37" y="5143638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31</a:t>
            </a:r>
          </a:p>
        </p:txBody>
      </p:sp>
      <p:sp>
        <p:nvSpPr>
          <p:cNvPr id="34" name="Text Box 6">
            <a:extLst>
              <a:ext uri="{FF2B5EF4-FFF2-40B4-BE49-F238E27FC236}">
                <a16:creationId xmlns:a16="http://schemas.microsoft.com/office/drawing/2014/main" id="{8337A0CB-11D3-CD86-C389-4D613D393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535" y="5210364"/>
            <a:ext cx="14157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1800" noProof="0" dirty="0">
                <a:solidFill>
                  <a:srgbClr val="FF0000"/>
                </a:solidFill>
              </a:rPr>
              <a:t>Subtracting,</a:t>
            </a: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55730F7A-1829-CB20-7D60-DCBD22C13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368" y="5133033"/>
            <a:ext cx="23134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           )</a:t>
            </a:r>
            <a:endParaRPr lang="en-GB" noProof="0" dirty="0"/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965C6135-7713-57BE-4BE6-54D9D75D4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244" y="5161033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noProof="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4A98A4E-D039-AFCB-6D2C-EA91E5BB9093}"/>
              </a:ext>
            </a:extLst>
          </p:cNvPr>
          <p:cNvCxnSpPr>
            <a:stCxn id="36" idx="2"/>
          </p:cNvCxnSpPr>
          <p:nvPr/>
        </p:nvCxnSpPr>
        <p:spPr>
          <a:xfrm>
            <a:off x="2970521" y="5622698"/>
            <a:ext cx="2456301" cy="0"/>
          </a:xfrm>
          <a:prstGeom prst="line">
            <a:avLst/>
          </a:prstGeom>
          <a:ln w="2857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9">
            <a:extLst>
              <a:ext uri="{FF2B5EF4-FFF2-40B4-BE49-F238E27FC236}">
                <a16:creationId xmlns:a16="http://schemas.microsoft.com/office/drawing/2014/main" id="{1B716B98-F8D8-8EA0-8F89-76D3E7EF7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8968" y="5666069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7</a:t>
            </a:r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endParaRPr lang="en-GB" noProof="0" dirty="0"/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3877DDEF-9823-AC48-CC55-2E60B590C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938" y="5581994"/>
            <a:ext cx="9573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–35</a:t>
            </a: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1EEA041C-85EC-587F-16D5-E9E9E335D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883" y="600402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endParaRPr lang="en-GB" noProof="0" dirty="0"/>
          </a:p>
        </p:txBody>
      </p:sp>
      <p:sp>
        <p:nvSpPr>
          <p:cNvPr id="42" name="Rectangle 9">
            <a:extLst>
              <a:ext uri="{FF2B5EF4-FFF2-40B4-BE49-F238E27FC236}">
                <a16:creationId xmlns:a16="http://schemas.microsoft.com/office/drawing/2014/main" id="{89DCC9B1-0583-A7C7-1F25-44FC074C6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938" y="6038711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–5</a:t>
            </a:r>
          </a:p>
        </p:txBody>
      </p:sp>
      <p:sp>
        <p:nvSpPr>
          <p:cNvPr id="43" name="Text Box 6">
            <a:extLst>
              <a:ext uri="{FF2B5EF4-FFF2-40B4-BE49-F238E27FC236}">
                <a16:creationId xmlns:a16="http://schemas.microsoft.com/office/drawing/2014/main" id="{16384715-9B93-4357-2935-F9E996EC8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739" y="4805431"/>
            <a:ext cx="3175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noProof="0" dirty="0">
                <a:solidFill>
                  <a:srgbClr val="FF0000"/>
                </a:solidFill>
              </a:rPr>
              <a:t>Substituting </a:t>
            </a:r>
            <a:r>
              <a:rPr lang="en-GB" sz="1800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800" noProof="0" dirty="0">
                <a:solidFill>
                  <a:srgbClr val="FF0000"/>
                </a:solidFill>
              </a:rPr>
              <a:t> </a:t>
            </a:r>
            <a:r>
              <a:rPr lang="en-GB" sz="1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1800" noProof="0" dirty="0"/>
              <a:t> –5</a:t>
            </a:r>
            <a:r>
              <a:rPr lang="en-GB" sz="1800" noProof="0" dirty="0">
                <a:solidFill>
                  <a:srgbClr val="FF0000"/>
                </a:solidFill>
              </a:rPr>
              <a:t> into </a:t>
            </a:r>
            <a:r>
              <a:rPr lang="en-GB" sz="1800" noProof="0" dirty="0">
                <a:solidFill>
                  <a:srgbClr val="FF0000"/>
                </a:solidFill>
                <a:sym typeface="Wingdings" panose="05000000000000000000" pitchFamily="2" charset="2"/>
              </a:rPr>
              <a:t></a:t>
            </a:r>
            <a:endParaRPr lang="en-GB" sz="1800" noProof="0" dirty="0">
              <a:solidFill>
                <a:srgbClr val="FF0000"/>
              </a:solidFill>
            </a:endParaRPr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6F612B86-4C20-F633-622B-AA1ED21DF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8445" y="5111511"/>
            <a:ext cx="17468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noProof="0" dirty="0"/>
              <a:t>  2(–5 ) + </a:t>
            </a:r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45" name="Rectangle 9">
            <a:extLst>
              <a:ext uri="{FF2B5EF4-FFF2-40B4-BE49-F238E27FC236}">
                <a16:creationId xmlns:a16="http://schemas.microsoft.com/office/drawing/2014/main" id="{56433170-8C7F-5EF8-6321-E95377B78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990" y="5110333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–4</a:t>
            </a:r>
          </a:p>
        </p:txBody>
      </p:sp>
      <p:sp>
        <p:nvSpPr>
          <p:cNvPr id="46" name="Rectangle 9">
            <a:extLst>
              <a:ext uri="{FF2B5EF4-FFF2-40B4-BE49-F238E27FC236}">
                <a16:creationId xmlns:a16="http://schemas.microsoft.com/office/drawing/2014/main" id="{0CFF4752-A118-86E5-B3D8-1811883F9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889" y="554236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D4F83583-F091-85C2-FDEC-1F392954A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944" y="5577046"/>
            <a:ext cx="6142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40200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" grpId="0"/>
      <p:bldP spid="3" grpId="0"/>
      <p:bldP spid="14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78A5E-6AA2-5790-8CCC-C8F1E1EF1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:a16="http://schemas.microsoft.com/office/drawing/2014/main" id="{E75DB283-B926-E298-E4E8-8BDAB8659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33" y="740920"/>
            <a:ext cx="17075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noProof="0" dirty="0"/>
              <a:t>Example 4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C9BDB7A-DB4B-5741-E157-0EA7D7F8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067" y="1268268"/>
            <a:ext cx="8348133" cy="178510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200" noProof="0" dirty="0"/>
              <a:t>When </a:t>
            </a:r>
            <a:r>
              <a:rPr lang="en-GB" sz="2200" i="1" noProof="0" dirty="0">
                <a:latin typeface="Times New Roman" panose="02020603050405020304" pitchFamily="18" charset="0"/>
              </a:rPr>
              <a:t>P</a:t>
            </a:r>
            <a:r>
              <a:rPr lang="en-GB" sz="2200" noProof="0" dirty="0"/>
              <a:t>(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) is divided by 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baseline="30000" noProof="0" dirty="0"/>
              <a:t>2</a:t>
            </a:r>
            <a:r>
              <a:rPr lang="en-GB" sz="2200" noProof="0" dirty="0"/>
              <a:t> – 3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 + 7, the quotient is 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baseline="30000" noProof="0" dirty="0"/>
              <a:t>2</a:t>
            </a:r>
            <a:r>
              <a:rPr lang="en-GB" sz="2200" noProof="0" dirty="0"/>
              <a:t> + 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 – 1 and the remainder </a:t>
            </a:r>
            <a:r>
              <a:rPr lang="en-GB" sz="2200" i="1" noProof="0" dirty="0">
                <a:latin typeface="Times New Roman" panose="02020603050405020304" pitchFamily="18" charset="0"/>
              </a:rPr>
              <a:t>R</a:t>
            </a:r>
            <a:r>
              <a:rPr lang="en-GB" sz="2200" noProof="0" dirty="0"/>
              <a:t>(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) is unknown.</a:t>
            </a:r>
          </a:p>
          <a:p>
            <a:pPr algn="ctr" eaLnBrk="1" hangingPunct="1"/>
            <a:r>
              <a:rPr lang="en-GB" sz="2200" noProof="0" dirty="0"/>
              <a:t>When </a:t>
            </a:r>
            <a:r>
              <a:rPr lang="en-GB" sz="2200" i="1" noProof="0" dirty="0">
                <a:latin typeface="Times New Roman" panose="02020603050405020304" pitchFamily="18" charset="0"/>
              </a:rPr>
              <a:t>P</a:t>
            </a:r>
            <a:r>
              <a:rPr lang="en-GB" sz="2200" noProof="0" dirty="0"/>
              <a:t>(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) is divided by 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 – 2 the remainder is 29. </a:t>
            </a:r>
          </a:p>
          <a:p>
            <a:pPr algn="ctr" eaLnBrk="1" hangingPunct="1"/>
            <a:r>
              <a:rPr lang="en-GB" sz="2200" noProof="0" dirty="0"/>
              <a:t>When </a:t>
            </a:r>
            <a:r>
              <a:rPr lang="en-GB" sz="2200" i="1" noProof="0" dirty="0">
                <a:latin typeface="Times New Roman" panose="02020603050405020304" pitchFamily="18" charset="0"/>
              </a:rPr>
              <a:t>P</a:t>
            </a:r>
            <a:r>
              <a:rPr lang="en-GB" sz="2200" noProof="0" dirty="0"/>
              <a:t>(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) is divided by 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 + 1 the remainder is –16.</a:t>
            </a:r>
          </a:p>
          <a:p>
            <a:pPr algn="ctr" eaLnBrk="1" hangingPunct="1"/>
            <a:r>
              <a:rPr lang="en-GB" sz="2200" noProof="0" dirty="0"/>
              <a:t>Find </a:t>
            </a:r>
            <a:r>
              <a:rPr lang="en-GB" sz="2200" i="1" noProof="0" dirty="0">
                <a:latin typeface="Times New Roman" panose="02020603050405020304" pitchFamily="18" charset="0"/>
              </a:rPr>
              <a:t>R</a:t>
            </a:r>
            <a:r>
              <a:rPr lang="en-GB" sz="2200" noProof="0" dirty="0"/>
              <a:t>(</a:t>
            </a:r>
            <a:r>
              <a:rPr lang="en-GB" sz="2200" i="1" noProof="0" dirty="0">
                <a:latin typeface="Times New Roman" panose="02020603050405020304" pitchFamily="18" charset="0"/>
              </a:rPr>
              <a:t>x</a:t>
            </a:r>
            <a:r>
              <a:rPr lang="en-GB" sz="2200" noProof="0" dirty="0"/>
              <a:t>) in the form </a:t>
            </a:r>
            <a:r>
              <a:rPr lang="en-GB" sz="2200" i="1" noProof="0" dirty="0" err="1">
                <a:latin typeface="Times New Roman" panose="02020603050405020304" pitchFamily="18" charset="0"/>
              </a:rPr>
              <a:t>ax</a:t>
            </a:r>
            <a:r>
              <a:rPr lang="en-GB" sz="2200" noProof="0" dirty="0"/>
              <a:t> + </a:t>
            </a:r>
            <a:r>
              <a:rPr lang="en-GB" sz="2200" i="1" noProof="0" dirty="0">
                <a:latin typeface="Times New Roman" panose="02020603050405020304" pitchFamily="18" charset="0"/>
              </a:rPr>
              <a:t>b</a:t>
            </a:r>
            <a:r>
              <a:rPr lang="en-GB" sz="2200" noProof="0" dirty="0"/>
              <a:t> 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91E8D146-9E40-091B-B915-AB430FBFC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81" y="3023402"/>
            <a:ext cx="256993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2200" noProof="0" dirty="0"/>
              <a:t>When the divisor is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3024125-0F6F-1CEA-3AD6-CEF51D3B5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76" y="3789777"/>
            <a:ext cx="1709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00B050"/>
                </a:solidFill>
              </a:rPr>
              <a:t>(2</a:t>
            </a:r>
            <a:r>
              <a:rPr lang="en-GB" baseline="30000" noProof="0" dirty="0">
                <a:solidFill>
                  <a:srgbClr val="00B050"/>
                </a:solidFill>
              </a:rPr>
              <a:t>2</a:t>
            </a:r>
            <a:r>
              <a:rPr lang="en-GB" noProof="0" dirty="0">
                <a:solidFill>
                  <a:srgbClr val="00B050"/>
                </a:solidFill>
              </a:rPr>
              <a:t> + 2 – 1)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46537C9-DF98-4875-121F-BC32549DDC5D}"/>
              </a:ext>
            </a:extLst>
          </p:cNvPr>
          <p:cNvSpPr txBox="1">
            <a:spLocks/>
          </p:cNvSpPr>
          <p:nvPr/>
        </p:nvSpPr>
        <p:spPr>
          <a:xfrm>
            <a:off x="279400" y="228398"/>
            <a:ext cx="7772400" cy="59079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GB" sz="3900" noProof="0" dirty="0"/>
              <a:t>Polynomial remainder theorem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27AD84C0-075D-BCA3-119C-B632A5868B1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145F89B3-9276-DCE3-E083-66A8507D413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D01310BC-9B15-D392-928D-3EB649914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54" y="3785507"/>
            <a:ext cx="354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If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2CB2A7-3A53-F370-59C5-4A8863F73342}"/>
              </a:ext>
            </a:extLst>
          </p:cNvPr>
          <p:cNvSpPr txBox="1"/>
          <p:nvPr/>
        </p:nvSpPr>
        <p:spPr>
          <a:xfrm>
            <a:off x="2227591" y="3403879"/>
            <a:ext cx="999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P</a:t>
            </a:r>
            <a:r>
              <a:rPr lang="en-GB" noProof="0" dirty="0">
                <a:solidFill>
                  <a:srgbClr val="010066"/>
                </a:solidFill>
              </a:rPr>
              <a:t>(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10066"/>
                </a:solidFill>
              </a:rPr>
              <a:t>) =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2BBB70-F439-FFAD-6463-1627B4D79CA4}"/>
              </a:ext>
            </a:extLst>
          </p:cNvPr>
          <p:cNvSpPr txBox="1"/>
          <p:nvPr/>
        </p:nvSpPr>
        <p:spPr>
          <a:xfrm>
            <a:off x="3097481" y="3410658"/>
            <a:ext cx="16234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0B050"/>
                </a:solidFill>
              </a:rPr>
              <a:t>(</a:t>
            </a:r>
            <a:r>
              <a:rPr lang="en-GB" i="1" noProof="0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baseline="30000" noProof="0" dirty="0">
                <a:solidFill>
                  <a:srgbClr val="00B050"/>
                </a:solidFill>
              </a:rPr>
              <a:t>2</a:t>
            </a:r>
            <a:r>
              <a:rPr lang="en-GB" noProof="0" dirty="0">
                <a:solidFill>
                  <a:srgbClr val="00B050"/>
                </a:solidFill>
              </a:rPr>
              <a:t> + </a:t>
            </a:r>
            <a:r>
              <a:rPr lang="en-GB" i="1" noProof="0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0B050"/>
                </a:solidFill>
              </a:rPr>
              <a:t> – 1)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7AEBC23B-EA49-560A-E8D6-FB065B37B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739" y="3399252"/>
            <a:ext cx="1895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FF6600"/>
                </a:solidFill>
              </a:rPr>
              <a:t>(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baseline="30000" noProof="0" dirty="0">
                <a:solidFill>
                  <a:srgbClr val="FF6600"/>
                </a:solidFill>
              </a:rPr>
              <a:t>2</a:t>
            </a:r>
            <a:r>
              <a:rPr lang="en-GB" noProof="0" dirty="0">
                <a:solidFill>
                  <a:srgbClr val="FF6600"/>
                </a:solidFill>
              </a:rPr>
              <a:t> – 3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FF6600"/>
                </a:solidFill>
              </a:rPr>
              <a:t> + 7)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9F08FB-D6EF-2F18-186C-2DFE6AC1C699}"/>
              </a:ext>
            </a:extLst>
          </p:cNvPr>
          <p:cNvSpPr txBox="1"/>
          <p:nvPr/>
        </p:nvSpPr>
        <p:spPr>
          <a:xfrm>
            <a:off x="6081955" y="3403879"/>
            <a:ext cx="1485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066FF"/>
                </a:solidFill>
              </a:rPr>
              <a:t>+ (</a:t>
            </a:r>
            <a:r>
              <a:rPr lang="en-GB" i="1" noProof="0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ax</a:t>
            </a:r>
            <a:r>
              <a:rPr lang="en-GB" noProof="0" dirty="0">
                <a:solidFill>
                  <a:srgbClr val="0066FF"/>
                </a:solidFill>
              </a:rPr>
              <a:t> + 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b</a:t>
            </a:r>
            <a:r>
              <a:rPr lang="en-GB" noProof="0" dirty="0">
                <a:solidFill>
                  <a:srgbClr val="0066FF"/>
                </a:solidFill>
              </a:rPr>
              <a:t>)</a:t>
            </a:r>
          </a:p>
        </p:txBody>
      </p:sp>
      <p:sp>
        <p:nvSpPr>
          <p:cNvPr id="20" name="Text Box 8">
            <a:extLst>
              <a:ext uri="{FF2B5EF4-FFF2-40B4-BE49-F238E27FC236}">
                <a16:creationId xmlns:a16="http://schemas.microsoft.com/office/drawing/2014/main" id="{665E7190-6749-A39C-262E-8B3F623E4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919" y="3011424"/>
            <a:ext cx="17748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baseline="30000" noProof="0" dirty="0"/>
              <a:t>2</a:t>
            </a:r>
            <a:r>
              <a:rPr lang="en-GB" noProof="0" dirty="0"/>
              <a:t> – 3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 + 7, </a:t>
            </a: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C609FAFD-4D51-6E7A-D543-1A281F115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620" y="3787958"/>
            <a:ext cx="1435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(2) </a:t>
            </a:r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29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C34F1C32-06EA-0E24-C74C-B38FD30B6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295" y="3778361"/>
            <a:ext cx="20008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FF6600"/>
                </a:solidFill>
              </a:rPr>
              <a:t>(2</a:t>
            </a:r>
            <a:r>
              <a:rPr lang="en-GB" baseline="30000" noProof="0" dirty="0">
                <a:solidFill>
                  <a:srgbClr val="FF6600"/>
                </a:solidFill>
              </a:rPr>
              <a:t>2</a:t>
            </a:r>
            <a:r>
              <a:rPr lang="en-GB" noProof="0" dirty="0">
                <a:solidFill>
                  <a:srgbClr val="FF6600"/>
                </a:solidFill>
              </a:rPr>
              <a:t> –3(2) + 7)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DE5CF9-18D1-BD78-04B0-FAC5B1BECC04}"/>
              </a:ext>
            </a:extLst>
          </p:cNvPr>
          <p:cNvSpPr txBox="1"/>
          <p:nvPr/>
        </p:nvSpPr>
        <p:spPr>
          <a:xfrm>
            <a:off x="6103164" y="3789777"/>
            <a:ext cx="1485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066FF"/>
                </a:solidFill>
              </a:rPr>
              <a:t>+ (2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a</a:t>
            </a:r>
            <a:r>
              <a:rPr lang="en-GB" noProof="0" dirty="0">
                <a:solidFill>
                  <a:srgbClr val="0066FF"/>
                </a:solidFill>
              </a:rPr>
              <a:t> + 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b</a:t>
            </a:r>
            <a:r>
              <a:rPr lang="en-GB" noProof="0" dirty="0">
                <a:solidFill>
                  <a:srgbClr val="0066FF"/>
                </a:solidFill>
              </a:rPr>
              <a:t>)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E32BFE98-0E96-4F2D-0B61-222CCAA78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2255" y="3785507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29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281E77BC-8EE4-4E6C-1B31-ABA7F8E43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28" y="4217331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00B050"/>
                </a:solidFill>
              </a:rPr>
              <a:t>(5)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9EA04E25-2C5D-E54F-483E-560057D54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7657" y="4206797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FF6600"/>
                </a:solidFill>
              </a:rPr>
              <a:t>(5)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AA102B-6E38-E94E-7A44-014C3A708415}"/>
              </a:ext>
            </a:extLst>
          </p:cNvPr>
          <p:cNvSpPr txBox="1"/>
          <p:nvPr/>
        </p:nvSpPr>
        <p:spPr>
          <a:xfrm>
            <a:off x="6211289" y="4218213"/>
            <a:ext cx="1485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066FF"/>
                </a:solidFill>
              </a:rPr>
              <a:t>+ 2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a</a:t>
            </a:r>
            <a:r>
              <a:rPr lang="en-GB" noProof="0" dirty="0">
                <a:solidFill>
                  <a:srgbClr val="0066FF"/>
                </a:solidFill>
              </a:rPr>
              <a:t> + </a:t>
            </a:r>
            <a:r>
              <a:rPr lang="en-GB" i="1" noProof="0" dirty="0">
                <a:solidFill>
                  <a:srgbClr val="0066FF"/>
                </a:solidFill>
              </a:rPr>
              <a:t>b</a:t>
            </a:r>
            <a:endParaRPr lang="en-GB" noProof="0" dirty="0">
              <a:solidFill>
                <a:srgbClr val="0066FF"/>
              </a:solidFill>
            </a:endParaRP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D2AC6458-EA14-0086-470D-9E7B7AFA9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5415" y="4212241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29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F20705B-C47F-89B0-CA36-DD1C00AB1835}"/>
              </a:ext>
            </a:extLst>
          </p:cNvPr>
          <p:cNvSpPr txBox="1"/>
          <p:nvPr/>
        </p:nvSpPr>
        <p:spPr>
          <a:xfrm>
            <a:off x="6472776" y="4645817"/>
            <a:ext cx="11375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10066"/>
                </a:solidFill>
              </a:rPr>
              <a:t>2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noProof="0" dirty="0">
                <a:solidFill>
                  <a:srgbClr val="010066"/>
                </a:solidFill>
              </a:rPr>
              <a:t> + </a:t>
            </a:r>
            <a:r>
              <a:rPr lang="en-GB" i="1" noProof="0" dirty="0">
                <a:solidFill>
                  <a:srgbClr val="010066"/>
                </a:solidFill>
              </a:rPr>
              <a:t>b</a:t>
            </a:r>
            <a:endParaRPr lang="en-GB" noProof="0" dirty="0">
              <a:solidFill>
                <a:srgbClr val="010066"/>
              </a:solidFill>
            </a:endParaRP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1871D9B0-97D0-5BDB-2FC1-772D1EFC9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5415" y="4602642"/>
            <a:ext cx="6142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4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C02E7A27-BC44-50EC-6560-75A6AAC7B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008394"/>
            <a:ext cx="2444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00B050"/>
                </a:solidFill>
              </a:rPr>
              <a:t>((–1)</a:t>
            </a:r>
            <a:r>
              <a:rPr lang="en-GB" baseline="30000" noProof="0" dirty="0">
                <a:solidFill>
                  <a:srgbClr val="00B050"/>
                </a:solidFill>
              </a:rPr>
              <a:t>2</a:t>
            </a:r>
            <a:r>
              <a:rPr lang="en-GB" noProof="0" dirty="0">
                <a:solidFill>
                  <a:srgbClr val="00B050"/>
                </a:solidFill>
              </a:rPr>
              <a:t> + (–1) – 1)</a:t>
            </a:r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2F6B4217-F44C-094D-BDD9-D72B962CD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63" y="4707010"/>
            <a:ext cx="354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/>
              <a:t>If</a:t>
            </a: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096D21CE-31C9-3BFD-1947-80E64C089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367" y="4707011"/>
            <a:ext cx="17780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(–1) </a:t>
            </a:r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–16</a:t>
            </a: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427BECC7-2B27-DF72-06AC-C2563C1E6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801" y="4975600"/>
            <a:ext cx="26340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FF6600"/>
                </a:solidFill>
              </a:rPr>
              <a:t>((–1)</a:t>
            </a:r>
            <a:r>
              <a:rPr lang="en-GB" baseline="30000" noProof="0" dirty="0">
                <a:solidFill>
                  <a:srgbClr val="FF6600"/>
                </a:solidFill>
              </a:rPr>
              <a:t>2</a:t>
            </a:r>
            <a:r>
              <a:rPr lang="en-GB" noProof="0" dirty="0">
                <a:solidFill>
                  <a:srgbClr val="FF6600"/>
                </a:solidFill>
              </a:rPr>
              <a:t> –3(–1) + 7)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EC55B88-2C8D-9DF0-C37B-CDDC6C97E346}"/>
              </a:ext>
            </a:extLst>
          </p:cNvPr>
          <p:cNvSpPr txBox="1"/>
          <p:nvPr/>
        </p:nvSpPr>
        <p:spPr>
          <a:xfrm>
            <a:off x="6103164" y="4987953"/>
            <a:ext cx="1485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066FF"/>
                </a:solidFill>
              </a:rPr>
              <a:t>+ (–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a</a:t>
            </a:r>
            <a:r>
              <a:rPr lang="en-GB" noProof="0" dirty="0">
                <a:solidFill>
                  <a:srgbClr val="0066FF"/>
                </a:solidFill>
              </a:rPr>
              <a:t> + 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b</a:t>
            </a:r>
            <a:r>
              <a:rPr lang="en-GB" noProof="0" dirty="0">
                <a:solidFill>
                  <a:srgbClr val="0066FF"/>
                </a:solidFill>
              </a:rPr>
              <a:t>)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F3A123B5-68C7-6B4E-0028-3C749CD79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2255" y="4983683"/>
            <a:ext cx="9573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–16</a:t>
            </a:r>
          </a:p>
        </p:txBody>
      </p:sp>
      <p:sp>
        <p:nvSpPr>
          <p:cNvPr id="38" name="Rectangle 9">
            <a:extLst>
              <a:ext uri="{FF2B5EF4-FFF2-40B4-BE49-F238E27FC236}">
                <a16:creationId xmlns:a16="http://schemas.microsoft.com/office/drawing/2014/main" id="{E018C450-FA2E-D81A-9F91-E8651C345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887" y="5416388"/>
            <a:ext cx="732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00B050"/>
                </a:solidFill>
              </a:rPr>
              <a:t>(–1)</a:t>
            </a: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604359B0-F4C4-F071-4167-046C7A076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789" y="5405404"/>
            <a:ext cx="7100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solidFill>
                  <a:srgbClr val="FF6600"/>
                </a:solidFill>
              </a:rPr>
              <a:t>(11)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CD54F0-F229-B53C-AD63-8181F4CFEA08}"/>
              </a:ext>
            </a:extLst>
          </p:cNvPr>
          <p:cNvSpPr txBox="1"/>
          <p:nvPr/>
        </p:nvSpPr>
        <p:spPr>
          <a:xfrm>
            <a:off x="6211289" y="5416389"/>
            <a:ext cx="1485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066FF"/>
                </a:solidFill>
              </a:rPr>
              <a:t>– 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a</a:t>
            </a:r>
            <a:r>
              <a:rPr lang="en-GB" noProof="0" dirty="0">
                <a:solidFill>
                  <a:srgbClr val="0066FF"/>
                </a:solidFill>
              </a:rPr>
              <a:t> + </a:t>
            </a:r>
            <a:r>
              <a:rPr lang="en-GB" i="1" noProof="0" dirty="0">
                <a:solidFill>
                  <a:srgbClr val="0066FF"/>
                </a:solidFill>
              </a:rPr>
              <a:t>b</a:t>
            </a:r>
            <a:endParaRPr lang="en-GB" noProof="0" dirty="0">
              <a:solidFill>
                <a:srgbClr val="0066FF"/>
              </a:solidFill>
            </a:endParaRP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8897C51E-AF17-6D91-14FE-745F9B80A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5415" y="5410417"/>
            <a:ext cx="9573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–16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99AB1C2-F564-A979-6538-168B14E16F1A}"/>
              </a:ext>
            </a:extLst>
          </p:cNvPr>
          <p:cNvSpPr txBox="1"/>
          <p:nvPr/>
        </p:nvSpPr>
        <p:spPr>
          <a:xfrm>
            <a:off x="6472776" y="5843993"/>
            <a:ext cx="11375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noProof="0" dirty="0">
                <a:solidFill>
                  <a:srgbClr val="010066"/>
                </a:solidFill>
              </a:rPr>
              <a:t>–</a:t>
            </a:r>
            <a:r>
              <a:rPr lang="en-GB" i="1" noProof="0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noProof="0" dirty="0">
                <a:solidFill>
                  <a:srgbClr val="010066"/>
                </a:solidFill>
              </a:rPr>
              <a:t> + </a:t>
            </a:r>
            <a:r>
              <a:rPr lang="en-GB" i="1" noProof="0" dirty="0">
                <a:solidFill>
                  <a:srgbClr val="010066"/>
                </a:solidFill>
              </a:rPr>
              <a:t>b</a:t>
            </a:r>
            <a:endParaRPr lang="en-GB" noProof="0" dirty="0">
              <a:solidFill>
                <a:srgbClr val="010066"/>
              </a:solidFill>
            </a:endParaRPr>
          </a:p>
        </p:txBody>
      </p:sp>
      <p:sp>
        <p:nvSpPr>
          <p:cNvPr id="43" name="Rectangle 9">
            <a:extLst>
              <a:ext uri="{FF2B5EF4-FFF2-40B4-BE49-F238E27FC236}">
                <a16:creationId xmlns:a16="http://schemas.microsoft.com/office/drawing/2014/main" id="{148EBCE4-7C54-68B6-8686-4D2023D7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5415" y="5800818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–5</a:t>
            </a:r>
          </a:p>
        </p:txBody>
      </p:sp>
      <p:sp>
        <p:nvSpPr>
          <p:cNvPr id="44" name="Text Box 11">
            <a:extLst>
              <a:ext uri="{FF2B5EF4-FFF2-40B4-BE49-F238E27FC236}">
                <a16:creationId xmlns:a16="http://schemas.microsoft.com/office/drawing/2014/main" id="{EB1F3ECA-77E6-73B5-C4EF-40FB7FAA2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9957" y="4525255"/>
            <a:ext cx="596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3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</a:t>
            </a:r>
            <a:endParaRPr lang="en-GB" sz="3600" noProof="0" dirty="0">
              <a:solidFill>
                <a:srgbClr val="FF0000"/>
              </a:solidFill>
            </a:endParaRPr>
          </a:p>
        </p:txBody>
      </p:sp>
      <p:sp>
        <p:nvSpPr>
          <p:cNvPr id="45" name="Text Box 6">
            <a:extLst>
              <a:ext uri="{FF2B5EF4-FFF2-40B4-BE49-F238E27FC236}">
                <a16:creationId xmlns:a16="http://schemas.microsoft.com/office/drawing/2014/main" id="{D412CF54-5197-A0A6-4030-CAE1891B7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6120992"/>
            <a:ext cx="41569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noProof="0" dirty="0">
                <a:solidFill>
                  <a:srgbClr val="FF0000"/>
                </a:solidFill>
              </a:rPr>
              <a:t>Solving </a:t>
            </a:r>
            <a:r>
              <a:rPr lang="en-GB" sz="18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 a</a:t>
            </a:r>
            <a:r>
              <a:rPr lang="en-GB" sz="1800" noProof="0" dirty="0">
                <a:solidFill>
                  <a:srgbClr val="FF0000"/>
                </a:solidFill>
              </a:rPr>
              <a:t>nd </a:t>
            </a:r>
            <a:r>
              <a:rPr lang="en-GB" sz="18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</a:t>
            </a:r>
            <a:r>
              <a:rPr lang="en-GB" sz="1800" noProof="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GB" sz="1800" noProof="0" dirty="0">
                <a:solidFill>
                  <a:srgbClr val="FF0000"/>
                </a:solidFill>
              </a:rPr>
              <a:t>simultaneously gives:</a:t>
            </a:r>
          </a:p>
        </p:txBody>
      </p:sp>
      <p:sp>
        <p:nvSpPr>
          <p:cNvPr id="46" name="Rectangle 9">
            <a:extLst>
              <a:ext uri="{FF2B5EF4-FFF2-40B4-BE49-F238E27FC236}">
                <a16:creationId xmlns:a16="http://schemas.microsoft.com/office/drawing/2014/main" id="{460C0C84-79C8-DFF7-3683-05200232B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0388" y="626004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a</a:t>
            </a:r>
            <a:endParaRPr lang="en-GB" noProof="0" dirty="0"/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068A98E4-CA17-70BF-7F2E-8181CDBFE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071" y="6258396"/>
            <a:ext cx="7857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–2</a:t>
            </a: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BBB9CD39-850C-4E2B-91B7-15318E20D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7618" y="6258397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noProof="0" dirty="0">
                <a:latin typeface="Times New Roman" panose="02020603050405020304" pitchFamily="18" charset="0"/>
              </a:rPr>
              <a:t>b</a:t>
            </a:r>
            <a:endParaRPr lang="en-GB" noProof="0" dirty="0"/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C64D1A2A-B9AE-3C73-CB7B-1223B1B93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967" y="6258396"/>
            <a:ext cx="6142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noProof="0" dirty="0"/>
              <a:t> 3</a:t>
            </a:r>
          </a:p>
        </p:txBody>
      </p:sp>
      <p:sp>
        <p:nvSpPr>
          <p:cNvPr id="50" name="Text Box 11">
            <a:extLst>
              <a:ext uri="{FF2B5EF4-FFF2-40B4-BE49-F238E27FC236}">
                <a16:creationId xmlns:a16="http://schemas.microsoft.com/office/drawing/2014/main" id="{AD746176-82EB-71D9-B1DE-FC0B97C15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708484"/>
            <a:ext cx="596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36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</a:t>
            </a:r>
            <a:endParaRPr lang="en-GB" sz="3600" noProof="0" dirty="0">
              <a:solidFill>
                <a:srgbClr val="FF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C3D0CFB-4813-6886-B420-C6538F2142C4}"/>
              </a:ext>
            </a:extLst>
          </p:cNvPr>
          <p:cNvSpPr txBox="1"/>
          <p:nvPr/>
        </p:nvSpPr>
        <p:spPr>
          <a:xfrm>
            <a:off x="4665133" y="69098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i="1" noProof="0" dirty="0">
                <a:latin typeface="Times New Roman" panose="02020603050405020304" pitchFamily="18" charset="0"/>
              </a:rPr>
              <a:t>P</a:t>
            </a:r>
            <a:r>
              <a:rPr lang="en-GB" noProof="0" dirty="0"/>
              <a:t>(</a:t>
            </a:r>
            <a:r>
              <a:rPr lang="en-GB" i="1" noProof="0" dirty="0">
                <a:latin typeface="Times New Roman" panose="02020603050405020304" pitchFamily="18" charset="0"/>
              </a:rPr>
              <a:t>x</a:t>
            </a:r>
            <a:r>
              <a:rPr lang="en-GB" noProof="0" dirty="0"/>
              <a:t>) = </a:t>
            </a:r>
            <a:r>
              <a:rPr lang="en-GB" i="1" noProof="0" dirty="0">
                <a:solidFill>
                  <a:srgbClr val="00B050"/>
                </a:solidFill>
                <a:latin typeface="Times New Roman" panose="02020603050405020304" pitchFamily="18" charset="0"/>
              </a:rPr>
              <a:t>D</a:t>
            </a:r>
            <a:r>
              <a:rPr lang="en-GB" noProof="0" dirty="0">
                <a:solidFill>
                  <a:srgbClr val="00B050"/>
                </a:solidFill>
              </a:rPr>
              <a:t>(</a:t>
            </a:r>
            <a:r>
              <a:rPr lang="en-GB" i="1" noProof="0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0B050"/>
                </a:solidFill>
              </a:rPr>
              <a:t>)</a:t>
            </a:r>
            <a:r>
              <a:rPr lang="en-GB" i="1" noProof="0" dirty="0">
                <a:latin typeface="Times New Roman" panose="02020603050405020304" pitchFamily="18" charset="0"/>
              </a:rPr>
              <a:t> </a:t>
            </a:r>
            <a:r>
              <a:rPr lang="en-GB" i="1" noProof="0" dirty="0">
                <a:latin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Q</a:t>
            </a:r>
            <a:r>
              <a:rPr lang="en-GB" noProof="0" dirty="0">
                <a:solidFill>
                  <a:srgbClr val="FF6600"/>
                </a:solidFill>
              </a:rPr>
              <a:t>(</a:t>
            </a:r>
            <a:r>
              <a:rPr lang="en-GB" i="1" noProof="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FF6600"/>
                </a:solidFill>
              </a:rPr>
              <a:t>) </a:t>
            </a:r>
            <a:r>
              <a:rPr lang="en-GB" noProof="0" dirty="0"/>
              <a:t>+</a:t>
            </a:r>
            <a:r>
              <a:rPr lang="en-GB" i="1" noProof="0" dirty="0">
                <a:latin typeface="Times New Roman" panose="02020603050405020304" pitchFamily="18" charset="0"/>
              </a:rPr>
              <a:t> 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R</a:t>
            </a:r>
            <a:r>
              <a:rPr lang="en-GB" noProof="0" dirty="0">
                <a:solidFill>
                  <a:srgbClr val="0066FF"/>
                </a:solidFill>
              </a:rPr>
              <a:t>(</a:t>
            </a:r>
            <a:r>
              <a:rPr lang="en-GB" i="1" noProof="0" dirty="0">
                <a:solidFill>
                  <a:srgbClr val="0066FF"/>
                </a:solidFill>
                <a:latin typeface="Times New Roman" panose="02020603050405020304" pitchFamily="18" charset="0"/>
              </a:rPr>
              <a:t>x</a:t>
            </a:r>
            <a:r>
              <a:rPr lang="en-GB" noProof="0" dirty="0">
                <a:solidFill>
                  <a:srgbClr val="0066FF"/>
                </a:solidFill>
              </a:rPr>
              <a:t>)</a:t>
            </a:r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741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2" grpId="0"/>
      <p:bldP spid="14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0" dirty="0"/>
              <a:t>Thank you for using resources from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0" dirty="0">
                <a:hlinkClick r:id="rId2"/>
              </a:rPr>
              <a:t>https://www.mathssupport.org</a:t>
            </a:r>
            <a:r>
              <a:rPr lang="en-GB" sz="2800" noProof="0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0" dirty="0"/>
              <a:t>If you have a special request, drop us an email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0" dirty="0">
                <a:hlinkClick r:id="rId4"/>
              </a:rPr>
              <a:t>info@mathssupport.org</a:t>
            </a:r>
            <a:r>
              <a:rPr lang="en-GB" sz="2800" noProof="0" dirty="0"/>
              <a:t> </a:t>
            </a: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noProof="0" dirty="0"/>
              <a:t>For more resources visit our website</a:t>
            </a:r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629</TotalTime>
  <Words>1075</Words>
  <Application>Microsoft Office PowerPoint</Application>
  <PresentationFormat>On-screen Show (4:3)</PresentationFormat>
  <Paragraphs>160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Comic Sans MS</vt:lpstr>
      <vt:lpstr>Symbol</vt:lpstr>
      <vt:lpstr>Times New Roman</vt:lpstr>
      <vt:lpstr>Wingdings</vt:lpstr>
      <vt:lpstr>Wingdings 2</vt:lpstr>
      <vt:lpstr>Theme1</vt:lpstr>
      <vt:lpstr>The remainder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remainder theorem and the factor theorem</dc:title>
  <dc:creator>Mathssupport</dc:creator>
  <cp:lastModifiedBy>Orlando Hurtado</cp:lastModifiedBy>
  <cp:revision>10</cp:revision>
  <dcterms:created xsi:type="dcterms:W3CDTF">2020-03-24T17:52:52Z</dcterms:created>
  <dcterms:modified xsi:type="dcterms:W3CDTF">2025-03-20T04:26:43Z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