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9" r:id="rId3"/>
    <p:sldId id="258" r:id="rId4"/>
    <p:sldId id="257" r:id="rId5"/>
    <p:sldId id="260" r:id="rId6"/>
    <p:sldId id="300" r:id="rId7"/>
    <p:sldId id="264" r:id="rId8"/>
    <p:sldId id="259" r:id="rId9"/>
    <p:sldId id="301" r:id="rId10"/>
    <p:sldId id="261" r:id="rId11"/>
    <p:sldId id="263" r:id="rId12"/>
    <p:sldId id="262" r:id="rId13"/>
    <p:sldId id="298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B050"/>
    <a:srgbClr val="010066"/>
    <a:srgbClr val="009900"/>
    <a:srgbClr val="CC0099"/>
    <a:srgbClr val="99CCFF"/>
    <a:srgbClr val="FF7C8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57" d="100"/>
          <a:sy n="57" d="100"/>
        </p:scale>
        <p:origin x="171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31 March 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2E29514D-E182-4640-9AD5-882BB959AA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70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2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8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69192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15EFE2E3-EC4C-4CC9-ACBA-2F215B9808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77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7062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115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9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6187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483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3/31/2025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E4994C15-7B1E-4A3E-9900-2AC021AF9E0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5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162800" cy="1600200"/>
          </a:xfrm>
        </p:spPr>
        <p:txBody>
          <a:bodyPr/>
          <a:lstStyle/>
          <a:p>
            <a:pPr marL="633413" indent="-633413"/>
            <a:r>
              <a:rPr lang="en-GB" dirty="0"/>
              <a:t>LO: Use long division or equating coefficients to divide polynomials.</a:t>
            </a:r>
          </a:p>
          <a:p>
            <a:pPr marL="2743200" indent="-2743200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31 March 2025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Division of polynomials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43CE77F-AC3B-4648-9C21-68291120099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82C160A4-3374-4789-AB35-B3C477CF869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0119" y="2762623"/>
            <a:ext cx="8764494" cy="967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3213" y="1294278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2"/>
              </a:buBlip>
            </a:pPr>
            <a:r>
              <a:rPr lang="en-GB" altLang="en-US" b="1" dirty="0"/>
              <a:t>Using the method of equating coefficients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3213" y="1772257"/>
            <a:ext cx="8893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Polynomials can also be divided by constructing an appropriate identity and equating the coefficients, based in this theorem: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55602" y="3800474"/>
            <a:ext cx="84656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polynomial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altLang="en-US" dirty="0"/>
              <a:t> is called the quotient and the polynomial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altLang="en-US" dirty="0"/>
              <a:t> is called the remainder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43376" y="4838325"/>
            <a:ext cx="13340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dividend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03213" y="5399216"/>
            <a:ext cx="866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degree of the polynomial </a:t>
            </a:r>
            <a:r>
              <a:rPr lang="en-GB" altLang="en-US" i="1" dirty="0">
                <a:latin typeface="Times New Roman" panose="02020603050405020304" pitchFamily="18" charset="0"/>
              </a:rPr>
              <a:t>r</a:t>
            </a:r>
            <a:r>
              <a:rPr lang="en-GB" altLang="en-US" dirty="0"/>
              <a:t> is smaller than the degree of the polynomial </a:t>
            </a:r>
            <a:r>
              <a:rPr lang="en-GB" altLang="en-US" i="1" dirty="0">
                <a:latin typeface="Times New Roman" panose="02020603050405020304" pitchFamily="18" charset="0"/>
              </a:rPr>
              <a:t>g</a:t>
            </a:r>
            <a:r>
              <a:rPr lang="en-GB" altLang="en-US" dirty="0"/>
              <a:t>. 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 by equating coefficients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0119" y="2746467"/>
            <a:ext cx="86211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For any two polynomials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/>
              <a:t> and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altLang="en-US" dirty="0"/>
              <a:t> there are unique polynomials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altLang="en-US" dirty="0"/>
              <a:t> and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altLang="en-US" dirty="0"/>
              <a:t> such that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) =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)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)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), for all real values of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.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022319" y="4827671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(divisor)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118194" y="4838325"/>
            <a:ext cx="14863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(quotient)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792775" y="4827670"/>
            <a:ext cx="17780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(remainder)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84174" y="4832998"/>
            <a:ext cx="341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</a:t>
            </a:r>
            <a:endParaRPr lang="en-GB" sz="2400" dirty="0"/>
          </a:p>
        </p:txBody>
      </p:sp>
      <p:sp>
        <p:nvSpPr>
          <p:cNvPr id="18" name="Rectangle 17"/>
          <p:cNvSpPr/>
          <p:nvPr/>
        </p:nvSpPr>
        <p:spPr>
          <a:xfrm>
            <a:off x="5544237" y="4843451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+</a:t>
            </a:r>
            <a:endParaRPr lang="en-GB" sz="2400" dirty="0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143D6165-B298-4718-948D-8BBCF2384E0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72F544E-DEC8-480E-BBBD-316D607D96A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80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/>
      <p:bldP spid="6" grpId="0"/>
      <p:bldP spid="7" grpId="0"/>
      <p:bldP spid="8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13670" y="2116232"/>
            <a:ext cx="6191250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What is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 = 3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+ 11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– 8 divided by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+ 5?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3213" y="2664808"/>
            <a:ext cx="88407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write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+ 11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8 in terms of a quotient and a remainder as follows: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413670" y="3540733"/>
            <a:ext cx="634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+ 11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8 =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+ 5)(quotient) + (remainder)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25438" y="4086856"/>
            <a:ext cx="866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To obtain a quadratic polynomial the quotient must be a linear polynomial of the form </a:t>
            </a:r>
            <a:r>
              <a:rPr lang="en-GB" altLang="en-US" i="1" dirty="0" err="1">
                <a:latin typeface="Times New Roman" panose="02020603050405020304" pitchFamily="18" charset="0"/>
              </a:rPr>
              <a:t>ax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.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25438" y="4957575"/>
            <a:ext cx="4862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write the following identity: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363788" y="5414775"/>
            <a:ext cx="4584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+ 11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8 ≡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+ 5)(</a:t>
            </a:r>
            <a:r>
              <a:rPr lang="en-GB" altLang="en-US" i="1" dirty="0" err="1">
                <a:latin typeface="Times New Roman" panose="02020603050405020304" pitchFamily="18" charset="0"/>
              </a:rPr>
              <a:t>ax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) + </a:t>
            </a:r>
            <a:r>
              <a:rPr lang="en-GB" altLang="en-US" i="1" dirty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 by equating coefficients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8748" y="1490914"/>
            <a:ext cx="2028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</p:txBody>
      </p: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337064" y="5871975"/>
            <a:ext cx="7278688" cy="457200"/>
            <a:chOff x="158" y="583"/>
            <a:chExt cx="4585" cy="288"/>
          </a:xfrm>
        </p:grpSpPr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158" y="583"/>
              <a:ext cx="107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Expanding:</a:t>
              </a:r>
            </a:p>
          </p:txBody>
        </p:sp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1390" y="583"/>
              <a:ext cx="33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3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2</a:t>
              </a:r>
              <a:r>
                <a:rPr lang="en-GB" altLang="en-US" dirty="0"/>
                <a:t> + 11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dirty="0"/>
                <a:t> – 8 ≡ </a:t>
              </a:r>
              <a:r>
                <a:rPr lang="en-GB" altLang="en-US" i="1" dirty="0">
                  <a:latin typeface="Times New Roman" panose="02020603050405020304" pitchFamily="18" charset="0"/>
                </a:rPr>
                <a:t>ax</a:t>
              </a:r>
              <a:r>
                <a:rPr lang="en-GB" altLang="en-US" baseline="30000" dirty="0"/>
                <a:t>2</a:t>
              </a:r>
              <a:r>
                <a:rPr lang="en-GB" altLang="en-US" i="1" dirty="0">
                  <a:latin typeface="Times New Roman" panose="02020603050405020304" pitchFamily="18" charset="0"/>
                </a:rPr>
                <a:t> </a:t>
              </a:r>
              <a:r>
                <a:rPr lang="en-GB" altLang="en-US" dirty="0"/>
                <a:t>+ </a:t>
              </a:r>
              <a:r>
                <a:rPr lang="en-GB" altLang="en-US" i="1" dirty="0" err="1">
                  <a:latin typeface="Times New Roman" panose="02020603050405020304" pitchFamily="18" charset="0"/>
                </a:rPr>
                <a:t>bx</a:t>
              </a:r>
              <a:r>
                <a:rPr lang="en-GB" altLang="en-US" dirty="0"/>
                <a:t> + 5</a:t>
              </a:r>
              <a:r>
                <a:rPr lang="en-GB" altLang="en-US" i="1" dirty="0">
                  <a:latin typeface="Times New Roman" panose="02020603050405020304" pitchFamily="18" charset="0"/>
                </a:rPr>
                <a:t>ax</a:t>
              </a:r>
              <a:r>
                <a:rPr lang="en-GB" altLang="en-US" dirty="0"/>
                <a:t> + 5</a:t>
              </a:r>
              <a:r>
                <a:rPr lang="en-GB" altLang="en-US" i="1" dirty="0">
                  <a:latin typeface="Times New Roman" panose="02020603050405020304" pitchFamily="18" charset="0"/>
                </a:rPr>
                <a:t>b</a:t>
              </a:r>
              <a:r>
                <a:rPr lang="en-GB" altLang="en-US" dirty="0"/>
                <a:t> + </a:t>
              </a:r>
              <a:r>
                <a:rPr lang="en-GB" altLang="en-US" i="1" dirty="0">
                  <a:latin typeface="Times New Roman" panose="02020603050405020304" pitchFamily="18" charset="0"/>
                </a:rPr>
                <a:t>r</a:t>
              </a:r>
              <a:r>
                <a:rPr lang="en-GB" altLang="en-US" dirty="0"/>
                <a:t> </a:t>
              </a:r>
            </a:p>
          </p:txBody>
        </p:sp>
      </p:grp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4104482" y="6329175"/>
            <a:ext cx="365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≡ </a:t>
            </a:r>
            <a:r>
              <a:rPr lang="en-GB" altLang="en-US" i="1" dirty="0">
                <a:latin typeface="Times New Roman" panose="02020603050405020304" pitchFamily="18" charset="0"/>
              </a:rPr>
              <a:t>ax</a:t>
            </a:r>
            <a:r>
              <a:rPr lang="en-GB" altLang="en-US" baseline="30000" dirty="0"/>
              <a:t>2</a:t>
            </a:r>
            <a:r>
              <a:rPr lang="en-GB" altLang="en-US" dirty="0"/>
              <a:t> + (</a:t>
            </a:r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 + 5</a:t>
            </a:r>
            <a:r>
              <a:rPr lang="en-GB" altLang="en-US" i="1" dirty="0">
                <a:latin typeface="Times New Roman" panose="02020603050405020304" pitchFamily="18" charset="0"/>
              </a:rPr>
              <a:t>a</a:t>
            </a:r>
            <a:r>
              <a:rPr lang="en-GB" altLang="en-US" dirty="0"/>
              <a:t>)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+ 5</a:t>
            </a:r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r</a:t>
            </a:r>
            <a:r>
              <a:rPr lang="en-GB" altLang="en-US" dirty="0"/>
              <a:t>  </a:t>
            </a:r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774DBF15-ABDA-493B-9F3A-7F033210F1E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BD0186E6-1A91-4230-BB11-4472A7AF94A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58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06625" y="1411005"/>
            <a:ext cx="5427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+ 11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8 ≡ </a:t>
            </a:r>
            <a:r>
              <a:rPr lang="en-GB" altLang="en-US" i="1" dirty="0">
                <a:latin typeface="Times New Roman" panose="02020603050405020304" pitchFamily="18" charset="0"/>
              </a:rPr>
              <a:t>ax</a:t>
            </a:r>
            <a:r>
              <a:rPr lang="en-GB" altLang="en-US" baseline="30000" dirty="0"/>
              <a:t>2</a:t>
            </a:r>
            <a:r>
              <a:rPr lang="en-GB" altLang="en-US" dirty="0"/>
              <a:t> + (</a:t>
            </a:r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 + 5</a:t>
            </a:r>
            <a:r>
              <a:rPr lang="en-GB" altLang="en-US" i="1" dirty="0">
                <a:latin typeface="Times New Roman" panose="02020603050405020304" pitchFamily="18" charset="0"/>
              </a:rPr>
              <a:t>a</a:t>
            </a:r>
            <a:r>
              <a:rPr lang="en-GB" altLang="en-US" dirty="0"/>
              <a:t>)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+ 5</a:t>
            </a:r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r</a:t>
            </a:r>
            <a:r>
              <a:rPr lang="en-GB" altLang="en-US" dirty="0"/>
              <a:t> </a:t>
            </a: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54000" y="2490626"/>
            <a:ext cx="6208713" cy="457200"/>
            <a:chOff x="158" y="1460"/>
            <a:chExt cx="3911" cy="288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58" y="1460"/>
              <a:ext cx="26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Equating the coefficients of 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dirty="0"/>
                <a:t>: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014" y="1460"/>
              <a:ext cx="10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b </a:t>
              </a:r>
              <a:r>
                <a:rPr lang="en-GB" altLang="en-US"/>
                <a:t>+ 5</a:t>
              </a:r>
              <a:r>
                <a:rPr lang="en-GB" altLang="en-US" i="1">
                  <a:latin typeface="Times New Roman" panose="02020603050405020304" pitchFamily="18" charset="0"/>
                </a:rPr>
                <a:t>a </a:t>
              </a:r>
              <a:r>
                <a:rPr lang="en-GB" altLang="en-US"/>
                <a:t>= 11</a:t>
              </a: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250825" y="2989072"/>
            <a:ext cx="6211888" cy="457200"/>
            <a:chOff x="158" y="2160"/>
            <a:chExt cx="3913" cy="288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58" y="2160"/>
              <a:ext cx="1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But </a:t>
              </a:r>
              <a:r>
                <a:rPr lang="en-GB" altLang="en-US" i="1" dirty="0">
                  <a:latin typeface="Times New Roman" panose="02020603050405020304" pitchFamily="18" charset="0"/>
                </a:rPr>
                <a:t>a</a:t>
              </a:r>
              <a:r>
                <a:rPr lang="en-GB" altLang="en-US" dirty="0"/>
                <a:t> = 3 so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005" y="2160"/>
              <a:ext cx="10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b </a:t>
              </a:r>
              <a:r>
                <a:rPr lang="en-GB" altLang="en-US"/>
                <a:t>+ 15</a:t>
              </a:r>
              <a:r>
                <a:rPr lang="en-GB" altLang="en-US" i="1">
                  <a:latin typeface="Times New Roman" panose="02020603050405020304" pitchFamily="18" charset="0"/>
                </a:rPr>
                <a:t> </a:t>
              </a:r>
              <a:r>
                <a:rPr lang="en-GB" altLang="en-US"/>
                <a:t>= 11</a:t>
              </a:r>
            </a:p>
          </p:txBody>
        </p:sp>
      </p:grp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448300" y="3426043"/>
            <a:ext cx="101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b </a:t>
            </a:r>
            <a:r>
              <a:rPr lang="en-GB" altLang="en-US" dirty="0">
                <a:solidFill>
                  <a:srgbClr val="FF6600"/>
                </a:solidFill>
              </a:rPr>
              <a:t>= –4</a:t>
            </a:r>
          </a:p>
        </p:txBody>
      </p: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250825" y="1992684"/>
            <a:ext cx="6034088" cy="458787"/>
            <a:chOff x="158" y="1145"/>
            <a:chExt cx="3801" cy="289"/>
          </a:xfrm>
        </p:grpSpPr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158" y="1145"/>
              <a:ext cx="26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Equating the coefficients of 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2</a:t>
              </a:r>
              <a:r>
                <a:rPr lang="en-GB" altLang="en-US" dirty="0"/>
                <a:t>: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427" y="1146"/>
              <a:ext cx="5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solidFill>
                    <a:srgbClr val="FF6600"/>
                  </a:solidFill>
                  <a:latin typeface="Times New Roman" panose="02020603050405020304" pitchFamily="18" charset="0"/>
                </a:rPr>
                <a:t>a </a:t>
              </a:r>
              <a:r>
                <a:rPr lang="en-GB" altLang="en-US">
                  <a:solidFill>
                    <a:srgbClr val="FF6600"/>
                  </a:solidFill>
                </a:rPr>
                <a:t>= 3</a:t>
              </a:r>
            </a:p>
          </p:txBody>
        </p:sp>
      </p:grp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247650" y="3831884"/>
            <a:ext cx="6215063" cy="458788"/>
            <a:chOff x="158" y="2270"/>
            <a:chExt cx="3915" cy="289"/>
          </a:xfrm>
        </p:grpSpPr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58" y="2270"/>
              <a:ext cx="21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Equating the constants: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034" y="2271"/>
              <a:ext cx="10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5</a:t>
              </a:r>
              <a:r>
                <a:rPr lang="en-GB" altLang="en-US" i="1">
                  <a:latin typeface="Times New Roman" panose="02020603050405020304" pitchFamily="18" charset="0"/>
                </a:rPr>
                <a:t>b </a:t>
              </a:r>
              <a:r>
                <a:rPr lang="en-GB" altLang="en-US"/>
                <a:t>+ </a:t>
              </a:r>
              <a:r>
                <a:rPr lang="en-GB" altLang="en-US" i="1">
                  <a:latin typeface="Times New Roman" panose="02020603050405020304" pitchFamily="18" charset="0"/>
                </a:rPr>
                <a:t>r</a:t>
              </a:r>
              <a:r>
                <a:rPr lang="en-GB" altLang="en-US"/>
                <a:t> = –8</a:t>
              </a:r>
            </a:p>
          </p:txBody>
        </p:sp>
      </p:grp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250825" y="4308194"/>
            <a:ext cx="6215063" cy="457200"/>
            <a:chOff x="158" y="2519"/>
            <a:chExt cx="3915" cy="288"/>
          </a:xfrm>
        </p:grpSpPr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58" y="2519"/>
              <a:ext cx="12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But </a:t>
              </a:r>
              <a:r>
                <a:rPr lang="en-GB" altLang="en-US" i="1">
                  <a:latin typeface="Times New Roman" panose="02020603050405020304" pitchFamily="18" charset="0"/>
                </a:rPr>
                <a:t>b</a:t>
              </a:r>
              <a:r>
                <a:rPr lang="en-GB" altLang="en-US"/>
                <a:t> = –4 so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921" y="2519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cs typeface="Times New Roman" panose="02020603050405020304" pitchFamily="18" charset="0"/>
                </a:rPr>
                <a:t>–20 +</a:t>
              </a:r>
              <a:r>
                <a:rPr lang="en-GB" altLang="en-US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r</a:t>
              </a:r>
              <a:r>
                <a:rPr lang="en-GB" altLang="en-US" i="1">
                  <a:latin typeface="Times New Roman" panose="02020603050405020304" pitchFamily="18" charset="0"/>
                </a:rPr>
                <a:t> </a:t>
              </a:r>
              <a:r>
                <a:rPr lang="en-GB" altLang="en-US"/>
                <a:t>= –8</a:t>
              </a:r>
            </a:p>
          </p:txBody>
        </p:sp>
      </p:grp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5484813" y="4619624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r </a:t>
            </a:r>
            <a:r>
              <a:rPr lang="en-GB" altLang="en-US">
                <a:solidFill>
                  <a:srgbClr val="FF6600"/>
                </a:solidFill>
              </a:rPr>
              <a:t>= 12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75600" y="5006899"/>
            <a:ext cx="43233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/>
              <a:t>We can use these values to write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4311650" y="5563966"/>
            <a:ext cx="483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+ 11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8 ≡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+ 5)(3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4) + 12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882650" y="6187421"/>
            <a:ext cx="7377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+ 11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8 divided by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+ 5 is </a:t>
            </a:r>
            <a:r>
              <a:rPr lang="en-GB" altLang="en-US" dirty="0">
                <a:solidFill>
                  <a:srgbClr val="FF6600"/>
                </a:solidFill>
              </a:rPr>
              <a:t>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4 remainder 12</a:t>
            </a:r>
            <a:r>
              <a:rPr lang="en-GB" altLang="en-US" dirty="0"/>
              <a:t>. </a:t>
            </a: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250825" y="5822856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So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 by equating coefficients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4336864" y="5006414"/>
            <a:ext cx="4584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+ 11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8 ≡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+ 5)(</a:t>
            </a:r>
            <a:r>
              <a:rPr lang="en-GB" altLang="en-US" i="1" dirty="0" err="1">
                <a:latin typeface="Times New Roman" panose="02020603050405020304" pitchFamily="18" charset="0"/>
              </a:rPr>
              <a:t>ax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) + </a:t>
            </a:r>
            <a:r>
              <a:rPr lang="en-GB" altLang="en-US" i="1" dirty="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34A01929-E111-489B-BA48-9C94B96C10B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73ABB8C8-C71D-4087-AEC5-E2C8D83ADA2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029FC-668D-F282-1FD2-FC76D528E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D70363-7A59-56E6-09C5-E9F0BFD97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687" y="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83BCD95-4092-D4F3-F232-403E42CFD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7" y="938351"/>
            <a:ext cx="87677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Suppose we want to divide one polynomial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by another polynomial of lower order </a:t>
            </a:r>
            <a:r>
              <a:rPr lang="en-GB" altLang="en-US" i="1" dirty="0">
                <a:latin typeface="Times New Roman" panose="02020603050405020304" pitchFamily="18" charset="0"/>
              </a:rPr>
              <a:t>g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).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ECB75BB3-6513-8009-AC28-A6AE14CE4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296" y="3203179"/>
            <a:ext cx="76897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2"/>
              </a:buBlip>
            </a:pPr>
            <a:r>
              <a:rPr lang="en-GB" altLang="en-US" i="1" dirty="0">
                <a:latin typeface="Times New Roman" panose="02020603050405020304" pitchFamily="18" charset="0"/>
              </a:rPr>
              <a:t>g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will divide exactly into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). In this case, </a:t>
            </a:r>
            <a:r>
              <a:rPr lang="en-GB" altLang="en-US" i="1" dirty="0">
                <a:latin typeface="Times New Roman" panose="02020603050405020304" pitchFamily="18" charset="0"/>
              </a:rPr>
              <a:t>g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is a </a:t>
            </a:r>
            <a:r>
              <a:rPr lang="en-GB" altLang="en-US" b="1" dirty="0">
                <a:solidFill>
                  <a:srgbClr val="FF6600"/>
                </a:solidFill>
              </a:rPr>
              <a:t>factor</a:t>
            </a:r>
            <a:r>
              <a:rPr lang="en-GB" altLang="en-US" dirty="0"/>
              <a:t> of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and the remainder is 0.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EB49B3-B7C2-DC95-74C6-959E05EEF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20" y="1817945"/>
            <a:ext cx="476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There are two possibilities. Either: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7557974-6CBC-3BC4-DA5A-3556DB759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296" y="2445497"/>
            <a:ext cx="781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2"/>
              </a:buBlip>
            </a:pPr>
            <a:r>
              <a:rPr lang="en-GB" altLang="en-US" i="1" dirty="0">
                <a:latin typeface="Times New Roman" panose="02020603050405020304" pitchFamily="18" charset="0"/>
              </a:rPr>
              <a:t>g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will leave a remainder when divided into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). 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96F4BBE1-9079-5BF2-9050-9BA6619BC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4047717"/>
            <a:ext cx="8785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use any of these methods to divide one polynomial by another. These are by: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E90E6842-DFF7-64AE-719F-8A5F05679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165" y="4918822"/>
            <a:ext cx="34470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2"/>
              </a:buBlip>
            </a:pPr>
            <a:r>
              <a:rPr lang="en-GB" altLang="en-US" dirty="0"/>
              <a:t>using </a:t>
            </a:r>
            <a:r>
              <a:rPr lang="en-GB" altLang="en-US" b="1" dirty="0">
                <a:solidFill>
                  <a:srgbClr val="FF6600"/>
                </a:solidFill>
              </a:rPr>
              <a:t>long division</a:t>
            </a:r>
            <a:r>
              <a:rPr lang="en-GB" altLang="en-US" dirty="0"/>
              <a:t>, </a:t>
            </a:r>
            <a:endParaRPr lang="en-GB" altLang="en-US" i="1" dirty="0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00BC9ABA-EDCF-ED6A-DFCC-2A9FC7904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232" y="5882002"/>
            <a:ext cx="662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2"/>
              </a:buBlip>
            </a:pPr>
            <a:r>
              <a:rPr lang="en-GB" altLang="en-US" dirty="0"/>
              <a:t>writing an identity and </a:t>
            </a:r>
            <a:r>
              <a:rPr lang="en-GB" altLang="en-US" b="1" dirty="0">
                <a:solidFill>
                  <a:srgbClr val="FF6600"/>
                </a:solidFill>
              </a:rPr>
              <a:t>equating coefficients</a:t>
            </a:r>
            <a:r>
              <a:rPr lang="en-GB" altLang="en-US" dirty="0"/>
              <a:t>.</a:t>
            </a:r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5F7C056A-A047-4E8F-43E9-95A1B079103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F173CEE9-51CA-C5FA-75EB-F5CC1F3A6F1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3647AC5E-D35A-E915-BD6C-6D059827A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165" y="5424802"/>
            <a:ext cx="4322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2"/>
              </a:buBlip>
            </a:pPr>
            <a:r>
              <a:rPr lang="en-GB" altLang="en-US" dirty="0"/>
              <a:t>using </a:t>
            </a:r>
            <a:r>
              <a:rPr lang="en-GB" altLang="en-US" b="1" dirty="0">
                <a:solidFill>
                  <a:srgbClr val="FF6600"/>
                </a:solidFill>
              </a:rPr>
              <a:t>synthetic division</a:t>
            </a:r>
            <a:r>
              <a:rPr lang="en-GB" altLang="en-US" dirty="0"/>
              <a:t>, </a:t>
            </a:r>
            <a:r>
              <a:rPr lang="en-GB" altLang="en-US" i="1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84936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00" y="150145"/>
            <a:ext cx="7989752" cy="528198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 by long division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13503" y="820312"/>
            <a:ext cx="795744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5113" indent="-26511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2"/>
              </a:buBlip>
            </a:pPr>
            <a:r>
              <a:rPr lang="en-GB" altLang="en-US" b="1" dirty="0">
                <a:solidFill>
                  <a:srgbClr val="009900"/>
                </a:solidFill>
              </a:rPr>
              <a:t>Using long division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0825" y="1387311"/>
            <a:ext cx="86423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method of long division used for numbers can be applied to the division of polynomial functions.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2171771"/>
            <a:ext cx="679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Let’s start by looking at the method for numbers. 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3024" y="2638676"/>
            <a:ext cx="8756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For example, we can divide 5482 by 15 as follows: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55963" y="3253815"/>
            <a:ext cx="52768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This tells us that 15 divides into 5482 </a:t>
            </a:r>
            <a:r>
              <a:rPr lang="en-GB" altLang="en-US" dirty="0">
                <a:solidFill>
                  <a:srgbClr val="FF6600"/>
                </a:solidFill>
              </a:rPr>
              <a:t>365</a:t>
            </a:r>
            <a:r>
              <a:rPr lang="en-GB" altLang="en-US" dirty="0"/>
              <a:t> times, leaving a remainder of </a:t>
            </a:r>
            <a:r>
              <a:rPr lang="en-GB" altLang="en-US" dirty="0">
                <a:solidFill>
                  <a:srgbClr val="0066FF"/>
                </a:solidFill>
              </a:rPr>
              <a:t>7</a:t>
            </a:r>
            <a:r>
              <a:rPr lang="en-GB" altLang="en-US" dirty="0"/>
              <a:t>.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255963" y="4066055"/>
            <a:ext cx="194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write</a:t>
            </a:r>
            <a:endParaRPr lang="en-US" altLang="en-US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398838" y="4933391"/>
            <a:ext cx="3732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/>
              <a:t>or</a:t>
            </a:r>
            <a:r>
              <a:rPr lang="en-GB" altLang="en-US" dirty="0"/>
              <a:t>      5482</a:t>
            </a:r>
            <a:r>
              <a:rPr lang="en-US" altLang="en-US" dirty="0"/>
              <a:t> = 365 × 15 + 7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95613" y="5517872"/>
            <a:ext cx="1228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rgbClr val="FF6600"/>
                </a:solidFill>
              </a:rPr>
              <a:t>The </a:t>
            </a:r>
          </a:p>
          <a:p>
            <a:pPr algn="ctr" eaLnBrk="1" hangingPunct="1"/>
            <a:r>
              <a:rPr lang="en-GB" altLang="en-US" sz="2000" b="1" dirty="0">
                <a:solidFill>
                  <a:srgbClr val="FF6600"/>
                </a:solidFill>
              </a:rPr>
              <a:t>dividend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502025" y="4486276"/>
            <a:ext cx="4106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5482 </a:t>
            </a:r>
            <a:r>
              <a:rPr lang="en-US" altLang="en-US" dirty="0"/>
              <a:t>÷ 15 = 365 remainder 7</a:t>
            </a:r>
            <a:endParaRPr lang="en-GB" altLang="en-US" dirty="0"/>
          </a:p>
        </p:txBody>
      </p: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4162430" y="5517872"/>
            <a:ext cx="1376364" cy="708025"/>
            <a:chOff x="2436" y="3713"/>
            <a:chExt cx="867" cy="446"/>
          </a:xfrm>
        </p:grpSpPr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2550" y="3713"/>
              <a:ext cx="75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quotient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2436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000" b="1">
                  <a:solidFill>
                    <a:srgbClr val="FF6600"/>
                  </a:solidFill>
                </a:rPr>
                <a:t>=</a:t>
              </a:r>
            </a:p>
          </p:txBody>
        </p: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5386392" y="5519459"/>
            <a:ext cx="1376363" cy="708025"/>
            <a:chOff x="3207" y="3714"/>
            <a:chExt cx="867" cy="446"/>
          </a:xfrm>
        </p:grpSpPr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429" y="3714"/>
              <a:ext cx="645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divisor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3207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6600"/>
                  </a:solidFill>
                </a:rPr>
                <a:t>×</a:t>
              </a:r>
            </a:p>
          </p:txBody>
        </p:sp>
      </p:grpSp>
      <p:grpSp>
        <p:nvGrpSpPr>
          <p:cNvPr id="18" name="Group 18"/>
          <p:cNvGrpSpPr>
            <a:grpSpLocks/>
          </p:cNvGrpSpPr>
          <p:nvPr/>
        </p:nvGrpSpPr>
        <p:grpSpPr bwMode="auto">
          <a:xfrm>
            <a:off x="6780213" y="5519459"/>
            <a:ext cx="1679575" cy="701675"/>
            <a:chOff x="4085" y="3714"/>
            <a:chExt cx="1058" cy="442"/>
          </a:xfrm>
        </p:grpSpPr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4254" y="3714"/>
              <a:ext cx="88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remainder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4085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+</a:t>
              </a:r>
            </a:p>
          </p:txBody>
        </p:sp>
      </p:grpSp>
      <p:sp>
        <p:nvSpPr>
          <p:cNvPr id="21" name="Line 21"/>
          <p:cNvSpPr>
            <a:spLocks noChangeShapeType="1"/>
          </p:cNvSpPr>
          <p:nvPr/>
        </p:nvSpPr>
        <p:spPr bwMode="auto">
          <a:xfrm flipV="1">
            <a:off x="3741738" y="5338297"/>
            <a:ext cx="930275" cy="252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5089525" y="5376397"/>
            <a:ext cx="407988" cy="214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6307138" y="5338297"/>
            <a:ext cx="0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 flipV="1">
            <a:off x="7048500" y="5338297"/>
            <a:ext cx="4826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653024" y="3129711"/>
            <a:ext cx="2124075" cy="3095625"/>
            <a:chOff x="513" y="2107"/>
            <a:chExt cx="1338" cy="1950"/>
          </a:xfrm>
        </p:grpSpPr>
        <p:grpSp>
          <p:nvGrpSpPr>
            <p:cNvPr id="26" name="Group 26"/>
            <p:cNvGrpSpPr>
              <a:grpSpLocks/>
            </p:cNvGrpSpPr>
            <p:nvPr/>
          </p:nvGrpSpPr>
          <p:grpSpPr bwMode="auto">
            <a:xfrm>
              <a:off x="513" y="2107"/>
              <a:ext cx="1338" cy="1950"/>
              <a:chOff x="499" y="2115"/>
              <a:chExt cx="1338" cy="1904"/>
            </a:xfrm>
          </p:grpSpPr>
          <p:sp>
            <p:nvSpPr>
              <p:cNvPr id="35" name="Rectangle 27"/>
              <p:cNvSpPr>
                <a:spLocks noChangeArrowheads="1"/>
              </p:cNvSpPr>
              <p:nvPr/>
            </p:nvSpPr>
            <p:spPr bwMode="auto">
              <a:xfrm>
                <a:off x="499" y="2115"/>
                <a:ext cx="1338" cy="1904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590" y="2205"/>
                <a:ext cx="1156" cy="17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7" name="Group 29"/>
            <p:cNvGrpSpPr>
              <a:grpSpLocks/>
            </p:cNvGrpSpPr>
            <p:nvPr/>
          </p:nvGrpSpPr>
          <p:grpSpPr bwMode="auto">
            <a:xfrm>
              <a:off x="627" y="2409"/>
              <a:ext cx="1052" cy="288"/>
              <a:chOff x="158" y="2409"/>
              <a:chExt cx="1052" cy="288"/>
            </a:xfrm>
          </p:grpSpPr>
          <p:sp>
            <p:nvSpPr>
              <p:cNvPr id="28" name="Text Box 30"/>
              <p:cNvSpPr txBox="1">
                <a:spLocks noChangeArrowheads="1"/>
              </p:cNvSpPr>
              <p:nvPr/>
            </p:nvSpPr>
            <p:spPr bwMode="auto">
              <a:xfrm>
                <a:off x="532" y="2409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/>
                  <a:t>5</a:t>
                </a:r>
              </a:p>
            </p:txBody>
          </p:sp>
          <p:sp>
            <p:nvSpPr>
              <p:cNvPr id="29" name="Text Box 31"/>
              <p:cNvSpPr txBox="1">
                <a:spLocks noChangeArrowheads="1"/>
              </p:cNvSpPr>
              <p:nvPr/>
            </p:nvSpPr>
            <p:spPr bwMode="auto">
              <a:xfrm>
                <a:off x="158" y="2409"/>
                <a:ext cx="33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/>
                  <a:t>15</a:t>
                </a:r>
              </a:p>
            </p:txBody>
          </p:sp>
          <p:sp>
            <p:nvSpPr>
              <p:cNvPr id="30" name="AutoShape 32"/>
              <p:cNvSpPr>
                <a:spLocks/>
              </p:cNvSpPr>
              <p:nvPr/>
            </p:nvSpPr>
            <p:spPr bwMode="auto">
              <a:xfrm>
                <a:off x="463" y="2429"/>
                <a:ext cx="46" cy="249"/>
              </a:xfrm>
              <a:prstGeom prst="rightBracket">
                <a:avLst>
                  <a:gd name="adj" fmla="val 270652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" name="Line 33"/>
              <p:cNvSpPr>
                <a:spLocks noChangeShapeType="1"/>
              </p:cNvSpPr>
              <p:nvPr/>
            </p:nvSpPr>
            <p:spPr bwMode="auto">
              <a:xfrm>
                <a:off x="463" y="2429"/>
                <a:ext cx="7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" name="Text Box 34"/>
              <p:cNvSpPr txBox="1">
                <a:spLocks noChangeArrowheads="1"/>
              </p:cNvSpPr>
              <p:nvPr/>
            </p:nvSpPr>
            <p:spPr bwMode="auto">
              <a:xfrm>
                <a:off x="684" y="2409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/>
                  <a:t>4</a:t>
                </a:r>
              </a:p>
            </p:txBody>
          </p:sp>
          <p:sp>
            <p:nvSpPr>
              <p:cNvPr id="33" name="Text Box 35"/>
              <p:cNvSpPr txBox="1">
                <a:spLocks noChangeArrowheads="1"/>
              </p:cNvSpPr>
              <p:nvPr/>
            </p:nvSpPr>
            <p:spPr bwMode="auto">
              <a:xfrm>
                <a:off x="836" y="2409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/>
                  <a:t>8</a:t>
                </a:r>
              </a:p>
            </p:txBody>
          </p:sp>
          <p:sp>
            <p:nvSpPr>
              <p:cNvPr id="34" name="Text Box 36"/>
              <p:cNvSpPr txBox="1">
                <a:spLocks noChangeArrowheads="1"/>
              </p:cNvSpPr>
              <p:nvPr/>
            </p:nvSpPr>
            <p:spPr bwMode="auto">
              <a:xfrm>
                <a:off x="987" y="2409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/>
                  <a:t>2</a:t>
                </a:r>
              </a:p>
            </p:txBody>
          </p:sp>
        </p:grpSp>
      </p:grp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1669024" y="321384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3</a:t>
            </a:r>
          </a:p>
        </p:txBody>
      </p:sp>
      <p:grpSp>
        <p:nvGrpSpPr>
          <p:cNvPr id="38" name="Group 38"/>
          <p:cNvGrpSpPr>
            <a:grpSpLocks/>
          </p:cNvGrpSpPr>
          <p:nvPr/>
        </p:nvGrpSpPr>
        <p:grpSpPr bwMode="auto">
          <a:xfrm>
            <a:off x="1191186" y="3952036"/>
            <a:ext cx="749300" cy="457200"/>
            <a:chOff x="2367" y="2171"/>
            <a:chExt cx="472" cy="288"/>
          </a:xfrm>
        </p:grpSpPr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2493" y="2423"/>
              <a:ext cx="3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 Box 40"/>
            <p:cNvSpPr txBox="1">
              <a:spLocks noChangeArrowheads="1"/>
            </p:cNvSpPr>
            <p:nvPr/>
          </p:nvSpPr>
          <p:spPr bwMode="auto">
            <a:xfrm>
              <a:off x="2367" y="217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–</a:t>
              </a:r>
            </a:p>
          </p:txBody>
        </p:sp>
      </p:grpSp>
      <p:grpSp>
        <p:nvGrpSpPr>
          <p:cNvPr id="41" name="Group 41"/>
          <p:cNvGrpSpPr>
            <a:grpSpLocks/>
          </p:cNvGrpSpPr>
          <p:nvPr/>
        </p:nvGrpSpPr>
        <p:grpSpPr bwMode="auto">
          <a:xfrm>
            <a:off x="1427724" y="3952036"/>
            <a:ext cx="595312" cy="457200"/>
            <a:chOff x="2516" y="2171"/>
            <a:chExt cx="375" cy="288"/>
          </a:xfrm>
        </p:grpSpPr>
        <p:sp>
          <p:nvSpPr>
            <p:cNvPr id="42" name="Text Box 42"/>
            <p:cNvSpPr txBox="1">
              <a:spLocks noChangeArrowheads="1"/>
            </p:cNvSpPr>
            <p:nvPr/>
          </p:nvSpPr>
          <p:spPr bwMode="auto">
            <a:xfrm>
              <a:off x="2516" y="217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4</a:t>
              </a:r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2668" y="217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5</a:t>
              </a:r>
            </a:p>
          </p:txBody>
        </p:sp>
      </p:grp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1669024" y="4294936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1910324" y="4294936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1910324" y="321384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6</a:t>
            </a:r>
          </a:p>
        </p:txBody>
      </p:sp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1669024" y="4636248"/>
            <a:ext cx="595312" cy="457200"/>
            <a:chOff x="2668" y="2602"/>
            <a:chExt cx="375" cy="288"/>
          </a:xfrm>
        </p:grpSpPr>
        <p:sp>
          <p:nvSpPr>
            <p:cNvPr id="48" name="Text Box 48"/>
            <p:cNvSpPr txBox="1">
              <a:spLocks noChangeArrowheads="1"/>
            </p:cNvSpPr>
            <p:nvPr/>
          </p:nvSpPr>
          <p:spPr bwMode="auto">
            <a:xfrm>
              <a:off x="2668" y="2602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9</a:t>
              </a:r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2820" y="2602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0</a:t>
              </a:r>
            </a:p>
          </p:txBody>
        </p:sp>
      </p:grp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1427724" y="4636248"/>
            <a:ext cx="766762" cy="457200"/>
            <a:chOff x="2516" y="2602"/>
            <a:chExt cx="483" cy="288"/>
          </a:xfrm>
        </p:grpSpPr>
        <p:sp>
          <p:nvSpPr>
            <p:cNvPr id="51" name="Text Box 51"/>
            <p:cNvSpPr txBox="1">
              <a:spLocks noChangeArrowheads="1"/>
            </p:cNvSpPr>
            <p:nvPr/>
          </p:nvSpPr>
          <p:spPr bwMode="auto">
            <a:xfrm>
              <a:off x="2516" y="2602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–</a:t>
              </a:r>
            </a:p>
          </p:txBody>
        </p:sp>
        <p:sp>
          <p:nvSpPr>
            <p:cNvPr id="52" name="Line 52"/>
            <p:cNvSpPr>
              <a:spLocks noChangeShapeType="1"/>
            </p:cNvSpPr>
            <p:nvPr/>
          </p:nvSpPr>
          <p:spPr bwMode="auto">
            <a:xfrm>
              <a:off x="2653" y="2854"/>
              <a:ext cx="3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3" name="Line 53"/>
          <p:cNvSpPr>
            <a:spLocks noChangeShapeType="1"/>
          </p:cNvSpPr>
          <p:nvPr/>
        </p:nvSpPr>
        <p:spPr bwMode="auto">
          <a:xfrm>
            <a:off x="2326249" y="4047286"/>
            <a:ext cx="0" cy="939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Text Box 54"/>
          <p:cNvSpPr txBox="1">
            <a:spLocks noChangeArrowheads="1"/>
          </p:cNvSpPr>
          <p:nvPr/>
        </p:nvSpPr>
        <p:spPr bwMode="auto">
          <a:xfrm>
            <a:off x="1910324" y="497914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55" name="Text Box 55"/>
          <p:cNvSpPr txBox="1">
            <a:spLocks noChangeArrowheads="1"/>
          </p:cNvSpPr>
          <p:nvPr/>
        </p:nvSpPr>
        <p:spPr bwMode="auto">
          <a:xfrm>
            <a:off x="2150036" y="497914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2150036" y="321384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5</a:t>
            </a:r>
          </a:p>
        </p:txBody>
      </p:sp>
      <p:grpSp>
        <p:nvGrpSpPr>
          <p:cNvPr id="57" name="Group 57"/>
          <p:cNvGrpSpPr>
            <a:grpSpLocks/>
          </p:cNvGrpSpPr>
          <p:nvPr/>
        </p:nvGrpSpPr>
        <p:grpSpPr bwMode="auto">
          <a:xfrm>
            <a:off x="1910324" y="5322048"/>
            <a:ext cx="593725" cy="457200"/>
            <a:chOff x="2820" y="3034"/>
            <a:chExt cx="374" cy="288"/>
          </a:xfrm>
        </p:grpSpPr>
        <p:sp>
          <p:nvSpPr>
            <p:cNvPr id="58" name="Text Box 58"/>
            <p:cNvSpPr txBox="1">
              <a:spLocks noChangeArrowheads="1"/>
            </p:cNvSpPr>
            <p:nvPr/>
          </p:nvSpPr>
          <p:spPr bwMode="auto">
            <a:xfrm>
              <a:off x="2820" y="303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7</a:t>
              </a:r>
            </a:p>
          </p:txBody>
        </p:sp>
        <p:sp>
          <p:nvSpPr>
            <p:cNvPr id="59" name="Text Box 59"/>
            <p:cNvSpPr txBox="1">
              <a:spLocks noChangeArrowheads="1"/>
            </p:cNvSpPr>
            <p:nvPr/>
          </p:nvSpPr>
          <p:spPr bwMode="auto">
            <a:xfrm>
              <a:off x="2971" y="303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5</a:t>
              </a:r>
            </a:p>
          </p:txBody>
        </p:sp>
      </p:grpSp>
      <p:grpSp>
        <p:nvGrpSpPr>
          <p:cNvPr id="60" name="Group 60"/>
          <p:cNvGrpSpPr>
            <a:grpSpLocks/>
          </p:cNvGrpSpPr>
          <p:nvPr/>
        </p:nvGrpSpPr>
        <p:grpSpPr bwMode="auto">
          <a:xfrm>
            <a:off x="1643624" y="5322048"/>
            <a:ext cx="766762" cy="457200"/>
            <a:chOff x="2652" y="3034"/>
            <a:chExt cx="483" cy="288"/>
          </a:xfrm>
        </p:grpSpPr>
        <p:sp>
          <p:nvSpPr>
            <p:cNvPr id="61" name="Text Box 61"/>
            <p:cNvSpPr txBox="1">
              <a:spLocks noChangeArrowheads="1"/>
            </p:cNvSpPr>
            <p:nvPr/>
          </p:nvSpPr>
          <p:spPr bwMode="auto">
            <a:xfrm>
              <a:off x="2652" y="303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–</a:t>
              </a:r>
            </a:p>
          </p:txBody>
        </p: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>
              <a:off x="2789" y="3286"/>
              <a:ext cx="3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3" name="Text Box 63"/>
          <p:cNvSpPr txBox="1">
            <a:spLocks noChangeArrowheads="1"/>
          </p:cNvSpPr>
          <p:nvPr/>
        </p:nvSpPr>
        <p:spPr bwMode="auto">
          <a:xfrm>
            <a:off x="2150036" y="5663361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066FF"/>
                </a:solidFill>
              </a:rPr>
              <a:t>7</a:t>
            </a:r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>
            <a:off x="2086536" y="4047286"/>
            <a:ext cx="0" cy="26352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Rectangle 64">
            <a:hlinkClick r:id="rId3"/>
            <a:extLst>
              <a:ext uri="{FF2B5EF4-FFF2-40B4-BE49-F238E27FC236}">
                <a16:creationId xmlns:a16="http://schemas.microsoft.com/office/drawing/2014/main" id="{0E15EE55-7B4B-48AE-9CC2-CEF9A30A346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3"/>
            <a:extLst>
              <a:ext uri="{FF2B5EF4-FFF2-40B4-BE49-F238E27FC236}">
                <a16:creationId xmlns:a16="http://schemas.microsoft.com/office/drawing/2014/main" id="{992B1559-A204-44AB-A1EB-5F76C50EAB0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2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21" grpId="0" animBg="1"/>
      <p:bldP spid="22" grpId="0" animBg="1"/>
      <p:bldP spid="23" grpId="0" animBg="1"/>
      <p:bldP spid="24" grpId="0" animBg="1"/>
      <p:bldP spid="37" grpId="0"/>
      <p:bldP spid="44" grpId="0"/>
      <p:bldP spid="45" grpId="0"/>
      <p:bldP spid="46" grpId="0"/>
      <p:bldP spid="53" grpId="0" animBg="1"/>
      <p:bldP spid="54" grpId="0"/>
      <p:bldP spid="55" grpId="0"/>
      <p:bldP spid="56" grpId="0"/>
      <p:bldP spid="63" grpId="0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687" y="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727726" y="699544"/>
            <a:ext cx="1448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Consider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98025" y="1883370"/>
            <a:ext cx="1445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GB" altLang="en-US" sz="1800" dirty="0">
                <a:solidFill>
                  <a:srgbClr val="FF0000"/>
                </a:solidFill>
              </a:rPr>
              <a:t>we obtain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2343" y="1124034"/>
            <a:ext cx="5559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If we expand this expression we obtain: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06537" y="1592399"/>
            <a:ext cx="23599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en-GB" altLang="en-US" sz="1800" dirty="0">
                <a:solidFill>
                  <a:srgbClr val="FF0000"/>
                </a:solidFill>
              </a:rPr>
              <a:t>Dividing both sides by (</a:t>
            </a:r>
            <a:r>
              <a:rPr lang="en-GB" altLang="en-US" sz="1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0000"/>
                </a:solidFill>
              </a:rPr>
              <a:t> – 2)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52339" y="2786822"/>
            <a:ext cx="17145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800" dirty="0">
                <a:solidFill>
                  <a:srgbClr val="FF0000"/>
                </a:solidFill>
              </a:rPr>
              <a:t>simplifying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34921" y="3780368"/>
            <a:ext cx="954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GB" altLang="en-US" sz="2000" dirty="0"/>
              <a:t>where </a:t>
            </a:r>
            <a:endParaRPr lang="en-GB" altLang="en-US" sz="2000" i="1" dirty="0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1BCAEA00-2D88-4A5C-A0AC-D47C7C536C4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77F1460D-814C-480E-B965-8A3BB5EE9F1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C83E0798-91BB-FD63-2AF7-654BC5394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878" y="4219769"/>
            <a:ext cx="17203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GB" altLang="en-US" sz="2000" dirty="0"/>
              <a:t>Is the </a:t>
            </a:r>
            <a:r>
              <a:rPr lang="en-GB" altLang="en-US" sz="2000" b="1" dirty="0">
                <a:solidFill>
                  <a:srgbClr val="FF6600"/>
                </a:solidFill>
              </a:rPr>
              <a:t>divisor</a:t>
            </a:r>
            <a:endParaRPr lang="en-GB" altLang="en-US" sz="2000" i="1" dirty="0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A3433599-D0FF-9C83-F8BD-5251D5D45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7" y="672925"/>
            <a:ext cx="332271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5113" indent="-26511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</a:pPr>
            <a:r>
              <a:rPr lang="en-GB" altLang="en-US" b="1" dirty="0">
                <a:solidFill>
                  <a:srgbClr val="009900"/>
                </a:solidFill>
              </a:rPr>
              <a:t>Division by </a:t>
            </a:r>
            <a:r>
              <a:rPr lang="en-GB" altLang="en-US" b="1" dirty="0" err="1">
                <a:solidFill>
                  <a:srgbClr val="009900"/>
                </a:solidFill>
              </a:rPr>
              <a:t>linears</a:t>
            </a:r>
            <a:endParaRPr lang="en-GB" altLang="en-US" b="1" dirty="0">
              <a:solidFill>
                <a:srgbClr val="009900"/>
              </a:solidFill>
            </a:endParaRPr>
          </a:p>
        </p:txBody>
      </p:sp>
      <p:sp>
        <p:nvSpPr>
          <p:cNvPr id="14" name="Rectangle 35">
            <a:extLst>
              <a:ext uri="{FF2B5EF4-FFF2-40B4-BE49-F238E27FC236}">
                <a16:creationId xmlns:a16="http://schemas.microsoft.com/office/drawing/2014/main" id="{0AE2DE42-679E-3A2F-3866-B63A563B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996" y="700485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15" name="Rectangle 35">
            <a:extLst>
              <a:ext uri="{FF2B5EF4-FFF2-40B4-BE49-F238E27FC236}">
                <a16:creationId xmlns:a16="http://schemas.microsoft.com/office/drawing/2014/main" id="{0030564F-52BE-F0BC-1DD6-AABC63A00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408" y="719186"/>
            <a:ext cx="1989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(2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+ 1)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16" name="Rectangle 35">
            <a:extLst>
              <a:ext uri="{FF2B5EF4-FFF2-40B4-BE49-F238E27FC236}">
                <a16:creationId xmlns:a16="http://schemas.microsoft.com/office/drawing/2014/main" id="{FC1B6ADF-E2E4-C7C4-DE62-16E9CC193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3336" y="714640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+ 5</a:t>
            </a:r>
          </a:p>
        </p:txBody>
      </p:sp>
      <p:sp>
        <p:nvSpPr>
          <p:cNvPr id="17" name="Rectangle 35">
            <a:extLst>
              <a:ext uri="{FF2B5EF4-FFF2-40B4-BE49-F238E27FC236}">
                <a16:creationId xmlns:a16="http://schemas.microsoft.com/office/drawing/2014/main" id="{5D23D081-991F-AE47-7AE8-A4324EB4C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022" y="1521618"/>
            <a:ext cx="23599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5</a:t>
            </a:r>
            <a:r>
              <a:rPr lang="en-GB" altLang="en-US" i="1" dirty="0">
                <a:latin typeface="Times New Roman" panose="02020603050405020304" pitchFamily="18" charset="0"/>
              </a:rPr>
              <a:t>x </a:t>
            </a:r>
            <a:r>
              <a:rPr lang="en-GB" altLang="en-US" dirty="0"/>
              <a:t>+ 3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18" name="Rectangle 35">
            <a:extLst>
              <a:ext uri="{FF2B5EF4-FFF2-40B4-BE49-F238E27FC236}">
                <a16:creationId xmlns:a16="http://schemas.microsoft.com/office/drawing/2014/main" id="{79FED093-6CB7-0398-9ECA-54237B63D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363" y="1495502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19" name="Rectangle 35">
            <a:extLst>
              <a:ext uri="{FF2B5EF4-FFF2-40B4-BE49-F238E27FC236}">
                <a16:creationId xmlns:a16="http://schemas.microsoft.com/office/drawing/2014/main" id="{F3B99FD5-B046-DFCA-7C0B-DAFD7138D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775" y="1514203"/>
            <a:ext cx="1989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(2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+ 1)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20" name="Rectangle 35">
            <a:extLst>
              <a:ext uri="{FF2B5EF4-FFF2-40B4-BE49-F238E27FC236}">
                <a16:creationId xmlns:a16="http://schemas.microsoft.com/office/drawing/2014/main" id="{91B0F93D-2A2D-33B6-31D8-9EA48BF72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1703" y="1509657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+ 5</a:t>
            </a:r>
          </a:p>
        </p:txBody>
      </p:sp>
      <p:sp>
        <p:nvSpPr>
          <p:cNvPr id="21" name="Rectangle 35">
            <a:extLst>
              <a:ext uri="{FF2B5EF4-FFF2-40B4-BE49-F238E27FC236}">
                <a16:creationId xmlns:a16="http://schemas.microsoft.com/office/drawing/2014/main" id="{232D2253-E763-F872-F870-CFF07D3B9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7320" y="151625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D49098D-7173-A08E-7F5D-A4097259958D}"/>
              </a:ext>
            </a:extLst>
          </p:cNvPr>
          <p:cNvCxnSpPr/>
          <p:nvPr/>
        </p:nvCxnSpPr>
        <p:spPr>
          <a:xfrm>
            <a:off x="2380186" y="1957167"/>
            <a:ext cx="228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10DB27-977E-2532-17ED-577162196E4C}"/>
              </a:ext>
            </a:extLst>
          </p:cNvPr>
          <p:cNvCxnSpPr/>
          <p:nvPr/>
        </p:nvCxnSpPr>
        <p:spPr>
          <a:xfrm>
            <a:off x="5127180" y="1957167"/>
            <a:ext cx="32918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5">
            <a:extLst>
              <a:ext uri="{FF2B5EF4-FFF2-40B4-BE49-F238E27FC236}">
                <a16:creationId xmlns:a16="http://schemas.microsoft.com/office/drawing/2014/main" id="{30AB8EE9-7BA7-0656-02D8-779FF04FE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560" y="1952784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</a:p>
        </p:txBody>
      </p:sp>
      <p:sp>
        <p:nvSpPr>
          <p:cNvPr id="26" name="Rectangle 35">
            <a:extLst>
              <a:ext uri="{FF2B5EF4-FFF2-40B4-BE49-F238E27FC236}">
                <a16:creationId xmlns:a16="http://schemas.microsoft.com/office/drawing/2014/main" id="{ECD151AC-1E36-DEC8-AF84-C4829A387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5484" y="1952784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</a:p>
        </p:txBody>
      </p:sp>
      <p:sp>
        <p:nvSpPr>
          <p:cNvPr id="27" name="Rectangle 35">
            <a:extLst>
              <a:ext uri="{FF2B5EF4-FFF2-40B4-BE49-F238E27FC236}">
                <a16:creationId xmlns:a16="http://schemas.microsoft.com/office/drawing/2014/main" id="{89749B64-5FC4-EF22-788E-1E28BB252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723" y="2413015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28" name="Rectangle 35">
            <a:extLst>
              <a:ext uri="{FF2B5EF4-FFF2-40B4-BE49-F238E27FC236}">
                <a16:creationId xmlns:a16="http://schemas.microsoft.com/office/drawing/2014/main" id="{EC20E206-7FDD-FD55-8D51-43FEAEBBB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135" y="2431716"/>
            <a:ext cx="1989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(2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+ 1)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29" name="Rectangle 35">
            <a:extLst>
              <a:ext uri="{FF2B5EF4-FFF2-40B4-BE49-F238E27FC236}">
                <a16:creationId xmlns:a16="http://schemas.microsoft.com/office/drawing/2014/main" id="{D5F4E3C3-3BEF-EB62-9068-F3AA1B45D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3696" y="2632524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 </a:t>
            </a:r>
          </a:p>
        </p:txBody>
      </p:sp>
      <p:sp>
        <p:nvSpPr>
          <p:cNvPr id="30" name="Rectangle 35">
            <a:extLst>
              <a:ext uri="{FF2B5EF4-FFF2-40B4-BE49-F238E27FC236}">
                <a16:creationId xmlns:a16="http://schemas.microsoft.com/office/drawing/2014/main" id="{7B508EF3-A8F5-3930-2AA6-CC8D693C8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9680" y="243376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0CBAA2-8CDE-1FC4-A5C6-B5ABBDA48038}"/>
              </a:ext>
            </a:extLst>
          </p:cNvPr>
          <p:cNvCxnSpPr/>
          <p:nvPr/>
        </p:nvCxnSpPr>
        <p:spPr>
          <a:xfrm>
            <a:off x="4979540" y="2874680"/>
            <a:ext cx="2743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5">
            <a:extLst>
              <a:ext uri="{FF2B5EF4-FFF2-40B4-BE49-F238E27FC236}">
                <a16:creationId xmlns:a16="http://schemas.microsoft.com/office/drawing/2014/main" id="{4FB5D5DF-6ED6-EBC6-224E-2869F19B6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844" y="2870297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</a:p>
        </p:txBody>
      </p:sp>
      <p:sp>
        <p:nvSpPr>
          <p:cNvPr id="33" name="Rectangle 35">
            <a:extLst>
              <a:ext uri="{FF2B5EF4-FFF2-40B4-BE49-F238E27FC236}">
                <a16:creationId xmlns:a16="http://schemas.microsoft.com/office/drawing/2014/main" id="{13957047-8D4B-002F-5C26-5F1435C07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5838" y="241562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5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C81E0E2-BD3E-F99B-4DA6-CF2EC7A07BC4}"/>
              </a:ext>
            </a:extLst>
          </p:cNvPr>
          <p:cNvCxnSpPr/>
          <p:nvPr/>
        </p:nvCxnSpPr>
        <p:spPr>
          <a:xfrm>
            <a:off x="8057459" y="2877346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5">
            <a:extLst>
              <a:ext uri="{FF2B5EF4-FFF2-40B4-BE49-F238E27FC236}">
                <a16:creationId xmlns:a16="http://schemas.microsoft.com/office/drawing/2014/main" id="{7AF69A6D-C388-EBD7-EFE6-A93F4C620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1752" y="2858591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F5C1F73-3482-4E14-F507-322AAA40FC89}"/>
              </a:ext>
            </a:extLst>
          </p:cNvPr>
          <p:cNvCxnSpPr>
            <a:cxnSpLocks/>
          </p:cNvCxnSpPr>
          <p:nvPr/>
        </p:nvCxnSpPr>
        <p:spPr>
          <a:xfrm flipH="1">
            <a:off x="6893782" y="2559507"/>
            <a:ext cx="793365" cy="20800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E433909-C616-ECF8-A9F7-432B891E03DA}"/>
              </a:ext>
            </a:extLst>
          </p:cNvPr>
          <p:cNvCxnSpPr>
            <a:cxnSpLocks/>
          </p:cNvCxnSpPr>
          <p:nvPr/>
        </p:nvCxnSpPr>
        <p:spPr>
          <a:xfrm flipH="1">
            <a:off x="6313464" y="3023133"/>
            <a:ext cx="793365" cy="20800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5">
            <a:extLst>
              <a:ext uri="{FF2B5EF4-FFF2-40B4-BE49-F238E27FC236}">
                <a16:creationId xmlns:a16="http://schemas.microsoft.com/office/drawing/2014/main" id="{4712E02A-050F-08E4-C60E-6D1F1F466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582" y="3391303"/>
            <a:ext cx="1989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(2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+ 1)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41" name="Rectangle 35">
            <a:extLst>
              <a:ext uri="{FF2B5EF4-FFF2-40B4-BE49-F238E27FC236}">
                <a16:creationId xmlns:a16="http://schemas.microsoft.com/office/drawing/2014/main" id="{FEF7CD3F-7B1F-9E65-FB52-789ADC19F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0162" y="3442478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 </a:t>
            </a:r>
          </a:p>
        </p:txBody>
      </p:sp>
      <p:sp>
        <p:nvSpPr>
          <p:cNvPr id="42" name="Rectangle 35">
            <a:extLst>
              <a:ext uri="{FF2B5EF4-FFF2-40B4-BE49-F238E27FC236}">
                <a16:creationId xmlns:a16="http://schemas.microsoft.com/office/drawing/2014/main" id="{A264C160-752C-BBB1-61D9-4AF8F77CC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611" y="340777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43" name="Rectangle 35">
            <a:extLst>
              <a:ext uri="{FF2B5EF4-FFF2-40B4-BE49-F238E27FC236}">
                <a16:creationId xmlns:a16="http://schemas.microsoft.com/office/drawing/2014/main" id="{BD624CB0-FF37-3669-5482-7AFC3CFEF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9241" y="322440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5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279B3D2-4E6F-3265-9ADB-D926905B66BE}"/>
              </a:ext>
            </a:extLst>
          </p:cNvPr>
          <p:cNvCxnSpPr/>
          <p:nvPr/>
        </p:nvCxnSpPr>
        <p:spPr>
          <a:xfrm>
            <a:off x="7463036" y="3669189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35">
            <a:extLst>
              <a:ext uri="{FF2B5EF4-FFF2-40B4-BE49-F238E27FC236}">
                <a16:creationId xmlns:a16="http://schemas.microsoft.com/office/drawing/2014/main" id="{3CADCA82-9934-9200-6467-D4E11E718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5155" y="3633501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0B3DD213-3003-9C48-B1ED-2D8A60E9C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827" y="4233741"/>
            <a:ext cx="11186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dirty="0">
                <a:solidFill>
                  <a:srgbClr val="00B050"/>
                </a:solidFill>
              </a:rPr>
              <a:t>(</a:t>
            </a:r>
            <a:r>
              <a:rPr lang="en-GB" altLang="en-US" sz="2000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000" dirty="0">
                <a:solidFill>
                  <a:srgbClr val="00B050"/>
                </a:solidFill>
              </a:rPr>
              <a:t> – 2)</a:t>
            </a:r>
          </a:p>
        </p:txBody>
      </p:sp>
      <p:sp>
        <p:nvSpPr>
          <p:cNvPr id="47" name="Rectangle 35">
            <a:extLst>
              <a:ext uri="{FF2B5EF4-FFF2-40B4-BE49-F238E27FC236}">
                <a16:creationId xmlns:a16="http://schemas.microsoft.com/office/drawing/2014/main" id="{BBD49699-B463-18DD-5763-2BFADEC09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15" y="4753394"/>
            <a:ext cx="1685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 dirty="0">
                <a:solidFill>
                  <a:srgbClr val="FF6600"/>
                </a:solidFill>
              </a:rPr>
              <a:t>(2</a:t>
            </a:r>
            <a:r>
              <a:rPr lang="en-GB" altLang="en-US" sz="2000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000" baseline="30000" dirty="0">
                <a:solidFill>
                  <a:srgbClr val="FF6600"/>
                </a:solidFill>
              </a:rPr>
              <a:t>2</a:t>
            </a:r>
            <a:r>
              <a:rPr lang="en-GB" altLang="en-US" sz="2000" dirty="0">
                <a:solidFill>
                  <a:srgbClr val="FF6600"/>
                </a:solidFill>
              </a:rPr>
              <a:t> + 3</a:t>
            </a:r>
            <a:r>
              <a:rPr lang="en-GB" altLang="en-US" sz="2000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000" dirty="0">
                <a:solidFill>
                  <a:srgbClr val="FF6600"/>
                </a:solidFill>
              </a:rPr>
              <a:t> + 1)</a:t>
            </a:r>
            <a:endParaRPr lang="en-GB" altLang="en-US" sz="2000" dirty="0">
              <a:solidFill>
                <a:srgbClr val="0066FF"/>
              </a:solidFill>
            </a:endParaRPr>
          </a:p>
        </p:txBody>
      </p:sp>
      <p:sp>
        <p:nvSpPr>
          <p:cNvPr id="48" name="Text Box 8">
            <a:extLst>
              <a:ext uri="{FF2B5EF4-FFF2-40B4-BE49-F238E27FC236}">
                <a16:creationId xmlns:a16="http://schemas.microsoft.com/office/drawing/2014/main" id="{31BF5054-FB2F-82ED-5AD5-F3D15C269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82" y="4737920"/>
            <a:ext cx="18918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GB" altLang="en-US" sz="2000" dirty="0"/>
              <a:t>Is the </a:t>
            </a:r>
            <a:r>
              <a:rPr lang="en-GB" altLang="en-US" sz="2000" b="1" dirty="0">
                <a:solidFill>
                  <a:srgbClr val="FF6600"/>
                </a:solidFill>
              </a:rPr>
              <a:t>quotient</a:t>
            </a:r>
            <a:endParaRPr lang="en-GB" altLang="en-US" sz="2000" i="1" dirty="0"/>
          </a:p>
        </p:txBody>
      </p:sp>
      <p:sp>
        <p:nvSpPr>
          <p:cNvPr id="49" name="Rectangle 35">
            <a:extLst>
              <a:ext uri="{FF2B5EF4-FFF2-40B4-BE49-F238E27FC236}">
                <a16:creationId xmlns:a16="http://schemas.microsoft.com/office/drawing/2014/main" id="{EC6BEFE2-489E-53C5-0824-2B713546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814" y="5272431"/>
            <a:ext cx="13100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 dirty="0"/>
              <a:t>and</a:t>
            </a:r>
            <a:r>
              <a:rPr lang="en-GB" altLang="en-US" sz="2000" dirty="0">
                <a:solidFill>
                  <a:srgbClr val="FF6600"/>
                </a:solidFill>
              </a:rPr>
              <a:t> </a:t>
            </a:r>
            <a:r>
              <a:rPr lang="en-GB" altLang="en-US" sz="2000" dirty="0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50" name="Text Box 8">
            <a:extLst>
              <a:ext uri="{FF2B5EF4-FFF2-40B4-BE49-F238E27FC236}">
                <a16:creationId xmlns:a16="http://schemas.microsoft.com/office/drawing/2014/main" id="{860A7792-6E43-F024-C9C0-F391F64A9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3508" y="5277514"/>
            <a:ext cx="21194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GB" altLang="en-US" sz="2000" dirty="0"/>
              <a:t>Is the </a:t>
            </a:r>
            <a:r>
              <a:rPr lang="en-GB" altLang="en-US" sz="2000" b="1" dirty="0">
                <a:solidFill>
                  <a:srgbClr val="FF6600"/>
                </a:solidFill>
              </a:rPr>
              <a:t>remainder</a:t>
            </a:r>
            <a:endParaRPr lang="en-GB" altLang="en-US" sz="2000" i="1" dirty="0"/>
          </a:p>
        </p:txBody>
      </p:sp>
      <p:sp>
        <p:nvSpPr>
          <p:cNvPr id="51" name="Rectangle 5">
            <a:extLst>
              <a:ext uri="{FF2B5EF4-FFF2-40B4-BE49-F238E27FC236}">
                <a16:creationId xmlns:a16="http://schemas.microsoft.com/office/drawing/2014/main" id="{77334013-C2B6-6758-8CF5-6B254180F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407" y="4071550"/>
            <a:ext cx="47969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If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dirty="0"/>
              <a:t> is divided by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 </a:t>
            </a:r>
            <a:r>
              <a:rPr lang="en-GB" altLang="en-US" dirty="0"/>
              <a:t>until a constant remainder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altLang="en-US" dirty="0"/>
              <a:t> is obtained</a:t>
            </a:r>
          </a:p>
        </p:txBody>
      </p:sp>
      <p:sp>
        <p:nvSpPr>
          <p:cNvPr id="52" name="Rectangle 35">
            <a:extLst>
              <a:ext uri="{FF2B5EF4-FFF2-40B4-BE49-F238E27FC236}">
                <a16:creationId xmlns:a16="http://schemas.microsoft.com/office/drawing/2014/main" id="{EEC59D60-A287-90DC-5CD2-57ABE0E52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145" y="4803936"/>
            <a:ext cx="7152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1A24654-F139-0C78-0B40-E4669E5847CF}"/>
              </a:ext>
            </a:extLst>
          </p:cNvPr>
          <p:cNvCxnSpPr/>
          <p:nvPr/>
        </p:nvCxnSpPr>
        <p:spPr>
          <a:xfrm>
            <a:off x="4417420" y="5252787"/>
            <a:ext cx="10972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35">
            <a:extLst>
              <a:ext uri="{FF2B5EF4-FFF2-40B4-BE49-F238E27FC236}">
                <a16:creationId xmlns:a16="http://schemas.microsoft.com/office/drawing/2014/main" id="{ED40C431-1B07-56F0-75D0-6F4E16C9A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089" y="5217779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</a:p>
        </p:txBody>
      </p:sp>
      <p:sp>
        <p:nvSpPr>
          <p:cNvPr id="55" name="Rectangle 35">
            <a:extLst>
              <a:ext uri="{FF2B5EF4-FFF2-40B4-BE49-F238E27FC236}">
                <a16:creationId xmlns:a16="http://schemas.microsoft.com/office/drawing/2014/main" id="{DDA3A95B-7A54-560A-CBB2-A1556A209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4941" y="501082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56" name="Rectangle 35">
            <a:extLst>
              <a:ext uri="{FF2B5EF4-FFF2-40B4-BE49-F238E27FC236}">
                <a16:creationId xmlns:a16="http://schemas.microsoft.com/office/drawing/2014/main" id="{F6C642FF-BD55-7F63-6231-94D3B3462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039" y="4810766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altLang="en-US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F90189B-7D69-F397-9066-BFF2592E0E3B}"/>
              </a:ext>
            </a:extLst>
          </p:cNvPr>
          <p:cNvCxnSpPr/>
          <p:nvPr/>
        </p:nvCxnSpPr>
        <p:spPr>
          <a:xfrm>
            <a:off x="6984628" y="5259617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35">
            <a:extLst>
              <a:ext uri="{FF2B5EF4-FFF2-40B4-BE49-F238E27FC236}">
                <a16:creationId xmlns:a16="http://schemas.microsoft.com/office/drawing/2014/main" id="{BEFC51EF-6C5F-7AE2-D5A9-7931FAAA0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983" y="5224609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</a:p>
        </p:txBody>
      </p:sp>
      <p:sp>
        <p:nvSpPr>
          <p:cNvPr id="59" name="Rectangle 35">
            <a:extLst>
              <a:ext uri="{FF2B5EF4-FFF2-40B4-BE49-F238E27FC236}">
                <a16:creationId xmlns:a16="http://schemas.microsoft.com/office/drawing/2014/main" id="{CFF91CCC-D498-63C2-7EAD-4FB6E06C5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1040" y="4965347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0" name="Rectangle 35">
            <a:extLst>
              <a:ext uri="{FF2B5EF4-FFF2-40B4-BE49-F238E27FC236}">
                <a16:creationId xmlns:a16="http://schemas.microsoft.com/office/drawing/2014/main" id="{C7CCBD44-DE53-3F55-45F1-0AB48364D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62" y="4197084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</a:p>
        </p:txBody>
      </p:sp>
      <p:sp>
        <p:nvSpPr>
          <p:cNvPr id="61" name="Rectangle 35">
            <a:extLst>
              <a:ext uri="{FF2B5EF4-FFF2-40B4-BE49-F238E27FC236}">
                <a16:creationId xmlns:a16="http://schemas.microsoft.com/office/drawing/2014/main" id="{4233EB76-0F30-84BC-63E5-7050EAA0D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847" y="5261154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and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altLang="en-US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35">
            <a:extLst>
              <a:ext uri="{FF2B5EF4-FFF2-40B4-BE49-F238E27FC236}">
                <a16:creationId xmlns:a16="http://schemas.microsoft.com/office/drawing/2014/main" id="{B25B56F8-79ED-AE0D-4DBE-6F1A0992B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099" y="4734514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3" name="Rectangle 35">
            <a:extLst>
              <a:ext uri="{FF2B5EF4-FFF2-40B4-BE49-F238E27FC236}">
                <a16:creationId xmlns:a16="http://schemas.microsoft.com/office/drawing/2014/main" id="{31F00B34-2AE5-0CEB-23F1-9A3DA93D8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4670" y="4993776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 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391A027B-4D53-FBF8-1901-50827D13A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82" y="5968126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1463" indent="-27146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GB" altLang="en-US" sz="2000" dirty="0"/>
              <a:t>Notice that</a:t>
            </a:r>
            <a:endParaRPr lang="en-GB" altLang="en-US" sz="2000" i="1" dirty="0"/>
          </a:p>
        </p:txBody>
      </p:sp>
      <p:sp>
        <p:nvSpPr>
          <p:cNvPr id="22" name="Rectangle 35">
            <a:extLst>
              <a:ext uri="{FF2B5EF4-FFF2-40B4-BE49-F238E27FC236}">
                <a16:creationId xmlns:a16="http://schemas.microsoft.com/office/drawing/2014/main" id="{69CC9FCD-D4DA-C2C8-0A32-715F0621B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588" y="5935870"/>
            <a:ext cx="7152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77F79F0-F104-A824-144A-6CE17E130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9313" y="596353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38" name="Rectangle 35">
            <a:extLst>
              <a:ext uri="{FF2B5EF4-FFF2-40B4-BE49-F238E27FC236}">
                <a16:creationId xmlns:a16="http://schemas.microsoft.com/office/drawing/2014/main" id="{CA5A0175-7DE4-3080-A540-C06B8C2AA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945" y="5979159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4" name="Rectangle 35">
            <a:extLst>
              <a:ext uri="{FF2B5EF4-FFF2-40B4-BE49-F238E27FC236}">
                <a16:creationId xmlns:a16="http://schemas.microsoft.com/office/drawing/2014/main" id="{AF9C3A99-04D1-9E0B-1130-3B41C83F3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188" y="5958287"/>
            <a:ext cx="1278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GB" alt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5" name="Rectangle 35">
            <a:extLst>
              <a:ext uri="{FF2B5EF4-FFF2-40B4-BE49-F238E27FC236}">
                <a16:creationId xmlns:a16="http://schemas.microsoft.com/office/drawing/2014/main" id="{6D8E8717-A69C-01BC-2176-7CB4D837F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608" y="5957832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altLang="en-US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35">
            <a:extLst>
              <a:ext uri="{FF2B5EF4-FFF2-40B4-BE49-F238E27FC236}">
                <a16:creationId xmlns:a16="http://schemas.microsoft.com/office/drawing/2014/main" id="{0DFC39F2-6ED3-B962-8CB1-1E66479BF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431" y="5975619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 </a:t>
            </a:r>
          </a:p>
        </p:txBody>
      </p:sp>
    </p:spTree>
    <p:extLst>
      <p:ext uri="{BB962C8B-B14F-4D97-AF65-F5344CB8AC3E}">
        <p14:creationId xmlns:p14="http://schemas.microsoft.com/office/powerpoint/2010/main" val="306014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5" grpId="0"/>
      <p:bldP spid="40" grpId="0"/>
      <p:bldP spid="41" grpId="0"/>
      <p:bldP spid="42" grpId="0"/>
      <p:bldP spid="43" grpId="0"/>
      <p:bldP spid="45" grpId="0"/>
      <p:bldP spid="46" grpId="0"/>
      <p:bldP spid="46" grpId="1"/>
      <p:bldP spid="47" grpId="0"/>
      <p:bldP spid="47" grpId="1"/>
      <p:bldP spid="48" grpId="0"/>
      <p:bldP spid="49" grpId="0"/>
      <p:bldP spid="49" grpId="1"/>
      <p:bldP spid="50" grpId="0"/>
      <p:bldP spid="51" grpId="0"/>
      <p:bldP spid="52" grpId="0"/>
      <p:bldP spid="54" grpId="0"/>
      <p:bldP spid="55" grpId="0"/>
      <p:bldP spid="56" grpId="0"/>
      <p:bldP spid="58" grpId="0"/>
      <p:bldP spid="59" grpId="0"/>
      <p:bldP spid="60" grpId="0"/>
      <p:bldP spid="61" grpId="0"/>
      <p:bldP spid="62" grpId="0"/>
      <p:bldP spid="63" grpId="0"/>
      <p:bldP spid="11" grpId="0"/>
      <p:bldP spid="22" grpId="0"/>
      <p:bldP spid="36" grpId="0"/>
      <p:bldP spid="38" grpId="0"/>
      <p:bldP spid="64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3">
            <a:extLst>
              <a:ext uri="{FF2B5EF4-FFF2-40B4-BE49-F238E27FC236}">
                <a16:creationId xmlns:a16="http://schemas.microsoft.com/office/drawing/2014/main" id="{A391E25D-1EAE-F520-2AC5-E2C6286BA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8991" y="1885737"/>
            <a:ext cx="50973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                                            So, we expand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 = </a:t>
            </a:r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,</a:t>
            </a:r>
          </a:p>
        </p:txBody>
      </p:sp>
      <p:sp>
        <p:nvSpPr>
          <p:cNvPr id="37" name="Text Box 33">
            <a:extLst>
              <a:ext uri="{FF2B5EF4-FFF2-40B4-BE49-F238E27FC236}">
                <a16:creationId xmlns:a16="http://schemas.microsoft.com/office/drawing/2014/main" id="{086BA8F4-84C4-4E16-163A-C23E84A2D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9061" y="1566370"/>
            <a:ext cx="50973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             What do we multiply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by to get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?</a:t>
            </a:r>
          </a:p>
        </p:txBody>
      </p:sp>
      <p:sp>
        <p:nvSpPr>
          <p:cNvPr id="35" name="Text Box 34">
            <a:extLst>
              <a:ext uri="{FF2B5EF4-FFF2-40B4-BE49-F238E27FC236}">
                <a16:creationId xmlns:a16="http://schemas.microsoft.com/office/drawing/2014/main" id="{7CE8DA3A-89C4-238A-8821-B24D8EE8B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234" y="2242535"/>
            <a:ext cx="50042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                                                  and write it underneath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40601" y="1085097"/>
            <a:ext cx="8343951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Let </a:t>
            </a:r>
            <a:r>
              <a:rPr lang="en-GB" altLang="en-US" i="1" dirty="0">
                <a:latin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+ 4</a:t>
            </a:r>
            <a:r>
              <a:rPr lang="en-GB" altLang="en-US" i="1" dirty="0">
                <a:latin typeface="Times New Roman" panose="02020603050405020304" pitchFamily="18" charset="0"/>
              </a:rPr>
              <a:t>x + </a:t>
            </a:r>
            <a:r>
              <a:rPr lang="en-GB" altLang="en-US" dirty="0"/>
              <a:t>1 and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D</a:t>
            </a:r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) =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</a:t>
            </a:r>
            <a:r>
              <a:rPr lang="en-GB" altLang="en-US" dirty="0"/>
              <a:t>, divide </a:t>
            </a:r>
            <a:r>
              <a:rPr lang="en-GB" altLang="en-US" i="1" dirty="0">
                <a:latin typeface="Times New Roman" panose="02020603050405020304" pitchFamily="18" charset="0"/>
              </a:rPr>
              <a:t>P</a:t>
            </a:r>
            <a:r>
              <a:rPr lang="en-GB" altLang="en-US" dirty="0"/>
              <a:t> by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D</a:t>
            </a:r>
            <a:r>
              <a:rPr lang="en-GB" altLang="en-US" dirty="0"/>
              <a:t>  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67528" y="1665199"/>
            <a:ext cx="3670300" cy="3598862"/>
            <a:chOff x="114" y="1481"/>
            <a:chExt cx="2312" cy="2267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14" y="1481"/>
              <a:ext cx="2312" cy="2267"/>
              <a:chOff x="114" y="1481"/>
              <a:chExt cx="2312" cy="2267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114" y="1481"/>
                <a:ext cx="2312" cy="2267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204" y="1572"/>
                <a:ext cx="2132" cy="20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197" y="1822"/>
              <a:ext cx="2162" cy="288"/>
              <a:chOff x="158" y="1713"/>
              <a:chExt cx="2162" cy="288"/>
            </a:xfrm>
          </p:grpSpPr>
          <p:sp>
            <p:nvSpPr>
              <p:cNvPr id="8" name="Text Box 10"/>
              <p:cNvSpPr txBox="1">
                <a:spLocks noChangeArrowheads="1"/>
              </p:cNvSpPr>
              <p:nvPr/>
            </p:nvSpPr>
            <p:spPr bwMode="auto">
              <a:xfrm>
                <a:off x="747" y="1713"/>
                <a:ext cx="157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dirty="0"/>
                  <a:t>2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 dirty="0"/>
                  <a:t>3 </a:t>
                </a:r>
                <a:r>
                  <a:rPr lang="en-GB" altLang="en-US" dirty="0"/>
                  <a:t>– 3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 dirty="0"/>
                  <a:t>2</a:t>
                </a:r>
                <a:r>
                  <a:rPr lang="en-GB" altLang="en-US" dirty="0"/>
                  <a:t> + 4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/>
                  <a:t> </a:t>
                </a:r>
                <a:r>
                  <a:rPr lang="en-GB" altLang="en-US" dirty="0"/>
                  <a:t>+ 1</a:t>
                </a:r>
              </a:p>
            </p:txBody>
          </p:sp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58" y="1713"/>
                <a:ext cx="5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solidFill>
                      <a:srgbClr val="00B050"/>
                    </a:solidFill>
                  </a:rPr>
                  <a:t> – 2</a:t>
                </a:r>
              </a:p>
            </p:txBody>
          </p:sp>
          <p:sp>
            <p:nvSpPr>
              <p:cNvPr id="10" name="AutoShape 12"/>
              <p:cNvSpPr>
                <a:spLocks/>
              </p:cNvSpPr>
              <p:nvPr/>
            </p:nvSpPr>
            <p:spPr bwMode="auto">
              <a:xfrm>
                <a:off x="678" y="1732"/>
                <a:ext cx="46" cy="249"/>
              </a:xfrm>
              <a:prstGeom prst="rightBracket">
                <a:avLst>
                  <a:gd name="adj" fmla="val 270652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Line 13"/>
              <p:cNvSpPr>
                <a:spLocks noChangeShapeType="1"/>
              </p:cNvSpPr>
              <p:nvPr/>
            </p:nvSpPr>
            <p:spPr bwMode="auto">
              <a:xfrm>
                <a:off x="678" y="1732"/>
                <a:ext cx="158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1234328" y="2620874"/>
            <a:ext cx="1330325" cy="457200"/>
            <a:chOff x="747" y="1974"/>
            <a:chExt cx="838" cy="288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747" y="1974"/>
              <a:ext cx="8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2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3 </a:t>
              </a:r>
              <a:r>
                <a:rPr lang="en-GB" altLang="en-US" i="1" dirty="0"/>
                <a:t>– </a:t>
              </a:r>
              <a:r>
                <a:rPr lang="en-GB" altLang="en-US" dirty="0"/>
                <a:t>4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2</a:t>
              </a: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748" y="2249"/>
              <a:ext cx="7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132853" y="3035211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437653" y="3035211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+ 4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2891678" y="2674849"/>
            <a:ext cx="0" cy="4175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550366" y="1809661"/>
            <a:ext cx="665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+ 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2132853" y="3449549"/>
            <a:ext cx="1047750" cy="457200"/>
            <a:chOff x="1313" y="2496"/>
            <a:chExt cx="660" cy="288"/>
          </a:xfrm>
        </p:grpSpPr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1313" y="2496"/>
              <a:ext cx="6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 </a:t>
              </a:r>
              <a:r>
                <a:rPr lang="en-GB" altLang="en-US"/>
                <a:t>– 2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endParaRPr lang="en-GB" altLang="en-US" baseline="30000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1338" y="2771"/>
              <a:ext cx="6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2691653" y="3863886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6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3467941" y="2674849"/>
            <a:ext cx="0" cy="12001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064716" y="3863886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+ 1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3121866" y="1809661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+ 6</a:t>
            </a:r>
          </a:p>
        </p:txBody>
      </p: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2691654" y="4278229"/>
            <a:ext cx="1168401" cy="461963"/>
            <a:chOff x="1665" y="3018"/>
            <a:chExt cx="736" cy="291"/>
          </a:xfrm>
        </p:grpSpPr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665" y="3018"/>
              <a:ext cx="7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6</a:t>
              </a:r>
              <a:r>
                <a:rPr lang="en-GB" altLang="en-US" i="1" dirty="0">
                  <a:latin typeface="Times New Roman" panose="02020603050405020304" pitchFamily="18" charset="0"/>
                </a:rPr>
                <a:t>x </a:t>
              </a:r>
              <a:r>
                <a:rPr lang="en-GB" altLang="en-US" dirty="0"/>
                <a:t>– 12</a:t>
              </a:r>
              <a:endParaRPr lang="en-GB" altLang="en-US" i="1" dirty="0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1689" y="3292"/>
              <a:ext cx="5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326653" y="469097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13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3842564" y="3009979"/>
            <a:ext cx="50642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            We then subtract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 </a:t>
            </a:r>
            <a:r>
              <a:rPr lang="en-GB" altLang="en-US" dirty="0"/>
              <a:t>from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 </a:t>
            </a:r>
            <a:r>
              <a:rPr lang="en-GB" altLang="en-US" dirty="0"/>
              <a:t>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 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3916472" y="1515891"/>
            <a:ext cx="11592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Step 1:</a:t>
            </a: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2020141" y="1809661"/>
            <a:ext cx="601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2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57200" y="192473"/>
            <a:ext cx="8078041" cy="528198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Division algorithm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0" y="620595"/>
            <a:ext cx="9143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use the same method to divide polynomials. For example: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907303" y="259071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1140612" y="2593192"/>
            <a:ext cx="1494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  )</a:t>
            </a: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1752922" y="346149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2030218" y="3445084"/>
            <a:ext cx="12394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)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2282872" y="4273759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2614930" y="4270834"/>
            <a:ext cx="1447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)</a:t>
            </a:r>
          </a:p>
        </p:txBody>
      </p:sp>
      <p:sp>
        <p:nvSpPr>
          <p:cNvPr id="76" name="Rectangle 75">
            <a:hlinkClick r:id="rId2"/>
            <a:extLst>
              <a:ext uri="{FF2B5EF4-FFF2-40B4-BE49-F238E27FC236}">
                <a16:creationId xmlns:a16="http://schemas.microsoft.com/office/drawing/2014/main" id="{07A8B7DF-F6F5-4B65-874F-C38AA7F84B4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hlinkClick r:id="rId2"/>
            <a:extLst>
              <a:ext uri="{FF2B5EF4-FFF2-40B4-BE49-F238E27FC236}">
                <a16:creationId xmlns:a16="http://schemas.microsoft.com/office/drawing/2014/main" id="{91C5A318-70FF-45BD-B038-2C7FCA84F32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3">
            <a:extLst>
              <a:ext uri="{FF2B5EF4-FFF2-40B4-BE49-F238E27FC236}">
                <a16:creationId xmlns:a16="http://schemas.microsoft.com/office/drawing/2014/main" id="{EA2631E0-4F59-FEF4-77A7-DAFEED0FB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323" y="1922810"/>
            <a:ext cx="27799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answer is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,</a:t>
            </a:r>
          </a:p>
        </p:txBody>
      </p:sp>
      <p:sp>
        <p:nvSpPr>
          <p:cNvPr id="78" name="Text Box 34">
            <a:extLst>
              <a:ext uri="{FF2B5EF4-FFF2-40B4-BE49-F238E27FC236}">
                <a16:creationId xmlns:a16="http://schemas.microsoft.com/office/drawing/2014/main" id="{65F448A9-E650-B890-E149-7BFE89997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050" y="3009716"/>
            <a:ext cx="11592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Step 2:</a:t>
            </a:r>
          </a:p>
        </p:txBody>
      </p:sp>
      <p:sp>
        <p:nvSpPr>
          <p:cNvPr id="79" name="Text Box 33">
            <a:extLst>
              <a:ext uri="{FF2B5EF4-FFF2-40B4-BE49-F238E27FC236}">
                <a16:creationId xmlns:a16="http://schemas.microsoft.com/office/drawing/2014/main" id="{F790FCB5-2F9F-367C-CD00-E6B0D5092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5318" y="3378213"/>
            <a:ext cx="2419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answer is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,</a:t>
            </a:r>
          </a:p>
        </p:txBody>
      </p:sp>
      <p:sp>
        <p:nvSpPr>
          <p:cNvPr id="80" name="Text Box 33">
            <a:extLst>
              <a:ext uri="{FF2B5EF4-FFF2-40B4-BE49-F238E27FC236}">
                <a16:creationId xmlns:a16="http://schemas.microsoft.com/office/drawing/2014/main" id="{51CB27C5-7D8F-AD6E-E602-823B50BE9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8991" y="3777929"/>
            <a:ext cx="50642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            Bring down the 4</a:t>
            </a:r>
            <a:r>
              <a:rPr lang="en-GB" altLang="en-US" i="1" dirty="0">
                <a:latin typeface="Times New Roman" panose="02020603050405020304" pitchFamily="18" charset="0"/>
              </a:rPr>
              <a:t>x </a:t>
            </a:r>
            <a:r>
              <a:rPr lang="en-GB" altLang="en-US" dirty="0"/>
              <a:t>to obtain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 </a:t>
            </a:r>
            <a:r>
              <a:rPr lang="en-GB" altLang="en-US" i="1" dirty="0">
                <a:latin typeface="Times New Roman" panose="02020603050405020304" pitchFamily="18" charset="0"/>
              </a:rPr>
              <a:t>+ </a:t>
            </a:r>
            <a:r>
              <a:rPr lang="en-GB" altLang="en-US" dirty="0"/>
              <a:t>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81" name="Text Box 34">
            <a:extLst>
              <a:ext uri="{FF2B5EF4-FFF2-40B4-BE49-F238E27FC236}">
                <a16:creationId xmlns:a16="http://schemas.microsoft.com/office/drawing/2014/main" id="{087F0B47-7AA5-BA11-5D35-5F764D772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342" y="3778764"/>
            <a:ext cx="11592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Step 3:</a:t>
            </a:r>
          </a:p>
        </p:txBody>
      </p:sp>
      <p:sp>
        <p:nvSpPr>
          <p:cNvPr id="38" name="Text Box 34">
            <a:extLst>
              <a:ext uri="{FF2B5EF4-FFF2-40B4-BE49-F238E27FC236}">
                <a16:creationId xmlns:a16="http://schemas.microsoft.com/office/drawing/2014/main" id="{6E68087E-AE7C-E0EF-498E-C76848601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282" y="4502026"/>
            <a:ext cx="49084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Return to Step 1 with the question:</a:t>
            </a:r>
          </a:p>
        </p:txBody>
      </p:sp>
      <p:sp>
        <p:nvSpPr>
          <p:cNvPr id="41" name="Text Box 33">
            <a:extLst>
              <a:ext uri="{FF2B5EF4-FFF2-40B4-BE49-F238E27FC236}">
                <a16:creationId xmlns:a16="http://schemas.microsoft.com/office/drawing/2014/main" id="{968361CC-259A-2875-E553-1A00E903C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9783" y="4881426"/>
            <a:ext cx="5097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What do we multiply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by to get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?</a:t>
            </a:r>
          </a:p>
        </p:txBody>
      </p:sp>
      <p:sp>
        <p:nvSpPr>
          <p:cNvPr id="42" name="Text Box 33">
            <a:extLst>
              <a:ext uri="{FF2B5EF4-FFF2-40B4-BE49-F238E27FC236}">
                <a16:creationId xmlns:a16="http://schemas.microsoft.com/office/drawing/2014/main" id="{4DD27483-9450-FAB6-0F71-AF19E6579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26" y="5238071"/>
            <a:ext cx="2408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answer is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,</a:t>
            </a:r>
          </a:p>
        </p:txBody>
      </p:sp>
      <p:sp>
        <p:nvSpPr>
          <p:cNvPr id="43" name="Text Box 33">
            <a:extLst>
              <a:ext uri="{FF2B5EF4-FFF2-40B4-BE49-F238E27FC236}">
                <a16:creationId xmlns:a16="http://schemas.microsoft.com/office/drawing/2014/main" id="{1F07FFDA-772F-2769-640D-B83E13A08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203" y="5239673"/>
            <a:ext cx="31438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and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  <a:latin typeface="Times New Roman" panose="02020603050405020304" pitchFamily="18" charset="0"/>
              </a:rPr>
              <a:t> 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44" name="Text Box 33">
            <a:extLst>
              <a:ext uri="{FF2B5EF4-FFF2-40B4-BE49-F238E27FC236}">
                <a16:creationId xmlns:a16="http://schemas.microsoft.com/office/drawing/2014/main" id="{47CC4517-101B-26A1-22B1-A93412D56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99" y="5611075"/>
            <a:ext cx="8083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continue the process until we are left with a constant</a:t>
            </a: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20A5900D-0088-CD04-3F97-D5C2D3E06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18969"/>
            <a:ext cx="1820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find that</a:t>
            </a: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9A7AD1B9-55A3-8345-62DD-7277E8542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359" y="5962554"/>
            <a:ext cx="2497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 </a:t>
            </a:r>
            <a:r>
              <a:rPr lang="en-GB" altLang="en-US" dirty="0"/>
              <a:t>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i="1" dirty="0"/>
              <a:t> </a:t>
            </a:r>
            <a:r>
              <a:rPr lang="en-GB" altLang="en-US" dirty="0"/>
              <a:t>+ 1</a:t>
            </a:r>
          </a:p>
        </p:txBody>
      </p:sp>
      <p:sp>
        <p:nvSpPr>
          <p:cNvPr id="47" name="Text Box 11">
            <a:extLst>
              <a:ext uri="{FF2B5EF4-FFF2-40B4-BE49-F238E27FC236}">
                <a16:creationId xmlns:a16="http://schemas.microsoft.com/office/drawing/2014/main" id="{FC8C9759-A4B7-8B65-BE75-E2514FE37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844" y="6308918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</a:t>
            </a:r>
          </a:p>
        </p:txBody>
      </p:sp>
      <p:sp>
        <p:nvSpPr>
          <p:cNvPr id="48" name="Rectangle 35">
            <a:extLst>
              <a:ext uri="{FF2B5EF4-FFF2-40B4-BE49-F238E27FC236}">
                <a16:creationId xmlns:a16="http://schemas.microsoft.com/office/drawing/2014/main" id="{21818379-9EB6-4B03-3060-77EF743AD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0314" y="6082137"/>
            <a:ext cx="18181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(2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+ 6)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49" name="Rectangle 35">
            <a:extLst>
              <a:ext uri="{FF2B5EF4-FFF2-40B4-BE49-F238E27FC236}">
                <a16:creationId xmlns:a16="http://schemas.microsoft.com/office/drawing/2014/main" id="{82D5E174-5C00-EC23-C1B8-1F24CEF3B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5829" y="6109891"/>
            <a:ext cx="44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 </a:t>
            </a:r>
          </a:p>
        </p:txBody>
      </p:sp>
      <p:sp>
        <p:nvSpPr>
          <p:cNvPr id="50" name="Rectangle 35">
            <a:extLst>
              <a:ext uri="{FF2B5EF4-FFF2-40B4-BE49-F238E27FC236}">
                <a16:creationId xmlns:a16="http://schemas.microsoft.com/office/drawing/2014/main" id="{147675E9-EE01-A9B2-5FF7-A67AD4D5A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396" y="611612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51" name="Rectangle 35">
            <a:extLst>
              <a:ext uri="{FF2B5EF4-FFF2-40B4-BE49-F238E27FC236}">
                <a16:creationId xmlns:a16="http://schemas.microsoft.com/office/drawing/2014/main" id="{14B3E3C5-87D7-DDC5-3DC4-CE076AA64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91058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13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400E01D-21C3-04F2-153C-7ED18AA0B9AA}"/>
              </a:ext>
            </a:extLst>
          </p:cNvPr>
          <p:cNvCxnSpPr/>
          <p:nvPr/>
        </p:nvCxnSpPr>
        <p:spPr>
          <a:xfrm>
            <a:off x="7094497" y="6355368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5">
            <a:extLst>
              <a:ext uri="{FF2B5EF4-FFF2-40B4-BE49-F238E27FC236}">
                <a16:creationId xmlns:a16="http://schemas.microsoft.com/office/drawing/2014/main" id="{C5B5D167-A047-C743-42AF-04702DB1F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616" y="6319680"/>
            <a:ext cx="1118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BACF5A5-C299-E3D3-6EAE-0E9510035199}"/>
              </a:ext>
            </a:extLst>
          </p:cNvPr>
          <p:cNvCxnSpPr/>
          <p:nvPr/>
        </p:nvCxnSpPr>
        <p:spPr>
          <a:xfrm>
            <a:off x="2092515" y="6372247"/>
            <a:ext cx="23774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42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  <p:bldP spid="35" grpId="0"/>
      <p:bldP spid="4" grpId="0" animBg="1"/>
      <p:bldP spid="17" grpId="0"/>
      <p:bldP spid="18" grpId="0"/>
      <p:bldP spid="19" grpId="0" animBg="1"/>
      <p:bldP spid="20" grpId="0"/>
      <p:bldP spid="24" grpId="0"/>
      <p:bldP spid="25" grpId="0" animBg="1"/>
      <p:bldP spid="26" grpId="0"/>
      <p:bldP spid="27" grpId="0"/>
      <p:bldP spid="31" grpId="0"/>
      <p:bldP spid="33" grpId="0"/>
      <p:bldP spid="34" grpId="0"/>
      <p:bldP spid="36" grpId="0"/>
      <p:bldP spid="70" grpId="0"/>
      <p:bldP spid="71" grpId="0"/>
      <p:bldP spid="72" grpId="0"/>
      <p:bldP spid="73" grpId="0"/>
      <p:bldP spid="74" grpId="0"/>
      <p:bldP spid="75" grpId="0"/>
      <p:bldP spid="2" grpId="0"/>
      <p:bldP spid="78" grpId="0"/>
      <p:bldP spid="79" grpId="0"/>
      <p:bldP spid="80" grpId="0"/>
      <p:bldP spid="81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DD652-13EB-16F2-39C1-BE59AEC21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35">
            <a:extLst>
              <a:ext uri="{FF2B5EF4-FFF2-40B4-BE49-F238E27FC236}">
                <a16:creationId xmlns:a16="http://schemas.microsoft.com/office/drawing/2014/main" id="{3B360724-BA49-AB0D-23EC-094D9B729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2867" y="4551588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8C89D8E7-C495-0572-A0FC-2EE98DCCC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06" y="1462182"/>
            <a:ext cx="7340471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Let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 and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) =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</a:t>
            </a:r>
            <a:r>
              <a:rPr lang="en-GB" altLang="en-US" dirty="0"/>
              <a:t>, divide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 by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dirty="0"/>
              <a:t>  </a:t>
            </a: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2BF2576E-FAAF-29E1-A4F6-21A9CEB884B8}"/>
              </a:ext>
            </a:extLst>
          </p:cNvPr>
          <p:cNvGrpSpPr>
            <a:grpSpLocks/>
          </p:cNvGrpSpPr>
          <p:nvPr/>
        </p:nvGrpSpPr>
        <p:grpSpPr bwMode="auto">
          <a:xfrm>
            <a:off x="167528" y="2162833"/>
            <a:ext cx="3670300" cy="3598862"/>
            <a:chOff x="114" y="1481"/>
            <a:chExt cx="2312" cy="2267"/>
          </a:xfrm>
        </p:grpSpPr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B6C904E5-4C05-F4E5-4245-8CD8855400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" y="1481"/>
              <a:ext cx="2312" cy="2267"/>
              <a:chOff x="114" y="1481"/>
              <a:chExt cx="2312" cy="2267"/>
            </a:xfrm>
          </p:grpSpPr>
          <p:sp>
            <p:nvSpPr>
              <p:cNvPr id="12" name="Rectangle 7">
                <a:extLst>
                  <a:ext uri="{FF2B5EF4-FFF2-40B4-BE49-F238E27FC236}">
                    <a16:creationId xmlns:a16="http://schemas.microsoft.com/office/drawing/2014/main" id="{6D8165EA-C46B-C873-2418-AA59D6F73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" y="1481"/>
                <a:ext cx="2312" cy="2267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8">
                <a:extLst>
                  <a:ext uri="{FF2B5EF4-FFF2-40B4-BE49-F238E27FC236}">
                    <a16:creationId xmlns:a16="http://schemas.microsoft.com/office/drawing/2014/main" id="{B3941BEC-237F-CBB1-030E-BE01932A9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572"/>
                <a:ext cx="2132" cy="20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99916D65-2253-F9A6-8AEF-93FE5C9CD9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" y="1822"/>
              <a:ext cx="2162" cy="288"/>
              <a:chOff x="158" y="1713"/>
              <a:chExt cx="2162" cy="288"/>
            </a:xfrm>
          </p:grpSpPr>
          <p:sp>
            <p:nvSpPr>
              <p:cNvPr id="8" name="Text Box 10">
                <a:extLst>
                  <a:ext uri="{FF2B5EF4-FFF2-40B4-BE49-F238E27FC236}">
                    <a16:creationId xmlns:a16="http://schemas.microsoft.com/office/drawing/2014/main" id="{8F86DD49-30C7-68E5-07A3-FC1CA9DF5D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7" y="1713"/>
                <a:ext cx="157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/>
                  <a:t>2</a:t>
                </a:r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/>
                  <a:t>3 </a:t>
                </a:r>
                <a:r>
                  <a:rPr lang="en-GB" altLang="en-US"/>
                  <a:t>– 3</a:t>
                </a:r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/>
                  <a:t>2</a:t>
                </a:r>
                <a:r>
                  <a:rPr lang="en-GB" altLang="en-US"/>
                  <a:t> + 0</a:t>
                </a:r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/>
                  <a:t> </a:t>
                </a:r>
                <a:r>
                  <a:rPr lang="en-GB" altLang="en-US"/>
                  <a:t>+ 1</a:t>
                </a:r>
              </a:p>
            </p:txBody>
          </p:sp>
          <p:sp>
            <p:nvSpPr>
              <p:cNvPr id="9" name="Text Box 11">
                <a:extLst>
                  <a:ext uri="{FF2B5EF4-FFF2-40B4-BE49-F238E27FC236}">
                    <a16:creationId xmlns:a16="http://schemas.microsoft.com/office/drawing/2014/main" id="{54E3AD04-9865-6D22-FD1F-66DA8D6B7C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" y="1713"/>
                <a:ext cx="5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solidFill>
                      <a:srgbClr val="00B050"/>
                    </a:solidFill>
                  </a:rPr>
                  <a:t> – 2</a:t>
                </a:r>
              </a:p>
            </p:txBody>
          </p:sp>
          <p:sp>
            <p:nvSpPr>
              <p:cNvPr id="10" name="AutoShape 12">
                <a:extLst>
                  <a:ext uri="{FF2B5EF4-FFF2-40B4-BE49-F238E27FC236}">
                    <a16:creationId xmlns:a16="http://schemas.microsoft.com/office/drawing/2014/main" id="{4AD0CBE2-C5C0-EC6F-23F6-5154FD986D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8" y="1732"/>
                <a:ext cx="46" cy="249"/>
              </a:xfrm>
              <a:prstGeom prst="rightBracket">
                <a:avLst>
                  <a:gd name="adj" fmla="val 270652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Line 13">
                <a:extLst>
                  <a:ext uri="{FF2B5EF4-FFF2-40B4-BE49-F238E27FC236}">
                    <a16:creationId xmlns:a16="http://schemas.microsoft.com/office/drawing/2014/main" id="{3402AF32-BD87-3113-5815-362072D5D1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" y="1732"/>
                <a:ext cx="158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4" name="Group 14">
            <a:extLst>
              <a:ext uri="{FF2B5EF4-FFF2-40B4-BE49-F238E27FC236}">
                <a16:creationId xmlns:a16="http://schemas.microsoft.com/office/drawing/2014/main" id="{3731E29B-8E9B-07FB-A71B-7EC5990ECBCA}"/>
              </a:ext>
            </a:extLst>
          </p:cNvPr>
          <p:cNvGrpSpPr>
            <a:grpSpLocks/>
          </p:cNvGrpSpPr>
          <p:nvPr/>
        </p:nvGrpSpPr>
        <p:grpSpPr bwMode="auto">
          <a:xfrm>
            <a:off x="1234328" y="3118508"/>
            <a:ext cx="1330325" cy="457200"/>
            <a:chOff x="747" y="1974"/>
            <a:chExt cx="838" cy="288"/>
          </a:xfrm>
        </p:grpSpPr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B9537FA4-B463-CCC4-F533-518E27B2E1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7" y="1974"/>
              <a:ext cx="8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2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3 </a:t>
              </a:r>
              <a:r>
                <a:rPr lang="en-GB" altLang="en-US" i="1"/>
                <a:t>– </a:t>
              </a:r>
              <a:r>
                <a:rPr lang="en-GB" altLang="en-US"/>
                <a:t>4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</a:t>
              </a:r>
            </a:p>
          </p:txBody>
        </p:sp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0B3BB75E-055D-2C8D-2583-83D43DE74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249"/>
              <a:ext cx="7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Text Box 17">
            <a:extLst>
              <a:ext uri="{FF2B5EF4-FFF2-40B4-BE49-F238E27FC236}">
                <a16:creationId xmlns:a16="http://schemas.microsoft.com/office/drawing/2014/main" id="{D59BFF04-858F-E6D4-6363-4B8B3EE16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853" y="353284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A6D8B721-CBA4-FBEA-8BA6-97E44E49E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653" y="3532845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+ 0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6A25FF10-5370-F473-6C54-D6B766D8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1678" y="3172483"/>
            <a:ext cx="0" cy="4175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A39AAE16-B5F3-500E-9A5F-D3B7EE297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0366" y="2307295"/>
            <a:ext cx="665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+  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21" name="Group 21">
            <a:extLst>
              <a:ext uri="{FF2B5EF4-FFF2-40B4-BE49-F238E27FC236}">
                <a16:creationId xmlns:a16="http://schemas.microsoft.com/office/drawing/2014/main" id="{03775584-6FE5-CE71-3A32-F99857B1D116}"/>
              </a:ext>
            </a:extLst>
          </p:cNvPr>
          <p:cNvGrpSpPr>
            <a:grpSpLocks/>
          </p:cNvGrpSpPr>
          <p:nvPr/>
        </p:nvGrpSpPr>
        <p:grpSpPr bwMode="auto">
          <a:xfrm>
            <a:off x="2132853" y="3947183"/>
            <a:ext cx="1047750" cy="457200"/>
            <a:chOff x="1313" y="2496"/>
            <a:chExt cx="660" cy="288"/>
          </a:xfrm>
        </p:grpSpPr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2B57CA2F-D8F3-B3A1-FDFD-AB5ED03F0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3" y="2496"/>
              <a:ext cx="6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 </a:t>
              </a:r>
              <a:r>
                <a:rPr lang="en-GB" altLang="en-US"/>
                <a:t>– 2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endParaRPr lang="en-GB" altLang="en-US" baseline="30000"/>
            </a:p>
          </p:txBody>
        </p:sp>
        <p:sp>
          <p:nvSpPr>
            <p:cNvPr id="23" name="Line 23">
              <a:extLst>
                <a:ext uri="{FF2B5EF4-FFF2-40B4-BE49-F238E27FC236}">
                  <a16:creationId xmlns:a16="http://schemas.microsoft.com/office/drawing/2014/main" id="{A60E2C96-B0E6-6995-9F89-3F0EFFC5E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2771"/>
              <a:ext cx="6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Rectangle 24">
            <a:extLst>
              <a:ext uri="{FF2B5EF4-FFF2-40B4-BE49-F238E27FC236}">
                <a16:creationId xmlns:a16="http://schemas.microsoft.com/office/drawing/2014/main" id="{C25935B5-03DE-4B10-40F8-C111D43F7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1653" y="436152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Line 25">
            <a:extLst>
              <a:ext uri="{FF2B5EF4-FFF2-40B4-BE49-F238E27FC236}">
                <a16:creationId xmlns:a16="http://schemas.microsoft.com/office/drawing/2014/main" id="{62025D83-ECD5-5634-3459-5243DE6229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7941" y="3172483"/>
            <a:ext cx="0" cy="12001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D9EEA079-684F-1B26-5E0A-B8CE408BC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4716" y="436152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+ 1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59A5AF1A-BC45-0113-84FB-65971E5B4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866" y="230729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+ 2</a:t>
            </a:r>
          </a:p>
        </p:txBody>
      </p:sp>
      <p:grpSp>
        <p:nvGrpSpPr>
          <p:cNvPr id="28" name="Group 28">
            <a:extLst>
              <a:ext uri="{FF2B5EF4-FFF2-40B4-BE49-F238E27FC236}">
                <a16:creationId xmlns:a16="http://schemas.microsoft.com/office/drawing/2014/main" id="{7F90CA73-D6C8-335B-D1E4-AC0910A83849}"/>
              </a:ext>
            </a:extLst>
          </p:cNvPr>
          <p:cNvGrpSpPr>
            <a:grpSpLocks/>
          </p:cNvGrpSpPr>
          <p:nvPr/>
        </p:nvGrpSpPr>
        <p:grpSpPr bwMode="auto">
          <a:xfrm>
            <a:off x="2691653" y="4775858"/>
            <a:ext cx="989013" cy="457200"/>
            <a:chOff x="1665" y="3018"/>
            <a:chExt cx="623" cy="288"/>
          </a:xfrm>
        </p:grpSpPr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4F00AAAD-E926-19DC-C994-4CAA0D25F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018"/>
              <a:ext cx="6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2</a:t>
              </a:r>
              <a:r>
                <a:rPr lang="en-GB" altLang="en-US" i="1">
                  <a:latin typeface="Times New Roman" panose="02020603050405020304" pitchFamily="18" charset="0"/>
                </a:rPr>
                <a:t>x </a:t>
              </a:r>
              <a:r>
                <a:rPr lang="en-GB" altLang="en-US"/>
                <a:t>– 4</a:t>
              </a:r>
              <a:endParaRPr lang="en-GB" altLang="en-US" i="1"/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10C2A75B-81D9-1007-CBDB-BC8228A379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9" y="3292"/>
              <a:ext cx="5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" name="Text Box 31">
            <a:extLst>
              <a:ext uri="{FF2B5EF4-FFF2-40B4-BE49-F238E27FC236}">
                <a16:creationId xmlns:a16="http://schemas.microsoft.com/office/drawing/2014/main" id="{EEECE026-ECB8-E54D-8498-A378F99B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653" y="518860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BF5CFFD8-1047-95A6-71E1-6C921E2BE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166" y="2004648"/>
            <a:ext cx="50260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This tells us that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 divided by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2 is </a:t>
            </a:r>
            <a:r>
              <a:rPr lang="en-GB" altLang="en-US" dirty="0">
                <a:solidFill>
                  <a:srgbClr val="FF6600"/>
                </a:solidFill>
              </a:rPr>
              <a:t>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+ 2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rgbClr val="0066FF"/>
                </a:solidFill>
              </a:rPr>
              <a:t>remainder 5</a:t>
            </a:r>
            <a:r>
              <a:rPr lang="en-GB" altLang="en-US" dirty="0"/>
              <a:t>.</a:t>
            </a:r>
          </a:p>
        </p:txBody>
      </p:sp>
      <p:sp>
        <p:nvSpPr>
          <p:cNvPr id="33" name="Text Box 33">
            <a:extLst>
              <a:ext uri="{FF2B5EF4-FFF2-40B4-BE49-F238E27FC236}">
                <a16:creationId xmlns:a16="http://schemas.microsoft.com/office/drawing/2014/main" id="{EB5A0695-16ED-BF7F-0CBD-71812B205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204" y="3121980"/>
            <a:ext cx="48101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There is a remainder and so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2 </a:t>
            </a:r>
          </a:p>
          <a:p>
            <a:pPr eaLnBrk="1" hangingPunct="1"/>
            <a:r>
              <a:rPr lang="en-GB" altLang="en-US" dirty="0"/>
              <a:t>is not a factor of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).</a:t>
            </a:r>
          </a:p>
        </p:txBody>
      </p:sp>
      <p:sp>
        <p:nvSpPr>
          <p:cNvPr id="34" name="Text Box 34">
            <a:extLst>
              <a:ext uri="{FF2B5EF4-FFF2-40B4-BE49-F238E27FC236}">
                <a16:creationId xmlns:a16="http://schemas.microsoft.com/office/drawing/2014/main" id="{87A75A4F-376C-F9A7-B7FE-77EC30E4F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0133" y="3886213"/>
            <a:ext cx="194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write</a:t>
            </a:r>
          </a:p>
        </p:txBody>
      </p:sp>
      <p:sp>
        <p:nvSpPr>
          <p:cNvPr id="36" name="Text Box 36">
            <a:extLst>
              <a:ext uri="{FF2B5EF4-FFF2-40B4-BE49-F238E27FC236}">
                <a16:creationId xmlns:a16="http://schemas.microsoft.com/office/drawing/2014/main" id="{B456F9C3-15B8-E493-2E3B-B7B70741F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141" y="2307295"/>
            <a:ext cx="601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2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38" name="Text Box 38">
            <a:extLst>
              <a:ext uri="{FF2B5EF4-FFF2-40B4-BE49-F238E27FC236}">
                <a16:creationId xmlns:a16="http://schemas.microsoft.com/office/drawing/2014/main" id="{3961AD41-783C-7EB5-0FC2-7E3393B02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7967" y="4833037"/>
            <a:ext cx="455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or</a:t>
            </a:r>
            <a:endParaRPr lang="en-US" altLang="en-US" dirty="0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145362F8-8065-1C3A-E393-D137F1E4B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2473"/>
            <a:ext cx="8078041" cy="528198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 by long division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73F77FF1-9862-1D76-EA58-2DC0B42C9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91" y="657171"/>
            <a:ext cx="87677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use the same method to divide polynomials. </a:t>
            </a:r>
          </a:p>
          <a:p>
            <a:pPr eaLnBrk="1" hangingPunct="1"/>
            <a:r>
              <a:rPr lang="en-GB" altLang="en-US" dirty="0"/>
              <a:t>For example:</a:t>
            </a: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5C7C5D83-A1E7-14B6-4B1C-5A0E3DEC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70043"/>
            <a:ext cx="1228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rgbClr val="FF6600"/>
                </a:solidFill>
              </a:rPr>
              <a:t>The </a:t>
            </a:r>
          </a:p>
          <a:p>
            <a:pPr algn="ctr" eaLnBrk="1" hangingPunct="1"/>
            <a:r>
              <a:rPr lang="en-GB" altLang="en-US" sz="2000" b="1" dirty="0">
                <a:solidFill>
                  <a:srgbClr val="FF6600"/>
                </a:solidFill>
              </a:rPr>
              <a:t>dividend</a:t>
            </a:r>
          </a:p>
        </p:txBody>
      </p:sp>
      <p:grpSp>
        <p:nvGrpSpPr>
          <p:cNvPr id="42" name="Group 12">
            <a:extLst>
              <a:ext uri="{FF2B5EF4-FFF2-40B4-BE49-F238E27FC236}">
                <a16:creationId xmlns:a16="http://schemas.microsoft.com/office/drawing/2014/main" id="{75A83148-9D88-39B8-4744-E37EB430CECA}"/>
              </a:ext>
            </a:extLst>
          </p:cNvPr>
          <p:cNvGrpSpPr>
            <a:grpSpLocks/>
          </p:cNvGrpSpPr>
          <p:nvPr/>
        </p:nvGrpSpPr>
        <p:grpSpPr bwMode="auto">
          <a:xfrm>
            <a:off x="3837041" y="6067610"/>
            <a:ext cx="1376364" cy="708025"/>
            <a:chOff x="2436" y="3713"/>
            <a:chExt cx="867" cy="446"/>
          </a:xfrm>
        </p:grpSpPr>
        <p:sp>
          <p:nvSpPr>
            <p:cNvPr id="43" name="Text Box 13">
              <a:extLst>
                <a:ext uri="{FF2B5EF4-FFF2-40B4-BE49-F238E27FC236}">
                  <a16:creationId xmlns:a16="http://schemas.microsoft.com/office/drawing/2014/main" id="{1081C875-E1DE-5AD0-41AE-72FA1C7AF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0" y="3713"/>
              <a:ext cx="753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quotient</a:t>
              </a:r>
            </a:p>
          </p:txBody>
        </p:sp>
        <p:sp>
          <p:nvSpPr>
            <p:cNvPr id="44" name="Text Box 14">
              <a:extLst>
                <a:ext uri="{FF2B5EF4-FFF2-40B4-BE49-F238E27FC236}">
                  <a16:creationId xmlns:a16="http://schemas.microsoft.com/office/drawing/2014/main" id="{03EC0FA9-6F8C-2E5B-AC7C-DDF80E454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6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000" b="1">
                  <a:solidFill>
                    <a:srgbClr val="FF6600"/>
                  </a:solidFill>
                </a:rPr>
                <a:t>=</a:t>
              </a:r>
            </a:p>
          </p:txBody>
        </p:sp>
      </p:grpSp>
      <p:grpSp>
        <p:nvGrpSpPr>
          <p:cNvPr id="45" name="Group 15">
            <a:extLst>
              <a:ext uri="{FF2B5EF4-FFF2-40B4-BE49-F238E27FC236}">
                <a16:creationId xmlns:a16="http://schemas.microsoft.com/office/drawing/2014/main" id="{8EC71995-4E7D-516C-E6CD-5879D3AD8124}"/>
              </a:ext>
            </a:extLst>
          </p:cNvPr>
          <p:cNvGrpSpPr>
            <a:grpSpLocks/>
          </p:cNvGrpSpPr>
          <p:nvPr/>
        </p:nvGrpSpPr>
        <p:grpSpPr bwMode="auto">
          <a:xfrm>
            <a:off x="5107366" y="6069198"/>
            <a:ext cx="1376363" cy="708025"/>
            <a:chOff x="3207" y="3714"/>
            <a:chExt cx="867" cy="446"/>
          </a:xfrm>
        </p:grpSpPr>
        <p:sp>
          <p:nvSpPr>
            <p:cNvPr id="46" name="Text Box 16">
              <a:extLst>
                <a:ext uri="{FF2B5EF4-FFF2-40B4-BE49-F238E27FC236}">
                  <a16:creationId xmlns:a16="http://schemas.microsoft.com/office/drawing/2014/main" id="{D1BB3FD9-2A4B-9E7E-A479-22AE85A317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3714"/>
              <a:ext cx="645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divisor</a:t>
              </a:r>
            </a:p>
          </p:txBody>
        </p:sp>
        <p:sp>
          <p:nvSpPr>
            <p:cNvPr id="47" name="Text Box 17">
              <a:extLst>
                <a:ext uri="{FF2B5EF4-FFF2-40B4-BE49-F238E27FC236}">
                  <a16:creationId xmlns:a16="http://schemas.microsoft.com/office/drawing/2014/main" id="{854CE10D-0076-58EE-02F7-FCBC399C57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7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FF6600"/>
                  </a:solidFill>
                </a:rPr>
                <a:t>×</a:t>
              </a:r>
            </a:p>
          </p:txBody>
        </p:sp>
      </p:grpSp>
      <p:grpSp>
        <p:nvGrpSpPr>
          <p:cNvPr id="48" name="Group 18">
            <a:extLst>
              <a:ext uri="{FF2B5EF4-FFF2-40B4-BE49-F238E27FC236}">
                <a16:creationId xmlns:a16="http://schemas.microsoft.com/office/drawing/2014/main" id="{FCEE2E09-8862-C312-DB6A-532656AFD6F8}"/>
              </a:ext>
            </a:extLst>
          </p:cNvPr>
          <p:cNvGrpSpPr>
            <a:grpSpLocks/>
          </p:cNvGrpSpPr>
          <p:nvPr/>
        </p:nvGrpSpPr>
        <p:grpSpPr bwMode="auto">
          <a:xfrm>
            <a:off x="6469296" y="6069198"/>
            <a:ext cx="1679575" cy="701675"/>
            <a:chOff x="4085" y="3714"/>
            <a:chExt cx="1058" cy="442"/>
          </a:xfrm>
        </p:grpSpPr>
        <p:sp>
          <p:nvSpPr>
            <p:cNvPr id="49" name="Text Box 19">
              <a:extLst>
                <a:ext uri="{FF2B5EF4-FFF2-40B4-BE49-F238E27FC236}">
                  <a16:creationId xmlns:a16="http://schemas.microsoft.com/office/drawing/2014/main" id="{25C136FC-7D4C-7F76-0046-C47B2EA54B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4" y="3714"/>
              <a:ext cx="88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remainder</a:t>
              </a:r>
            </a:p>
          </p:txBody>
        </p:sp>
        <p:sp>
          <p:nvSpPr>
            <p:cNvPr id="50" name="Text Box 20">
              <a:extLst>
                <a:ext uri="{FF2B5EF4-FFF2-40B4-BE49-F238E27FC236}">
                  <a16:creationId xmlns:a16="http://schemas.microsoft.com/office/drawing/2014/main" id="{A6AC966F-7291-8CD6-E21B-533DB095FB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5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+</a:t>
              </a:r>
            </a:p>
          </p:txBody>
        </p:sp>
      </p:grpSp>
      <p:sp>
        <p:nvSpPr>
          <p:cNvPr id="51" name="Line 21">
            <a:extLst>
              <a:ext uri="{FF2B5EF4-FFF2-40B4-BE49-F238E27FC236}">
                <a16:creationId xmlns:a16="http://schemas.microsoft.com/office/drawing/2014/main" id="{D474C47B-70BD-1945-6D14-9D6CE45F05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4350" y="5642725"/>
            <a:ext cx="1467909" cy="5013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2">
            <a:extLst>
              <a:ext uri="{FF2B5EF4-FFF2-40B4-BE49-F238E27FC236}">
                <a16:creationId xmlns:a16="http://schemas.microsoft.com/office/drawing/2014/main" id="{546ACDEC-4A94-F27D-080C-C8FBACA08D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7655" y="5605779"/>
            <a:ext cx="1688075" cy="5902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23">
            <a:extLst>
              <a:ext uri="{FF2B5EF4-FFF2-40B4-BE49-F238E27FC236}">
                <a16:creationId xmlns:a16="http://schemas.microsoft.com/office/drawing/2014/main" id="{83279E15-209B-0D44-FBEF-F570614051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3441" y="5640210"/>
            <a:ext cx="1576887" cy="5549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4">
            <a:extLst>
              <a:ext uri="{FF2B5EF4-FFF2-40B4-BE49-F238E27FC236}">
                <a16:creationId xmlns:a16="http://schemas.microsoft.com/office/drawing/2014/main" id="{C2A21E73-A14C-A49D-5521-1633C5D2AF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41630" y="5618820"/>
            <a:ext cx="1039299" cy="5763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Rectangle 35">
            <a:extLst>
              <a:ext uri="{FF2B5EF4-FFF2-40B4-BE49-F238E27FC236}">
                <a16:creationId xmlns:a16="http://schemas.microsoft.com/office/drawing/2014/main" id="{36C46675-9CE1-70F4-82A0-752A9ED13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938" y="5183247"/>
            <a:ext cx="1890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56" name="Rectangle 35">
            <a:extLst>
              <a:ext uri="{FF2B5EF4-FFF2-40B4-BE49-F238E27FC236}">
                <a16:creationId xmlns:a16="http://schemas.microsoft.com/office/drawing/2014/main" id="{F02F5ECB-DC61-88DA-3FD5-D3DDE0796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2040" y="5166217"/>
            <a:ext cx="1039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57" name="Rectangle 35">
            <a:extLst>
              <a:ext uri="{FF2B5EF4-FFF2-40B4-BE49-F238E27FC236}">
                <a16:creationId xmlns:a16="http://schemas.microsoft.com/office/drawing/2014/main" id="{C4570F56-FA2A-2525-DB8E-AA6F9F1CF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993" y="5163927"/>
            <a:ext cx="18181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(2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+ 2)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58" name="Rectangle 35">
            <a:extLst>
              <a:ext uri="{FF2B5EF4-FFF2-40B4-BE49-F238E27FC236}">
                <a16:creationId xmlns:a16="http://schemas.microsoft.com/office/drawing/2014/main" id="{7D72BC26-4A80-A35E-9FDD-03297C5A8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7944" y="521083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59" name="Rectangle 35">
            <a:extLst>
              <a:ext uri="{FF2B5EF4-FFF2-40B4-BE49-F238E27FC236}">
                <a16:creationId xmlns:a16="http://schemas.microsoft.com/office/drawing/2014/main" id="{495D467F-A133-6A0A-CB37-58BBF8B54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6727" y="517854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</a:t>
            </a:r>
          </a:p>
        </p:txBody>
      </p:sp>
      <p:sp>
        <p:nvSpPr>
          <p:cNvPr id="60" name="Rectangle 35">
            <a:extLst>
              <a:ext uri="{FF2B5EF4-FFF2-40B4-BE49-F238E27FC236}">
                <a16:creationId xmlns:a16="http://schemas.microsoft.com/office/drawing/2014/main" id="{D491857C-D3ED-872A-3AD5-D6861433F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4755" y="517854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=</a:t>
            </a:r>
          </a:p>
        </p:txBody>
      </p:sp>
      <p:sp>
        <p:nvSpPr>
          <p:cNvPr id="61" name="Rectangle 35">
            <a:extLst>
              <a:ext uri="{FF2B5EF4-FFF2-40B4-BE49-F238E27FC236}">
                <a16:creationId xmlns:a16="http://schemas.microsoft.com/office/drawing/2014/main" id="{70C2FA2A-5DFF-9EA6-1B56-7513FD12C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238" y="4209188"/>
            <a:ext cx="1890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62" name="Line 21">
            <a:extLst>
              <a:ext uri="{FF2B5EF4-FFF2-40B4-BE49-F238E27FC236}">
                <a16:creationId xmlns:a16="http://schemas.microsoft.com/office/drawing/2014/main" id="{93D208FD-C556-284C-A3BC-7280569980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95386" y="4614580"/>
            <a:ext cx="1822315" cy="93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Rectangle 35">
            <a:extLst>
              <a:ext uri="{FF2B5EF4-FFF2-40B4-BE49-F238E27FC236}">
                <a16:creationId xmlns:a16="http://schemas.microsoft.com/office/drawing/2014/main" id="{E7C22095-AB36-4F4D-D762-CA967084A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867" y="4556807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64" name="Rectangle 35">
            <a:extLst>
              <a:ext uri="{FF2B5EF4-FFF2-40B4-BE49-F238E27FC236}">
                <a16:creationId xmlns:a16="http://schemas.microsoft.com/office/drawing/2014/main" id="{B248CB60-385A-E787-3675-D08C87ADB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6296" y="438374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=</a:t>
            </a:r>
          </a:p>
        </p:txBody>
      </p:sp>
      <p:sp>
        <p:nvSpPr>
          <p:cNvPr id="65" name="Rectangle 35">
            <a:extLst>
              <a:ext uri="{FF2B5EF4-FFF2-40B4-BE49-F238E27FC236}">
                <a16:creationId xmlns:a16="http://schemas.microsoft.com/office/drawing/2014/main" id="{C6BACC07-684B-DB20-57DA-136D89588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6418" y="4386720"/>
            <a:ext cx="18181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(2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+ 2)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66" name="Rectangle 35">
            <a:extLst>
              <a:ext uri="{FF2B5EF4-FFF2-40B4-BE49-F238E27FC236}">
                <a16:creationId xmlns:a16="http://schemas.microsoft.com/office/drawing/2014/main" id="{693C8749-562B-BF94-65DC-680E9B834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129" y="422441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67" name="Rectangle 35">
            <a:extLst>
              <a:ext uri="{FF2B5EF4-FFF2-40B4-BE49-F238E27FC236}">
                <a16:creationId xmlns:a16="http://schemas.microsoft.com/office/drawing/2014/main" id="{E476E6D1-5B68-C8E9-C45A-C30FC66C5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9473" y="439336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</a:t>
            </a:r>
          </a:p>
        </p:txBody>
      </p:sp>
      <p:sp>
        <p:nvSpPr>
          <p:cNvPr id="68" name="Line 21">
            <a:extLst>
              <a:ext uri="{FF2B5EF4-FFF2-40B4-BE49-F238E27FC236}">
                <a16:creationId xmlns:a16="http://schemas.microsoft.com/office/drawing/2014/main" id="{DABDC35B-45D6-F67A-0797-74ACAC421B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82031" y="4610873"/>
            <a:ext cx="640080" cy="93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Text Box 40">
            <a:extLst>
              <a:ext uri="{FF2B5EF4-FFF2-40B4-BE49-F238E27FC236}">
                <a16:creationId xmlns:a16="http://schemas.microsoft.com/office/drawing/2014/main" id="{E58F6918-537C-4157-A250-81CE52013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03" y="308834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71" name="Text Box 40">
            <a:extLst>
              <a:ext uri="{FF2B5EF4-FFF2-40B4-BE49-F238E27FC236}">
                <a16:creationId xmlns:a16="http://schemas.microsoft.com/office/drawing/2014/main" id="{78F646A2-187C-6F7F-4A21-BE980E127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3536" y="3090928"/>
            <a:ext cx="1494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  )</a:t>
            </a:r>
          </a:p>
        </p:txBody>
      </p:sp>
      <p:sp>
        <p:nvSpPr>
          <p:cNvPr id="72" name="Text Box 40">
            <a:extLst>
              <a:ext uri="{FF2B5EF4-FFF2-40B4-BE49-F238E27FC236}">
                <a16:creationId xmlns:a16="http://schemas.microsoft.com/office/drawing/2014/main" id="{AE979AB0-C811-DB05-EBB5-9A9162BA9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922" y="395912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73" name="Text Box 40">
            <a:extLst>
              <a:ext uri="{FF2B5EF4-FFF2-40B4-BE49-F238E27FC236}">
                <a16:creationId xmlns:a16="http://schemas.microsoft.com/office/drawing/2014/main" id="{E7CCAE4C-3520-D6C3-1486-4EAED4F59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218" y="3942718"/>
            <a:ext cx="12394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)</a:t>
            </a:r>
          </a:p>
        </p:txBody>
      </p:sp>
      <p:sp>
        <p:nvSpPr>
          <p:cNvPr id="74" name="Text Box 40">
            <a:extLst>
              <a:ext uri="{FF2B5EF4-FFF2-40B4-BE49-F238E27FC236}">
                <a16:creationId xmlns:a16="http://schemas.microsoft.com/office/drawing/2014/main" id="{5ECE5282-1463-4471-831E-185F3628D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872" y="477139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75" name="Text Box 40">
            <a:extLst>
              <a:ext uri="{FF2B5EF4-FFF2-40B4-BE49-F238E27FC236}">
                <a16:creationId xmlns:a16="http://schemas.microsoft.com/office/drawing/2014/main" id="{5496F1E2-FD91-0D04-690F-6D07C3975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168" y="4754983"/>
            <a:ext cx="12394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)</a:t>
            </a:r>
          </a:p>
        </p:txBody>
      </p:sp>
      <p:sp>
        <p:nvSpPr>
          <p:cNvPr id="76" name="Rectangle 75">
            <a:hlinkClick r:id="rId2"/>
            <a:extLst>
              <a:ext uri="{FF2B5EF4-FFF2-40B4-BE49-F238E27FC236}">
                <a16:creationId xmlns:a16="http://schemas.microsoft.com/office/drawing/2014/main" id="{46F1762A-365F-313F-7A24-9E9D958906C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hlinkClick r:id="rId2"/>
            <a:extLst>
              <a:ext uri="{FF2B5EF4-FFF2-40B4-BE49-F238E27FC236}">
                <a16:creationId xmlns:a16="http://schemas.microsoft.com/office/drawing/2014/main" id="{F6EB16E6-D779-80B1-9ADE-1303A883D0D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36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4" grpId="0" animBg="1"/>
      <p:bldP spid="17" grpId="0"/>
      <p:bldP spid="18" grpId="0"/>
      <p:bldP spid="19" grpId="0" animBg="1"/>
      <p:bldP spid="20" grpId="0"/>
      <p:bldP spid="24" grpId="0"/>
      <p:bldP spid="25" grpId="0" animBg="1"/>
      <p:bldP spid="26" grpId="0"/>
      <p:bldP spid="27" grpId="0"/>
      <p:bldP spid="31" grpId="0"/>
      <p:bldP spid="32" grpId="0"/>
      <p:bldP spid="33" grpId="0"/>
      <p:bldP spid="34" grpId="0"/>
      <p:bldP spid="36" grpId="0"/>
      <p:bldP spid="38" grpId="0"/>
      <p:bldP spid="41" grpId="0"/>
      <p:bldP spid="51" grpId="0" animBg="1"/>
      <p:bldP spid="52" grpId="0" animBg="1"/>
      <p:bldP spid="53" grpId="0" animBg="1"/>
      <p:bldP spid="54" grpId="0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4" grpId="0"/>
      <p:bldP spid="65" grpId="0"/>
      <p:bldP spid="66" grpId="0"/>
      <p:bldP spid="67" grpId="0"/>
      <p:bldP spid="68" grpId="0" animBg="1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59106" y="1462182"/>
            <a:ext cx="7340471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Let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 and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) =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</a:t>
            </a:r>
            <a:r>
              <a:rPr lang="en-GB" altLang="en-US" dirty="0"/>
              <a:t>, divide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 by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dirty="0"/>
              <a:t>  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67528" y="2014916"/>
            <a:ext cx="3670300" cy="3598862"/>
            <a:chOff x="114" y="1481"/>
            <a:chExt cx="2312" cy="2267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14" y="1481"/>
              <a:ext cx="2312" cy="2267"/>
              <a:chOff x="114" y="1481"/>
              <a:chExt cx="2312" cy="2267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114" y="1481"/>
                <a:ext cx="2312" cy="2267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204" y="1572"/>
                <a:ext cx="2132" cy="20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197" y="1822"/>
              <a:ext cx="2162" cy="288"/>
              <a:chOff x="158" y="1713"/>
              <a:chExt cx="2162" cy="288"/>
            </a:xfrm>
          </p:grpSpPr>
          <p:sp>
            <p:nvSpPr>
              <p:cNvPr id="8" name="Text Box 10"/>
              <p:cNvSpPr txBox="1">
                <a:spLocks noChangeArrowheads="1"/>
              </p:cNvSpPr>
              <p:nvPr/>
            </p:nvSpPr>
            <p:spPr bwMode="auto">
              <a:xfrm>
                <a:off x="747" y="1713"/>
                <a:ext cx="157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/>
                  <a:t>2</a:t>
                </a:r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/>
                  <a:t>3 </a:t>
                </a:r>
                <a:r>
                  <a:rPr lang="en-GB" altLang="en-US"/>
                  <a:t>– 3</a:t>
                </a:r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/>
                  <a:t>2</a:t>
                </a:r>
                <a:r>
                  <a:rPr lang="en-GB" altLang="en-US"/>
                  <a:t> + 0</a:t>
                </a:r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/>
                  <a:t> </a:t>
                </a:r>
                <a:r>
                  <a:rPr lang="en-GB" altLang="en-US"/>
                  <a:t>+ 1</a:t>
                </a:r>
              </a:p>
            </p:txBody>
          </p:sp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58" y="1713"/>
                <a:ext cx="5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solidFill>
                      <a:srgbClr val="00B050"/>
                    </a:solidFill>
                  </a:rPr>
                  <a:t> – 2</a:t>
                </a:r>
              </a:p>
            </p:txBody>
          </p:sp>
          <p:sp>
            <p:nvSpPr>
              <p:cNvPr id="10" name="AutoShape 12"/>
              <p:cNvSpPr>
                <a:spLocks/>
              </p:cNvSpPr>
              <p:nvPr/>
            </p:nvSpPr>
            <p:spPr bwMode="auto">
              <a:xfrm>
                <a:off x="678" y="1732"/>
                <a:ext cx="46" cy="249"/>
              </a:xfrm>
              <a:prstGeom prst="rightBracket">
                <a:avLst>
                  <a:gd name="adj" fmla="val 270652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Line 13"/>
              <p:cNvSpPr>
                <a:spLocks noChangeShapeType="1"/>
              </p:cNvSpPr>
              <p:nvPr/>
            </p:nvSpPr>
            <p:spPr bwMode="auto">
              <a:xfrm>
                <a:off x="678" y="1732"/>
                <a:ext cx="158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1234328" y="2970591"/>
            <a:ext cx="1330325" cy="457200"/>
            <a:chOff x="747" y="1974"/>
            <a:chExt cx="838" cy="288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747" y="1974"/>
              <a:ext cx="8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2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3 </a:t>
              </a:r>
              <a:r>
                <a:rPr lang="en-GB" altLang="en-US" i="1"/>
                <a:t>– </a:t>
              </a:r>
              <a:r>
                <a:rPr lang="en-GB" altLang="en-US"/>
                <a:t>4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</a:t>
              </a: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748" y="2249"/>
              <a:ext cx="7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132853" y="338492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437653" y="3384928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+ 0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2891678" y="3024566"/>
            <a:ext cx="0" cy="4175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550366" y="2159378"/>
            <a:ext cx="665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+  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2132853" y="3799266"/>
            <a:ext cx="1047750" cy="457200"/>
            <a:chOff x="1313" y="2496"/>
            <a:chExt cx="660" cy="288"/>
          </a:xfrm>
        </p:grpSpPr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1313" y="2496"/>
              <a:ext cx="6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 </a:t>
              </a:r>
              <a:r>
                <a:rPr lang="en-GB" altLang="en-US"/>
                <a:t>– 2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endParaRPr lang="en-GB" altLang="en-US" baseline="30000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1338" y="2771"/>
              <a:ext cx="6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2691653" y="421360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3467941" y="3024566"/>
            <a:ext cx="0" cy="12001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064716" y="4213603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+ 1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3121866" y="215937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+ 2</a:t>
            </a:r>
          </a:p>
        </p:txBody>
      </p: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2691653" y="4627941"/>
            <a:ext cx="989013" cy="457200"/>
            <a:chOff x="1665" y="3018"/>
            <a:chExt cx="623" cy="288"/>
          </a:xfrm>
        </p:grpSpPr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665" y="3018"/>
              <a:ext cx="6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2</a:t>
              </a:r>
              <a:r>
                <a:rPr lang="en-GB" altLang="en-US" i="1">
                  <a:latin typeface="Times New Roman" panose="02020603050405020304" pitchFamily="18" charset="0"/>
                </a:rPr>
                <a:t>x </a:t>
              </a:r>
              <a:r>
                <a:rPr lang="en-GB" altLang="en-US"/>
                <a:t>– 4</a:t>
              </a:r>
              <a:endParaRPr lang="en-GB" altLang="en-US" i="1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1689" y="3292"/>
              <a:ext cx="5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326653" y="5040691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2020141" y="2159378"/>
            <a:ext cx="601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2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545489" y="192473"/>
            <a:ext cx="7989752" cy="528198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 by long division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299291" y="657171"/>
            <a:ext cx="87677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use the same method to divide polynomials. </a:t>
            </a:r>
          </a:p>
          <a:p>
            <a:pPr eaLnBrk="1" hangingPunct="1"/>
            <a:r>
              <a:rPr lang="en-GB" altLang="en-US" dirty="0"/>
              <a:t>For example: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3922104" y="2847488"/>
            <a:ext cx="1228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 dirty="0">
                <a:solidFill>
                  <a:srgbClr val="FF6600"/>
                </a:solidFill>
              </a:rPr>
              <a:t>The </a:t>
            </a:r>
          </a:p>
          <a:p>
            <a:pPr algn="ctr" eaLnBrk="1" hangingPunct="1"/>
            <a:r>
              <a:rPr lang="en-GB" altLang="en-US" sz="2000" b="1" dirty="0">
                <a:solidFill>
                  <a:srgbClr val="FF6600"/>
                </a:solidFill>
              </a:rPr>
              <a:t>dividend</a:t>
            </a:r>
          </a:p>
        </p:txBody>
      </p:sp>
      <p:grpSp>
        <p:nvGrpSpPr>
          <p:cNvPr id="42" name="Group 12"/>
          <p:cNvGrpSpPr>
            <a:grpSpLocks/>
          </p:cNvGrpSpPr>
          <p:nvPr/>
        </p:nvGrpSpPr>
        <p:grpSpPr bwMode="auto">
          <a:xfrm>
            <a:off x="5153818" y="2845055"/>
            <a:ext cx="1235075" cy="701675"/>
            <a:chOff x="2468" y="3713"/>
            <a:chExt cx="778" cy="442"/>
          </a:xfrm>
        </p:grpSpPr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2606" y="3713"/>
              <a:ext cx="64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divisor</a:t>
              </a:r>
            </a:p>
          </p:txBody>
        </p:sp>
        <p:sp>
          <p:nvSpPr>
            <p:cNvPr id="44" name="Text Box 14"/>
            <p:cNvSpPr txBox="1">
              <a:spLocks noChangeArrowheads="1"/>
            </p:cNvSpPr>
            <p:nvPr/>
          </p:nvSpPr>
          <p:spPr bwMode="auto">
            <a:xfrm>
              <a:off x="2468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=</a:t>
              </a:r>
            </a:p>
          </p:txBody>
        </p:sp>
      </p:grpSp>
      <p:grpSp>
        <p:nvGrpSpPr>
          <p:cNvPr id="45" name="Group 15"/>
          <p:cNvGrpSpPr>
            <a:grpSpLocks/>
          </p:cNvGrpSpPr>
          <p:nvPr/>
        </p:nvGrpSpPr>
        <p:grpSpPr bwMode="auto">
          <a:xfrm>
            <a:off x="6298967" y="2846643"/>
            <a:ext cx="1366837" cy="701675"/>
            <a:chOff x="3263" y="3714"/>
            <a:chExt cx="861" cy="442"/>
          </a:xfrm>
        </p:grpSpPr>
        <p:sp>
          <p:nvSpPr>
            <p:cNvPr id="46" name="Text Box 16"/>
            <p:cNvSpPr txBox="1">
              <a:spLocks noChangeArrowheads="1"/>
            </p:cNvSpPr>
            <p:nvPr/>
          </p:nvSpPr>
          <p:spPr bwMode="auto">
            <a:xfrm>
              <a:off x="3377" y="3714"/>
              <a:ext cx="74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quotient</a:t>
              </a:r>
            </a:p>
          </p:txBody>
        </p:sp>
        <p:sp>
          <p:nvSpPr>
            <p:cNvPr id="47" name="Text Box 17"/>
            <p:cNvSpPr txBox="1">
              <a:spLocks noChangeArrowheads="1"/>
            </p:cNvSpPr>
            <p:nvPr/>
          </p:nvSpPr>
          <p:spPr bwMode="auto">
            <a:xfrm>
              <a:off x="3263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 dirty="0">
                  <a:solidFill>
                    <a:srgbClr val="FF6600"/>
                  </a:solidFill>
                </a:rPr>
                <a:t>×</a:t>
              </a:r>
            </a:p>
          </p:txBody>
        </p:sp>
      </p:grpSp>
      <p:grpSp>
        <p:nvGrpSpPr>
          <p:cNvPr id="48" name="Group 18"/>
          <p:cNvGrpSpPr>
            <a:grpSpLocks/>
          </p:cNvGrpSpPr>
          <p:nvPr/>
        </p:nvGrpSpPr>
        <p:grpSpPr bwMode="auto">
          <a:xfrm>
            <a:off x="7527925" y="2846643"/>
            <a:ext cx="1616075" cy="701675"/>
            <a:chOff x="4125" y="3714"/>
            <a:chExt cx="1018" cy="442"/>
          </a:xfrm>
        </p:grpSpPr>
        <p:sp>
          <p:nvSpPr>
            <p:cNvPr id="49" name="Text Box 19"/>
            <p:cNvSpPr txBox="1">
              <a:spLocks noChangeArrowheads="1"/>
            </p:cNvSpPr>
            <p:nvPr/>
          </p:nvSpPr>
          <p:spPr bwMode="auto">
            <a:xfrm>
              <a:off x="4254" y="3714"/>
              <a:ext cx="88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The </a:t>
              </a:r>
            </a:p>
            <a:p>
              <a:pPr algn="ctr"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remainder</a:t>
              </a:r>
            </a:p>
          </p:txBody>
        </p:sp>
        <p:sp>
          <p:nvSpPr>
            <p:cNvPr id="50" name="Text Box 20"/>
            <p:cNvSpPr txBox="1">
              <a:spLocks noChangeArrowheads="1"/>
            </p:cNvSpPr>
            <p:nvPr/>
          </p:nvSpPr>
          <p:spPr bwMode="auto">
            <a:xfrm>
              <a:off x="4125" y="3809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000" b="1" dirty="0">
                  <a:solidFill>
                    <a:srgbClr val="FF6600"/>
                  </a:solidFill>
                </a:rPr>
                <a:t>+</a:t>
              </a:r>
            </a:p>
          </p:txBody>
        </p:sp>
      </p:grpSp>
      <p:sp>
        <p:nvSpPr>
          <p:cNvPr id="51" name="Line 21"/>
          <p:cNvSpPr>
            <a:spLocks noChangeShapeType="1"/>
          </p:cNvSpPr>
          <p:nvPr/>
        </p:nvSpPr>
        <p:spPr bwMode="auto">
          <a:xfrm flipV="1">
            <a:off x="4423728" y="2420171"/>
            <a:ext cx="660801" cy="4248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2"/>
          <p:cNvSpPr>
            <a:spLocks noChangeShapeType="1"/>
          </p:cNvSpPr>
          <p:nvPr/>
        </p:nvSpPr>
        <p:spPr bwMode="auto">
          <a:xfrm flipV="1">
            <a:off x="5928598" y="2451922"/>
            <a:ext cx="443768" cy="3884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23"/>
          <p:cNvSpPr>
            <a:spLocks noChangeShapeType="1"/>
          </p:cNvSpPr>
          <p:nvPr/>
        </p:nvSpPr>
        <p:spPr bwMode="auto">
          <a:xfrm flipV="1">
            <a:off x="7128590" y="2420170"/>
            <a:ext cx="429637" cy="42731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4"/>
          <p:cNvSpPr>
            <a:spLocks noChangeShapeType="1"/>
          </p:cNvSpPr>
          <p:nvPr/>
        </p:nvSpPr>
        <p:spPr bwMode="auto">
          <a:xfrm flipV="1">
            <a:off x="8276992" y="2396265"/>
            <a:ext cx="586207" cy="48670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4005208" y="1960692"/>
            <a:ext cx="1890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+ 1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56" name="Rectangle 35"/>
          <p:cNvSpPr>
            <a:spLocks noChangeArrowheads="1"/>
          </p:cNvSpPr>
          <p:nvPr/>
        </p:nvSpPr>
        <p:spPr bwMode="auto">
          <a:xfrm>
            <a:off x="5998474" y="1959435"/>
            <a:ext cx="1039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2)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57" name="Rectangle 35"/>
          <p:cNvSpPr>
            <a:spLocks noChangeArrowheads="1"/>
          </p:cNvSpPr>
          <p:nvPr/>
        </p:nvSpPr>
        <p:spPr bwMode="auto">
          <a:xfrm>
            <a:off x="6850002" y="1958506"/>
            <a:ext cx="18181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(2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+ 2)</a:t>
            </a:r>
            <a:endParaRPr lang="en-GB" altLang="en-US" dirty="0">
              <a:solidFill>
                <a:srgbClr val="0066FF"/>
              </a:solidFill>
            </a:endParaRPr>
          </a:p>
        </p:txBody>
      </p:sp>
      <p:sp>
        <p:nvSpPr>
          <p:cNvPr id="58" name="Rectangle 35"/>
          <p:cNvSpPr>
            <a:spLocks noChangeArrowheads="1"/>
          </p:cNvSpPr>
          <p:nvPr/>
        </p:nvSpPr>
        <p:spPr bwMode="auto">
          <a:xfrm>
            <a:off x="8740214" y="198827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5</a:t>
            </a:r>
          </a:p>
        </p:txBody>
      </p:sp>
      <p:sp>
        <p:nvSpPr>
          <p:cNvPr id="59" name="Rectangle 35"/>
          <p:cNvSpPr>
            <a:spLocks noChangeArrowheads="1"/>
          </p:cNvSpPr>
          <p:nvPr/>
        </p:nvSpPr>
        <p:spPr bwMode="auto">
          <a:xfrm>
            <a:off x="8498997" y="195599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66FF"/>
                </a:solidFill>
              </a:rPr>
              <a:t>+</a:t>
            </a: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5757025" y="195599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=</a:t>
            </a: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3950647" y="3660163"/>
            <a:ext cx="5018541" cy="19389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/>
              <a:t>Theorem:</a:t>
            </a:r>
          </a:p>
          <a:p>
            <a:r>
              <a:rPr lang="en-GB" altLang="en-US" dirty="0"/>
              <a:t>For any two polynomials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 and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g </a:t>
            </a:r>
            <a:r>
              <a:rPr lang="en-GB" altLang="en-US" dirty="0"/>
              <a:t>there are unique polynomials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q</a:t>
            </a:r>
            <a:r>
              <a:rPr lang="en-GB" altLang="en-US" dirty="0"/>
              <a:t> and </a:t>
            </a:r>
            <a:r>
              <a:rPr lang="en-GB" altLang="en-US" i="1" dirty="0">
                <a:solidFill>
                  <a:srgbClr val="0066FF"/>
                </a:solidFill>
                <a:latin typeface="Times New Roman" panose="02020603050405020304" pitchFamily="18" charset="0"/>
              </a:rPr>
              <a:t>r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dirty="0"/>
              <a:t>such that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)</a:t>
            </a:r>
            <a:r>
              <a:rPr lang="en-GB" altLang="en-US" i="1" dirty="0">
                <a:latin typeface="Times New Roman" panose="02020603050405020304" pitchFamily="18" charset="0"/>
              </a:rPr>
              <a:t> </a:t>
            </a:r>
            <a:r>
              <a:rPr lang="en-GB" altLang="en-US" i="1" dirty="0">
                <a:latin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q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/>
              <a:t>+</a:t>
            </a:r>
            <a:r>
              <a:rPr lang="en-GB" altLang="en-US" i="1" dirty="0">
                <a:latin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0066FF"/>
                </a:solidFill>
                <a:latin typeface="Times New Roman" panose="02020603050405020304" pitchFamily="18" charset="0"/>
              </a:rPr>
              <a:t>r</a:t>
            </a:r>
            <a:r>
              <a:rPr lang="en-GB" altLang="en-US" dirty="0">
                <a:solidFill>
                  <a:srgbClr val="0066FF"/>
                </a:solidFill>
              </a:rPr>
              <a:t>(</a:t>
            </a:r>
            <a:r>
              <a:rPr lang="en-GB" altLang="en-US" i="1" dirty="0">
                <a:solidFill>
                  <a:srgbClr val="0066FF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66FF"/>
                </a:solidFill>
              </a:rPr>
              <a:t>)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rgbClr val="00B050"/>
                </a:solidFill>
              </a:rPr>
              <a:t> </a:t>
            </a:r>
            <a:r>
              <a:rPr lang="en-GB" altLang="en-US" dirty="0"/>
              <a:t>for all real values of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.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150546" y="5543321"/>
            <a:ext cx="501854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200" dirty="0"/>
              <a:t>The polynomial </a:t>
            </a:r>
            <a:r>
              <a:rPr lang="en-GB" altLang="en-US" sz="2200" i="1" dirty="0">
                <a:solidFill>
                  <a:srgbClr val="FF6600"/>
                </a:solidFill>
                <a:latin typeface="Times New Roman" panose="02020603050405020304" pitchFamily="18" charset="0"/>
              </a:rPr>
              <a:t>q</a:t>
            </a:r>
            <a:r>
              <a:rPr lang="en-GB" altLang="en-US" sz="2200" dirty="0"/>
              <a:t> is called the </a:t>
            </a:r>
            <a:r>
              <a:rPr lang="en-GB" altLang="en-US" sz="2200" dirty="0">
                <a:solidFill>
                  <a:srgbClr val="FF6600"/>
                </a:solidFill>
              </a:rPr>
              <a:t>quotient</a:t>
            </a:r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4950337" y="5543321"/>
            <a:ext cx="39636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200" dirty="0"/>
              <a:t> and the polynomial </a:t>
            </a:r>
            <a:r>
              <a:rPr lang="en-GB" altLang="en-US" sz="22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r</a:t>
            </a:r>
            <a:r>
              <a:rPr lang="en-GB" altLang="en-US" sz="2200" dirty="0"/>
              <a:t> is called</a:t>
            </a:r>
            <a:endParaRPr lang="en-GB" altLang="en-US" sz="2200" dirty="0">
              <a:solidFill>
                <a:srgbClr val="FF66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9997" y="5836053"/>
            <a:ext cx="19916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2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2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remainder.</a:t>
            </a:r>
          </a:p>
        </p:txBody>
      </p: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2065273" y="5818472"/>
            <a:ext cx="660285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200" dirty="0"/>
              <a:t> The degree of the polynomial </a:t>
            </a:r>
            <a:r>
              <a:rPr lang="en-GB" altLang="en-US" sz="2200" i="1" dirty="0">
                <a:solidFill>
                  <a:srgbClr val="0066FF"/>
                </a:solidFill>
                <a:latin typeface="Times New Roman" panose="02020603050405020304" pitchFamily="18" charset="0"/>
              </a:rPr>
              <a:t>r</a:t>
            </a:r>
            <a:r>
              <a:rPr lang="en-GB" altLang="en-US" sz="2200" dirty="0"/>
              <a:t> is smaller than the </a:t>
            </a:r>
            <a:endParaRPr lang="en-GB" altLang="en-US" sz="2200" dirty="0">
              <a:solidFill>
                <a:srgbClr val="FF6600"/>
              </a:solidFill>
            </a:endParaRP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229997" y="6114822"/>
            <a:ext cx="434200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200" dirty="0"/>
              <a:t>degree of the polynomial </a:t>
            </a:r>
            <a:r>
              <a:rPr lang="en-GB" altLang="en-US" sz="2200" i="1" dirty="0">
                <a:solidFill>
                  <a:srgbClr val="00B05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sz="2200" dirty="0"/>
              <a:t>.</a:t>
            </a:r>
            <a:endParaRPr lang="en-GB" altLang="en-US" sz="2200" dirty="0">
              <a:solidFill>
                <a:srgbClr val="FF6600"/>
              </a:solidFill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891258" y="293908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62" name="Text Box 40"/>
          <p:cNvSpPr txBox="1">
            <a:spLocks noChangeArrowheads="1"/>
          </p:cNvSpPr>
          <p:nvPr/>
        </p:nvSpPr>
        <p:spPr bwMode="auto">
          <a:xfrm>
            <a:off x="1137491" y="2941667"/>
            <a:ext cx="1494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  )</a:t>
            </a:r>
          </a:p>
        </p:txBody>
      </p:sp>
      <p:sp>
        <p:nvSpPr>
          <p:cNvPr id="63" name="Text Box 40"/>
          <p:cNvSpPr txBox="1">
            <a:spLocks noChangeArrowheads="1"/>
          </p:cNvSpPr>
          <p:nvPr/>
        </p:nvSpPr>
        <p:spPr bwMode="auto">
          <a:xfrm>
            <a:off x="1773908" y="3814442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64" name="Text Box 40"/>
          <p:cNvSpPr txBox="1">
            <a:spLocks noChangeArrowheads="1"/>
          </p:cNvSpPr>
          <p:nvPr/>
        </p:nvSpPr>
        <p:spPr bwMode="auto">
          <a:xfrm>
            <a:off x="2020141" y="3817026"/>
            <a:ext cx="12394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)</a:t>
            </a: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2333260" y="4622439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66" name="Text Box 40"/>
          <p:cNvSpPr txBox="1">
            <a:spLocks noChangeArrowheads="1"/>
          </p:cNvSpPr>
          <p:nvPr/>
        </p:nvSpPr>
        <p:spPr bwMode="auto">
          <a:xfrm>
            <a:off x="2579493" y="4625023"/>
            <a:ext cx="12394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)</a:t>
            </a:r>
          </a:p>
        </p:txBody>
      </p:sp>
      <p:sp>
        <p:nvSpPr>
          <p:cNvPr id="67" name="Rectangle 66">
            <a:hlinkClick r:id="rId2"/>
            <a:extLst>
              <a:ext uri="{FF2B5EF4-FFF2-40B4-BE49-F238E27FC236}">
                <a16:creationId xmlns:a16="http://schemas.microsoft.com/office/drawing/2014/main" id="{381F979C-669A-4B4C-B2FF-C66493E7D1C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hlinkClick r:id="rId2"/>
            <a:extLst>
              <a:ext uri="{FF2B5EF4-FFF2-40B4-BE49-F238E27FC236}">
                <a16:creationId xmlns:a16="http://schemas.microsoft.com/office/drawing/2014/main" id="{56F199E2-5163-4292-8063-D04E2663E8A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6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/>
      <p:bldP spid="72" grpId="0"/>
      <p:bldP spid="2" grpId="0"/>
      <p:bldP spid="73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27957" y="1594375"/>
            <a:ext cx="6513512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What is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 =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3</a:t>
            </a:r>
            <a:r>
              <a:rPr lang="en-GB" altLang="en-US"/>
              <a:t> –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– 7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+ 3 divided by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– 3? 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245270" y="2410180"/>
            <a:ext cx="3670300" cy="3527425"/>
            <a:chOff x="114" y="1526"/>
            <a:chExt cx="2312" cy="2267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14" y="1526"/>
              <a:ext cx="2312" cy="2267"/>
              <a:chOff x="114" y="1481"/>
              <a:chExt cx="2312" cy="2267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114" y="1481"/>
                <a:ext cx="2312" cy="2267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204" y="1572"/>
                <a:ext cx="2132" cy="20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196" y="1866"/>
              <a:ext cx="2022" cy="294"/>
              <a:chOff x="1927" y="1956"/>
              <a:chExt cx="2022" cy="294"/>
            </a:xfrm>
          </p:grpSpPr>
          <p:sp>
            <p:nvSpPr>
              <p:cNvPr id="8" name="Text Box 10"/>
              <p:cNvSpPr txBox="1">
                <a:spLocks noChangeArrowheads="1"/>
              </p:cNvSpPr>
              <p:nvPr/>
            </p:nvSpPr>
            <p:spPr bwMode="auto">
              <a:xfrm>
                <a:off x="2516" y="1956"/>
                <a:ext cx="1354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/>
                  <a:t>3 </a:t>
                </a:r>
                <a:r>
                  <a:rPr lang="en-GB" altLang="en-US"/>
                  <a:t>– </a:t>
                </a:r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/>
                  <a:t>2</a:t>
                </a:r>
                <a:r>
                  <a:rPr lang="en-GB" altLang="en-US"/>
                  <a:t> – 7</a:t>
                </a:r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/>
                  <a:t> + </a:t>
                </a:r>
                <a:r>
                  <a:rPr lang="en-GB" altLang="en-US"/>
                  <a:t>3</a:t>
                </a:r>
              </a:p>
            </p:txBody>
          </p:sp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927" y="1956"/>
                <a:ext cx="521" cy="2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i="1">
                    <a:latin typeface="Times New Roman" panose="02020603050405020304" pitchFamily="18" charset="0"/>
                  </a:rPr>
                  <a:t>x</a:t>
                </a:r>
                <a:r>
                  <a:rPr lang="en-GB" altLang="en-US"/>
                  <a:t> – 3</a:t>
                </a:r>
              </a:p>
            </p:txBody>
          </p:sp>
          <p:sp>
            <p:nvSpPr>
              <p:cNvPr id="10" name="AutoShape 12"/>
              <p:cNvSpPr>
                <a:spLocks/>
              </p:cNvSpPr>
              <p:nvPr/>
            </p:nvSpPr>
            <p:spPr bwMode="auto">
              <a:xfrm>
                <a:off x="2447" y="1975"/>
                <a:ext cx="46" cy="249"/>
              </a:xfrm>
              <a:prstGeom prst="rightBracket">
                <a:avLst>
                  <a:gd name="adj" fmla="val 270652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Line 13"/>
              <p:cNvSpPr>
                <a:spLocks noChangeShapeType="1"/>
              </p:cNvSpPr>
              <p:nvPr/>
            </p:nvSpPr>
            <p:spPr bwMode="auto">
              <a:xfrm>
                <a:off x="2447" y="1975"/>
                <a:ext cx="15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1240633" y="3322992"/>
            <a:ext cx="1230312" cy="457200"/>
            <a:chOff x="703" y="2201"/>
            <a:chExt cx="775" cy="288"/>
          </a:xfrm>
        </p:grpSpPr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747" y="2201"/>
              <a:ext cx="7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3 </a:t>
              </a:r>
              <a:r>
                <a:rPr lang="en-GB" altLang="en-US" i="1"/>
                <a:t>– </a:t>
              </a:r>
              <a:r>
                <a:rPr lang="en-GB" altLang="en-US"/>
                <a:t>3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</a:t>
              </a: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703" y="2476"/>
              <a:ext cx="7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1867695" y="3737330"/>
            <a:ext cx="60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2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342358" y="3737330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– 7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2824958" y="3376967"/>
            <a:ext cx="0" cy="41751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182020" y="2511780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+ 2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1867695" y="4151667"/>
            <a:ext cx="1244600" cy="457200"/>
            <a:chOff x="1098" y="2723"/>
            <a:chExt cx="784" cy="288"/>
          </a:xfrm>
        </p:grpSpPr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1098" y="2723"/>
              <a:ext cx="76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2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 </a:t>
              </a:r>
              <a:r>
                <a:rPr lang="en-GB" altLang="en-US"/>
                <a:t>– 6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endParaRPr lang="en-GB" altLang="en-US" baseline="30000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1111" y="2998"/>
              <a:ext cx="7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2397920" y="4566005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–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3304383" y="3376967"/>
            <a:ext cx="0" cy="12001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63058" y="456600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+ 3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2832895" y="251178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6600"/>
                </a:solidFill>
              </a:rPr>
              <a:t>– 1</a:t>
            </a:r>
          </a:p>
        </p:txBody>
      </p: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2289970" y="4980342"/>
            <a:ext cx="1223963" cy="457200"/>
            <a:chOff x="1436" y="3245"/>
            <a:chExt cx="771" cy="288"/>
          </a:xfrm>
        </p:grpSpPr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504" y="3245"/>
              <a:ext cx="6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– </a:t>
              </a:r>
              <a:r>
                <a:rPr lang="en-GB" altLang="en-US" i="1">
                  <a:latin typeface="Times New Roman" panose="02020603050405020304" pitchFamily="18" charset="0"/>
                </a:rPr>
                <a:t>x </a:t>
              </a:r>
              <a:r>
                <a:rPr lang="en-GB" altLang="en-US"/>
                <a:t>+ 3</a:t>
              </a:r>
              <a:endParaRPr lang="en-GB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1436" y="3519"/>
              <a:ext cx="7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159920" y="5393092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066FF"/>
                </a:solidFill>
              </a:rPr>
              <a:t>0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4058445" y="2370754"/>
            <a:ext cx="4881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This tells us that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7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+ 3 divided by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3 is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1</a:t>
            </a:r>
            <a:r>
              <a:rPr lang="en-GB" altLang="en-US" dirty="0"/>
              <a:t>.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058445" y="3260726"/>
            <a:ext cx="45386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remainder is 0 and so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3 </a:t>
            </a:r>
          </a:p>
          <a:p>
            <a:pPr eaLnBrk="1" hangingPunct="1"/>
            <a:r>
              <a:rPr lang="en-GB" altLang="en-US" dirty="0"/>
              <a:t>is a factor of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).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4056988" y="4135496"/>
            <a:ext cx="194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write</a:t>
            </a: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3183928" y="6297740"/>
            <a:ext cx="4894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7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+ 3 =(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chemeClr val="tx1"/>
                </a:solidFill>
              </a:rPr>
              <a:t>– 3)(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1</a:t>
            </a:r>
            <a:r>
              <a:rPr lang="en-GB" altLang="en-US" dirty="0">
                <a:solidFill>
                  <a:schemeClr val="tx1"/>
                </a:solidFill>
              </a:rPr>
              <a:t>)</a:t>
            </a:r>
          </a:p>
        </p:txBody>
      </p:sp>
      <p:graphicFrame>
        <p:nvGraphicFramePr>
          <p:cNvPr id="36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553423"/>
              </p:ext>
            </p:extLst>
          </p:nvPr>
        </p:nvGraphicFramePr>
        <p:xfrm>
          <a:off x="4593431" y="4598869"/>
          <a:ext cx="3644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44900" imgH="762000" progId="Equation.DSMT4">
                  <p:embed/>
                </p:oleObj>
              </mc:Choice>
              <mc:Fallback>
                <p:oleObj name="Equation" r:id="rId2" imgW="3644900" imgH="762000" progId="Equation.DSMT4">
                  <p:embed/>
                  <p:pic>
                    <p:nvPicPr>
                      <p:cNvPr id="3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3431" y="4598869"/>
                        <a:ext cx="36449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1885158" y="251178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5853645" y="5360869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or</a:t>
            </a:r>
            <a:endParaRPr lang="en-US" altLang="en-US" dirty="0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96875" y="203076"/>
            <a:ext cx="7989752" cy="528198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 by long division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209550" y="963049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Here is another example: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943032" y="3330231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1189265" y="3332815"/>
            <a:ext cx="14093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 )</a:t>
            </a: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1557510" y="4128447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1803743" y="4131031"/>
            <a:ext cx="14093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 )</a:t>
            </a: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2072019" y="4962181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2318252" y="4964765"/>
            <a:ext cx="1324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)</a:t>
            </a:r>
          </a:p>
        </p:txBody>
      </p:sp>
      <p:sp>
        <p:nvSpPr>
          <p:cNvPr id="47" name="Rectangle 46">
            <a:hlinkClick r:id="rId4"/>
            <a:extLst>
              <a:ext uri="{FF2B5EF4-FFF2-40B4-BE49-F238E27FC236}">
                <a16:creationId xmlns:a16="http://schemas.microsoft.com/office/drawing/2014/main" id="{6FED5255-7512-448B-AA64-51B25362ED3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4"/>
            <a:extLst>
              <a:ext uri="{FF2B5EF4-FFF2-40B4-BE49-F238E27FC236}">
                <a16:creationId xmlns:a16="http://schemas.microsoft.com/office/drawing/2014/main" id="{B8133274-C81E-4669-8C66-FEA0DBA867B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4">
            <a:extLst>
              <a:ext uri="{FF2B5EF4-FFF2-40B4-BE49-F238E27FC236}">
                <a16:creationId xmlns:a16="http://schemas.microsoft.com/office/drawing/2014/main" id="{A03EA3E3-D4DE-6F60-54CA-7141D8ABF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239" y="5640999"/>
            <a:ext cx="45038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factorise the polynomial</a:t>
            </a:r>
          </a:p>
        </p:txBody>
      </p:sp>
    </p:spTree>
    <p:extLst>
      <p:ext uri="{BB962C8B-B14F-4D97-AF65-F5344CB8AC3E}">
        <p14:creationId xmlns:p14="http://schemas.microsoft.com/office/powerpoint/2010/main" val="344055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8" grpId="0"/>
      <p:bldP spid="19" grpId="0" animBg="1"/>
      <p:bldP spid="20" grpId="0"/>
      <p:bldP spid="24" grpId="0"/>
      <p:bldP spid="25" grpId="0" animBg="1"/>
      <p:bldP spid="26" grpId="0"/>
      <p:bldP spid="27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75C06-66CA-A531-C615-3F779D5ED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>
            <a:extLst>
              <a:ext uri="{FF2B5EF4-FFF2-40B4-BE49-F238E27FC236}">
                <a16:creationId xmlns:a16="http://schemas.microsoft.com/office/drawing/2014/main" id="{E6FFDC79-2262-8EB5-1E9E-B2FFA687E3EC}"/>
              </a:ext>
            </a:extLst>
          </p:cNvPr>
          <p:cNvGrpSpPr>
            <a:grpSpLocks/>
          </p:cNvGrpSpPr>
          <p:nvPr/>
        </p:nvGrpSpPr>
        <p:grpSpPr bwMode="auto">
          <a:xfrm>
            <a:off x="252966" y="2573665"/>
            <a:ext cx="4894263" cy="3527425"/>
            <a:chOff x="114" y="1526"/>
            <a:chExt cx="3083" cy="2267"/>
          </a:xfrm>
        </p:grpSpPr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90B92555-265D-72D6-3628-0020F03811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" y="1526"/>
              <a:ext cx="3083" cy="2267"/>
              <a:chOff x="114" y="1481"/>
              <a:chExt cx="3083" cy="2267"/>
            </a:xfrm>
          </p:grpSpPr>
          <p:sp>
            <p:nvSpPr>
              <p:cNvPr id="12" name="Rectangle 7">
                <a:extLst>
                  <a:ext uri="{FF2B5EF4-FFF2-40B4-BE49-F238E27FC236}">
                    <a16:creationId xmlns:a16="http://schemas.microsoft.com/office/drawing/2014/main" id="{B46BF2C1-3510-FB47-717B-F3292BF93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" y="1481"/>
                <a:ext cx="3083" cy="2267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8">
                <a:extLst>
                  <a:ext uri="{FF2B5EF4-FFF2-40B4-BE49-F238E27FC236}">
                    <a16:creationId xmlns:a16="http://schemas.microsoft.com/office/drawing/2014/main" id="{3D39B991-82A5-293E-BB45-CE3865FBEC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572"/>
                <a:ext cx="2898" cy="20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E4B8BD9B-3C29-8DD4-B0CC-EFB7F6455D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" y="1866"/>
              <a:ext cx="2965" cy="297"/>
              <a:chOff x="1927" y="1956"/>
              <a:chExt cx="2965" cy="297"/>
            </a:xfrm>
          </p:grpSpPr>
          <p:sp>
            <p:nvSpPr>
              <p:cNvPr id="8" name="Text Box 10">
                <a:extLst>
                  <a:ext uri="{FF2B5EF4-FFF2-40B4-BE49-F238E27FC236}">
                    <a16:creationId xmlns:a16="http://schemas.microsoft.com/office/drawing/2014/main" id="{ACECFE4E-3761-0745-D2D3-F5C8159BD8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0" y="1956"/>
                <a:ext cx="2002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 dirty="0"/>
                  <a:t>4</a:t>
                </a:r>
                <a:r>
                  <a:rPr lang="en-GB" altLang="en-US" dirty="0"/>
                  <a:t> – 4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 dirty="0"/>
                  <a:t>3</a:t>
                </a:r>
                <a:r>
                  <a:rPr lang="en-GB" altLang="en-US" dirty="0"/>
                  <a:t> + 0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 dirty="0"/>
                  <a:t>2  </a:t>
                </a:r>
                <a:r>
                  <a:rPr lang="en-GB" altLang="en-US" dirty="0"/>
                  <a:t>+ 2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+ 3</a:t>
                </a:r>
              </a:p>
            </p:txBody>
          </p:sp>
          <p:sp>
            <p:nvSpPr>
              <p:cNvPr id="9" name="Text Box 11">
                <a:extLst>
                  <a:ext uri="{FF2B5EF4-FFF2-40B4-BE49-F238E27FC236}">
                    <a16:creationId xmlns:a16="http://schemas.microsoft.com/office/drawing/2014/main" id="{880F2F9E-5E77-F207-AC2A-2FB5F427E2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7" y="1956"/>
                <a:ext cx="903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baseline="30000" dirty="0"/>
                  <a:t>2</a:t>
                </a:r>
                <a:r>
                  <a:rPr lang="en-GB" altLang="en-US" dirty="0"/>
                  <a:t> –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+ 1</a:t>
                </a:r>
              </a:p>
            </p:txBody>
          </p:sp>
          <p:sp>
            <p:nvSpPr>
              <p:cNvPr id="10" name="AutoShape 12">
                <a:extLst>
                  <a:ext uri="{FF2B5EF4-FFF2-40B4-BE49-F238E27FC236}">
                    <a16:creationId xmlns:a16="http://schemas.microsoft.com/office/drawing/2014/main" id="{9FB0B103-3BED-BFD5-7EE6-1F0FACAD34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1970"/>
                <a:ext cx="46" cy="249"/>
              </a:xfrm>
              <a:prstGeom prst="rightBracket">
                <a:avLst>
                  <a:gd name="adj" fmla="val 270652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Line 13">
                <a:extLst>
                  <a:ext uri="{FF2B5EF4-FFF2-40B4-BE49-F238E27FC236}">
                    <a16:creationId xmlns:a16="http://schemas.microsoft.com/office/drawing/2014/main" id="{0B78B76B-7FCB-177F-6401-19E9EB2C15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40" y="1970"/>
                <a:ext cx="19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42" name="Text Box 40">
            <a:extLst>
              <a:ext uri="{FF2B5EF4-FFF2-40B4-BE49-F238E27FC236}">
                <a16:creationId xmlns:a16="http://schemas.microsoft.com/office/drawing/2014/main" id="{80562FF1-1206-1B1F-08E4-0C90F479A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593" y="3410903"/>
            <a:ext cx="2004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        )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8E02A14-0D87-E00A-768B-B43BDC0EA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494" y="1245939"/>
            <a:ext cx="7411003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What is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4</a:t>
            </a:r>
            <a:r>
              <a:rPr lang="en-GB" altLang="en-US" dirty="0"/>
              <a:t> –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+ 3 divided by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 ? </a:t>
            </a:r>
          </a:p>
        </p:txBody>
      </p:sp>
      <p:grpSp>
        <p:nvGrpSpPr>
          <p:cNvPr id="14" name="Group 14">
            <a:extLst>
              <a:ext uri="{FF2B5EF4-FFF2-40B4-BE49-F238E27FC236}">
                <a16:creationId xmlns:a16="http://schemas.microsoft.com/office/drawing/2014/main" id="{EB3C3D40-53FC-A15B-69AD-532A9B9B81A7}"/>
              </a:ext>
            </a:extLst>
          </p:cNvPr>
          <p:cNvGrpSpPr>
            <a:grpSpLocks/>
          </p:cNvGrpSpPr>
          <p:nvPr/>
        </p:nvGrpSpPr>
        <p:grpSpPr bwMode="auto">
          <a:xfrm>
            <a:off x="1893403" y="3444491"/>
            <a:ext cx="1886210" cy="461963"/>
            <a:chOff x="1150" y="2180"/>
            <a:chExt cx="1535" cy="291"/>
          </a:xfrm>
        </p:grpSpPr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669FA283-3E37-3048-4321-94A06D0C18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3" y="2180"/>
              <a:ext cx="149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4 </a:t>
              </a:r>
              <a:r>
                <a:rPr lang="en-GB" altLang="en-US" i="1" dirty="0"/>
                <a:t>–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3  </a:t>
              </a:r>
              <a:r>
                <a:rPr lang="en-GB" altLang="en-US" i="1" dirty="0"/>
                <a:t>–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2</a:t>
              </a:r>
            </a:p>
          </p:txBody>
        </p:sp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70D984BE-560B-14E7-3B14-60F67609E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0" y="2442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Text Box 17">
            <a:extLst>
              <a:ext uri="{FF2B5EF4-FFF2-40B4-BE49-F238E27FC236}">
                <a16:creationId xmlns:a16="http://schemas.microsoft.com/office/drawing/2014/main" id="{6EADE048-6902-5FC0-AD3D-EC170A6BD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1662" y="3852523"/>
            <a:ext cx="107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/>
              <a:t>– </a:t>
            </a:r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2142E211-27FC-BCA2-AB22-520BA7320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2229" y="3852523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/>
              <a:t>–</a:t>
            </a:r>
            <a:r>
              <a:rPr lang="en-GB" altLang="en-US" dirty="0"/>
              <a:t>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endParaRPr lang="en-GB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481371D5-A88F-E914-E18F-2A69F8244B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9678" y="3492160"/>
            <a:ext cx="0" cy="41751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A9EC0D57-F653-C960-C107-5CD557514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716" y="2675265"/>
            <a:ext cx="75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–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21" name="Group 21">
            <a:extLst>
              <a:ext uri="{FF2B5EF4-FFF2-40B4-BE49-F238E27FC236}">
                <a16:creationId xmlns:a16="http://schemas.microsoft.com/office/drawing/2014/main" id="{1164C720-FF6D-AA25-21BF-94CDE932CF03}"/>
              </a:ext>
            </a:extLst>
          </p:cNvPr>
          <p:cNvGrpSpPr>
            <a:grpSpLocks/>
          </p:cNvGrpSpPr>
          <p:nvPr/>
        </p:nvGrpSpPr>
        <p:grpSpPr bwMode="auto">
          <a:xfrm>
            <a:off x="2217692" y="4266865"/>
            <a:ext cx="2384426" cy="461963"/>
            <a:chOff x="928" y="2723"/>
            <a:chExt cx="1502" cy="291"/>
          </a:xfrm>
        </p:grpSpPr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03C4F867-BBA9-6DD0-90E5-A63F6475F5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8" y="2723"/>
              <a:ext cx="13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3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3 </a:t>
              </a:r>
              <a:r>
                <a:rPr lang="en-GB" altLang="en-US" dirty="0"/>
                <a:t>+ 3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2 </a:t>
              </a:r>
              <a:r>
                <a:rPr lang="en-GB" altLang="en-US" i="1" dirty="0"/>
                <a:t>–  </a:t>
              </a:r>
              <a:r>
                <a:rPr lang="en-GB" altLang="en-US" dirty="0"/>
                <a:t>3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 </a:t>
              </a:r>
            </a:p>
          </p:txBody>
        </p:sp>
        <p:sp>
          <p:nvSpPr>
            <p:cNvPr id="23" name="Line 23">
              <a:extLst>
                <a:ext uri="{FF2B5EF4-FFF2-40B4-BE49-F238E27FC236}">
                  <a16:creationId xmlns:a16="http://schemas.microsoft.com/office/drawing/2014/main" id="{2EC0E97C-E227-40DF-F899-FB42A011F8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2998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Rectangle 24">
            <a:extLst>
              <a:ext uri="{FF2B5EF4-FFF2-40B4-BE49-F238E27FC236}">
                <a16:creationId xmlns:a16="http://schemas.microsoft.com/office/drawing/2014/main" id="{ECB1B414-3FA8-2B4B-6EAC-C29F58157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9960" y="4681347"/>
            <a:ext cx="862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endParaRPr lang="en-GB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25" name="Line 25">
            <a:extLst>
              <a:ext uri="{FF2B5EF4-FFF2-40B4-BE49-F238E27FC236}">
                <a16:creationId xmlns:a16="http://schemas.microsoft.com/office/drawing/2014/main" id="{6EFCF801-E84F-7C21-2A8D-054B9537B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8296" y="3511926"/>
            <a:ext cx="0" cy="12001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8A659B18-0754-2735-75E2-54D48369F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452" y="4664090"/>
            <a:ext cx="7745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+ 5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658E3C72-9E81-27ED-485B-FF68C9F68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591" y="2675265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– 4</a:t>
            </a:r>
          </a:p>
        </p:txBody>
      </p:sp>
      <p:grpSp>
        <p:nvGrpSpPr>
          <p:cNvPr id="28" name="Group 28">
            <a:extLst>
              <a:ext uri="{FF2B5EF4-FFF2-40B4-BE49-F238E27FC236}">
                <a16:creationId xmlns:a16="http://schemas.microsoft.com/office/drawing/2014/main" id="{D810FBE7-06ED-5779-49BB-69BF2DAE4FCF}"/>
              </a:ext>
            </a:extLst>
          </p:cNvPr>
          <p:cNvGrpSpPr>
            <a:grpSpLocks/>
          </p:cNvGrpSpPr>
          <p:nvPr/>
        </p:nvGrpSpPr>
        <p:grpSpPr bwMode="auto">
          <a:xfrm>
            <a:off x="2909842" y="5113004"/>
            <a:ext cx="2046289" cy="461963"/>
            <a:chOff x="1436" y="3256"/>
            <a:chExt cx="1289" cy="291"/>
          </a:xfrm>
        </p:grpSpPr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6E6E2FBF-568A-99F9-4E17-AE63CE510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" y="3256"/>
              <a:ext cx="127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– 4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 dirty="0"/>
                <a:t>2</a:t>
              </a:r>
              <a:r>
                <a:rPr lang="en-GB" altLang="en-US" i="1" dirty="0">
                  <a:latin typeface="Times New Roman" panose="02020603050405020304" pitchFamily="18" charset="0"/>
                </a:rPr>
                <a:t> </a:t>
              </a:r>
              <a:r>
                <a:rPr lang="en-GB" altLang="en-US" dirty="0"/>
                <a:t>+ 4</a:t>
              </a:r>
              <a:r>
                <a:rPr lang="en-GB" altLang="en-US" i="1" dirty="0">
                  <a:latin typeface="Times New Roman" panose="02020603050405020304" pitchFamily="18" charset="0"/>
                </a:rPr>
                <a:t>x </a:t>
              </a:r>
              <a:r>
                <a:rPr lang="en-GB" altLang="en-US" dirty="0"/>
                <a:t>– 4</a:t>
              </a:r>
              <a:endParaRPr lang="en-GB" altLang="en-US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D9271E7A-3E6F-CCF9-34D6-0C9EC9DB7D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6" y="3519"/>
              <a:ext cx="12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Text Box 32">
            <a:extLst>
              <a:ext uri="{FF2B5EF4-FFF2-40B4-BE49-F238E27FC236}">
                <a16:creationId xmlns:a16="http://schemas.microsoft.com/office/drawing/2014/main" id="{E9285401-7B88-7856-27A2-420EBCC97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4633" y="2424278"/>
            <a:ext cx="37147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quotient is</a:t>
            </a:r>
          </a:p>
          <a:p>
            <a:pPr eaLnBrk="1" hangingPunct="1"/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–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4</a:t>
            </a:r>
            <a:r>
              <a:rPr lang="en-GB" altLang="en-US" dirty="0"/>
              <a:t>.</a:t>
            </a:r>
          </a:p>
        </p:txBody>
      </p:sp>
      <p:sp>
        <p:nvSpPr>
          <p:cNvPr id="33" name="Text Box 33">
            <a:extLst>
              <a:ext uri="{FF2B5EF4-FFF2-40B4-BE49-F238E27FC236}">
                <a16:creationId xmlns:a16="http://schemas.microsoft.com/office/drawing/2014/main" id="{3DEA774D-E58C-9D75-7827-E6E5B2FD2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168" y="3376967"/>
            <a:ext cx="3265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remainder is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+ 7 </a:t>
            </a:r>
          </a:p>
        </p:txBody>
      </p:sp>
      <p:sp>
        <p:nvSpPr>
          <p:cNvPr id="34" name="Text Box 34">
            <a:extLst>
              <a:ext uri="{FF2B5EF4-FFF2-40B4-BE49-F238E27FC236}">
                <a16:creationId xmlns:a16="http://schemas.microsoft.com/office/drawing/2014/main" id="{2B24C9FB-9220-77CF-A5F2-FB7853B4A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410" y="4461734"/>
            <a:ext cx="194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write</a:t>
            </a:r>
          </a:p>
        </p:txBody>
      </p:sp>
      <p:sp>
        <p:nvSpPr>
          <p:cNvPr id="35" name="Rectangle 35">
            <a:extLst>
              <a:ext uri="{FF2B5EF4-FFF2-40B4-BE49-F238E27FC236}">
                <a16:creationId xmlns:a16="http://schemas.microsoft.com/office/drawing/2014/main" id="{694E816D-F968-F059-334B-4F610EFA3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962" y="6132183"/>
            <a:ext cx="52902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4</a:t>
            </a:r>
            <a:r>
              <a:rPr lang="en-GB" altLang="en-US" dirty="0"/>
              <a:t> –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+ 3 = </a:t>
            </a:r>
            <a:r>
              <a:rPr lang="en-GB" altLang="en-US" dirty="0">
                <a:solidFill>
                  <a:schemeClr val="tx1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–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4</a:t>
            </a:r>
            <a:r>
              <a:rPr lang="en-GB" altLang="en-US" dirty="0">
                <a:solidFill>
                  <a:schemeClr val="tx1"/>
                </a:solidFill>
              </a:rPr>
              <a:t>) 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chemeClr val="tx1"/>
                </a:solidFill>
              </a:rPr>
              <a:t>+ 7)</a:t>
            </a:r>
          </a:p>
        </p:txBody>
      </p:sp>
      <p:graphicFrame>
        <p:nvGraphicFramePr>
          <p:cNvPr id="36" name="Object 36">
            <a:extLst>
              <a:ext uri="{FF2B5EF4-FFF2-40B4-BE49-F238E27FC236}">
                <a16:creationId xmlns:a16="http://schemas.microsoft.com/office/drawing/2014/main" id="{5AD961DB-B20F-A6E2-8AA2-4FC8C6C4CA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61105" y="4979527"/>
          <a:ext cx="3644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44900" imgH="762000" progId="Equation.DSMT4">
                  <p:embed/>
                </p:oleObj>
              </mc:Choice>
              <mc:Fallback>
                <p:oleObj name="Equation" r:id="rId2" imgW="3644900" imgH="762000" progId="Equation.DSMT4">
                  <p:embed/>
                  <p:pic>
                    <p:nvPicPr>
                      <p:cNvPr id="36" name="Object 36">
                        <a:extLst>
                          <a:ext uri="{FF2B5EF4-FFF2-40B4-BE49-F238E27FC236}">
                            <a16:creationId xmlns:a16="http://schemas.microsoft.com/office/drawing/2014/main" id="{5AD961DB-B20F-A6E2-8AA2-4FC8C6C4CA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105" y="4979527"/>
                        <a:ext cx="36449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 Box 37">
            <a:extLst>
              <a:ext uri="{FF2B5EF4-FFF2-40B4-BE49-F238E27FC236}">
                <a16:creationId xmlns:a16="http://schemas.microsoft.com/office/drawing/2014/main" id="{36CDD9A0-B551-8292-9CD8-B8BC372F1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854" y="267526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38" name="Text Box 38">
            <a:extLst>
              <a:ext uri="{FF2B5EF4-FFF2-40B4-BE49-F238E27FC236}">
                <a16:creationId xmlns:a16="http://schemas.microsoft.com/office/drawing/2014/main" id="{250C86AA-DE33-9895-BDC9-94B86C128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857" y="5712450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or</a:t>
            </a:r>
            <a:endParaRPr lang="en-US" altLang="en-US" dirty="0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23503E78-0117-24B1-C2B0-07217B76E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75" y="203076"/>
            <a:ext cx="7989752" cy="528198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Dividing polynomials by long division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8C5552E0-40BC-E4A4-1D42-DB254D0A7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237" y="663400"/>
            <a:ext cx="386767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Here is an example:</a:t>
            </a:r>
          </a:p>
        </p:txBody>
      </p:sp>
      <p:sp>
        <p:nvSpPr>
          <p:cNvPr id="41" name="Text Box 40">
            <a:extLst>
              <a:ext uri="{FF2B5EF4-FFF2-40B4-BE49-F238E27FC236}">
                <a16:creationId xmlns:a16="http://schemas.microsoft.com/office/drawing/2014/main" id="{888FDC37-F715-F4AA-0C8A-57801819C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903" y="344542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0FF7CA7-C0C8-BE03-EF56-37547978E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381" y="424364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44" name="Text Box 40">
            <a:extLst>
              <a:ext uri="{FF2B5EF4-FFF2-40B4-BE49-F238E27FC236}">
                <a16:creationId xmlns:a16="http://schemas.microsoft.com/office/drawing/2014/main" id="{56C092F3-D17E-10B7-AB34-E5A87F1D0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479" y="4231834"/>
            <a:ext cx="2598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               )</a:t>
            </a:r>
          </a:p>
        </p:txBody>
      </p:sp>
      <p:sp>
        <p:nvSpPr>
          <p:cNvPr id="45" name="Text Box 40">
            <a:extLst>
              <a:ext uri="{FF2B5EF4-FFF2-40B4-BE49-F238E27FC236}">
                <a16:creationId xmlns:a16="http://schemas.microsoft.com/office/drawing/2014/main" id="{567A4390-7B42-D23D-2989-AA44B4F6D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1890" y="507737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46" name="Text Box 40">
            <a:extLst>
              <a:ext uri="{FF2B5EF4-FFF2-40B4-BE49-F238E27FC236}">
                <a16:creationId xmlns:a16="http://schemas.microsoft.com/office/drawing/2014/main" id="{BEA1EAD0-503C-F686-12F0-3987B4EB3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361" y="5049187"/>
            <a:ext cx="21739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                     )</a:t>
            </a:r>
          </a:p>
        </p:txBody>
      </p:sp>
      <p:sp>
        <p:nvSpPr>
          <p:cNvPr id="47" name="Rectangle 46">
            <a:hlinkClick r:id="rId4"/>
            <a:extLst>
              <a:ext uri="{FF2B5EF4-FFF2-40B4-BE49-F238E27FC236}">
                <a16:creationId xmlns:a16="http://schemas.microsoft.com/office/drawing/2014/main" id="{068C1992-8E8D-AFB8-7CB8-EE7A037CBB3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4"/>
            <a:extLst>
              <a:ext uri="{FF2B5EF4-FFF2-40B4-BE49-F238E27FC236}">
                <a16:creationId xmlns:a16="http://schemas.microsoft.com/office/drawing/2014/main" id="{C47D300B-B9D4-79B1-8281-443C33CFDE1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18">
            <a:extLst>
              <a:ext uri="{FF2B5EF4-FFF2-40B4-BE49-F238E27FC236}">
                <a16:creationId xmlns:a16="http://schemas.microsoft.com/office/drawing/2014/main" id="{A41B97C4-3A7B-DA86-AF13-77B81BA1D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321" y="3829779"/>
            <a:ext cx="756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+ 2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8C704CE5-2A5F-2860-3442-34B1CE165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7" y="672925"/>
            <a:ext cx="38330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5113" indent="-265113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Blip>
                <a:blip r:embed="rId5"/>
              </a:buBlip>
            </a:pPr>
            <a:r>
              <a:rPr lang="en-GB" altLang="en-US" b="1" dirty="0">
                <a:solidFill>
                  <a:srgbClr val="009900"/>
                </a:solidFill>
              </a:rPr>
              <a:t>Division by quadratics</a:t>
            </a:r>
          </a:p>
        </p:txBody>
      </p:sp>
      <p:sp>
        <p:nvSpPr>
          <p:cNvPr id="49" name="Text Box 40">
            <a:extLst>
              <a:ext uri="{FF2B5EF4-FFF2-40B4-BE49-F238E27FC236}">
                <a16:creationId xmlns:a16="http://schemas.microsoft.com/office/drawing/2014/main" id="{54B2546B-C0FE-4B7D-AE5E-3644D5B90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9618" y="4241071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–</a:t>
            </a:r>
          </a:p>
        </p:txBody>
      </p:sp>
      <p:sp>
        <p:nvSpPr>
          <p:cNvPr id="50" name="Text Box 18">
            <a:extLst>
              <a:ext uri="{FF2B5EF4-FFF2-40B4-BE49-F238E27FC236}">
                <a16:creationId xmlns:a16="http://schemas.microsoft.com/office/drawing/2014/main" id="{AC09516B-3510-5745-EE2F-BDA0FF6FB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351" y="4659636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+ 3</a:t>
            </a:r>
            <a:endParaRPr lang="en-GB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51" name="Text Box 17">
            <a:extLst>
              <a:ext uri="{FF2B5EF4-FFF2-40B4-BE49-F238E27FC236}">
                <a16:creationId xmlns:a16="http://schemas.microsoft.com/office/drawing/2014/main" id="{E3935792-61E7-A9F6-A0BB-0DFAA1CD3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05860" y="6057193"/>
            <a:ext cx="107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/>
              <a:t>– </a:t>
            </a:r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</a:p>
        </p:txBody>
      </p:sp>
      <p:sp>
        <p:nvSpPr>
          <p:cNvPr id="52" name="Text Box 18">
            <a:extLst>
              <a:ext uri="{FF2B5EF4-FFF2-40B4-BE49-F238E27FC236}">
                <a16:creationId xmlns:a16="http://schemas.microsoft.com/office/drawing/2014/main" id="{344E1255-9AA2-D0B2-2773-5BD4A43CE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6374" y="5505514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3" name="Text Box 18">
            <a:extLst>
              <a:ext uri="{FF2B5EF4-FFF2-40B4-BE49-F238E27FC236}">
                <a16:creationId xmlns:a16="http://schemas.microsoft.com/office/drawing/2014/main" id="{D528DA30-416C-2C21-0A82-018E27F4B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5733" y="5526461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+ 7</a:t>
            </a:r>
            <a:endParaRPr lang="en-GB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D862B3B5-2516-8066-DFDA-E67AC49FD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17" y="1711576"/>
            <a:ext cx="85297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use the </a:t>
            </a:r>
            <a:r>
              <a:rPr lang="en-GB" altLang="en-US" b="1" dirty="0">
                <a:solidFill>
                  <a:srgbClr val="FF6600"/>
                </a:solidFill>
              </a:rPr>
              <a:t>division algorithm </a:t>
            </a:r>
            <a:r>
              <a:rPr lang="en-GB" altLang="en-US" dirty="0"/>
              <a:t>to divide  polynomials by quadratics.</a:t>
            </a:r>
          </a:p>
        </p:txBody>
      </p:sp>
    </p:spTree>
    <p:extLst>
      <p:ext uri="{BB962C8B-B14F-4D97-AF65-F5344CB8AC3E}">
        <p14:creationId xmlns:p14="http://schemas.microsoft.com/office/powerpoint/2010/main" val="108955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" grpId="0" animBg="1"/>
      <p:bldP spid="17" grpId="0"/>
      <p:bldP spid="18" grpId="0"/>
      <p:bldP spid="19" grpId="0" animBg="1"/>
      <p:bldP spid="20" grpId="0"/>
      <p:bldP spid="24" grpId="0"/>
      <p:bldP spid="25" grpId="0" animBg="1"/>
      <p:bldP spid="26" grpId="0"/>
      <p:bldP spid="27" grpId="0"/>
      <p:bldP spid="32" grpId="0"/>
      <p:bldP spid="33" grpId="0"/>
      <p:bldP spid="34" grpId="0"/>
      <p:bldP spid="35" grpId="0"/>
      <p:bldP spid="37" grpId="0"/>
      <p:bldP spid="38" grpId="0"/>
      <p:bldP spid="41" grpId="0"/>
      <p:bldP spid="43" grpId="0"/>
      <p:bldP spid="44" grpId="0"/>
      <p:bldP spid="45" grpId="0"/>
      <p:bldP spid="46" grpId="0"/>
      <p:bldP spid="2" grpId="0"/>
      <p:bldP spid="49" grpId="0"/>
      <p:bldP spid="50" grpId="0"/>
      <p:bldP spid="51" grpId="0"/>
      <p:bldP spid="52" grpId="0"/>
      <p:bldP spid="53" grpId="0"/>
      <p:bldP spid="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397</TotalTime>
  <Words>1761</Words>
  <Application>Microsoft Office PowerPoint</Application>
  <PresentationFormat>On-screen Show (4:3)</PresentationFormat>
  <Paragraphs>363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Wingdings 2</vt:lpstr>
      <vt:lpstr>Theme1</vt:lpstr>
      <vt:lpstr>Equation</vt:lpstr>
      <vt:lpstr>Division of polynomials</vt:lpstr>
      <vt:lpstr>Dividing polynomials</vt:lpstr>
      <vt:lpstr>Dividing polynomials by long division</vt:lpstr>
      <vt:lpstr>Dividing polynomials</vt:lpstr>
      <vt:lpstr>Division algorithm</vt:lpstr>
      <vt:lpstr>Dividing polynomials by long division</vt:lpstr>
      <vt:lpstr>Dividing polynomials by long division</vt:lpstr>
      <vt:lpstr>Dividing polynomials by long division</vt:lpstr>
      <vt:lpstr>Dividing polynomials by long division</vt:lpstr>
      <vt:lpstr>Dividing polynomials by equating coefficients</vt:lpstr>
      <vt:lpstr>Dividing polynomials by equating coefficients</vt:lpstr>
      <vt:lpstr>Dividing polynomials by equating coefficients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polynomials</dc:title>
  <dc:creator>Mathssupport</dc:creator>
  <cp:lastModifiedBy>Orlando Hurtado</cp:lastModifiedBy>
  <cp:revision>9</cp:revision>
  <dcterms:created xsi:type="dcterms:W3CDTF">2020-03-25T17:12:39Z</dcterms:created>
  <dcterms:modified xsi:type="dcterms:W3CDTF">2025-03-31T18:05:33Z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