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4"/>
  </p:notesMasterIdLst>
  <p:handoutMasterIdLst>
    <p:handoutMasterId r:id="rId15"/>
  </p:handoutMasterIdLst>
  <p:sldIdLst>
    <p:sldId id="256" r:id="rId2"/>
    <p:sldId id="309" r:id="rId3"/>
    <p:sldId id="319" r:id="rId4"/>
    <p:sldId id="310" r:id="rId5"/>
    <p:sldId id="311" r:id="rId6"/>
    <p:sldId id="312" r:id="rId7"/>
    <p:sldId id="313" r:id="rId8"/>
    <p:sldId id="317" r:id="rId9"/>
    <p:sldId id="315" r:id="rId10"/>
    <p:sldId id="316" r:id="rId11"/>
    <p:sldId id="318" r:id="rId12"/>
    <p:sldId id="298" r:id="rId13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078"/>
    <a:srgbClr val="009900"/>
    <a:srgbClr val="FF6600"/>
    <a:srgbClr val="CC0099"/>
    <a:srgbClr val="99CCFF"/>
    <a:srgbClr val="FF7C80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57" d="100"/>
          <a:sy n="57" d="100"/>
        </p:scale>
        <p:origin x="1158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31 March 2025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AA617FE1-7A16-43B4-8CEB-A70EEF14DC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172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680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461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02245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202B6E7A-CC62-4D5D-9BF7-27581EF5A2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6798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195620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30536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366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47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70498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5918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3/31/2025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04DA20BB-A869-49CE-9BE5-BE8706E6B3E8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22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27063" indent="-627063" algn="l"/>
            <a:r>
              <a:rPr lang="en-US" dirty="0"/>
              <a:t>LO: To perform calculations with polynomials.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31 March 2025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 fontScale="90000"/>
          </a:bodyPr>
          <a:lstStyle/>
          <a:p>
            <a:r>
              <a:rPr lang="en-US" dirty="0"/>
              <a:t>Polynomials, adding subtracting and multiplying polynomials</a:t>
            </a: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2F43E7F0-1217-4F85-A364-5CA09B6B176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7F9C32C1-689D-42D3-977B-7DE74D2EBED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B72558-BA03-D480-9FCC-912FB5FE24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4D00C73-D841-6DDD-7F2E-C7DF6FF644B3}"/>
              </a:ext>
            </a:extLst>
          </p:cNvPr>
          <p:cNvSpPr txBox="1">
            <a:spLocks noChangeArrowheads="1"/>
          </p:cNvSpPr>
          <p:nvPr/>
        </p:nvSpPr>
        <p:spPr>
          <a:xfrm>
            <a:off x="220018" y="95951"/>
            <a:ext cx="8229600" cy="56467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Multiplying polynomials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55622A-E252-EECD-6574-998363A2051B}"/>
              </a:ext>
            </a:extLst>
          </p:cNvPr>
          <p:cNvSpPr/>
          <p:nvPr/>
        </p:nvSpPr>
        <p:spPr>
          <a:xfrm>
            <a:off x="302981" y="1249569"/>
            <a:ext cx="81414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444500"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b="1" dirty="0">
                <a:solidFill>
                  <a:srgbClr val="010078"/>
                </a:solidFill>
                <a:latin typeface="Corbel" panose="020B0503020204020204" pitchFamily="34" charset="0"/>
              </a:rPr>
              <a:t>Synthetic multiplication</a:t>
            </a:r>
            <a:endParaRPr lang="en-GB" sz="2800" b="1" dirty="0">
              <a:latin typeface="+mn-lt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6C6047E4-D7DC-8ABE-7AA9-CDA2D40E4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6563" y="1843187"/>
            <a:ext cx="26022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cs typeface="Times New Roman" panose="02020603050405020304" pitchFamily="18" charset="0"/>
              </a:rPr>
              <a:t>P</a:t>
            </a:r>
            <a:r>
              <a:rPr lang="en-GB" dirty="0">
                <a:cs typeface="Times New Roman" panose="02020603050405020304" pitchFamily="18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cs typeface="Times New Roman" panose="02020603050405020304" pitchFamily="18" charset="0"/>
              </a:rPr>
              <a:t>)</a:t>
            </a:r>
            <a:r>
              <a:rPr lang="en-GB" i="1" dirty="0">
                <a:cs typeface="Times New Roman" panose="02020603050405020304" pitchFamily="18" charset="0"/>
              </a:rPr>
              <a:t> = x</a:t>
            </a:r>
            <a:r>
              <a:rPr lang="en-GB" baseline="30000" dirty="0">
                <a:cs typeface="Times New Roman" panose="02020603050405020304" pitchFamily="18" charset="0"/>
              </a:rPr>
              <a:t>3</a:t>
            </a:r>
            <a:r>
              <a:rPr lang="en-GB" dirty="0"/>
              <a:t> </a:t>
            </a:r>
            <a:r>
              <a:rPr lang="en-GB" i="1" dirty="0">
                <a:cs typeface="Times New Roman" panose="02020603050405020304" pitchFamily="18" charset="0"/>
              </a:rPr>
              <a:t>– </a:t>
            </a:r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 </a:t>
            </a:r>
            <a:r>
              <a:rPr lang="en-GB" i="1" dirty="0">
                <a:cs typeface="Times New Roman" panose="02020603050405020304" pitchFamily="18" charset="0"/>
              </a:rPr>
              <a:t>+</a:t>
            </a:r>
            <a:r>
              <a:rPr lang="en-GB" dirty="0"/>
              <a:t> </a:t>
            </a:r>
            <a:r>
              <a:rPr lang="en-GB" dirty="0"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30E78B8-773D-819A-4C6F-4084DE84AEB3}"/>
              </a:ext>
            </a:extLst>
          </p:cNvPr>
          <p:cNvSpPr/>
          <p:nvPr/>
        </p:nvSpPr>
        <p:spPr>
          <a:xfrm>
            <a:off x="267768" y="793576"/>
            <a:ext cx="79077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dirty="0">
                <a:solidFill>
                  <a:srgbClr val="010078"/>
                </a:solidFill>
                <a:latin typeface="Corbel" panose="020B0503020204020204" pitchFamily="34" charset="0"/>
              </a:rPr>
              <a:t>We can also perform polynomial multiplication using </a:t>
            </a:r>
            <a:endParaRPr lang="en-GB" dirty="0">
              <a:latin typeface="+mn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AFEEB5-7E59-6E97-F8D8-4AFAA0A721B3}"/>
              </a:ext>
            </a:extLst>
          </p:cNvPr>
          <p:cNvSpPr/>
          <p:nvPr/>
        </p:nvSpPr>
        <p:spPr>
          <a:xfrm>
            <a:off x="192465" y="1744764"/>
            <a:ext cx="20540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444500"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b="1" dirty="0">
                <a:solidFill>
                  <a:srgbClr val="010078"/>
                </a:solidFill>
                <a:latin typeface="Corbel" panose="020B0503020204020204" pitchFamily="34" charset="0"/>
              </a:rPr>
              <a:t>Example 5:</a:t>
            </a:r>
            <a:endParaRPr lang="en-GB" sz="2800" b="1" dirty="0">
              <a:latin typeface="+mn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101825D-B61A-3870-ED37-AADE20916E35}"/>
              </a:ext>
            </a:extLst>
          </p:cNvPr>
          <p:cNvSpPr/>
          <p:nvPr/>
        </p:nvSpPr>
        <p:spPr>
          <a:xfrm>
            <a:off x="1983463" y="1824173"/>
            <a:ext cx="121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dirty="0">
                <a:solidFill>
                  <a:srgbClr val="010078"/>
                </a:solidFill>
                <a:latin typeface="Corbel" panose="020B0503020204020204" pitchFamily="34" charset="0"/>
              </a:rPr>
              <a:t>Given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70A9130-4B28-BC03-D6DA-ADEBA1551DF2}"/>
              </a:ext>
            </a:extLst>
          </p:cNvPr>
          <p:cNvSpPr/>
          <p:nvPr/>
        </p:nvSpPr>
        <p:spPr>
          <a:xfrm>
            <a:off x="2160594" y="2198338"/>
            <a:ext cx="1219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dirty="0">
                <a:solidFill>
                  <a:srgbClr val="010078"/>
                </a:solidFill>
                <a:latin typeface="Corbel" panose="020B0503020204020204" pitchFamily="34" charset="0"/>
              </a:rPr>
              <a:t>Find: </a:t>
            </a:r>
          </a:p>
        </p:txBody>
      </p:sp>
      <p:sp>
        <p:nvSpPr>
          <p:cNvPr id="12" name="Text Box 6">
            <a:extLst>
              <a:ext uri="{FF2B5EF4-FFF2-40B4-BE49-F238E27FC236}">
                <a16:creationId xmlns:a16="http://schemas.microsoft.com/office/drawing/2014/main" id="{BD1BAC37-4F4B-C1B8-0B4F-20991AD979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9169" y="2200844"/>
            <a:ext cx="16131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P</a:t>
            </a:r>
            <a:r>
              <a:rPr lang="en-GB" sz="2800" dirty="0">
                <a:cs typeface="Times New Roman" panose="02020603050405020304" pitchFamily="18" charset="0"/>
              </a:rPr>
              <a:t>(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dirty="0">
                <a:cs typeface="Times New Roman" panose="02020603050405020304" pitchFamily="18" charset="0"/>
              </a:rPr>
              <a:t>)</a:t>
            </a:r>
            <a:r>
              <a:rPr lang="en-GB" sz="2800" i="1" dirty="0">
                <a:cs typeface="Times New Roman" panose="02020603050405020304" pitchFamily="18" charset="0"/>
              </a:rPr>
              <a:t> Q</a:t>
            </a:r>
            <a:r>
              <a:rPr lang="en-GB" sz="2800" dirty="0">
                <a:cs typeface="Times New Roman" panose="02020603050405020304" pitchFamily="18" charset="0"/>
              </a:rPr>
              <a:t>(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dirty="0">
                <a:cs typeface="Times New Roman" panose="02020603050405020304" pitchFamily="18" charset="0"/>
              </a:rPr>
              <a:t>)</a:t>
            </a:r>
            <a:r>
              <a:rPr lang="en-GB" sz="2800" i="1" dirty="0">
                <a:cs typeface="Times New Roman" panose="02020603050405020304" pitchFamily="18" charset="0"/>
              </a:rPr>
              <a:t> </a:t>
            </a:r>
            <a:endParaRPr lang="en-GB" sz="2800" dirty="0">
              <a:cs typeface="Times New Roman" panose="02020603050405020304" pitchFamily="18" charset="0"/>
            </a:endParaRPr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309D34BC-8C61-03CA-9B95-D7C162FEC3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401" y="3395883"/>
            <a:ext cx="32579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rbel" panose="020B0503020204020204" pitchFamily="34" charset="0"/>
              </a:rPr>
              <a:t>Coefficients of </a:t>
            </a:r>
            <a:r>
              <a:rPr lang="en-GB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(2</a:t>
            </a:r>
            <a:r>
              <a:rPr lang="en-GB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+ </a:t>
            </a:r>
            <a:r>
              <a:rPr lang="en-GB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3</a:t>
            </a:r>
            <a:r>
              <a:rPr lang="en-GB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–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5)</a:t>
            </a:r>
          </a:p>
        </p:txBody>
      </p:sp>
      <p:sp>
        <p:nvSpPr>
          <p:cNvPr id="14" name="Text Box 6">
            <a:extLst>
              <a:ext uri="{FF2B5EF4-FFF2-40B4-BE49-F238E27FC236}">
                <a16:creationId xmlns:a16="http://schemas.microsoft.com/office/drawing/2014/main" id="{52FFA205-E9D8-BD0E-12F7-9AA8E3FCD1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042" y="2689639"/>
            <a:ext cx="34647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rbel" panose="020B0503020204020204" pitchFamily="34" charset="0"/>
              </a:rPr>
              <a:t>Coefficients of </a:t>
            </a:r>
            <a:r>
              <a:rPr lang="en-GB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solidFill>
                  <a:srgbClr val="FF0000"/>
                </a:solidFill>
                <a:cs typeface="Times New Roman" panose="02020603050405020304" pitchFamily="18" charset="0"/>
              </a:rPr>
              <a:t>3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– </a:t>
            </a:r>
            <a:r>
              <a:rPr lang="en-GB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r>
              <a:rPr lang="en-GB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+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4)</a:t>
            </a: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5438DC93-0D5B-9D75-5096-FC40D32626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3189" y="2656841"/>
            <a:ext cx="8389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1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6">
            <a:extLst>
              <a:ext uri="{FF2B5EF4-FFF2-40B4-BE49-F238E27FC236}">
                <a16:creationId xmlns:a16="http://schemas.microsoft.com/office/drawing/2014/main" id="{03721C00-0F64-91B8-8D8D-293EDB86B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0460" y="2665261"/>
            <a:ext cx="9907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9" name="Text Box 6">
            <a:extLst>
              <a:ext uri="{FF2B5EF4-FFF2-40B4-BE49-F238E27FC236}">
                <a16:creationId xmlns:a16="http://schemas.microsoft.com/office/drawing/2014/main" id="{E962F948-60CE-F9BD-3BFF-05FE4ACE7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0514" y="6063629"/>
            <a:ext cx="101349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–</a:t>
            </a:r>
            <a:r>
              <a:rPr lang="en-GB" sz="2800" dirty="0"/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20" name="Text Box 6">
            <a:extLst>
              <a:ext uri="{FF2B5EF4-FFF2-40B4-BE49-F238E27FC236}">
                <a16:creationId xmlns:a16="http://schemas.microsoft.com/office/drawing/2014/main" id="{39EBD03E-B3D3-5CC8-736B-A1ED325CA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1608" y="2622525"/>
            <a:ext cx="10465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– </a:t>
            </a:r>
            <a:r>
              <a:rPr lang="en-GB" sz="2800" dirty="0">
                <a:cs typeface="Times New Roman" panose="02020603050405020304" pitchFamily="18" charset="0"/>
              </a:rPr>
              <a:t>2</a:t>
            </a:r>
            <a:endParaRPr lang="en-GB" sz="2800" baseline="30000" dirty="0">
              <a:cs typeface="Times New Roman" panose="02020603050405020304" pitchFamily="18" charset="0"/>
            </a:endParaRPr>
          </a:p>
        </p:txBody>
      </p:sp>
      <p:sp>
        <p:nvSpPr>
          <p:cNvPr id="21" name="Text Box 6">
            <a:extLst>
              <a:ext uri="{FF2B5EF4-FFF2-40B4-BE49-F238E27FC236}">
                <a16:creationId xmlns:a16="http://schemas.microsoft.com/office/drawing/2014/main" id="{8300DF6F-EA56-FC8F-52E7-CC043FE8D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3483" y="3329271"/>
            <a:ext cx="4997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×</a:t>
            </a:r>
            <a:r>
              <a:rPr lang="en-GB" sz="2800" i="1" dirty="0">
                <a:cs typeface="Times New Roman" panose="02020603050405020304" pitchFamily="18" charset="0"/>
              </a:rPr>
              <a:t> </a:t>
            </a:r>
            <a:endParaRPr lang="en-GB" sz="2800" dirty="0">
              <a:cs typeface="Times New Roman" panose="02020603050405020304" pitchFamily="18" charset="0"/>
            </a:endParaRP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52102C2F-2533-0701-6F6A-F6D99CCAD3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9878" y="1810819"/>
            <a:ext cx="312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cs typeface="Times New Roman" panose="02020603050405020304" pitchFamily="18" charset="0"/>
              </a:rPr>
              <a:t>Q</a:t>
            </a:r>
            <a:r>
              <a:rPr lang="en-GB" dirty="0">
                <a:cs typeface="Times New Roman" panose="02020603050405020304" pitchFamily="18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cs typeface="Times New Roman" panose="02020603050405020304" pitchFamily="18" charset="0"/>
              </a:rPr>
              <a:t>)</a:t>
            </a:r>
            <a:r>
              <a:rPr lang="en-GB" i="1" dirty="0">
                <a:cs typeface="Times New Roman" panose="02020603050405020304" pitchFamily="18" charset="0"/>
              </a:rPr>
              <a:t> = </a:t>
            </a:r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2</a:t>
            </a:r>
            <a:r>
              <a:rPr lang="en-GB" dirty="0"/>
              <a:t> </a:t>
            </a:r>
            <a:r>
              <a:rPr lang="en-GB" i="1" dirty="0">
                <a:cs typeface="Times New Roman" panose="02020603050405020304" pitchFamily="18" charset="0"/>
              </a:rPr>
              <a:t>+ </a:t>
            </a:r>
            <a:r>
              <a:rPr lang="en-GB" dirty="0">
                <a:cs typeface="Times New Roman" panose="02020603050405020304" pitchFamily="18" charset="0"/>
              </a:rPr>
              <a:t>3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–</a:t>
            </a:r>
            <a:r>
              <a:rPr lang="en-GB" dirty="0"/>
              <a:t> </a:t>
            </a:r>
            <a:r>
              <a:rPr lang="en-GB" dirty="0"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789FAA8-E917-AE58-331E-959FD60CFD9C}"/>
              </a:ext>
            </a:extLst>
          </p:cNvPr>
          <p:cNvSpPr/>
          <p:nvPr/>
        </p:nvSpPr>
        <p:spPr>
          <a:xfrm>
            <a:off x="5224271" y="1810819"/>
            <a:ext cx="121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dirty="0">
                <a:solidFill>
                  <a:srgbClr val="010078"/>
                </a:solidFill>
                <a:latin typeface="Corbel" panose="020B0503020204020204" pitchFamily="34" charset="0"/>
              </a:rPr>
              <a:t>and</a:t>
            </a:r>
          </a:p>
        </p:txBody>
      </p:sp>
      <p:sp>
        <p:nvSpPr>
          <p:cNvPr id="27" name="Text Box 6">
            <a:extLst>
              <a:ext uri="{FF2B5EF4-FFF2-40B4-BE49-F238E27FC236}">
                <a16:creationId xmlns:a16="http://schemas.microsoft.com/office/drawing/2014/main" id="{C9F5A849-B292-DF95-D471-144F994C9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3699" y="3840480"/>
            <a:ext cx="4997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0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6">
            <a:extLst>
              <a:ext uri="{FF2B5EF4-FFF2-40B4-BE49-F238E27FC236}">
                <a16:creationId xmlns:a16="http://schemas.microsoft.com/office/drawing/2014/main" id="{B72015B7-C49C-80DF-6F89-3096CAEBA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462" y="3840480"/>
            <a:ext cx="81150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29" name="Text Box 6">
            <a:extLst>
              <a:ext uri="{FF2B5EF4-FFF2-40B4-BE49-F238E27FC236}">
                <a16:creationId xmlns:a16="http://schemas.microsoft.com/office/drawing/2014/main" id="{0D71A446-341B-D0FD-E535-4BE75F79C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7612" y="3840480"/>
            <a:ext cx="86968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– </a:t>
            </a:r>
            <a:r>
              <a:rPr lang="en-GB" sz="2800" dirty="0">
                <a:cs typeface="Times New Roman" panose="02020603050405020304" pitchFamily="18" charset="0"/>
              </a:rPr>
              <a:t>20</a:t>
            </a:r>
            <a:endParaRPr lang="en-GB" sz="2800" baseline="30000" dirty="0">
              <a:cs typeface="Times New Roman" panose="02020603050405020304" pitchFamily="18" charset="0"/>
            </a:endParaRPr>
          </a:p>
        </p:txBody>
      </p:sp>
      <p:sp>
        <p:nvSpPr>
          <p:cNvPr id="30" name="Text Box 6">
            <a:extLst>
              <a:ext uri="{FF2B5EF4-FFF2-40B4-BE49-F238E27FC236}">
                <a16:creationId xmlns:a16="http://schemas.microsoft.com/office/drawing/2014/main" id="{A44FBB86-098F-21FE-6DF7-A7550EAE5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0876" y="6084970"/>
            <a:ext cx="4997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=</a:t>
            </a:r>
            <a:r>
              <a:rPr lang="en-GB" sz="2800" i="1" dirty="0">
                <a:cs typeface="Times New Roman" panose="02020603050405020304" pitchFamily="18" charset="0"/>
              </a:rPr>
              <a:t> </a:t>
            </a:r>
            <a:endParaRPr lang="en-GB" sz="2800" dirty="0">
              <a:cs typeface="Times New Roman" panose="02020603050405020304" pitchFamily="18" charset="0"/>
            </a:endParaRPr>
          </a:p>
        </p:txBody>
      </p:sp>
      <p:sp>
        <p:nvSpPr>
          <p:cNvPr id="31" name="Text Box 6">
            <a:extLst>
              <a:ext uri="{FF2B5EF4-FFF2-40B4-BE49-F238E27FC236}">
                <a16:creationId xmlns:a16="http://schemas.microsoft.com/office/drawing/2014/main" id="{DA933FEF-B4AF-811F-62B6-2488EC00FC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2212" y="5690763"/>
            <a:ext cx="52895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endParaRPr lang="en-GB" sz="20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2" name="Text Box 6">
            <a:extLst>
              <a:ext uri="{FF2B5EF4-FFF2-40B4-BE49-F238E27FC236}">
                <a16:creationId xmlns:a16="http://schemas.microsoft.com/office/drawing/2014/main" id="{A11E364F-2966-CFA6-B985-6EF94B41F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1793" y="5652964"/>
            <a:ext cx="53206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endParaRPr lang="en-GB" sz="20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4" name="Text Box 6">
            <a:extLst>
              <a:ext uri="{FF2B5EF4-FFF2-40B4-BE49-F238E27FC236}">
                <a16:creationId xmlns:a16="http://schemas.microsoft.com/office/drawing/2014/main" id="{ADD76113-C4CF-5811-1A45-45789F140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6701" y="6093464"/>
            <a:ext cx="8389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2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5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 Box 6">
            <a:extLst>
              <a:ext uri="{FF2B5EF4-FFF2-40B4-BE49-F238E27FC236}">
                <a16:creationId xmlns:a16="http://schemas.microsoft.com/office/drawing/2014/main" id="{92F2A7DE-DD71-6E61-E1C5-7CE84F38A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396" y="6101884"/>
            <a:ext cx="9907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+ </a:t>
            </a:r>
            <a:r>
              <a:rPr lang="en-GB" sz="2800" dirty="0">
                <a:cs typeface="Times New Roman" panose="02020603050405020304" pitchFamily="18" charset="0"/>
              </a:rPr>
              <a:t>3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4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 Box 6">
            <a:extLst>
              <a:ext uri="{FF2B5EF4-FFF2-40B4-BE49-F238E27FC236}">
                <a16:creationId xmlns:a16="http://schemas.microsoft.com/office/drawing/2014/main" id="{A94735D2-9A99-E85A-AD83-5579387F4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3181" y="6093464"/>
            <a:ext cx="10465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– </a:t>
            </a:r>
            <a:r>
              <a:rPr lang="en-GB" sz="2800" dirty="0">
                <a:cs typeface="Times New Roman" panose="02020603050405020304" pitchFamily="18" charset="0"/>
              </a:rPr>
              <a:t>9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7" name="Text Box 6">
            <a:extLst>
              <a:ext uri="{FF2B5EF4-FFF2-40B4-BE49-F238E27FC236}">
                <a16:creationId xmlns:a16="http://schemas.microsoft.com/office/drawing/2014/main" id="{B489AA92-15F9-EEB9-F50E-DAF7FD93B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2394" y="6081153"/>
            <a:ext cx="9907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+ </a:t>
            </a:r>
            <a:r>
              <a:rPr lang="en-GB" sz="2800" dirty="0">
                <a:cs typeface="Times New Roman" panose="02020603050405020304" pitchFamily="18" charset="0"/>
              </a:rPr>
              <a:t>2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2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 Box 6">
            <a:extLst>
              <a:ext uri="{FF2B5EF4-FFF2-40B4-BE49-F238E27FC236}">
                <a16:creationId xmlns:a16="http://schemas.microsoft.com/office/drawing/2014/main" id="{3BD2CF1B-314E-1E2E-2181-9D761A103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9891" y="6072733"/>
            <a:ext cx="12150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+ </a:t>
            </a:r>
            <a:r>
              <a:rPr lang="en-GB" sz="2800" dirty="0">
                <a:cs typeface="Times New Roman" panose="02020603050405020304" pitchFamily="18" charset="0"/>
              </a:rPr>
              <a:t>22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endParaRPr lang="en-GB" sz="2800" baseline="30000" dirty="0">
              <a:cs typeface="Times New Roman" panose="02020603050405020304" pitchFamily="18" charset="0"/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92F95A7-1BDF-1072-F4C0-4AA0CFAEA336}"/>
              </a:ext>
            </a:extLst>
          </p:cNvPr>
          <p:cNvCxnSpPr/>
          <p:nvPr/>
        </p:nvCxnSpPr>
        <p:spPr>
          <a:xfrm flipH="1" flipV="1">
            <a:off x="3570612" y="3829066"/>
            <a:ext cx="28346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F298F40D-D1FD-C2F4-7D86-F5FBBF574F79}"/>
              </a:ext>
            </a:extLst>
          </p:cNvPr>
          <p:cNvSpPr/>
          <p:nvPr/>
        </p:nvSpPr>
        <p:spPr>
          <a:xfrm>
            <a:off x="4182738" y="1295562"/>
            <a:ext cx="46582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dirty="0">
                <a:solidFill>
                  <a:srgbClr val="010078"/>
                </a:solidFill>
                <a:latin typeface="Corbel" panose="020B0503020204020204" pitchFamily="34" charset="0"/>
              </a:rPr>
              <a:t>where we just use the coefficients</a:t>
            </a:r>
            <a:endParaRPr lang="en-GB" dirty="0">
              <a:latin typeface="+mn-lt"/>
            </a:endParaRPr>
          </a:p>
        </p:txBody>
      </p:sp>
      <p:sp>
        <p:nvSpPr>
          <p:cNvPr id="42" name="Text Box 6">
            <a:extLst>
              <a:ext uri="{FF2B5EF4-FFF2-40B4-BE49-F238E27FC236}">
                <a16:creationId xmlns:a16="http://schemas.microsoft.com/office/drawing/2014/main" id="{2CB9956B-2A41-CA1C-BCA9-01F2896806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9971" y="2622525"/>
            <a:ext cx="10465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4</a:t>
            </a:r>
            <a:endParaRPr lang="en-GB" sz="2800" baseline="30000" dirty="0">
              <a:cs typeface="Times New Roman" panose="02020603050405020304" pitchFamily="18" charset="0"/>
            </a:endParaRPr>
          </a:p>
        </p:txBody>
      </p:sp>
      <p:sp>
        <p:nvSpPr>
          <p:cNvPr id="43" name="Text Box 6">
            <a:extLst>
              <a:ext uri="{FF2B5EF4-FFF2-40B4-BE49-F238E27FC236}">
                <a16:creationId xmlns:a16="http://schemas.microsoft.com/office/drawing/2014/main" id="{20557651-1925-B410-8FE5-2C560681E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4854" y="3294192"/>
            <a:ext cx="4785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4" name="Text Box 6">
            <a:extLst>
              <a:ext uri="{FF2B5EF4-FFF2-40B4-BE49-F238E27FC236}">
                <a16:creationId xmlns:a16="http://schemas.microsoft.com/office/drawing/2014/main" id="{868F6F16-4B24-303D-CF19-05C708B2B2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3987" y="3305846"/>
            <a:ext cx="5195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3</a:t>
            </a:r>
            <a:endParaRPr lang="en-GB" sz="2800" baseline="30000" dirty="0">
              <a:cs typeface="Times New Roman" panose="02020603050405020304" pitchFamily="18" charset="0"/>
            </a:endParaRPr>
          </a:p>
        </p:txBody>
      </p:sp>
      <p:sp>
        <p:nvSpPr>
          <p:cNvPr id="45" name="Text Box 6">
            <a:extLst>
              <a:ext uri="{FF2B5EF4-FFF2-40B4-BE49-F238E27FC236}">
                <a16:creationId xmlns:a16="http://schemas.microsoft.com/office/drawing/2014/main" id="{47EBAED6-FDDE-8D5A-F431-14D6927EEC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7612" y="3305846"/>
            <a:ext cx="6699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–</a:t>
            </a:r>
            <a:r>
              <a:rPr lang="en-GB" sz="2800" dirty="0"/>
              <a:t> </a:t>
            </a:r>
            <a:r>
              <a:rPr lang="en-GB" sz="2800" dirty="0">
                <a:cs typeface="Times New Roman" panose="02020603050405020304" pitchFamily="18" charset="0"/>
              </a:rPr>
              <a:t>5</a:t>
            </a:r>
            <a:endParaRPr lang="en-GB" sz="2800" baseline="30000" dirty="0">
              <a:cs typeface="Times New Roman" panose="02020603050405020304" pitchFamily="18" charset="0"/>
            </a:endParaRPr>
          </a:p>
        </p:txBody>
      </p:sp>
      <p:sp>
        <p:nvSpPr>
          <p:cNvPr id="46" name="Text Box 6">
            <a:extLst>
              <a:ext uri="{FF2B5EF4-FFF2-40B4-BE49-F238E27FC236}">
                <a16:creationId xmlns:a16="http://schemas.microsoft.com/office/drawing/2014/main" id="{92ADD270-CE20-1DB4-3A09-5A9442A7A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9185" y="3355747"/>
            <a:ext cx="233804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rbel" panose="020B0503020204020204" pitchFamily="34" charset="0"/>
              </a:rPr>
              <a:t>Start from the right</a:t>
            </a:r>
            <a:endParaRPr lang="en-GB" sz="20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7" name="Text Box 6">
            <a:extLst>
              <a:ext uri="{FF2B5EF4-FFF2-40B4-BE49-F238E27FC236}">
                <a16:creationId xmlns:a16="http://schemas.microsoft.com/office/drawing/2014/main" id="{39ACC5C6-D05E-CD62-CE4B-6CF2FCE21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2052" y="3840480"/>
            <a:ext cx="86968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– </a:t>
            </a:r>
            <a:r>
              <a:rPr lang="en-GB" sz="2800" dirty="0">
                <a:cs typeface="Times New Roman" panose="02020603050405020304" pitchFamily="18" charset="0"/>
              </a:rPr>
              <a:t>5</a:t>
            </a:r>
            <a:endParaRPr lang="en-GB" sz="2800" baseline="30000" dirty="0">
              <a:cs typeface="Times New Roman" panose="02020603050405020304" pitchFamily="18" charset="0"/>
            </a:endParaRPr>
          </a:p>
        </p:txBody>
      </p:sp>
      <p:sp>
        <p:nvSpPr>
          <p:cNvPr id="48" name="Text Box 6">
            <a:extLst>
              <a:ext uri="{FF2B5EF4-FFF2-40B4-BE49-F238E27FC236}">
                <a16:creationId xmlns:a16="http://schemas.microsoft.com/office/drawing/2014/main" id="{6C317C42-9BED-27BD-CE24-0AA769807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316" y="4240106"/>
            <a:ext cx="4997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0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 Box 6">
            <a:extLst>
              <a:ext uri="{FF2B5EF4-FFF2-40B4-BE49-F238E27FC236}">
                <a16:creationId xmlns:a16="http://schemas.microsoft.com/office/drawing/2014/main" id="{F64466E8-1D60-1E81-3ACF-E988C551D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8099" y="4240106"/>
            <a:ext cx="81150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– </a:t>
            </a:r>
            <a:r>
              <a:rPr lang="en-GB" sz="2800" dirty="0"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50" name="Text Box 6">
            <a:extLst>
              <a:ext uri="{FF2B5EF4-FFF2-40B4-BE49-F238E27FC236}">
                <a16:creationId xmlns:a16="http://schemas.microsoft.com/office/drawing/2014/main" id="{CD6D0B65-04E2-F0BE-5B01-B11CFAA8C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0102" y="4240106"/>
            <a:ext cx="86968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12</a:t>
            </a:r>
            <a:endParaRPr lang="en-GB" sz="2800" baseline="30000" dirty="0">
              <a:cs typeface="Times New Roman" panose="02020603050405020304" pitchFamily="18" charset="0"/>
            </a:endParaRPr>
          </a:p>
        </p:txBody>
      </p:sp>
      <p:sp>
        <p:nvSpPr>
          <p:cNvPr id="51" name="Text Box 6">
            <a:extLst>
              <a:ext uri="{FF2B5EF4-FFF2-40B4-BE49-F238E27FC236}">
                <a16:creationId xmlns:a16="http://schemas.microsoft.com/office/drawing/2014/main" id="{99100CC1-4E60-BD68-BAA5-BB2C5397D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3268" y="4240106"/>
            <a:ext cx="53206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3</a:t>
            </a:r>
            <a:endParaRPr lang="en-GB" sz="2800" baseline="30000" dirty="0">
              <a:cs typeface="Times New Roman" panose="02020603050405020304" pitchFamily="18" charset="0"/>
            </a:endParaRPr>
          </a:p>
        </p:txBody>
      </p:sp>
      <p:sp>
        <p:nvSpPr>
          <p:cNvPr id="52" name="Text Box 6">
            <a:extLst>
              <a:ext uri="{FF2B5EF4-FFF2-40B4-BE49-F238E27FC236}">
                <a16:creationId xmlns:a16="http://schemas.microsoft.com/office/drawing/2014/main" id="{FE0A6401-609E-B992-34CB-9AFC7FA38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5925" y="4663440"/>
            <a:ext cx="4997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0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 Box 6">
            <a:extLst>
              <a:ext uri="{FF2B5EF4-FFF2-40B4-BE49-F238E27FC236}">
                <a16:creationId xmlns:a16="http://schemas.microsoft.com/office/drawing/2014/main" id="{B1F7D480-8AF9-6C4F-7771-E597B8A60E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2708" y="4663440"/>
            <a:ext cx="81150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– </a:t>
            </a:r>
            <a:r>
              <a:rPr lang="en-GB" sz="2800" dirty="0"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4" name="Text Box 6">
            <a:extLst>
              <a:ext uri="{FF2B5EF4-FFF2-40B4-BE49-F238E27FC236}">
                <a16:creationId xmlns:a16="http://schemas.microsoft.com/office/drawing/2014/main" id="{FD47DAE8-2780-4ED1-98CE-0B321E3CE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4711" y="4663440"/>
            <a:ext cx="86968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8</a:t>
            </a:r>
            <a:endParaRPr lang="en-GB" sz="2800" baseline="30000" dirty="0">
              <a:cs typeface="Times New Roman" panose="02020603050405020304" pitchFamily="18" charset="0"/>
            </a:endParaRPr>
          </a:p>
        </p:txBody>
      </p:sp>
      <p:sp>
        <p:nvSpPr>
          <p:cNvPr id="55" name="Text Box 6">
            <a:extLst>
              <a:ext uri="{FF2B5EF4-FFF2-40B4-BE49-F238E27FC236}">
                <a16:creationId xmlns:a16="http://schemas.microsoft.com/office/drawing/2014/main" id="{D113FB9D-82F5-BA19-D2B2-5BEFEA4655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7877" y="4663440"/>
            <a:ext cx="53206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2</a:t>
            </a:r>
            <a:endParaRPr lang="en-GB" sz="2800" baseline="30000" dirty="0">
              <a:cs typeface="Times New Roman" panose="02020603050405020304" pitchFamily="18" charset="0"/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EFDF0DA7-A9DE-4041-9B01-6024F7CF257B}"/>
              </a:ext>
            </a:extLst>
          </p:cNvPr>
          <p:cNvCxnSpPr/>
          <p:nvPr/>
        </p:nvCxnSpPr>
        <p:spPr>
          <a:xfrm flipH="1" flipV="1">
            <a:off x="2515869" y="5105400"/>
            <a:ext cx="39319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6">
            <a:extLst>
              <a:ext uri="{FF2B5EF4-FFF2-40B4-BE49-F238E27FC236}">
                <a16:creationId xmlns:a16="http://schemas.microsoft.com/office/drawing/2014/main" id="{7FBA3543-BCD4-DF76-D96B-778E313348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6552" y="5120640"/>
            <a:ext cx="86968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– </a:t>
            </a:r>
            <a:r>
              <a:rPr lang="en-GB" sz="2800" dirty="0">
                <a:cs typeface="Times New Roman" panose="02020603050405020304" pitchFamily="18" charset="0"/>
              </a:rPr>
              <a:t>20</a:t>
            </a:r>
            <a:endParaRPr lang="en-GB" sz="2800" baseline="30000" dirty="0">
              <a:cs typeface="Times New Roman" panose="02020603050405020304" pitchFamily="18" charset="0"/>
            </a:endParaRPr>
          </a:p>
        </p:txBody>
      </p:sp>
      <p:sp>
        <p:nvSpPr>
          <p:cNvPr id="58" name="Text Box 6">
            <a:extLst>
              <a:ext uri="{FF2B5EF4-FFF2-40B4-BE49-F238E27FC236}">
                <a16:creationId xmlns:a16="http://schemas.microsoft.com/office/drawing/2014/main" id="{16C4AE7A-6C64-95BE-BB97-65AE9A0ED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9042" y="5120640"/>
            <a:ext cx="86968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22</a:t>
            </a:r>
            <a:endParaRPr lang="en-GB" sz="2800" baseline="30000" dirty="0">
              <a:cs typeface="Times New Roman" panose="02020603050405020304" pitchFamily="18" charset="0"/>
            </a:endParaRPr>
          </a:p>
        </p:txBody>
      </p:sp>
      <p:sp>
        <p:nvSpPr>
          <p:cNvPr id="59" name="Text Box 6">
            <a:extLst>
              <a:ext uri="{FF2B5EF4-FFF2-40B4-BE49-F238E27FC236}">
                <a16:creationId xmlns:a16="http://schemas.microsoft.com/office/drawing/2014/main" id="{B9EFDAE4-36F6-D072-B407-6B3C44054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3426" y="5120640"/>
            <a:ext cx="4997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3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 Box 6">
            <a:extLst>
              <a:ext uri="{FF2B5EF4-FFF2-40B4-BE49-F238E27FC236}">
                <a16:creationId xmlns:a16="http://schemas.microsoft.com/office/drawing/2014/main" id="{8085141C-B395-C0C0-C0A7-28B8315EEB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0209" y="5120640"/>
            <a:ext cx="81150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– </a:t>
            </a:r>
            <a:r>
              <a:rPr lang="en-GB" sz="2800" dirty="0"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61" name="Text Box 6">
            <a:extLst>
              <a:ext uri="{FF2B5EF4-FFF2-40B4-BE49-F238E27FC236}">
                <a16:creationId xmlns:a16="http://schemas.microsoft.com/office/drawing/2014/main" id="{B96A742F-8634-E738-77FA-F0D0508DB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2212" y="5120640"/>
            <a:ext cx="5993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2</a:t>
            </a:r>
            <a:endParaRPr lang="en-GB" sz="2800" baseline="30000" dirty="0">
              <a:cs typeface="Times New Roman" panose="02020603050405020304" pitchFamily="18" charset="0"/>
            </a:endParaRPr>
          </a:p>
        </p:txBody>
      </p:sp>
      <p:sp>
        <p:nvSpPr>
          <p:cNvPr id="62" name="Text Box 6">
            <a:extLst>
              <a:ext uri="{FF2B5EF4-FFF2-40B4-BE49-F238E27FC236}">
                <a16:creationId xmlns:a16="http://schemas.microsoft.com/office/drawing/2014/main" id="{19580F5F-D6B7-D482-1891-D617E59CE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5378" y="5120640"/>
            <a:ext cx="53206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2</a:t>
            </a:r>
            <a:endParaRPr lang="en-GB" sz="2800" baseline="30000" dirty="0">
              <a:cs typeface="Times New Roman" panose="02020603050405020304" pitchFamily="18" charset="0"/>
            </a:endParaRPr>
          </a:p>
        </p:txBody>
      </p:sp>
      <p:sp>
        <p:nvSpPr>
          <p:cNvPr id="63" name="Text Box 6">
            <a:extLst>
              <a:ext uri="{FF2B5EF4-FFF2-40B4-BE49-F238E27FC236}">
                <a16:creationId xmlns:a16="http://schemas.microsoft.com/office/drawing/2014/main" id="{12870300-4FC2-C895-80F5-9ECF0ADFE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0379" y="5643860"/>
            <a:ext cx="233804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rbel" panose="020B0503020204020204" pitchFamily="34" charset="0"/>
              </a:rPr>
              <a:t>Constant term</a:t>
            </a:r>
            <a:endParaRPr lang="en-GB" sz="20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4" name="Text Box 6">
            <a:extLst>
              <a:ext uri="{FF2B5EF4-FFF2-40B4-BE49-F238E27FC236}">
                <a16:creationId xmlns:a16="http://schemas.microsoft.com/office/drawing/2014/main" id="{57669AE8-A0C8-23A9-BEAE-064D34871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316" y="5706605"/>
            <a:ext cx="52895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solidFill>
                  <a:srgbClr val="FF0000"/>
                </a:solidFill>
                <a:cs typeface="Times New Roman" panose="02020603050405020304" pitchFamily="18" charset="0"/>
              </a:rPr>
              <a:t>3</a:t>
            </a:r>
            <a:endParaRPr lang="en-GB" sz="20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5" name="Text Box 6">
            <a:extLst>
              <a:ext uri="{FF2B5EF4-FFF2-40B4-BE49-F238E27FC236}">
                <a16:creationId xmlns:a16="http://schemas.microsoft.com/office/drawing/2014/main" id="{83F5ECEE-3B63-3E5A-D6AC-9CDD05515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9169" y="5673107"/>
            <a:ext cx="52895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solidFill>
                  <a:srgbClr val="FF0000"/>
                </a:solidFill>
                <a:cs typeface="Times New Roman" panose="02020603050405020304" pitchFamily="18" charset="0"/>
              </a:rPr>
              <a:t>4</a:t>
            </a:r>
            <a:endParaRPr lang="en-GB" sz="20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6" name="Text Box 6">
            <a:extLst>
              <a:ext uri="{FF2B5EF4-FFF2-40B4-BE49-F238E27FC236}">
                <a16:creationId xmlns:a16="http://schemas.microsoft.com/office/drawing/2014/main" id="{A68CAF68-E877-4EBF-014E-D6C88E63FA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3545" y="5689938"/>
            <a:ext cx="52895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solidFill>
                  <a:srgbClr val="FF0000"/>
                </a:solidFill>
                <a:cs typeface="Times New Roman" panose="02020603050405020304" pitchFamily="18" charset="0"/>
              </a:rPr>
              <a:t>5</a:t>
            </a:r>
            <a:endParaRPr lang="en-GB" sz="20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EF389E8C-3DF5-F8DF-85BE-80A809B1EE38}"/>
              </a:ext>
            </a:extLst>
          </p:cNvPr>
          <p:cNvCxnSpPr/>
          <p:nvPr/>
        </p:nvCxnSpPr>
        <p:spPr>
          <a:xfrm>
            <a:off x="6201602" y="5529010"/>
            <a:ext cx="0" cy="27432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E07B6208-653A-59CC-2C0F-D6503241128D}"/>
              </a:ext>
            </a:extLst>
          </p:cNvPr>
          <p:cNvCxnSpPr/>
          <p:nvPr/>
        </p:nvCxnSpPr>
        <p:spPr>
          <a:xfrm>
            <a:off x="5289891" y="5527585"/>
            <a:ext cx="0" cy="27432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EEC37313-8CB8-2DDF-C339-94000BD9D85F}"/>
              </a:ext>
            </a:extLst>
          </p:cNvPr>
          <p:cNvCxnSpPr/>
          <p:nvPr/>
        </p:nvCxnSpPr>
        <p:spPr>
          <a:xfrm>
            <a:off x="4595985" y="5552778"/>
            <a:ext cx="0" cy="27432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5E9695E2-612E-DE9B-F87F-C4FA45F23918}"/>
              </a:ext>
            </a:extLst>
          </p:cNvPr>
          <p:cNvCxnSpPr/>
          <p:nvPr/>
        </p:nvCxnSpPr>
        <p:spPr>
          <a:xfrm>
            <a:off x="4038462" y="5552778"/>
            <a:ext cx="0" cy="27432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6ECBF534-A8B3-F32F-47E8-0BFF993F8A6B}"/>
              </a:ext>
            </a:extLst>
          </p:cNvPr>
          <p:cNvCxnSpPr/>
          <p:nvPr/>
        </p:nvCxnSpPr>
        <p:spPr>
          <a:xfrm>
            <a:off x="3433483" y="5543055"/>
            <a:ext cx="0" cy="27432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F04A97C4-D45E-D55C-ADB0-B645A07E2D2E}"/>
              </a:ext>
            </a:extLst>
          </p:cNvPr>
          <p:cNvCxnSpPr/>
          <p:nvPr/>
        </p:nvCxnSpPr>
        <p:spPr>
          <a:xfrm>
            <a:off x="2925521" y="5523604"/>
            <a:ext cx="0" cy="27432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45863987-55BB-5B8D-E19F-A0E23D548D72}"/>
              </a:ext>
            </a:extLst>
          </p:cNvPr>
          <p:cNvCxnSpPr>
            <a:cxnSpLocks/>
          </p:cNvCxnSpPr>
          <p:nvPr/>
        </p:nvCxnSpPr>
        <p:spPr>
          <a:xfrm flipH="1" flipV="1">
            <a:off x="6087028" y="3080047"/>
            <a:ext cx="4365" cy="33404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88E39D4D-14A7-D49D-3062-12F5F32CD8AB}"/>
              </a:ext>
            </a:extLst>
          </p:cNvPr>
          <p:cNvCxnSpPr>
            <a:cxnSpLocks/>
          </p:cNvCxnSpPr>
          <p:nvPr/>
        </p:nvCxnSpPr>
        <p:spPr>
          <a:xfrm flipH="1" flipV="1">
            <a:off x="5421473" y="3028934"/>
            <a:ext cx="653732" cy="40002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CB4393E0-44E5-E57C-7F1C-84270158A758}"/>
              </a:ext>
            </a:extLst>
          </p:cNvPr>
          <p:cNvCxnSpPr>
            <a:cxnSpLocks/>
          </p:cNvCxnSpPr>
          <p:nvPr/>
        </p:nvCxnSpPr>
        <p:spPr>
          <a:xfrm flipH="1" flipV="1">
            <a:off x="4738235" y="3016623"/>
            <a:ext cx="1336970" cy="40494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517AA1FF-EE5C-026C-7A0A-8610A636E830}"/>
              </a:ext>
            </a:extLst>
          </p:cNvPr>
          <p:cNvCxnSpPr>
            <a:cxnSpLocks/>
          </p:cNvCxnSpPr>
          <p:nvPr/>
        </p:nvCxnSpPr>
        <p:spPr>
          <a:xfrm flipH="1" flipV="1">
            <a:off x="4152787" y="3074105"/>
            <a:ext cx="1949666" cy="36626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01FC3DD-CE15-C504-8A5A-4C6703E9F11A}"/>
              </a:ext>
            </a:extLst>
          </p:cNvPr>
          <p:cNvCxnSpPr>
            <a:cxnSpLocks/>
          </p:cNvCxnSpPr>
          <p:nvPr/>
        </p:nvCxnSpPr>
        <p:spPr>
          <a:xfrm flipV="1">
            <a:off x="5358118" y="3034140"/>
            <a:ext cx="689341" cy="33815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DF58B2E0-8E0C-62C2-4F42-B0DDFE4BBD0C}"/>
              </a:ext>
            </a:extLst>
          </p:cNvPr>
          <p:cNvCxnSpPr>
            <a:cxnSpLocks/>
          </p:cNvCxnSpPr>
          <p:nvPr/>
        </p:nvCxnSpPr>
        <p:spPr>
          <a:xfrm flipV="1">
            <a:off x="5341930" y="3004969"/>
            <a:ext cx="11823" cy="38219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385D614B-FF7F-247A-F8B8-5B606272584B}"/>
              </a:ext>
            </a:extLst>
          </p:cNvPr>
          <p:cNvCxnSpPr>
            <a:cxnSpLocks/>
          </p:cNvCxnSpPr>
          <p:nvPr/>
        </p:nvCxnSpPr>
        <p:spPr>
          <a:xfrm flipH="1" flipV="1">
            <a:off x="4706403" y="3065685"/>
            <a:ext cx="635527" cy="31408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0F670C6F-E113-B189-02A0-72B853AFD8C5}"/>
              </a:ext>
            </a:extLst>
          </p:cNvPr>
          <p:cNvCxnSpPr>
            <a:cxnSpLocks/>
          </p:cNvCxnSpPr>
          <p:nvPr/>
        </p:nvCxnSpPr>
        <p:spPr>
          <a:xfrm flipH="1" flipV="1">
            <a:off x="4196599" y="3071514"/>
            <a:ext cx="1157154" cy="33401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FDB7B8AD-EE39-EF5F-3178-0068AD644105}"/>
              </a:ext>
            </a:extLst>
          </p:cNvPr>
          <p:cNvCxnSpPr>
            <a:cxnSpLocks/>
          </p:cNvCxnSpPr>
          <p:nvPr/>
        </p:nvCxnSpPr>
        <p:spPr>
          <a:xfrm flipV="1">
            <a:off x="4676953" y="3086026"/>
            <a:ext cx="1292738" cy="28588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3A04253B-E11A-1C01-F9EF-C56DB7104707}"/>
              </a:ext>
            </a:extLst>
          </p:cNvPr>
          <p:cNvCxnSpPr>
            <a:cxnSpLocks/>
          </p:cNvCxnSpPr>
          <p:nvPr/>
        </p:nvCxnSpPr>
        <p:spPr>
          <a:xfrm flipV="1">
            <a:off x="4660765" y="3056983"/>
            <a:ext cx="733460" cy="32978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A60AC23E-9F13-6A39-8A3A-2B86E288D7FB}"/>
              </a:ext>
            </a:extLst>
          </p:cNvPr>
          <p:cNvCxnSpPr>
            <a:cxnSpLocks/>
          </p:cNvCxnSpPr>
          <p:nvPr/>
        </p:nvCxnSpPr>
        <p:spPr>
          <a:xfrm flipV="1">
            <a:off x="4660765" y="3070522"/>
            <a:ext cx="9750" cy="30886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4D6DA74F-72DD-34BC-0924-36DE7594E1AF}"/>
              </a:ext>
            </a:extLst>
          </p:cNvPr>
          <p:cNvCxnSpPr>
            <a:cxnSpLocks/>
          </p:cNvCxnSpPr>
          <p:nvPr/>
        </p:nvCxnSpPr>
        <p:spPr>
          <a:xfrm flipH="1" flipV="1">
            <a:off x="4147491" y="3066138"/>
            <a:ext cx="540522" cy="33204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 Box 6">
            <a:extLst>
              <a:ext uri="{FF2B5EF4-FFF2-40B4-BE49-F238E27FC236}">
                <a16:creationId xmlns:a16="http://schemas.microsoft.com/office/drawing/2014/main" id="{82C8CB2A-6F93-328D-F3C0-86AE4522D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4791" y="4693511"/>
            <a:ext cx="233804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rbel" panose="020B0503020204020204" pitchFamily="34" charset="0"/>
              </a:rPr>
              <a:t>adding</a:t>
            </a:r>
            <a:endParaRPr lang="en-GB" sz="20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000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1" grpId="0"/>
      <p:bldP spid="12" grpId="0"/>
      <p:bldP spid="13" grpId="0"/>
      <p:bldP spid="14" grpId="0"/>
      <p:bldP spid="17" grpId="0"/>
      <p:bldP spid="18" grpId="0"/>
      <p:bldP spid="19" grpId="0"/>
      <p:bldP spid="20" grpId="0"/>
      <p:bldP spid="21" grpId="0"/>
      <p:bldP spid="3" grpId="0"/>
      <p:bldP spid="8" grpId="0"/>
      <p:bldP spid="27" grpId="0"/>
      <p:bldP spid="28" grpId="0"/>
      <p:bldP spid="29" grpId="0"/>
      <p:bldP spid="30" grpId="0"/>
      <p:bldP spid="31" grpId="0"/>
      <p:bldP spid="32" grpId="0"/>
      <p:bldP spid="34" grpId="0"/>
      <p:bldP spid="35" grpId="0"/>
      <p:bldP spid="36" grpId="0"/>
      <p:bldP spid="37" grpId="0"/>
      <p:bldP spid="38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1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36585C-6856-9892-8F65-33A009081F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63024755-4F6C-3F31-CBBE-69E624D7833F}"/>
              </a:ext>
            </a:extLst>
          </p:cNvPr>
          <p:cNvSpPr txBox="1"/>
          <p:nvPr/>
        </p:nvSpPr>
        <p:spPr>
          <a:xfrm>
            <a:off x="466724" y="3013843"/>
            <a:ext cx="83561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78"/>
                </a:solidFill>
                <a:latin typeface="Corbel" panose="020B0503020204020204" pitchFamily="34" charset="0"/>
              </a:rPr>
              <a:t>                                                                                 then add up like terms along the diagonals.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783223C-EF90-45D1-5CBA-B7927E2C7DBE}"/>
              </a:ext>
            </a:extLst>
          </p:cNvPr>
          <p:cNvSpPr/>
          <p:nvPr/>
        </p:nvSpPr>
        <p:spPr>
          <a:xfrm>
            <a:off x="404816" y="2159407"/>
            <a:ext cx="84435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dirty="0">
                <a:solidFill>
                  <a:srgbClr val="010078"/>
                </a:solidFill>
                <a:latin typeface="Corbel" panose="020B0503020204020204" pitchFamily="34" charset="0"/>
              </a:rPr>
              <a:t>                                                  we write the terms of </a:t>
            </a:r>
            <a:r>
              <a:rPr lang="en-GB" i="1" dirty="0">
                <a:cs typeface="Times New Roman" panose="02020603050405020304" pitchFamily="18" charset="0"/>
              </a:rPr>
              <a:t>P</a:t>
            </a:r>
            <a:r>
              <a:rPr lang="en-GB" dirty="0">
                <a:cs typeface="Times New Roman" panose="02020603050405020304" pitchFamily="18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cs typeface="Times New Roman" panose="02020603050405020304" pitchFamily="18" charset="0"/>
              </a:rPr>
              <a:t>) </a:t>
            </a:r>
            <a:r>
              <a:rPr lang="en-GB" dirty="0">
                <a:solidFill>
                  <a:srgbClr val="010078"/>
                </a:solidFill>
                <a:latin typeface="Corbel" panose="020B0503020204020204" pitchFamily="34" charset="0"/>
              </a:rPr>
              <a:t>,as column headers </a:t>
            </a:r>
            <a:endParaRPr lang="en-GB" dirty="0">
              <a:latin typeface="+mn-lt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F1530C1C-B061-241F-75F7-7E32ECBFDB47}"/>
              </a:ext>
            </a:extLst>
          </p:cNvPr>
          <p:cNvSpPr txBox="1">
            <a:spLocks noChangeArrowheads="1"/>
          </p:cNvSpPr>
          <p:nvPr/>
        </p:nvSpPr>
        <p:spPr>
          <a:xfrm>
            <a:off x="220018" y="95951"/>
            <a:ext cx="8229600" cy="56467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Multiplying polynomials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37E786-125A-F447-4023-E671DFA0A045}"/>
              </a:ext>
            </a:extLst>
          </p:cNvPr>
          <p:cNvSpPr/>
          <p:nvPr/>
        </p:nvSpPr>
        <p:spPr>
          <a:xfrm>
            <a:off x="326797" y="723697"/>
            <a:ext cx="81414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444500"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b="1" dirty="0">
                <a:solidFill>
                  <a:srgbClr val="010078"/>
                </a:solidFill>
                <a:latin typeface="Corbel" panose="020B0503020204020204" pitchFamily="34" charset="0"/>
              </a:rPr>
              <a:t>Grid method for polynomial  multiplication</a:t>
            </a:r>
            <a:endParaRPr lang="en-GB" sz="2800" b="1" dirty="0">
              <a:latin typeface="+mn-lt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6A38235F-FDC3-8AB6-7573-13BC305CE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0379" y="1317315"/>
            <a:ext cx="26022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cs typeface="Times New Roman" panose="02020603050405020304" pitchFamily="18" charset="0"/>
              </a:rPr>
              <a:t>P</a:t>
            </a:r>
            <a:r>
              <a:rPr lang="en-GB" dirty="0">
                <a:cs typeface="Times New Roman" panose="02020603050405020304" pitchFamily="18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cs typeface="Times New Roman" panose="02020603050405020304" pitchFamily="18" charset="0"/>
              </a:rPr>
              <a:t>)</a:t>
            </a:r>
            <a:r>
              <a:rPr lang="en-GB" i="1" dirty="0">
                <a:cs typeface="Times New Roman" panose="02020603050405020304" pitchFamily="18" charset="0"/>
              </a:rPr>
              <a:t> = x</a:t>
            </a:r>
            <a:r>
              <a:rPr lang="en-GB" baseline="30000" dirty="0">
                <a:cs typeface="Times New Roman" panose="02020603050405020304" pitchFamily="18" charset="0"/>
              </a:rPr>
              <a:t>3</a:t>
            </a:r>
            <a:r>
              <a:rPr lang="en-GB" dirty="0"/>
              <a:t> </a:t>
            </a:r>
            <a:r>
              <a:rPr lang="en-GB" i="1" dirty="0">
                <a:cs typeface="Times New Roman" panose="02020603050405020304" pitchFamily="18" charset="0"/>
              </a:rPr>
              <a:t>– </a:t>
            </a:r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 </a:t>
            </a:r>
            <a:r>
              <a:rPr lang="en-GB" i="1" dirty="0">
                <a:cs typeface="Times New Roman" panose="02020603050405020304" pitchFamily="18" charset="0"/>
              </a:rPr>
              <a:t>+</a:t>
            </a:r>
            <a:r>
              <a:rPr lang="en-GB" dirty="0"/>
              <a:t> </a:t>
            </a:r>
            <a:r>
              <a:rPr lang="en-GB" dirty="0"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57819A-9967-B6AE-6554-044E090694B2}"/>
              </a:ext>
            </a:extLst>
          </p:cNvPr>
          <p:cNvSpPr/>
          <p:nvPr/>
        </p:nvSpPr>
        <p:spPr>
          <a:xfrm>
            <a:off x="216281" y="1218892"/>
            <a:ext cx="20540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444500"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b="1" dirty="0">
                <a:solidFill>
                  <a:srgbClr val="010078"/>
                </a:solidFill>
                <a:latin typeface="Corbel" panose="020B0503020204020204" pitchFamily="34" charset="0"/>
              </a:rPr>
              <a:t>Example 5:</a:t>
            </a:r>
            <a:endParaRPr lang="en-GB" sz="2800" b="1" dirty="0">
              <a:latin typeface="+mn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ACBC2BC-E5B2-F158-3D33-9CA65D2BC81D}"/>
              </a:ext>
            </a:extLst>
          </p:cNvPr>
          <p:cNvSpPr/>
          <p:nvPr/>
        </p:nvSpPr>
        <p:spPr>
          <a:xfrm>
            <a:off x="2007279" y="1298301"/>
            <a:ext cx="121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dirty="0">
                <a:solidFill>
                  <a:srgbClr val="010078"/>
                </a:solidFill>
                <a:latin typeface="Corbel" panose="020B0503020204020204" pitchFamily="34" charset="0"/>
              </a:rPr>
              <a:t>Given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D9D1CF2-D2A8-7247-D2D7-CCCBF0613CCA}"/>
              </a:ext>
            </a:extLst>
          </p:cNvPr>
          <p:cNvSpPr/>
          <p:nvPr/>
        </p:nvSpPr>
        <p:spPr>
          <a:xfrm>
            <a:off x="2184410" y="1672466"/>
            <a:ext cx="1219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dirty="0">
                <a:solidFill>
                  <a:srgbClr val="010078"/>
                </a:solidFill>
                <a:latin typeface="Corbel" panose="020B0503020204020204" pitchFamily="34" charset="0"/>
              </a:rPr>
              <a:t>Find: </a:t>
            </a:r>
          </a:p>
        </p:txBody>
      </p:sp>
      <p:sp>
        <p:nvSpPr>
          <p:cNvPr id="12" name="Text Box 6">
            <a:extLst>
              <a:ext uri="{FF2B5EF4-FFF2-40B4-BE49-F238E27FC236}">
                <a16:creationId xmlns:a16="http://schemas.microsoft.com/office/drawing/2014/main" id="{F43F4E45-F919-4C9B-0430-B1C5A7884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2985" y="1674972"/>
            <a:ext cx="16131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P</a:t>
            </a:r>
            <a:r>
              <a:rPr lang="en-GB" sz="2800" dirty="0">
                <a:cs typeface="Times New Roman" panose="02020603050405020304" pitchFamily="18" charset="0"/>
              </a:rPr>
              <a:t>(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dirty="0">
                <a:cs typeface="Times New Roman" panose="02020603050405020304" pitchFamily="18" charset="0"/>
              </a:rPr>
              <a:t>)</a:t>
            </a:r>
            <a:r>
              <a:rPr lang="en-GB" sz="2800" i="1" dirty="0">
                <a:cs typeface="Times New Roman" panose="02020603050405020304" pitchFamily="18" charset="0"/>
              </a:rPr>
              <a:t> Q</a:t>
            </a:r>
            <a:r>
              <a:rPr lang="en-GB" sz="2800" dirty="0">
                <a:cs typeface="Times New Roman" panose="02020603050405020304" pitchFamily="18" charset="0"/>
              </a:rPr>
              <a:t>(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dirty="0">
                <a:cs typeface="Times New Roman" panose="02020603050405020304" pitchFamily="18" charset="0"/>
              </a:rPr>
              <a:t>)</a:t>
            </a:r>
            <a:r>
              <a:rPr lang="en-GB" sz="2800" i="1" dirty="0">
                <a:cs typeface="Times New Roman" panose="02020603050405020304" pitchFamily="18" charset="0"/>
              </a:rPr>
              <a:t> </a:t>
            </a:r>
            <a:endParaRPr lang="en-GB" sz="2800" dirty="0">
              <a:cs typeface="Times New Roman" panose="02020603050405020304" pitchFamily="18" charset="0"/>
            </a:endParaRPr>
          </a:p>
        </p:txBody>
      </p:sp>
      <p:sp>
        <p:nvSpPr>
          <p:cNvPr id="19" name="Text Box 6">
            <a:extLst>
              <a:ext uri="{FF2B5EF4-FFF2-40B4-BE49-F238E27FC236}">
                <a16:creationId xmlns:a16="http://schemas.microsoft.com/office/drawing/2014/main" id="{5917C9B2-7E4A-AADD-EDB5-AC8979EBE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0514" y="6063629"/>
            <a:ext cx="101349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–</a:t>
            </a:r>
            <a:r>
              <a:rPr lang="en-GB" sz="2800" dirty="0"/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3C86674A-0877-4FCA-57E7-C76828F66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3694" y="1284947"/>
            <a:ext cx="312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cs typeface="Times New Roman" panose="02020603050405020304" pitchFamily="18" charset="0"/>
              </a:rPr>
              <a:t>Q</a:t>
            </a:r>
            <a:r>
              <a:rPr lang="en-GB" dirty="0">
                <a:cs typeface="Times New Roman" panose="02020603050405020304" pitchFamily="18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cs typeface="Times New Roman" panose="02020603050405020304" pitchFamily="18" charset="0"/>
              </a:rPr>
              <a:t>)</a:t>
            </a:r>
            <a:r>
              <a:rPr lang="en-GB" i="1" dirty="0">
                <a:cs typeface="Times New Roman" panose="02020603050405020304" pitchFamily="18" charset="0"/>
              </a:rPr>
              <a:t> = </a:t>
            </a:r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2</a:t>
            </a:r>
            <a:r>
              <a:rPr lang="en-GB" dirty="0"/>
              <a:t> </a:t>
            </a:r>
            <a:r>
              <a:rPr lang="en-GB" i="1" dirty="0">
                <a:cs typeface="Times New Roman" panose="02020603050405020304" pitchFamily="18" charset="0"/>
              </a:rPr>
              <a:t>+ </a:t>
            </a:r>
            <a:r>
              <a:rPr lang="en-GB" dirty="0">
                <a:cs typeface="Times New Roman" panose="02020603050405020304" pitchFamily="18" charset="0"/>
              </a:rPr>
              <a:t>3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–</a:t>
            </a:r>
            <a:r>
              <a:rPr lang="en-GB" dirty="0"/>
              <a:t> </a:t>
            </a:r>
            <a:r>
              <a:rPr lang="en-GB" dirty="0"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83F7633-04E8-2570-E69F-7D1B6A8A7EB6}"/>
              </a:ext>
            </a:extLst>
          </p:cNvPr>
          <p:cNvSpPr/>
          <p:nvPr/>
        </p:nvSpPr>
        <p:spPr>
          <a:xfrm>
            <a:off x="5248087" y="1284947"/>
            <a:ext cx="121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dirty="0">
                <a:solidFill>
                  <a:srgbClr val="010078"/>
                </a:solidFill>
                <a:latin typeface="Corbel" panose="020B0503020204020204" pitchFamily="34" charset="0"/>
              </a:rPr>
              <a:t>and</a:t>
            </a:r>
          </a:p>
        </p:txBody>
      </p:sp>
      <p:sp>
        <p:nvSpPr>
          <p:cNvPr id="30" name="Text Box 6">
            <a:extLst>
              <a:ext uri="{FF2B5EF4-FFF2-40B4-BE49-F238E27FC236}">
                <a16:creationId xmlns:a16="http://schemas.microsoft.com/office/drawing/2014/main" id="{6A28051C-4BAF-D3D4-8D2E-A40B0D864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0876" y="6084970"/>
            <a:ext cx="4997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=</a:t>
            </a:r>
            <a:r>
              <a:rPr lang="en-GB" sz="2800" i="1" dirty="0">
                <a:cs typeface="Times New Roman" panose="02020603050405020304" pitchFamily="18" charset="0"/>
              </a:rPr>
              <a:t> </a:t>
            </a:r>
            <a:endParaRPr lang="en-GB" sz="2800" dirty="0">
              <a:cs typeface="Times New Roman" panose="02020603050405020304" pitchFamily="18" charset="0"/>
            </a:endParaRPr>
          </a:p>
        </p:txBody>
      </p:sp>
      <p:sp>
        <p:nvSpPr>
          <p:cNvPr id="34" name="Text Box 6">
            <a:extLst>
              <a:ext uri="{FF2B5EF4-FFF2-40B4-BE49-F238E27FC236}">
                <a16:creationId xmlns:a16="http://schemas.microsoft.com/office/drawing/2014/main" id="{E337E341-EAD3-C483-28D7-6F4AE2BC2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6701" y="6093464"/>
            <a:ext cx="8389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2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5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 Box 6">
            <a:extLst>
              <a:ext uri="{FF2B5EF4-FFF2-40B4-BE49-F238E27FC236}">
                <a16:creationId xmlns:a16="http://schemas.microsoft.com/office/drawing/2014/main" id="{26AF75A9-DC1B-6C59-3628-DA4A9ED4F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396" y="6101884"/>
            <a:ext cx="9907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+ </a:t>
            </a:r>
            <a:r>
              <a:rPr lang="en-GB" sz="2800" dirty="0">
                <a:cs typeface="Times New Roman" panose="02020603050405020304" pitchFamily="18" charset="0"/>
              </a:rPr>
              <a:t>3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4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 Box 6">
            <a:extLst>
              <a:ext uri="{FF2B5EF4-FFF2-40B4-BE49-F238E27FC236}">
                <a16:creationId xmlns:a16="http://schemas.microsoft.com/office/drawing/2014/main" id="{9706FB6B-6290-0AAF-F733-07A7B92A2B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3181" y="6093464"/>
            <a:ext cx="10465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– </a:t>
            </a:r>
            <a:r>
              <a:rPr lang="en-GB" sz="2800" dirty="0">
                <a:cs typeface="Times New Roman" panose="02020603050405020304" pitchFamily="18" charset="0"/>
              </a:rPr>
              <a:t>9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7" name="Text Box 6">
            <a:extLst>
              <a:ext uri="{FF2B5EF4-FFF2-40B4-BE49-F238E27FC236}">
                <a16:creationId xmlns:a16="http://schemas.microsoft.com/office/drawing/2014/main" id="{05DC5C0F-2B53-6D27-E030-CBC89D964E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2394" y="6081153"/>
            <a:ext cx="9907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+ </a:t>
            </a:r>
            <a:r>
              <a:rPr lang="en-GB" sz="2800" dirty="0">
                <a:cs typeface="Times New Roman" panose="02020603050405020304" pitchFamily="18" charset="0"/>
              </a:rPr>
              <a:t>2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2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 Box 6">
            <a:extLst>
              <a:ext uri="{FF2B5EF4-FFF2-40B4-BE49-F238E27FC236}">
                <a16:creationId xmlns:a16="http://schemas.microsoft.com/office/drawing/2014/main" id="{C706DC47-967B-D5D0-D40C-628705BB7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9891" y="6072733"/>
            <a:ext cx="12150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+ </a:t>
            </a:r>
            <a:r>
              <a:rPr lang="en-GB" sz="2800" dirty="0">
                <a:cs typeface="Times New Roman" panose="02020603050405020304" pitchFamily="18" charset="0"/>
              </a:rPr>
              <a:t>22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endParaRPr lang="en-GB" sz="2800" baseline="30000" dirty="0">
              <a:cs typeface="Times New Roman" panose="02020603050405020304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E08E28A-971B-FCBA-031E-F3E79F6BE461}"/>
              </a:ext>
            </a:extLst>
          </p:cNvPr>
          <p:cNvSpPr/>
          <p:nvPr/>
        </p:nvSpPr>
        <p:spPr>
          <a:xfrm>
            <a:off x="343285" y="2150987"/>
            <a:ext cx="46582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dirty="0">
                <a:solidFill>
                  <a:srgbClr val="010078"/>
                </a:solidFill>
                <a:latin typeface="Corbel" panose="020B0503020204020204" pitchFamily="34" charset="0"/>
              </a:rPr>
              <a:t>We draw a grid like this, </a:t>
            </a:r>
            <a:endParaRPr lang="en-GB" dirty="0">
              <a:latin typeface="+mn-lt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15385A-FACE-9F22-39FD-88E1C4D58F35}"/>
              </a:ext>
            </a:extLst>
          </p:cNvPr>
          <p:cNvSpPr txBox="1"/>
          <p:nvPr/>
        </p:nvSpPr>
        <p:spPr>
          <a:xfrm>
            <a:off x="1589369" y="2509235"/>
            <a:ext cx="583368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78"/>
                </a:solidFill>
                <a:latin typeface="Corbel" panose="020B0503020204020204" pitchFamily="34" charset="0"/>
              </a:rPr>
              <a:t>and the terms of </a:t>
            </a:r>
            <a:r>
              <a:rPr lang="en-GB" i="1" dirty="0">
                <a:cs typeface="Times New Roman" panose="02020603050405020304" pitchFamily="18" charset="0"/>
              </a:rPr>
              <a:t>Q</a:t>
            </a:r>
            <a:r>
              <a:rPr lang="en-GB" dirty="0">
                <a:cs typeface="Times New Roman" panose="02020603050405020304" pitchFamily="18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cs typeface="Times New Roman" panose="02020603050405020304" pitchFamily="18" charset="0"/>
              </a:rPr>
              <a:t>) </a:t>
            </a:r>
            <a:r>
              <a:rPr lang="en-GB" dirty="0">
                <a:solidFill>
                  <a:srgbClr val="010078"/>
                </a:solidFill>
                <a:latin typeface="Corbel" panose="020B0503020204020204" pitchFamily="34" charset="0"/>
              </a:rPr>
              <a:t>as row headers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77B9B93-676F-F099-1E0C-4EF800998CD5}"/>
              </a:ext>
            </a:extLst>
          </p:cNvPr>
          <p:cNvSpPr txBox="1"/>
          <p:nvPr/>
        </p:nvSpPr>
        <p:spPr>
          <a:xfrm>
            <a:off x="430648" y="3019220"/>
            <a:ext cx="83561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78"/>
                </a:solidFill>
                <a:latin typeface="Corbel" panose="020B0503020204020204" pitchFamily="34" charset="0"/>
              </a:rPr>
              <a:t>We fill in the grid by multiplying terms,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AF919B37-C272-8192-BEBD-FEFF68F14A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955965"/>
              </p:ext>
            </p:extLst>
          </p:nvPr>
        </p:nvGraphicFramePr>
        <p:xfrm>
          <a:off x="1589369" y="3964434"/>
          <a:ext cx="6096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101200715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07206024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18396893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08829642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75074887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356952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9014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689526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4600061"/>
                  </a:ext>
                </a:extLst>
              </a:tr>
            </a:tbl>
          </a:graphicData>
        </a:graphic>
      </p:graphicFrame>
      <p:sp>
        <p:nvSpPr>
          <p:cNvPr id="33" name="Text Box 6">
            <a:extLst>
              <a:ext uri="{FF2B5EF4-FFF2-40B4-BE49-F238E27FC236}">
                <a16:creationId xmlns:a16="http://schemas.microsoft.com/office/drawing/2014/main" id="{BCDF259F-2248-BEB4-6571-A7E4E66F8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8421" y="3923691"/>
            <a:ext cx="55157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3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39" name="Text Box 6">
            <a:extLst>
              <a:ext uri="{FF2B5EF4-FFF2-40B4-BE49-F238E27FC236}">
                <a16:creationId xmlns:a16="http://schemas.microsoft.com/office/drawing/2014/main" id="{456C8C2F-BDBA-7820-43D1-A28D0CE09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6639" y="3897038"/>
            <a:ext cx="9907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cs typeface="Times New Roman" panose="02020603050405020304" pitchFamily="18" charset="0"/>
              </a:rPr>
              <a:t>0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2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67" name="Text Box 6">
            <a:extLst>
              <a:ext uri="{FF2B5EF4-FFF2-40B4-BE49-F238E27FC236}">
                <a16:creationId xmlns:a16="http://schemas.microsoft.com/office/drawing/2014/main" id="{11DD7B68-2C8C-5073-A285-2E50950005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7487" y="3923691"/>
            <a:ext cx="10465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cs typeface="Times New Roman" panose="02020603050405020304" pitchFamily="18" charset="0"/>
              </a:rPr>
              <a:t>4</a:t>
            </a:r>
            <a:endParaRPr lang="en-GB" baseline="30000" dirty="0">
              <a:cs typeface="Times New Roman" panose="02020603050405020304" pitchFamily="18" charset="0"/>
            </a:endParaRPr>
          </a:p>
        </p:txBody>
      </p:sp>
      <p:sp>
        <p:nvSpPr>
          <p:cNvPr id="74" name="Text Box 6">
            <a:extLst>
              <a:ext uri="{FF2B5EF4-FFF2-40B4-BE49-F238E27FC236}">
                <a16:creationId xmlns:a16="http://schemas.microsoft.com/office/drawing/2014/main" id="{AC48DE35-23AC-A194-8A7E-2671C22A6C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7281" y="3907223"/>
            <a:ext cx="9907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cs typeface="Times New Roman" panose="02020603050405020304" pitchFamily="18" charset="0"/>
              </a:rPr>
              <a:t>‒2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77" name="Text Box 6">
            <a:extLst>
              <a:ext uri="{FF2B5EF4-FFF2-40B4-BE49-F238E27FC236}">
                <a16:creationId xmlns:a16="http://schemas.microsoft.com/office/drawing/2014/main" id="{11018C74-8915-95E2-CAB2-F9F49AF5F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4897" y="4419458"/>
            <a:ext cx="9907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2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79" name="Text Box 6">
            <a:extLst>
              <a:ext uri="{FF2B5EF4-FFF2-40B4-BE49-F238E27FC236}">
                <a16:creationId xmlns:a16="http://schemas.microsoft.com/office/drawing/2014/main" id="{5D8F18D3-0414-15F4-4F65-E33CECC18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1554" y="5328866"/>
            <a:ext cx="7638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cs typeface="Times New Roman" panose="02020603050405020304" pitchFamily="18" charset="0"/>
              </a:rPr>
              <a:t>‒ 5</a:t>
            </a:r>
            <a:endParaRPr lang="en-GB" baseline="30000" dirty="0">
              <a:cs typeface="Times New Roman" panose="02020603050405020304" pitchFamily="18" charset="0"/>
            </a:endParaRPr>
          </a:p>
        </p:txBody>
      </p:sp>
      <p:sp>
        <p:nvSpPr>
          <p:cNvPr id="81" name="Text Box 6">
            <a:extLst>
              <a:ext uri="{FF2B5EF4-FFF2-40B4-BE49-F238E27FC236}">
                <a16:creationId xmlns:a16="http://schemas.microsoft.com/office/drawing/2014/main" id="{BA495F39-00A3-DF88-FDE4-74CB1F6AF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8118" y="4828208"/>
            <a:ext cx="8389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cs typeface="Times New Roman" panose="02020603050405020304" pitchFamily="18" charset="0"/>
              </a:rPr>
              <a:t>3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86" name="Text Box 6">
            <a:extLst>
              <a:ext uri="{FF2B5EF4-FFF2-40B4-BE49-F238E27FC236}">
                <a16:creationId xmlns:a16="http://schemas.microsoft.com/office/drawing/2014/main" id="{74365E37-B1DC-D3A0-C38D-1ED1BDF1E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4939" y="4389120"/>
            <a:ext cx="8389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5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87" name="Text Box 6">
            <a:extLst>
              <a:ext uri="{FF2B5EF4-FFF2-40B4-BE49-F238E27FC236}">
                <a16:creationId xmlns:a16="http://schemas.microsoft.com/office/drawing/2014/main" id="{C1AEA4E5-C4F3-E047-5B3D-CF691B679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7491" y="4389120"/>
            <a:ext cx="4070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88" name="Text Box 6">
            <a:extLst>
              <a:ext uri="{FF2B5EF4-FFF2-40B4-BE49-F238E27FC236}">
                <a16:creationId xmlns:a16="http://schemas.microsoft.com/office/drawing/2014/main" id="{B9E6B8E4-4054-FC25-85A9-A78B29372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1131" y="4846320"/>
            <a:ext cx="4070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89" name="Text Box 6">
            <a:extLst>
              <a:ext uri="{FF2B5EF4-FFF2-40B4-BE49-F238E27FC236}">
                <a16:creationId xmlns:a16="http://schemas.microsoft.com/office/drawing/2014/main" id="{EE942E3F-B3EA-C7A2-BFA7-63020A54A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4897" y="5349240"/>
            <a:ext cx="4070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90" name="Text Box 6">
            <a:extLst>
              <a:ext uri="{FF2B5EF4-FFF2-40B4-BE49-F238E27FC236}">
                <a16:creationId xmlns:a16="http://schemas.microsoft.com/office/drawing/2014/main" id="{AADB2B8D-4CB0-CFB0-D03A-CB69E54EE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2786" y="4846118"/>
            <a:ext cx="8389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cs typeface="Times New Roman" panose="02020603050405020304" pitchFamily="18" charset="0"/>
              </a:rPr>
              <a:t>3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4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91" name="Text Box 6">
            <a:extLst>
              <a:ext uri="{FF2B5EF4-FFF2-40B4-BE49-F238E27FC236}">
                <a16:creationId xmlns:a16="http://schemas.microsoft.com/office/drawing/2014/main" id="{F802B1F2-9DF3-3449-BF8D-B06CDEED0C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5159" y="5349240"/>
            <a:ext cx="10465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cs typeface="Times New Roman" panose="02020603050405020304" pitchFamily="18" charset="0"/>
              </a:rPr>
              <a:t>– </a:t>
            </a:r>
            <a:r>
              <a:rPr lang="en-GB" dirty="0">
                <a:cs typeface="Times New Roman" panose="02020603050405020304" pitchFamily="18" charset="0"/>
              </a:rPr>
              <a:t>5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92" name="Text Box 6">
            <a:extLst>
              <a:ext uri="{FF2B5EF4-FFF2-40B4-BE49-F238E27FC236}">
                <a16:creationId xmlns:a16="http://schemas.microsoft.com/office/drawing/2014/main" id="{4E9EACB2-DF7E-2C2E-52A5-308B54763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3141" y="4389120"/>
            <a:ext cx="10465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cs typeface="Times New Roman" panose="02020603050405020304" pitchFamily="18" charset="0"/>
              </a:rPr>
              <a:t>– </a:t>
            </a:r>
            <a:r>
              <a:rPr lang="en-GB" dirty="0">
                <a:cs typeface="Times New Roman" panose="02020603050405020304" pitchFamily="18" charset="0"/>
              </a:rPr>
              <a:t>4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93" name="Text Box 6">
            <a:extLst>
              <a:ext uri="{FF2B5EF4-FFF2-40B4-BE49-F238E27FC236}">
                <a16:creationId xmlns:a16="http://schemas.microsoft.com/office/drawing/2014/main" id="{EE4E9814-8D02-9609-7894-C9D038743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0695" y="4846320"/>
            <a:ext cx="10465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cs typeface="Times New Roman" panose="02020603050405020304" pitchFamily="18" charset="0"/>
              </a:rPr>
              <a:t>– </a:t>
            </a:r>
            <a:r>
              <a:rPr lang="en-GB" dirty="0">
                <a:cs typeface="Times New Roman" panose="02020603050405020304" pitchFamily="18" charset="0"/>
              </a:rPr>
              <a:t>6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94" name="Text Box 6">
            <a:extLst>
              <a:ext uri="{FF2B5EF4-FFF2-40B4-BE49-F238E27FC236}">
                <a16:creationId xmlns:a16="http://schemas.microsoft.com/office/drawing/2014/main" id="{E3911E6B-A351-C955-46EA-394C94BE2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0164" y="5353139"/>
            <a:ext cx="9061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cs typeface="Times New Roman" panose="02020603050405020304" pitchFamily="18" charset="0"/>
              </a:rPr>
              <a:t>10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baseline="30000" dirty="0">
              <a:cs typeface="Times New Roman" panose="02020603050405020304" pitchFamily="18" charset="0"/>
            </a:endParaRPr>
          </a:p>
        </p:txBody>
      </p:sp>
      <p:sp>
        <p:nvSpPr>
          <p:cNvPr id="95" name="Text Box 6">
            <a:extLst>
              <a:ext uri="{FF2B5EF4-FFF2-40B4-BE49-F238E27FC236}">
                <a16:creationId xmlns:a16="http://schemas.microsoft.com/office/drawing/2014/main" id="{D4984536-2438-19D2-E058-DF14C75BB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6124" y="4389120"/>
            <a:ext cx="10465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cs typeface="Times New Roman" panose="02020603050405020304" pitchFamily="18" charset="0"/>
              </a:rPr>
              <a:t>8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96" name="Text Box 6">
            <a:extLst>
              <a:ext uri="{FF2B5EF4-FFF2-40B4-BE49-F238E27FC236}">
                <a16:creationId xmlns:a16="http://schemas.microsoft.com/office/drawing/2014/main" id="{AEB826DB-DBCB-E753-2564-70842A461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0370" y="4846320"/>
            <a:ext cx="9061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cs typeface="Times New Roman" panose="02020603050405020304" pitchFamily="18" charset="0"/>
              </a:rPr>
              <a:t>12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baseline="30000" dirty="0">
              <a:cs typeface="Times New Roman" panose="02020603050405020304" pitchFamily="18" charset="0"/>
            </a:endParaRPr>
          </a:p>
        </p:txBody>
      </p:sp>
      <p:sp>
        <p:nvSpPr>
          <p:cNvPr id="101" name="Text Box 6">
            <a:extLst>
              <a:ext uri="{FF2B5EF4-FFF2-40B4-BE49-F238E27FC236}">
                <a16:creationId xmlns:a16="http://schemas.microsoft.com/office/drawing/2014/main" id="{CB71EBD1-BC89-60B6-EB6A-4306A08D9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2854" y="5346860"/>
            <a:ext cx="10134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cs typeface="Times New Roman" panose="02020603050405020304" pitchFamily="18" charset="0"/>
              </a:rPr>
              <a:t>–</a:t>
            </a:r>
            <a:r>
              <a:rPr lang="en-GB" dirty="0"/>
              <a:t> </a:t>
            </a:r>
            <a:r>
              <a:rPr lang="en-GB" dirty="0"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102" name="Rectangle: Rounded Corners 101">
            <a:extLst>
              <a:ext uri="{FF2B5EF4-FFF2-40B4-BE49-F238E27FC236}">
                <a16:creationId xmlns:a16="http://schemas.microsoft.com/office/drawing/2014/main" id="{6B539C8F-0CCC-BD34-8053-71E2D929BA14}"/>
              </a:ext>
            </a:extLst>
          </p:cNvPr>
          <p:cNvSpPr/>
          <p:nvPr/>
        </p:nvSpPr>
        <p:spPr>
          <a:xfrm rot="20400000">
            <a:off x="2988087" y="4938501"/>
            <a:ext cx="3341631" cy="367250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: Rounded Corners 102">
            <a:extLst>
              <a:ext uri="{FF2B5EF4-FFF2-40B4-BE49-F238E27FC236}">
                <a16:creationId xmlns:a16="http://schemas.microsoft.com/office/drawing/2014/main" id="{816E2677-3616-F0D1-793F-D2BF90641E28}"/>
              </a:ext>
            </a:extLst>
          </p:cNvPr>
          <p:cNvSpPr/>
          <p:nvPr/>
        </p:nvSpPr>
        <p:spPr>
          <a:xfrm rot="20400000">
            <a:off x="4343252" y="4896389"/>
            <a:ext cx="3221851" cy="367250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: Rounded Corners 103">
            <a:extLst>
              <a:ext uri="{FF2B5EF4-FFF2-40B4-BE49-F238E27FC236}">
                <a16:creationId xmlns:a16="http://schemas.microsoft.com/office/drawing/2014/main" id="{1E29DB15-2411-8527-9CFC-14F90CA710B4}"/>
              </a:ext>
            </a:extLst>
          </p:cNvPr>
          <p:cNvSpPr/>
          <p:nvPr/>
        </p:nvSpPr>
        <p:spPr>
          <a:xfrm rot="20400000">
            <a:off x="3013502" y="4731423"/>
            <a:ext cx="1930532" cy="367250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Rectangle: Rounded Corners 104">
            <a:extLst>
              <a:ext uri="{FF2B5EF4-FFF2-40B4-BE49-F238E27FC236}">
                <a16:creationId xmlns:a16="http://schemas.microsoft.com/office/drawing/2014/main" id="{DED67F63-3385-F9C7-8899-CA0A3300F33F}"/>
              </a:ext>
            </a:extLst>
          </p:cNvPr>
          <p:cNvSpPr/>
          <p:nvPr/>
        </p:nvSpPr>
        <p:spPr>
          <a:xfrm rot="20400000">
            <a:off x="5520300" y="5138042"/>
            <a:ext cx="1896855" cy="367250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E87F6E84-5EB4-23B1-F67A-C634438E3414}"/>
              </a:ext>
            </a:extLst>
          </p:cNvPr>
          <p:cNvSpPr/>
          <p:nvPr/>
        </p:nvSpPr>
        <p:spPr>
          <a:xfrm rot="20400000">
            <a:off x="6621826" y="5398057"/>
            <a:ext cx="662894" cy="367250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Rectangle: Rounded Corners 106">
            <a:extLst>
              <a:ext uri="{FF2B5EF4-FFF2-40B4-BE49-F238E27FC236}">
                <a16:creationId xmlns:a16="http://schemas.microsoft.com/office/drawing/2014/main" id="{563F21B8-3CB9-883C-91EA-CBA4F93510BC}"/>
              </a:ext>
            </a:extLst>
          </p:cNvPr>
          <p:cNvSpPr/>
          <p:nvPr/>
        </p:nvSpPr>
        <p:spPr>
          <a:xfrm rot="20400000">
            <a:off x="3162362" y="4453750"/>
            <a:ext cx="662894" cy="367250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691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6" grpId="0"/>
      <p:bldP spid="19" grpId="0"/>
      <p:bldP spid="30" grpId="0"/>
      <p:bldP spid="34" grpId="0"/>
      <p:bldP spid="35" grpId="0"/>
      <p:bldP spid="36" grpId="0"/>
      <p:bldP spid="37" grpId="0"/>
      <p:bldP spid="38" grpId="0"/>
      <p:bldP spid="41" grpId="0"/>
      <p:bldP spid="23" grpId="0"/>
      <p:bldP spid="24" grpId="0"/>
      <p:bldP spid="33" grpId="0"/>
      <p:bldP spid="39" grpId="0"/>
      <p:bldP spid="67" grpId="0"/>
      <p:bldP spid="74" grpId="0"/>
      <p:bldP spid="77" grpId="0"/>
      <p:bldP spid="79" grpId="0"/>
      <p:bldP spid="81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101" grpId="0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1"/>
    </mc:Choice>
    <mc:Fallback xmlns="">
      <p:transition spd="slow" advTm="57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1257" y="1371600"/>
            <a:ext cx="81414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dirty="0">
                <a:solidFill>
                  <a:srgbClr val="010078"/>
                </a:solidFill>
                <a:latin typeface="Corbel" panose="020B0503020204020204" pitchFamily="34" charset="0"/>
              </a:rPr>
              <a:t>How can we model real-world phenomena using polynomials, and how do operations on polynomials affect their behavior?"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23D9AC4-69FB-5CD0-966D-D69C35D482F5}"/>
              </a:ext>
            </a:extLst>
          </p:cNvPr>
          <p:cNvSpPr txBox="1">
            <a:spLocks noChangeArrowheads="1"/>
          </p:cNvSpPr>
          <p:nvPr/>
        </p:nvSpPr>
        <p:spPr>
          <a:xfrm>
            <a:off x="220018" y="95951"/>
            <a:ext cx="8229600" cy="56467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Polynomials. </a:t>
            </a:r>
            <a:r>
              <a:rPr lang="en-US" sz="2800" dirty="0"/>
              <a:t>Opening Inquiry Question</a:t>
            </a:r>
            <a:endParaRPr lang="en-GB" sz="28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2C732FA-00AB-3335-C225-71E9BDF82F9C}"/>
              </a:ext>
            </a:extLst>
          </p:cNvPr>
          <p:cNvSpPr/>
          <p:nvPr/>
        </p:nvSpPr>
        <p:spPr>
          <a:xfrm>
            <a:off x="482363" y="2598003"/>
            <a:ext cx="77049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US" dirty="0">
                <a:solidFill>
                  <a:srgbClr val="010078"/>
                </a:solidFill>
                <a:latin typeface="Corbel" panose="020B0503020204020204" pitchFamily="34" charset="0"/>
              </a:rPr>
              <a:t>Can you think of real-life situations where polynomials might be useful?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4344B24-2AA9-35BA-A9EB-A524FD710761}"/>
              </a:ext>
            </a:extLst>
          </p:cNvPr>
          <p:cNvSpPr txBox="1"/>
          <p:nvPr/>
        </p:nvSpPr>
        <p:spPr>
          <a:xfrm>
            <a:off x="464074" y="3824406"/>
            <a:ext cx="7155925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dirty="0">
                <a:solidFill>
                  <a:srgbClr val="010078"/>
                </a:solidFill>
                <a:latin typeface="Corbel" panose="020B0503020204020204" pitchFamily="34" charset="0"/>
              </a:rPr>
              <a:t>How do we define and classify polynomials?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699E851-56F6-0593-B2D5-786C0B48B753}"/>
              </a:ext>
            </a:extLst>
          </p:cNvPr>
          <p:cNvSpPr txBox="1"/>
          <p:nvPr/>
        </p:nvSpPr>
        <p:spPr>
          <a:xfrm>
            <a:off x="439690" y="4689812"/>
            <a:ext cx="870431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dirty="0">
                <a:solidFill>
                  <a:srgbClr val="010078"/>
                </a:solidFill>
                <a:latin typeface="Corbel" panose="020B0503020204020204" pitchFamily="34" charset="0"/>
              </a:rPr>
              <a:t>What happens when we add, subtract, or multiply two polynomials?</a:t>
            </a:r>
          </a:p>
        </p:txBody>
      </p:sp>
    </p:spTree>
    <p:extLst>
      <p:ext uri="{BB962C8B-B14F-4D97-AF65-F5344CB8AC3E}">
        <p14:creationId xmlns:p14="http://schemas.microsoft.com/office/powerpoint/2010/main" val="246233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4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0CA3EB-E31C-1050-5101-AAEA0499BC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55B258D-5F56-CB78-0D83-B36F1FC1C6D1}"/>
              </a:ext>
            </a:extLst>
          </p:cNvPr>
          <p:cNvSpPr/>
          <p:nvPr/>
        </p:nvSpPr>
        <p:spPr>
          <a:xfrm>
            <a:off x="647199" y="764704"/>
            <a:ext cx="81414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444500"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dirty="0">
                <a:solidFill>
                  <a:srgbClr val="010078"/>
                </a:solidFill>
                <a:latin typeface="Corbel" panose="020B0503020204020204" pitchFamily="34" charset="0"/>
              </a:rPr>
              <a:t>A</a:t>
            </a:r>
            <a:r>
              <a:rPr lang="en-GB" b="1" dirty="0">
                <a:solidFill>
                  <a:srgbClr val="FF6600"/>
                </a:solidFill>
                <a:latin typeface="Corbel" panose="020B0503020204020204" pitchFamily="34" charset="0"/>
              </a:rPr>
              <a:t> Polynomials </a:t>
            </a:r>
            <a:r>
              <a:rPr lang="en-GB" dirty="0">
                <a:solidFill>
                  <a:srgbClr val="010078"/>
                </a:solidFill>
                <a:latin typeface="Corbel" panose="020B0503020204020204" pitchFamily="34" charset="0"/>
              </a:rPr>
              <a:t>is a function which can be written in the form</a:t>
            </a:r>
            <a:endParaRPr lang="en-GB" dirty="0">
              <a:latin typeface="+mn-lt"/>
            </a:endParaRP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476502EA-B781-6827-FE99-4F5757680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2175" y="2132067"/>
            <a:ext cx="60565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 err="1">
                <a:cs typeface="Times New Roman" panose="02020603050405020304" pitchFamily="18" charset="0"/>
              </a:rPr>
              <a:t>a</a:t>
            </a:r>
            <a:r>
              <a:rPr lang="en-GB" i="1" baseline="-25000" dirty="0" err="1">
                <a:cs typeface="Times New Roman" panose="02020603050405020304" pitchFamily="18" charset="0"/>
              </a:rPr>
              <a:t>r</a:t>
            </a:r>
            <a:r>
              <a:rPr lang="en-GB" dirty="0"/>
              <a:t> </a:t>
            </a:r>
            <a:r>
              <a:rPr lang="en-US" altLang="en-US" sz="2800" dirty="0">
                <a:solidFill>
                  <a:srgbClr val="010078"/>
                </a:solidFill>
                <a:latin typeface="Corbel" panose="020B0503020204020204" pitchFamily="34" charset="0"/>
                <a:sym typeface="Symbol" panose="05050102010706020507" pitchFamily="18" charset="2"/>
              </a:rPr>
              <a:t>are constants</a:t>
            </a:r>
            <a:r>
              <a:rPr lang="en-US" altLang="en-US" sz="2800" dirty="0">
                <a:solidFill>
                  <a:srgbClr val="010078"/>
                </a:solidFill>
                <a:latin typeface="Corbel" panose="020B0503020204020204" pitchFamily="34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r</a:t>
            </a:r>
            <a:r>
              <a:rPr lang="en-US" altLang="en-US" dirty="0"/>
              <a:t> = 0, 1, 2, …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/>
              <a:t>, </a:t>
            </a:r>
            <a:r>
              <a:rPr lang="en-US" altLang="en-US" sz="2800" dirty="0">
                <a:solidFill>
                  <a:srgbClr val="010078"/>
                </a:solidFill>
                <a:latin typeface="Corbel" panose="020B0503020204020204" pitchFamily="34" charset="0"/>
              </a:rPr>
              <a:t>and</a:t>
            </a:r>
            <a:r>
              <a:rPr lang="en-US" altLang="en-US" dirty="0"/>
              <a:t> </a:t>
            </a:r>
            <a:r>
              <a:rPr lang="en-GB" i="1" dirty="0">
                <a:cs typeface="Times New Roman" panose="02020603050405020304" pitchFamily="18" charset="0"/>
              </a:rPr>
              <a:t>a</a:t>
            </a:r>
            <a:r>
              <a:rPr lang="en-GB" i="1" baseline="-25000" dirty="0">
                <a:cs typeface="Times New Roman" panose="02020603050405020304" pitchFamily="18" charset="0"/>
              </a:rPr>
              <a:t>n</a:t>
            </a:r>
            <a:r>
              <a:rPr lang="en-GB" i="1" dirty="0">
                <a:cs typeface="Times New Roman" panose="02020603050405020304" pitchFamily="18" charset="0"/>
              </a:rPr>
              <a:t> ≠ 0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73F9A54-D5EA-4E24-0B58-08669FC6C423}"/>
              </a:ext>
            </a:extLst>
          </p:cNvPr>
          <p:cNvSpPr/>
          <p:nvPr/>
        </p:nvSpPr>
        <p:spPr>
          <a:xfrm>
            <a:off x="198611" y="2910761"/>
            <a:ext cx="22397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dirty="0">
                <a:solidFill>
                  <a:srgbClr val="010078"/>
                </a:solidFill>
                <a:latin typeface="Corbel" panose="020B0503020204020204" pitchFamily="34" charset="0"/>
              </a:rPr>
              <a:t>We say that:</a:t>
            </a:r>
          </a:p>
        </p:txBody>
      </p:sp>
      <p:sp>
        <p:nvSpPr>
          <p:cNvPr id="37" name="Text Box 6">
            <a:extLst>
              <a:ext uri="{FF2B5EF4-FFF2-40B4-BE49-F238E27FC236}">
                <a16:creationId xmlns:a16="http://schemas.microsoft.com/office/drawing/2014/main" id="{E45F43DE-E419-FF07-3AB7-D160DF3AE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143000"/>
            <a:ext cx="81414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P(x) =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8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sz="2800" dirty="0"/>
              <a:t>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sz="2800" dirty="0"/>
              <a:t>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n-1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n-1</a:t>
            </a:r>
            <a:r>
              <a:rPr lang="en-GB" sz="2800" dirty="0"/>
              <a:t>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sz="2800" dirty="0"/>
              <a:t>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n-2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n-2</a:t>
            </a:r>
            <a:r>
              <a:rPr lang="en-GB" sz="2800" dirty="0"/>
              <a:t>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sz="2800" dirty="0"/>
              <a:t> …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sz="2800" dirty="0"/>
              <a:t>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a</a:t>
            </a:r>
            <a:r>
              <a:rPr lang="en-GB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+ a</a:t>
            </a:r>
            <a:r>
              <a:rPr lang="en-GB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 Box 6">
            <a:extLst>
              <a:ext uri="{FF2B5EF4-FFF2-40B4-BE49-F238E27FC236}">
                <a16:creationId xmlns:a16="http://schemas.microsoft.com/office/drawing/2014/main" id="{CC446E78-E8C7-7CD1-4784-A51B7DF4A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6870" y="2895600"/>
            <a:ext cx="5453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C6791E2-46E8-74C7-154C-7E230F4DF587}"/>
              </a:ext>
            </a:extLst>
          </p:cNvPr>
          <p:cNvSpPr/>
          <p:nvPr/>
        </p:nvSpPr>
        <p:spPr>
          <a:xfrm>
            <a:off x="2740897" y="2960938"/>
            <a:ext cx="24494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78"/>
                </a:solidFill>
                <a:latin typeface="Corbel" panose="020B0503020204020204" pitchFamily="34" charset="0"/>
              </a:rPr>
              <a:t>Is the </a:t>
            </a:r>
            <a:r>
              <a:rPr lang="en-GB" b="1" dirty="0">
                <a:solidFill>
                  <a:srgbClr val="010078"/>
                </a:solidFill>
                <a:latin typeface="Corbel" panose="020B0503020204020204" pitchFamily="34" charset="0"/>
              </a:rPr>
              <a:t>variable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9D96A1-9E8E-914E-D6F8-4DA16EC6EF3E}"/>
              </a:ext>
            </a:extLst>
          </p:cNvPr>
          <p:cNvSpPr txBox="1">
            <a:spLocks noChangeArrowheads="1"/>
          </p:cNvSpPr>
          <p:nvPr/>
        </p:nvSpPr>
        <p:spPr>
          <a:xfrm>
            <a:off x="220018" y="95951"/>
            <a:ext cx="8229600" cy="56467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Polynomials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Box 6">
                <a:extLst>
                  <a:ext uri="{FF2B5EF4-FFF2-40B4-BE49-F238E27FC236}">
                    <a16:creationId xmlns:a16="http://schemas.microsoft.com/office/drawing/2014/main" id="{C626FA3E-043B-A25C-196C-0AF4DDB0CE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26614" y="1759615"/>
                <a:ext cx="1938977" cy="12689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sz="2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p>
                        <m:e>
                          <m:r>
                            <m:rPr>
                              <m:nor/>
                            </m:rPr>
                            <a:rPr lang="en-GB" sz="2800" i="1" dirty="0">
                              <a:cs typeface="Times New Roman" panose="02020603050405020304" pitchFamily="18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n-US" sz="2800" b="0" i="1" baseline="-25000" dirty="0" smtClean="0">
                              <a:cs typeface="Times New Roman" panose="02020603050405020304" pitchFamily="18" charset="0"/>
                            </a:rPr>
                            <m:t>r</m:t>
                          </m:r>
                          <m:r>
                            <m:rPr>
                              <m:nor/>
                            </m:rPr>
                            <a:rPr lang="en-GB" sz="2800" i="1" dirty="0"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sz="2800" b="0" i="1" baseline="30000" dirty="0" smtClean="0">
                              <a:cs typeface="Times New Roman" panose="02020603050405020304" pitchFamily="18" charset="0"/>
                            </a:rPr>
                            <m:t>r</m:t>
                          </m:r>
                        </m:e>
                      </m:nary>
                    </m:oMath>
                  </m:oMathPara>
                </a14:m>
                <a:endParaRPr lang="en-GB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 Box 6">
                <a:extLst>
                  <a:ext uri="{FF2B5EF4-FFF2-40B4-BE49-F238E27FC236}">
                    <a16:creationId xmlns:a16="http://schemas.microsoft.com/office/drawing/2014/main" id="{C626FA3E-043B-A25C-196C-0AF4DDB0C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26614" y="1759615"/>
                <a:ext cx="1938977" cy="12689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6">
            <a:extLst>
              <a:ext uri="{FF2B5EF4-FFF2-40B4-BE49-F238E27FC236}">
                <a16:creationId xmlns:a16="http://schemas.microsoft.com/office/drawing/2014/main" id="{D101069B-49AC-40F2-CA47-F18352AA5C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0586" y="6200486"/>
            <a:ext cx="36395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 err="1">
                <a:cs typeface="Times New Roman" panose="02020603050405020304" pitchFamily="18" charset="0"/>
              </a:rPr>
              <a:t>a</a:t>
            </a:r>
            <a:r>
              <a:rPr lang="en-GB" i="1" baseline="-25000" dirty="0" err="1">
                <a:cs typeface="Times New Roman" panose="02020603050405020304" pitchFamily="18" charset="0"/>
              </a:rPr>
              <a:t>r</a:t>
            </a:r>
            <a:r>
              <a:rPr lang="en-GB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 </a:t>
            </a:r>
            <a:r>
              <a:rPr lang="en-US" altLang="en-US" dirty="0"/>
              <a:t>ℝ, </a:t>
            </a:r>
            <a:r>
              <a:rPr lang="en-US" altLang="en-US" i="1" dirty="0">
                <a:cs typeface="Times New Roman" panose="02020603050405020304" pitchFamily="18" charset="0"/>
              </a:rPr>
              <a:t>r</a:t>
            </a:r>
            <a:r>
              <a:rPr lang="en-US" altLang="en-US" dirty="0"/>
              <a:t> = 0, 1, 2, … </a:t>
            </a:r>
            <a:r>
              <a:rPr lang="en-US" altLang="en-US" i="1" dirty="0">
                <a:cs typeface="Times New Roman" panose="02020603050405020304" pitchFamily="18" charset="0"/>
              </a:rPr>
              <a:t>n.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D8494AA8-551E-B434-371A-7E1295F1E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6870" y="3287101"/>
            <a:ext cx="5453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a</a:t>
            </a:r>
            <a:r>
              <a:rPr lang="en-GB" sz="2800" i="1" baseline="-25000" dirty="0">
                <a:cs typeface="Times New Roman" panose="02020603050405020304" pitchFamily="18" charset="0"/>
              </a:rPr>
              <a:t>0</a:t>
            </a:r>
            <a:endParaRPr lang="en-GB" sz="2800" dirty="0"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54DA31-59B6-5CDC-5F1F-B9701760CAE7}"/>
              </a:ext>
            </a:extLst>
          </p:cNvPr>
          <p:cNvSpPr/>
          <p:nvPr/>
        </p:nvSpPr>
        <p:spPr>
          <a:xfrm>
            <a:off x="2703358" y="3364428"/>
            <a:ext cx="40022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78"/>
                </a:solidFill>
                <a:latin typeface="Corbel" panose="020B0503020204020204" pitchFamily="34" charset="0"/>
              </a:rPr>
              <a:t>Is the </a:t>
            </a:r>
            <a:r>
              <a:rPr lang="en-GB" b="1" dirty="0">
                <a:solidFill>
                  <a:srgbClr val="010078"/>
                </a:solidFill>
                <a:latin typeface="Corbel" panose="020B0503020204020204" pitchFamily="34" charset="0"/>
              </a:rPr>
              <a:t>constant term</a:t>
            </a: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E56EE2BA-AB3A-7846-E647-9A6A07471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6870" y="3695180"/>
            <a:ext cx="5453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a</a:t>
            </a:r>
            <a:r>
              <a:rPr lang="en-GB" sz="2800" i="1" baseline="-25000" dirty="0">
                <a:cs typeface="Times New Roman" panose="02020603050405020304" pitchFamily="18" charset="0"/>
              </a:rPr>
              <a:t>n</a:t>
            </a:r>
            <a:endParaRPr lang="en-GB" sz="2800" dirty="0"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F583191-8C83-4962-78A5-DC52E494F046}"/>
              </a:ext>
            </a:extLst>
          </p:cNvPr>
          <p:cNvSpPr/>
          <p:nvPr/>
        </p:nvSpPr>
        <p:spPr>
          <a:xfrm>
            <a:off x="2703358" y="3755346"/>
            <a:ext cx="40022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78"/>
                </a:solidFill>
                <a:latin typeface="Corbel" panose="020B0503020204020204" pitchFamily="34" charset="0"/>
              </a:rPr>
              <a:t>Is the </a:t>
            </a:r>
            <a:r>
              <a:rPr lang="en-GB" b="1" dirty="0">
                <a:solidFill>
                  <a:srgbClr val="010078"/>
                </a:solidFill>
                <a:latin typeface="Corbel" panose="020B0503020204020204" pitchFamily="34" charset="0"/>
              </a:rPr>
              <a:t>leading coefficient</a:t>
            </a:r>
          </a:p>
        </p:txBody>
      </p:sp>
      <p:sp>
        <p:nvSpPr>
          <p:cNvPr id="12" name="Text Box 6">
            <a:extLst>
              <a:ext uri="{FF2B5EF4-FFF2-40B4-BE49-F238E27FC236}">
                <a16:creationId xmlns:a16="http://schemas.microsoft.com/office/drawing/2014/main" id="{A8F85365-76BD-B396-25B0-5FA53FF24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6870" y="4086447"/>
            <a:ext cx="5453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 err="1">
                <a:cs typeface="Times New Roman" panose="02020603050405020304" pitchFamily="18" charset="0"/>
              </a:rPr>
              <a:t>a</a:t>
            </a:r>
            <a:r>
              <a:rPr lang="en-GB" sz="2800" i="1" baseline="-25000" dirty="0" err="1">
                <a:cs typeface="Times New Roman" panose="02020603050405020304" pitchFamily="18" charset="0"/>
              </a:rPr>
              <a:t>r</a:t>
            </a:r>
            <a:endParaRPr lang="en-GB" sz="2800" dirty="0"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1A48682-6C63-A770-A7CF-D1058F152B4C}"/>
              </a:ext>
            </a:extLst>
          </p:cNvPr>
          <p:cNvSpPr/>
          <p:nvPr/>
        </p:nvSpPr>
        <p:spPr>
          <a:xfrm>
            <a:off x="2703358" y="4235085"/>
            <a:ext cx="61183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78"/>
                </a:solidFill>
                <a:latin typeface="Corbel" panose="020B0503020204020204" pitchFamily="34" charset="0"/>
              </a:rPr>
              <a:t>Is the </a:t>
            </a:r>
            <a:r>
              <a:rPr lang="en-GB" b="1" dirty="0">
                <a:solidFill>
                  <a:srgbClr val="010078"/>
                </a:solidFill>
                <a:latin typeface="Corbel" panose="020B0503020204020204" pitchFamily="34" charset="0"/>
              </a:rPr>
              <a:t>coefficient of </a:t>
            </a:r>
            <a:r>
              <a:rPr lang="en-GB" i="1" dirty="0" err="1">
                <a:solidFill>
                  <a:srgbClr val="010078"/>
                </a:solidFill>
                <a:cs typeface="Times New Roman" panose="02020603050405020304" pitchFamily="18" charset="0"/>
              </a:rPr>
              <a:t>x</a:t>
            </a:r>
            <a:r>
              <a:rPr lang="en-GB" i="1" baseline="30000" dirty="0" err="1">
                <a:solidFill>
                  <a:srgbClr val="010078"/>
                </a:solidFill>
                <a:cs typeface="Times New Roman" panose="02020603050405020304" pitchFamily="18" charset="0"/>
              </a:rPr>
              <a:t>r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</a:t>
            </a:r>
            <a:r>
              <a:rPr lang="en-GB" dirty="0">
                <a:solidFill>
                  <a:srgbClr val="010078"/>
                </a:solidFill>
                <a:latin typeface="Corbel" panose="020B0503020204020204" pitchFamily="34" charset="0"/>
              </a:rPr>
              <a:t>for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10078"/>
                </a:solidFill>
                <a:cs typeface="Times New Roman" panose="02020603050405020304" pitchFamily="18" charset="0"/>
              </a:rPr>
              <a:t>r</a:t>
            </a:r>
            <a:r>
              <a:rPr lang="en-US" altLang="en-US" dirty="0">
                <a:solidFill>
                  <a:srgbClr val="010078"/>
                </a:solidFill>
              </a:rPr>
              <a:t> = 0, 1, 2, … </a:t>
            </a:r>
            <a:r>
              <a:rPr lang="en-US" altLang="en-US" i="1" dirty="0">
                <a:solidFill>
                  <a:srgbClr val="010078"/>
                </a:solidFill>
                <a:cs typeface="Times New Roman" panose="02020603050405020304" pitchFamily="18" charset="0"/>
              </a:rPr>
              <a:t>n</a:t>
            </a:r>
            <a:r>
              <a:rPr lang="en-GB" b="1" dirty="0">
                <a:solidFill>
                  <a:srgbClr val="010078"/>
                </a:solidFill>
                <a:latin typeface="Corbel" panose="020B0503020204020204" pitchFamily="34" charset="0"/>
              </a:rPr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2AC7A01-FD8A-701F-5429-C72224918C98}"/>
              </a:ext>
            </a:extLst>
          </p:cNvPr>
          <p:cNvSpPr txBox="1"/>
          <p:nvPr/>
        </p:nvSpPr>
        <p:spPr>
          <a:xfrm>
            <a:off x="2056997" y="5254820"/>
            <a:ext cx="9085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8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GB" sz="2800" dirty="0"/>
          </a:p>
        </p:txBody>
      </p:sp>
      <p:sp>
        <p:nvSpPr>
          <p:cNvPr id="16" name="Text Box 6">
            <a:extLst>
              <a:ext uri="{FF2B5EF4-FFF2-40B4-BE49-F238E27FC236}">
                <a16:creationId xmlns:a16="http://schemas.microsoft.com/office/drawing/2014/main" id="{9B43E76F-0662-DA04-13AD-EAA871954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6870" y="4536974"/>
            <a:ext cx="5453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6EC851E-4AC1-B618-9987-B202B5AF534A}"/>
              </a:ext>
            </a:extLst>
          </p:cNvPr>
          <p:cNvSpPr/>
          <p:nvPr/>
        </p:nvSpPr>
        <p:spPr>
          <a:xfrm>
            <a:off x="2740897" y="4602312"/>
            <a:ext cx="60477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78"/>
                </a:solidFill>
                <a:latin typeface="Corbel" panose="020B0503020204020204" pitchFamily="34" charset="0"/>
              </a:rPr>
              <a:t>Is the </a:t>
            </a:r>
            <a:r>
              <a:rPr lang="en-GB" b="1" dirty="0">
                <a:solidFill>
                  <a:srgbClr val="010078"/>
                </a:solidFill>
                <a:latin typeface="Corbel" panose="020B0503020204020204" pitchFamily="34" charset="0"/>
              </a:rPr>
              <a:t>degree </a:t>
            </a:r>
            <a:r>
              <a:rPr lang="en-GB" dirty="0">
                <a:solidFill>
                  <a:srgbClr val="010078"/>
                </a:solidFill>
                <a:latin typeface="Corbel" panose="020B0503020204020204" pitchFamily="34" charset="0"/>
              </a:rPr>
              <a:t>of the polynomial being the highest power of the variable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FA5C725-AD56-5DE1-3987-597B938A482B}"/>
              </a:ext>
            </a:extLst>
          </p:cNvPr>
          <p:cNvSpPr/>
          <p:nvPr/>
        </p:nvSpPr>
        <p:spPr>
          <a:xfrm>
            <a:off x="2703357" y="5324412"/>
            <a:ext cx="60940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78"/>
                </a:solidFill>
                <a:latin typeface="Corbel" panose="020B0503020204020204" pitchFamily="34" charset="0"/>
              </a:rPr>
              <a:t>Is the </a:t>
            </a:r>
            <a:r>
              <a:rPr lang="en-GB" b="1" dirty="0">
                <a:solidFill>
                  <a:srgbClr val="010078"/>
                </a:solidFill>
                <a:latin typeface="Corbel" panose="020B0503020204020204" pitchFamily="34" charset="0"/>
              </a:rPr>
              <a:t>term </a:t>
            </a:r>
            <a:r>
              <a:rPr lang="en-GB" dirty="0">
                <a:solidFill>
                  <a:srgbClr val="010078"/>
                </a:solidFill>
                <a:latin typeface="Corbel" panose="020B0503020204020204" pitchFamily="34" charset="0"/>
              </a:rPr>
              <a:t>of the polynomial with degree 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3D14071-A3D2-A836-069C-CFE392E03EED}"/>
              </a:ext>
            </a:extLst>
          </p:cNvPr>
          <p:cNvSpPr/>
          <p:nvPr/>
        </p:nvSpPr>
        <p:spPr>
          <a:xfrm>
            <a:off x="198610" y="5786077"/>
            <a:ext cx="6659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444500"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dirty="0">
                <a:solidFill>
                  <a:srgbClr val="010078"/>
                </a:solidFill>
                <a:latin typeface="Corbel" panose="020B0503020204020204" pitchFamily="34" charset="0"/>
              </a:rPr>
              <a:t>A</a:t>
            </a:r>
            <a:r>
              <a:rPr lang="en-GB" b="1" dirty="0">
                <a:solidFill>
                  <a:srgbClr val="FF6600"/>
                </a:solidFill>
                <a:latin typeface="Corbel" panose="020B0503020204020204" pitchFamily="34" charset="0"/>
              </a:rPr>
              <a:t> real</a:t>
            </a:r>
            <a:r>
              <a:rPr lang="en-GB" dirty="0">
                <a:solidFill>
                  <a:srgbClr val="010078"/>
                </a:solidFill>
                <a:latin typeface="Corbel" panose="020B0503020204020204" pitchFamily="34" charset="0"/>
              </a:rPr>
              <a:t> </a:t>
            </a:r>
            <a:r>
              <a:rPr lang="en-GB" b="1" dirty="0">
                <a:solidFill>
                  <a:srgbClr val="FF6600"/>
                </a:solidFill>
                <a:latin typeface="Corbel" panose="020B0503020204020204" pitchFamily="34" charset="0"/>
              </a:rPr>
              <a:t>Polynomial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P(x) </a:t>
            </a:r>
            <a:r>
              <a:rPr lang="en-GB" dirty="0">
                <a:solidFill>
                  <a:srgbClr val="010078"/>
                </a:solidFill>
                <a:latin typeface="Corbel" panose="020B0503020204020204" pitchFamily="34" charset="0"/>
              </a:rPr>
              <a:t>is a polynomial for which 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7491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37" grpId="0"/>
      <p:bldP spid="38" grpId="0"/>
      <p:bldP spid="39" grpId="0"/>
      <p:bldP spid="4" grpId="0"/>
      <p:bldP spid="5" grpId="0"/>
      <p:bldP spid="6" grpId="0"/>
      <p:bldP spid="8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65AEDBD-D64A-0590-A862-F17D77141714}"/>
              </a:ext>
            </a:extLst>
          </p:cNvPr>
          <p:cNvSpPr/>
          <p:nvPr/>
        </p:nvSpPr>
        <p:spPr>
          <a:xfrm>
            <a:off x="308132" y="685800"/>
            <a:ext cx="81414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444500"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dirty="0">
                <a:solidFill>
                  <a:srgbClr val="010078"/>
                </a:solidFill>
                <a:latin typeface="Corbel" panose="020B0503020204020204" pitchFamily="34" charset="0"/>
              </a:rPr>
              <a:t>The polynomial of degree </a:t>
            </a:r>
            <a:r>
              <a:rPr lang="en-GB" sz="2800" dirty="0">
                <a:solidFill>
                  <a:srgbClr val="010078"/>
                </a:solidFill>
                <a:cs typeface="Times New Roman" panose="02020603050405020304" pitchFamily="18" charset="0"/>
              </a:rPr>
              <a:t>1</a:t>
            </a:r>
            <a:r>
              <a:rPr lang="en-GB" sz="2800" dirty="0">
                <a:solidFill>
                  <a:srgbClr val="010078"/>
                </a:solidFill>
                <a:latin typeface="Corbel" panose="020B0503020204020204" pitchFamily="34" charset="0"/>
              </a:rPr>
              <a:t> is of the form:</a:t>
            </a:r>
            <a:endParaRPr lang="en-GB" sz="2800" dirty="0">
              <a:latin typeface="+mn-lt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E91AE71-C5B1-84AC-8EB7-FD7CDE6EB037}"/>
              </a:ext>
            </a:extLst>
          </p:cNvPr>
          <p:cNvSpPr txBox="1">
            <a:spLocks noChangeArrowheads="1"/>
          </p:cNvSpPr>
          <p:nvPr/>
        </p:nvSpPr>
        <p:spPr>
          <a:xfrm>
            <a:off x="220018" y="95951"/>
            <a:ext cx="8229600" cy="56467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Polynomials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97F6B6F9-935F-116E-F4F9-49094C7B1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211" y="1099648"/>
            <a:ext cx="14358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GB" sz="2800" dirty="0"/>
              <a:t>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sz="2800" dirty="0"/>
              <a:t>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341C20B4-82C4-A11B-4509-A1906E14A7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8267" y="1099648"/>
            <a:ext cx="14358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a ≠ 0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endParaRPr lang="en-GB" sz="2800" dirty="0"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964E714-6BC8-6DAB-9B11-8F8F6633FF2E}"/>
              </a:ext>
            </a:extLst>
          </p:cNvPr>
          <p:cNvSpPr/>
          <p:nvPr/>
        </p:nvSpPr>
        <p:spPr>
          <a:xfrm>
            <a:off x="304685" y="1626043"/>
            <a:ext cx="81414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444500"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dirty="0">
                <a:solidFill>
                  <a:srgbClr val="010078"/>
                </a:solidFill>
                <a:latin typeface="Corbel" panose="020B0503020204020204" pitchFamily="34" charset="0"/>
              </a:rPr>
              <a:t>It has a special name: </a:t>
            </a:r>
            <a:r>
              <a:rPr lang="en-GB" sz="2800" b="1" dirty="0">
                <a:solidFill>
                  <a:srgbClr val="FF6600"/>
                </a:solidFill>
                <a:latin typeface="Corbel" panose="020B0503020204020204" pitchFamily="34" charset="0"/>
              </a:rPr>
              <a:t>linear polynomial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E18E5CF-B87F-9463-C17C-1559F92B7678}"/>
              </a:ext>
            </a:extLst>
          </p:cNvPr>
          <p:cNvSpPr/>
          <p:nvPr/>
        </p:nvSpPr>
        <p:spPr>
          <a:xfrm>
            <a:off x="304685" y="2099837"/>
            <a:ext cx="81414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444500"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dirty="0">
                <a:solidFill>
                  <a:srgbClr val="010078"/>
                </a:solidFill>
                <a:latin typeface="Corbel" panose="020B0503020204020204" pitchFamily="34" charset="0"/>
              </a:rPr>
              <a:t>The polynomial of degree </a:t>
            </a:r>
            <a:r>
              <a:rPr lang="en-GB" sz="2800" dirty="0">
                <a:solidFill>
                  <a:srgbClr val="010078"/>
                </a:solidFill>
                <a:cs typeface="Times New Roman" panose="02020603050405020304" pitchFamily="18" charset="0"/>
              </a:rPr>
              <a:t>2</a:t>
            </a:r>
            <a:r>
              <a:rPr lang="en-GB" sz="2800" dirty="0">
                <a:solidFill>
                  <a:srgbClr val="010078"/>
                </a:solidFill>
                <a:latin typeface="Corbel" panose="020B0503020204020204" pitchFamily="34" charset="0"/>
              </a:rPr>
              <a:t> is of the form:</a:t>
            </a:r>
            <a:endParaRPr lang="en-GB" sz="2800" dirty="0">
              <a:latin typeface="+mn-lt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85FA79ED-3913-466B-7D12-49937D063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9077" y="2510778"/>
            <a:ext cx="20895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ax</a:t>
            </a:r>
            <a:r>
              <a:rPr lang="en-GB" sz="2800" baseline="30000" dirty="0">
                <a:cs typeface="Times New Roman" panose="02020603050405020304" pitchFamily="18" charset="0"/>
              </a:rPr>
              <a:t>2</a:t>
            </a:r>
            <a:r>
              <a:rPr lang="en-GB" sz="2800" dirty="0"/>
              <a:t> </a:t>
            </a:r>
            <a:r>
              <a:rPr lang="en-GB" sz="2800" i="1" dirty="0">
                <a:cs typeface="Times New Roman" panose="02020603050405020304" pitchFamily="18" charset="0"/>
              </a:rPr>
              <a:t>+</a:t>
            </a:r>
            <a:r>
              <a:rPr lang="en-GB" sz="2800" dirty="0"/>
              <a:t>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bx</a:t>
            </a:r>
            <a:r>
              <a:rPr lang="en-GB" sz="2800" dirty="0"/>
              <a:t>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sz="2800" dirty="0"/>
              <a:t>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1" name="Text Box 6">
            <a:extLst>
              <a:ext uri="{FF2B5EF4-FFF2-40B4-BE49-F238E27FC236}">
                <a16:creationId xmlns:a16="http://schemas.microsoft.com/office/drawing/2014/main" id="{AF378A87-030A-7D84-C546-72A408467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8620" y="2489900"/>
            <a:ext cx="14358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a ≠ 0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endParaRPr lang="en-GB" sz="2800" dirty="0"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E8D8C5C-CB93-D92C-CF92-BF8E55CCDE8D}"/>
              </a:ext>
            </a:extLst>
          </p:cNvPr>
          <p:cNvSpPr/>
          <p:nvPr/>
        </p:nvSpPr>
        <p:spPr>
          <a:xfrm>
            <a:off x="304685" y="2954379"/>
            <a:ext cx="81414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444500"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dirty="0">
                <a:solidFill>
                  <a:srgbClr val="010078"/>
                </a:solidFill>
                <a:latin typeface="Corbel" panose="020B0503020204020204" pitchFamily="34" charset="0"/>
              </a:rPr>
              <a:t>It has a special name: </a:t>
            </a:r>
            <a:r>
              <a:rPr lang="en-GB" sz="2800" b="1" dirty="0">
                <a:solidFill>
                  <a:srgbClr val="FF6600"/>
                </a:solidFill>
                <a:latin typeface="Corbel" panose="020B0503020204020204" pitchFamily="34" charset="0"/>
              </a:rPr>
              <a:t>quadratic polynomial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D9FFDA-6AC1-A81F-4B9F-B5D91EA08CCF}"/>
              </a:ext>
            </a:extLst>
          </p:cNvPr>
          <p:cNvSpPr/>
          <p:nvPr/>
        </p:nvSpPr>
        <p:spPr>
          <a:xfrm>
            <a:off x="308132" y="3515381"/>
            <a:ext cx="81414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444500"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dirty="0">
                <a:solidFill>
                  <a:srgbClr val="010078"/>
                </a:solidFill>
                <a:latin typeface="Corbel" panose="020B0503020204020204" pitchFamily="34" charset="0"/>
              </a:rPr>
              <a:t>The polynomial of degree </a:t>
            </a:r>
            <a:r>
              <a:rPr lang="en-GB" sz="2800" dirty="0">
                <a:solidFill>
                  <a:srgbClr val="010078"/>
                </a:solidFill>
                <a:cs typeface="Times New Roman" panose="02020603050405020304" pitchFamily="18" charset="0"/>
              </a:rPr>
              <a:t>3</a:t>
            </a:r>
            <a:r>
              <a:rPr lang="en-GB" sz="2800" dirty="0">
                <a:solidFill>
                  <a:srgbClr val="010078"/>
                </a:solidFill>
                <a:latin typeface="Corbel" panose="020B0503020204020204" pitchFamily="34" charset="0"/>
              </a:rPr>
              <a:t> is of the form:</a:t>
            </a:r>
            <a:endParaRPr lang="en-GB" sz="2800" dirty="0">
              <a:latin typeface="+mn-lt"/>
            </a:endParaRPr>
          </a:p>
        </p:txBody>
      </p:sp>
      <p:sp>
        <p:nvSpPr>
          <p:cNvPr id="14" name="Text Box 6">
            <a:extLst>
              <a:ext uri="{FF2B5EF4-FFF2-40B4-BE49-F238E27FC236}">
                <a16:creationId xmlns:a16="http://schemas.microsoft.com/office/drawing/2014/main" id="{8E4A1349-4AA3-D61D-7698-75CF3AD4C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1000" y="3992186"/>
            <a:ext cx="293965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ax</a:t>
            </a:r>
            <a:r>
              <a:rPr lang="en-GB" sz="2800" baseline="30000" dirty="0">
                <a:cs typeface="Times New Roman" panose="02020603050405020304" pitchFamily="18" charset="0"/>
              </a:rPr>
              <a:t>3</a:t>
            </a:r>
            <a:r>
              <a:rPr lang="en-GB" sz="2800" dirty="0"/>
              <a:t> </a:t>
            </a:r>
            <a:r>
              <a:rPr lang="en-GB" sz="2800" i="1" dirty="0">
                <a:cs typeface="Times New Roman" panose="02020603050405020304" pitchFamily="18" charset="0"/>
              </a:rPr>
              <a:t>+ bx</a:t>
            </a:r>
            <a:r>
              <a:rPr lang="en-GB" sz="2800" baseline="30000" dirty="0">
                <a:cs typeface="Times New Roman" panose="02020603050405020304" pitchFamily="18" charset="0"/>
              </a:rPr>
              <a:t>2</a:t>
            </a:r>
            <a:r>
              <a:rPr lang="en-GB" sz="2800" dirty="0"/>
              <a:t> </a:t>
            </a:r>
            <a:r>
              <a:rPr lang="en-GB" sz="2800" i="1" dirty="0">
                <a:cs typeface="Times New Roman" panose="02020603050405020304" pitchFamily="18" charset="0"/>
              </a:rPr>
              <a:t>+</a:t>
            </a:r>
            <a:r>
              <a:rPr lang="en-GB" sz="2800" dirty="0"/>
              <a:t>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cx</a:t>
            </a:r>
            <a:r>
              <a:rPr lang="en-GB" sz="2800" dirty="0"/>
              <a:t>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sz="2800" dirty="0"/>
              <a:t>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5" name="Text Box 6">
            <a:extLst>
              <a:ext uri="{FF2B5EF4-FFF2-40B4-BE49-F238E27FC236}">
                <a16:creationId xmlns:a16="http://schemas.microsoft.com/office/drawing/2014/main" id="{933C2834-8EA1-D065-0271-4AE2237FD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0655" y="3971308"/>
            <a:ext cx="14358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a ≠ 0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endParaRPr lang="en-GB" sz="2800" dirty="0"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C43ED48-4EDE-1210-8E4F-D2007C63CF1A}"/>
              </a:ext>
            </a:extLst>
          </p:cNvPr>
          <p:cNvSpPr/>
          <p:nvPr/>
        </p:nvSpPr>
        <p:spPr>
          <a:xfrm>
            <a:off x="308132" y="4512395"/>
            <a:ext cx="81414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444500"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dirty="0">
                <a:solidFill>
                  <a:srgbClr val="010078"/>
                </a:solidFill>
                <a:latin typeface="Corbel" panose="020B0503020204020204" pitchFamily="34" charset="0"/>
              </a:rPr>
              <a:t>It has a special name: </a:t>
            </a:r>
            <a:r>
              <a:rPr lang="en-GB" sz="2800" b="1" dirty="0">
                <a:solidFill>
                  <a:srgbClr val="FF6600"/>
                </a:solidFill>
                <a:latin typeface="Corbel" panose="020B0503020204020204" pitchFamily="34" charset="0"/>
              </a:rPr>
              <a:t>cubic polynomial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E053F5-AA17-E39C-BF2A-5EDABD3C2EDB}"/>
              </a:ext>
            </a:extLst>
          </p:cNvPr>
          <p:cNvSpPr/>
          <p:nvPr/>
        </p:nvSpPr>
        <p:spPr>
          <a:xfrm>
            <a:off x="264075" y="4975830"/>
            <a:ext cx="81414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444500"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dirty="0">
                <a:solidFill>
                  <a:srgbClr val="010078"/>
                </a:solidFill>
                <a:latin typeface="Corbel" panose="020B0503020204020204" pitchFamily="34" charset="0"/>
              </a:rPr>
              <a:t>The polynomial of degree </a:t>
            </a:r>
            <a:r>
              <a:rPr lang="en-GB" sz="2800" dirty="0">
                <a:solidFill>
                  <a:srgbClr val="010078"/>
                </a:solidFill>
                <a:cs typeface="Times New Roman" panose="02020603050405020304" pitchFamily="18" charset="0"/>
              </a:rPr>
              <a:t>4</a:t>
            </a:r>
            <a:r>
              <a:rPr lang="en-GB" sz="2800" dirty="0">
                <a:solidFill>
                  <a:srgbClr val="010078"/>
                </a:solidFill>
                <a:latin typeface="Corbel" panose="020B0503020204020204" pitchFamily="34" charset="0"/>
              </a:rPr>
              <a:t> is of the form:</a:t>
            </a:r>
            <a:endParaRPr lang="en-GB" sz="2800" dirty="0">
              <a:latin typeface="+mn-lt"/>
            </a:endParaRPr>
          </a:p>
        </p:txBody>
      </p:sp>
      <p:sp>
        <p:nvSpPr>
          <p:cNvPr id="18" name="Text Box 6">
            <a:extLst>
              <a:ext uri="{FF2B5EF4-FFF2-40B4-BE49-F238E27FC236}">
                <a16:creationId xmlns:a16="http://schemas.microsoft.com/office/drawing/2014/main" id="{9664C4CD-B497-6F6B-90EF-6F5019866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268" y="5473823"/>
            <a:ext cx="38099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ax</a:t>
            </a:r>
            <a:r>
              <a:rPr lang="en-GB" sz="2800" baseline="30000" dirty="0">
                <a:cs typeface="Times New Roman" panose="02020603050405020304" pitchFamily="18" charset="0"/>
              </a:rPr>
              <a:t>4</a:t>
            </a:r>
            <a:r>
              <a:rPr lang="en-GB" sz="2800" dirty="0"/>
              <a:t> </a:t>
            </a:r>
            <a:r>
              <a:rPr lang="en-GB" sz="2800" i="1" dirty="0">
                <a:cs typeface="Times New Roman" panose="02020603050405020304" pitchFamily="18" charset="0"/>
              </a:rPr>
              <a:t>+ bx</a:t>
            </a:r>
            <a:r>
              <a:rPr lang="en-GB" sz="2800" baseline="30000" dirty="0">
                <a:cs typeface="Times New Roman" panose="02020603050405020304" pitchFamily="18" charset="0"/>
              </a:rPr>
              <a:t>3</a:t>
            </a:r>
            <a:r>
              <a:rPr lang="en-GB" sz="2800" dirty="0"/>
              <a:t> </a:t>
            </a:r>
            <a:r>
              <a:rPr lang="en-GB" sz="2800" i="1" dirty="0">
                <a:cs typeface="Times New Roman" panose="02020603050405020304" pitchFamily="18" charset="0"/>
              </a:rPr>
              <a:t>+ cx</a:t>
            </a:r>
            <a:r>
              <a:rPr lang="en-GB" sz="2800" baseline="30000" dirty="0">
                <a:cs typeface="Times New Roman" panose="02020603050405020304" pitchFamily="18" charset="0"/>
              </a:rPr>
              <a:t>2</a:t>
            </a:r>
            <a:r>
              <a:rPr lang="en-GB" sz="2800" dirty="0"/>
              <a:t> </a:t>
            </a:r>
            <a:r>
              <a:rPr lang="en-GB" sz="2800" i="1" dirty="0">
                <a:cs typeface="Times New Roman" panose="02020603050405020304" pitchFamily="18" charset="0"/>
              </a:rPr>
              <a:t>+</a:t>
            </a:r>
            <a:r>
              <a:rPr lang="en-GB" sz="2800" dirty="0"/>
              <a:t>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dx</a:t>
            </a:r>
            <a:r>
              <a:rPr lang="en-GB" sz="2800" dirty="0"/>
              <a:t>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sz="2800" dirty="0"/>
              <a:t>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9" name="Text Box 6">
            <a:extLst>
              <a:ext uri="{FF2B5EF4-FFF2-40B4-BE49-F238E27FC236}">
                <a16:creationId xmlns:a16="http://schemas.microsoft.com/office/drawing/2014/main" id="{4F6DC4E9-F0E0-A66D-E480-A88323CB6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5436041"/>
            <a:ext cx="14358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a ≠ 0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endParaRPr lang="en-GB" sz="2800" dirty="0"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1AA5638-D661-1B02-10FC-942D5AB1F762}"/>
              </a:ext>
            </a:extLst>
          </p:cNvPr>
          <p:cNvSpPr/>
          <p:nvPr/>
        </p:nvSpPr>
        <p:spPr>
          <a:xfrm>
            <a:off x="341999" y="5959261"/>
            <a:ext cx="81414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444500"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dirty="0">
                <a:solidFill>
                  <a:srgbClr val="010078"/>
                </a:solidFill>
                <a:latin typeface="Corbel" panose="020B0503020204020204" pitchFamily="34" charset="0"/>
              </a:rPr>
              <a:t>It has a special name: </a:t>
            </a:r>
            <a:r>
              <a:rPr lang="en-GB" sz="2800" b="1" dirty="0">
                <a:solidFill>
                  <a:srgbClr val="FF6600"/>
                </a:solidFill>
                <a:latin typeface="Corbel" panose="020B0503020204020204" pitchFamily="34" charset="0"/>
              </a:rPr>
              <a:t>quartic polynomial</a:t>
            </a:r>
          </a:p>
        </p:txBody>
      </p:sp>
    </p:spTree>
    <p:extLst>
      <p:ext uri="{BB962C8B-B14F-4D97-AF65-F5344CB8AC3E}">
        <p14:creationId xmlns:p14="http://schemas.microsoft.com/office/powerpoint/2010/main" val="1419828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0878506-C159-A8A6-7E49-F6B8140C75A1}"/>
              </a:ext>
            </a:extLst>
          </p:cNvPr>
          <p:cNvSpPr txBox="1">
            <a:spLocks noChangeArrowheads="1"/>
          </p:cNvSpPr>
          <p:nvPr/>
        </p:nvSpPr>
        <p:spPr>
          <a:xfrm>
            <a:off x="220018" y="95951"/>
            <a:ext cx="8229600" cy="56467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Adding and subtracting polynomials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7411B3-8DAE-EAB4-1B0D-42AFD80B0EDC}"/>
              </a:ext>
            </a:extLst>
          </p:cNvPr>
          <p:cNvSpPr/>
          <p:nvPr/>
        </p:nvSpPr>
        <p:spPr>
          <a:xfrm>
            <a:off x="299665" y="797407"/>
            <a:ext cx="81414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444500"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b="1" dirty="0">
                <a:solidFill>
                  <a:srgbClr val="010078"/>
                </a:solidFill>
                <a:latin typeface="Corbel" panose="020B0503020204020204" pitchFamily="34" charset="0"/>
              </a:rPr>
              <a:t>Addition and subtraction</a:t>
            </a:r>
            <a:endParaRPr lang="en-GB" sz="2800" b="1" dirty="0">
              <a:latin typeface="+mn-lt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46D54239-B7EB-4F56-1CEF-7229F24538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7443" y="2803266"/>
            <a:ext cx="36575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P</a:t>
            </a:r>
            <a:r>
              <a:rPr lang="en-GB" sz="2800" dirty="0">
                <a:cs typeface="Times New Roman" panose="02020603050405020304" pitchFamily="18" charset="0"/>
              </a:rPr>
              <a:t>(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dirty="0">
                <a:cs typeface="Times New Roman" panose="02020603050405020304" pitchFamily="18" charset="0"/>
              </a:rPr>
              <a:t>)</a:t>
            </a:r>
            <a:r>
              <a:rPr lang="en-GB" sz="2800" i="1" dirty="0">
                <a:cs typeface="Times New Roman" panose="02020603050405020304" pitchFamily="18" charset="0"/>
              </a:rPr>
              <a:t> = x</a:t>
            </a:r>
            <a:r>
              <a:rPr lang="en-GB" sz="2800" baseline="30000" dirty="0">
                <a:cs typeface="Times New Roman" panose="02020603050405020304" pitchFamily="18" charset="0"/>
              </a:rPr>
              <a:t>3</a:t>
            </a:r>
            <a:r>
              <a:rPr lang="en-GB" sz="2800" dirty="0"/>
              <a:t> </a:t>
            </a:r>
            <a:r>
              <a:rPr lang="en-GB" sz="2800" i="1" dirty="0">
                <a:cs typeface="Times New Roman" panose="02020603050405020304" pitchFamily="18" charset="0"/>
              </a:rPr>
              <a:t>– </a:t>
            </a:r>
            <a:r>
              <a:rPr lang="en-GB" sz="2800" dirty="0">
                <a:cs typeface="Times New Roman" panose="02020603050405020304" pitchFamily="18" charset="0"/>
              </a:rPr>
              <a:t>2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2</a:t>
            </a:r>
            <a:r>
              <a:rPr lang="en-GB" sz="2800" dirty="0"/>
              <a:t> </a:t>
            </a:r>
            <a:r>
              <a:rPr lang="en-GB" sz="2800" i="1" dirty="0">
                <a:cs typeface="Times New Roman" panose="02020603050405020304" pitchFamily="18" charset="0"/>
              </a:rPr>
              <a:t>+</a:t>
            </a:r>
            <a:r>
              <a:rPr lang="en-GB" sz="2800" dirty="0"/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800" dirty="0"/>
              <a:t>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sz="2800" dirty="0"/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EE67B0-7CEB-41A4-D9F4-30550EC79051}"/>
              </a:ext>
            </a:extLst>
          </p:cNvPr>
          <p:cNvSpPr/>
          <p:nvPr/>
        </p:nvSpPr>
        <p:spPr>
          <a:xfrm>
            <a:off x="1002514" y="1254891"/>
            <a:ext cx="76080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dirty="0">
                <a:solidFill>
                  <a:srgbClr val="010078"/>
                </a:solidFill>
                <a:latin typeface="Corbel" panose="020B0503020204020204" pitchFamily="34" charset="0"/>
              </a:rPr>
              <a:t>To add or subtract two polynomials, we collect “like” terms</a:t>
            </a:r>
            <a:endParaRPr lang="en-GB" sz="2800" dirty="0">
              <a:latin typeface="+mn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EAD443-AFA7-6147-557D-8A381BA85F2F}"/>
              </a:ext>
            </a:extLst>
          </p:cNvPr>
          <p:cNvSpPr/>
          <p:nvPr/>
        </p:nvSpPr>
        <p:spPr>
          <a:xfrm>
            <a:off x="308132" y="2202554"/>
            <a:ext cx="81414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444500"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b="1" dirty="0">
                <a:solidFill>
                  <a:srgbClr val="010078"/>
                </a:solidFill>
                <a:latin typeface="Corbel" panose="020B0503020204020204" pitchFamily="34" charset="0"/>
              </a:rPr>
              <a:t>Example 1:</a:t>
            </a:r>
            <a:endParaRPr lang="en-GB" sz="2800" b="1" dirty="0">
              <a:latin typeface="+mn-lt"/>
            </a:endParaRP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F4C85468-D221-CBDD-46D7-F9C073BD2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4887" y="2803266"/>
            <a:ext cx="312098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Q</a:t>
            </a:r>
            <a:r>
              <a:rPr lang="en-GB" sz="2800" dirty="0">
                <a:cs typeface="Times New Roman" panose="02020603050405020304" pitchFamily="18" charset="0"/>
              </a:rPr>
              <a:t>(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dirty="0">
                <a:cs typeface="Times New Roman" panose="02020603050405020304" pitchFamily="18" charset="0"/>
              </a:rPr>
              <a:t>)</a:t>
            </a:r>
            <a:r>
              <a:rPr lang="en-GB" sz="2800" i="1" dirty="0">
                <a:cs typeface="Times New Roman" panose="02020603050405020304" pitchFamily="18" charset="0"/>
              </a:rPr>
              <a:t> = </a:t>
            </a:r>
            <a:r>
              <a:rPr lang="en-GB" sz="2800" dirty="0">
                <a:cs typeface="Times New Roman" panose="02020603050405020304" pitchFamily="18" charset="0"/>
              </a:rPr>
              <a:t>2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3</a:t>
            </a:r>
            <a:r>
              <a:rPr lang="en-GB" sz="2800" dirty="0"/>
              <a:t> </a:t>
            </a:r>
            <a:r>
              <a:rPr lang="en-GB" sz="2800" i="1" dirty="0">
                <a:cs typeface="Times New Roman" panose="02020603050405020304" pitchFamily="18" charset="0"/>
              </a:rPr>
              <a:t>+ x</a:t>
            </a:r>
            <a:r>
              <a:rPr lang="en-GB" sz="2800" baseline="30000" dirty="0">
                <a:cs typeface="Times New Roman" panose="02020603050405020304" pitchFamily="18" charset="0"/>
              </a:rPr>
              <a:t>2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sz="2800" dirty="0"/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FABD32-EC08-AA38-16B4-5D867BF52C28}"/>
              </a:ext>
            </a:extLst>
          </p:cNvPr>
          <p:cNvSpPr/>
          <p:nvPr/>
        </p:nvSpPr>
        <p:spPr>
          <a:xfrm>
            <a:off x="308132" y="2803266"/>
            <a:ext cx="1219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dirty="0">
                <a:solidFill>
                  <a:srgbClr val="010078"/>
                </a:solidFill>
                <a:latin typeface="Corbel" panose="020B0503020204020204" pitchFamily="34" charset="0"/>
              </a:rPr>
              <a:t>Given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C9BBFD3-2779-4AA7-48D1-F02746614C60}"/>
              </a:ext>
            </a:extLst>
          </p:cNvPr>
          <p:cNvSpPr/>
          <p:nvPr/>
        </p:nvSpPr>
        <p:spPr>
          <a:xfrm>
            <a:off x="4952887" y="2803266"/>
            <a:ext cx="1219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dirty="0">
                <a:solidFill>
                  <a:srgbClr val="010078"/>
                </a:solidFill>
                <a:latin typeface="Corbel" panose="020B0503020204020204" pitchFamily="34" charset="0"/>
              </a:rPr>
              <a:t>and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F7EC646-8E99-89E4-F0A6-1FB2801E2383}"/>
              </a:ext>
            </a:extLst>
          </p:cNvPr>
          <p:cNvSpPr/>
          <p:nvPr/>
        </p:nvSpPr>
        <p:spPr>
          <a:xfrm>
            <a:off x="1377443" y="3393920"/>
            <a:ext cx="1219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dirty="0">
                <a:solidFill>
                  <a:srgbClr val="010078"/>
                </a:solidFill>
                <a:latin typeface="Corbel" panose="020B0503020204020204" pitchFamily="34" charset="0"/>
              </a:rPr>
              <a:t>Find: </a:t>
            </a:r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0B4AF80F-974B-E033-66BB-85EC14373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6018" y="3396426"/>
            <a:ext cx="36575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P</a:t>
            </a:r>
            <a:r>
              <a:rPr lang="en-GB" sz="2800" dirty="0">
                <a:cs typeface="Times New Roman" panose="02020603050405020304" pitchFamily="18" charset="0"/>
              </a:rPr>
              <a:t>(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dirty="0">
                <a:cs typeface="Times New Roman" panose="02020603050405020304" pitchFamily="18" charset="0"/>
              </a:rPr>
              <a:t>)</a:t>
            </a:r>
            <a:r>
              <a:rPr lang="en-GB" sz="2800" i="1" dirty="0">
                <a:cs typeface="Times New Roman" panose="02020603050405020304" pitchFamily="18" charset="0"/>
              </a:rPr>
              <a:t> +</a:t>
            </a:r>
            <a:r>
              <a:rPr lang="en-GB" sz="2800" dirty="0"/>
              <a:t> </a:t>
            </a:r>
            <a:r>
              <a:rPr lang="en-GB" sz="2800" i="1" dirty="0">
                <a:cs typeface="Times New Roman" panose="02020603050405020304" pitchFamily="18" charset="0"/>
              </a:rPr>
              <a:t>Q</a:t>
            </a:r>
            <a:r>
              <a:rPr lang="en-GB" sz="2800" dirty="0">
                <a:cs typeface="Times New Roman" panose="02020603050405020304" pitchFamily="18" charset="0"/>
              </a:rPr>
              <a:t>(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dirty="0"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4" name="Text Box 6">
            <a:extLst>
              <a:ext uri="{FF2B5EF4-FFF2-40B4-BE49-F238E27FC236}">
                <a16:creationId xmlns:a16="http://schemas.microsoft.com/office/drawing/2014/main" id="{7E011E49-6838-E2DA-B65B-84CD1ACFF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4819" y="3984574"/>
            <a:ext cx="28922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3</a:t>
            </a:r>
            <a:r>
              <a:rPr lang="en-GB" sz="2800" dirty="0"/>
              <a:t> </a:t>
            </a:r>
            <a:r>
              <a:rPr lang="en-GB" sz="2800" i="1" dirty="0">
                <a:cs typeface="Times New Roman" panose="02020603050405020304" pitchFamily="18" charset="0"/>
              </a:rPr>
              <a:t>– </a:t>
            </a:r>
            <a:r>
              <a:rPr lang="en-GB" sz="2800" dirty="0">
                <a:cs typeface="Times New Roman" panose="02020603050405020304" pitchFamily="18" charset="0"/>
              </a:rPr>
              <a:t>2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2</a:t>
            </a:r>
            <a:r>
              <a:rPr lang="en-GB" sz="2800" dirty="0"/>
              <a:t> </a:t>
            </a:r>
            <a:r>
              <a:rPr lang="en-GB" sz="2800" i="1" dirty="0">
                <a:cs typeface="Times New Roman" panose="02020603050405020304" pitchFamily="18" charset="0"/>
              </a:rPr>
              <a:t>+</a:t>
            </a:r>
            <a:r>
              <a:rPr lang="en-GB" sz="2800" dirty="0"/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800" dirty="0"/>
              <a:t>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sz="2800" dirty="0"/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5" name="Text Box 6">
            <a:extLst>
              <a:ext uri="{FF2B5EF4-FFF2-40B4-BE49-F238E27FC236}">
                <a16:creationId xmlns:a16="http://schemas.microsoft.com/office/drawing/2014/main" id="{AD319A1F-D440-525E-9AA8-75E0849A2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5333" y="4507794"/>
            <a:ext cx="8389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2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3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6">
            <a:extLst>
              <a:ext uri="{FF2B5EF4-FFF2-40B4-BE49-F238E27FC236}">
                <a16:creationId xmlns:a16="http://schemas.microsoft.com/office/drawing/2014/main" id="{41FB3078-4C89-0AFA-FE42-9C95A0315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8434" y="4507794"/>
            <a:ext cx="9907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+ x</a:t>
            </a:r>
            <a:r>
              <a:rPr lang="en-GB" sz="2800" baseline="30000" dirty="0">
                <a:cs typeface="Times New Roman" panose="02020603050405020304" pitchFamily="18" charset="0"/>
              </a:rPr>
              <a:t>2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FCB4E9AF-F0F2-BD8A-33A9-FDF67BA0E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8996" y="4507794"/>
            <a:ext cx="101349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sz="2800" dirty="0"/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  <p:sp>
        <p:nvSpPr>
          <p:cNvPr id="18" name="Text Box 6">
            <a:extLst>
              <a:ext uri="{FF2B5EF4-FFF2-40B4-BE49-F238E27FC236}">
                <a16:creationId xmlns:a16="http://schemas.microsoft.com/office/drawing/2014/main" id="{9BA4CE91-4529-C982-20BB-D63F6567D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9263" y="4507794"/>
            <a:ext cx="47675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+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A56FA64-6421-43AF-5199-1C715357BE06}"/>
              </a:ext>
            </a:extLst>
          </p:cNvPr>
          <p:cNvCxnSpPr/>
          <p:nvPr/>
        </p:nvCxnSpPr>
        <p:spPr>
          <a:xfrm>
            <a:off x="1828800" y="5031014"/>
            <a:ext cx="34747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6">
            <a:extLst>
              <a:ext uri="{FF2B5EF4-FFF2-40B4-BE49-F238E27FC236}">
                <a16:creationId xmlns:a16="http://schemas.microsoft.com/office/drawing/2014/main" id="{161E5228-F385-6544-CEF2-54C9D4263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5333" y="5031014"/>
            <a:ext cx="8389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3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3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6">
            <a:extLst>
              <a:ext uri="{FF2B5EF4-FFF2-40B4-BE49-F238E27FC236}">
                <a16:creationId xmlns:a16="http://schemas.microsoft.com/office/drawing/2014/main" id="{E4FF6972-377C-116A-1744-B89FC7A20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8434" y="5031014"/>
            <a:ext cx="9907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– x</a:t>
            </a:r>
            <a:r>
              <a:rPr lang="en-GB" sz="2800" baseline="30000" dirty="0">
                <a:cs typeface="Times New Roman" panose="02020603050405020304" pitchFamily="18" charset="0"/>
              </a:rPr>
              <a:t>2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6">
            <a:extLst>
              <a:ext uri="{FF2B5EF4-FFF2-40B4-BE49-F238E27FC236}">
                <a16:creationId xmlns:a16="http://schemas.microsoft.com/office/drawing/2014/main" id="{8320AC44-03BE-16D2-595D-30100EDB9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8996" y="5031014"/>
            <a:ext cx="101349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sz="2800" dirty="0"/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</a:p>
        </p:txBody>
      </p:sp>
      <p:sp>
        <p:nvSpPr>
          <p:cNvPr id="24" name="Text Box 6">
            <a:extLst>
              <a:ext uri="{FF2B5EF4-FFF2-40B4-BE49-F238E27FC236}">
                <a16:creationId xmlns:a16="http://schemas.microsoft.com/office/drawing/2014/main" id="{B2F788AE-3195-1BF2-C86B-539FECFD9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9263" y="5031014"/>
            <a:ext cx="47675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6">
            <a:extLst>
              <a:ext uri="{FF2B5EF4-FFF2-40B4-BE49-F238E27FC236}">
                <a16:creationId xmlns:a16="http://schemas.microsoft.com/office/drawing/2014/main" id="{B13339F2-6127-837B-CBC3-6C11CEA1E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7920" y="5031013"/>
            <a:ext cx="9907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+ </a:t>
            </a:r>
            <a:r>
              <a:rPr lang="en-GB" sz="2800" dirty="0">
                <a:cs typeface="Times New Roman" panose="02020603050405020304" pitchFamily="18" charset="0"/>
              </a:rPr>
              <a:t>3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62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1" grpId="0"/>
      <p:bldP spid="22" grpId="0"/>
      <p:bldP spid="23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98A0D6-9031-E758-A2F0-A5AB5D38CD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ED5F648-CA32-E3B0-3194-593E509AEB74}"/>
              </a:ext>
            </a:extLst>
          </p:cNvPr>
          <p:cNvSpPr txBox="1">
            <a:spLocks noChangeArrowheads="1"/>
          </p:cNvSpPr>
          <p:nvPr/>
        </p:nvSpPr>
        <p:spPr>
          <a:xfrm>
            <a:off x="220018" y="95951"/>
            <a:ext cx="8229600" cy="56467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Adding and subtracting polynomials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6FBA0F-031C-50FB-AD4D-9C612F14E122}"/>
              </a:ext>
            </a:extLst>
          </p:cNvPr>
          <p:cNvSpPr/>
          <p:nvPr/>
        </p:nvSpPr>
        <p:spPr>
          <a:xfrm>
            <a:off x="299665" y="797407"/>
            <a:ext cx="81414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444500"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b="1" dirty="0">
                <a:solidFill>
                  <a:srgbClr val="010078"/>
                </a:solidFill>
                <a:latin typeface="Corbel" panose="020B0503020204020204" pitchFamily="34" charset="0"/>
              </a:rPr>
              <a:t>Addition and subtraction</a:t>
            </a:r>
            <a:endParaRPr lang="en-GB" sz="2800" b="1" dirty="0">
              <a:latin typeface="+mn-lt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A89E0C2C-7776-27D7-EBD3-4F46F6914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7443" y="2803266"/>
            <a:ext cx="36575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P</a:t>
            </a:r>
            <a:r>
              <a:rPr lang="en-GB" sz="2800" dirty="0">
                <a:cs typeface="Times New Roman" panose="02020603050405020304" pitchFamily="18" charset="0"/>
              </a:rPr>
              <a:t>(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dirty="0">
                <a:cs typeface="Times New Roman" panose="02020603050405020304" pitchFamily="18" charset="0"/>
              </a:rPr>
              <a:t>)</a:t>
            </a:r>
            <a:r>
              <a:rPr lang="en-GB" sz="2800" i="1" dirty="0">
                <a:cs typeface="Times New Roman" panose="02020603050405020304" pitchFamily="18" charset="0"/>
              </a:rPr>
              <a:t> = x</a:t>
            </a:r>
            <a:r>
              <a:rPr lang="en-GB" sz="2800" baseline="30000" dirty="0">
                <a:cs typeface="Times New Roman" panose="02020603050405020304" pitchFamily="18" charset="0"/>
              </a:rPr>
              <a:t>3</a:t>
            </a:r>
            <a:r>
              <a:rPr lang="en-GB" sz="2800" dirty="0"/>
              <a:t> </a:t>
            </a:r>
            <a:r>
              <a:rPr lang="en-GB" sz="2800" i="1" dirty="0">
                <a:cs typeface="Times New Roman" panose="02020603050405020304" pitchFamily="18" charset="0"/>
              </a:rPr>
              <a:t>– </a:t>
            </a:r>
            <a:r>
              <a:rPr lang="en-GB" sz="2800" dirty="0">
                <a:cs typeface="Times New Roman" panose="02020603050405020304" pitchFamily="18" charset="0"/>
              </a:rPr>
              <a:t>2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2</a:t>
            </a:r>
            <a:r>
              <a:rPr lang="en-GB" sz="2800" dirty="0"/>
              <a:t> </a:t>
            </a:r>
            <a:r>
              <a:rPr lang="en-GB" sz="2800" i="1" dirty="0">
                <a:cs typeface="Times New Roman" panose="02020603050405020304" pitchFamily="18" charset="0"/>
              </a:rPr>
              <a:t>+</a:t>
            </a:r>
            <a:r>
              <a:rPr lang="en-GB" sz="2800" dirty="0"/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800" dirty="0"/>
              <a:t>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sz="2800" dirty="0"/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2170DD-8FB4-8FBB-4EB0-CD9213AB6763}"/>
              </a:ext>
            </a:extLst>
          </p:cNvPr>
          <p:cNvSpPr/>
          <p:nvPr/>
        </p:nvSpPr>
        <p:spPr>
          <a:xfrm>
            <a:off x="1002514" y="1254891"/>
            <a:ext cx="76080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dirty="0">
                <a:solidFill>
                  <a:srgbClr val="010078"/>
                </a:solidFill>
                <a:latin typeface="Corbel" panose="020B0503020204020204" pitchFamily="34" charset="0"/>
              </a:rPr>
              <a:t>To add or subtract two polynomials, we collect “like” terms</a:t>
            </a:r>
            <a:endParaRPr lang="en-GB" sz="2800" dirty="0">
              <a:latin typeface="+mn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840A07A-A275-6F33-0689-5A46E9CD08D3}"/>
              </a:ext>
            </a:extLst>
          </p:cNvPr>
          <p:cNvSpPr/>
          <p:nvPr/>
        </p:nvSpPr>
        <p:spPr>
          <a:xfrm>
            <a:off x="308132" y="2202554"/>
            <a:ext cx="81414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444500"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b="1" dirty="0">
                <a:solidFill>
                  <a:srgbClr val="010078"/>
                </a:solidFill>
                <a:latin typeface="Corbel" panose="020B0503020204020204" pitchFamily="34" charset="0"/>
              </a:rPr>
              <a:t>Example 2:</a:t>
            </a:r>
            <a:endParaRPr lang="en-GB" sz="2800" b="1" dirty="0">
              <a:latin typeface="+mn-lt"/>
            </a:endParaRP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3AB2008-0BBE-9B73-FA4E-A0BE6ECB6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4887" y="2803266"/>
            <a:ext cx="312098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Q</a:t>
            </a:r>
            <a:r>
              <a:rPr lang="en-GB" sz="2800" dirty="0">
                <a:cs typeface="Times New Roman" panose="02020603050405020304" pitchFamily="18" charset="0"/>
              </a:rPr>
              <a:t>(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dirty="0">
                <a:cs typeface="Times New Roman" panose="02020603050405020304" pitchFamily="18" charset="0"/>
              </a:rPr>
              <a:t>)</a:t>
            </a:r>
            <a:r>
              <a:rPr lang="en-GB" sz="2800" i="1" dirty="0">
                <a:cs typeface="Times New Roman" panose="02020603050405020304" pitchFamily="18" charset="0"/>
              </a:rPr>
              <a:t> = </a:t>
            </a:r>
            <a:r>
              <a:rPr lang="en-GB" sz="2800" dirty="0">
                <a:cs typeface="Times New Roman" panose="02020603050405020304" pitchFamily="18" charset="0"/>
              </a:rPr>
              <a:t>2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3</a:t>
            </a:r>
            <a:r>
              <a:rPr lang="en-GB" sz="2800" dirty="0"/>
              <a:t> </a:t>
            </a:r>
            <a:r>
              <a:rPr lang="en-GB" sz="2800" i="1" dirty="0">
                <a:cs typeface="Times New Roman" panose="02020603050405020304" pitchFamily="18" charset="0"/>
              </a:rPr>
              <a:t>+ x</a:t>
            </a:r>
            <a:r>
              <a:rPr lang="en-GB" sz="2800" baseline="30000" dirty="0">
                <a:cs typeface="Times New Roman" panose="02020603050405020304" pitchFamily="18" charset="0"/>
              </a:rPr>
              <a:t>2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sz="2800" dirty="0"/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3B1BD6-F94A-F5B9-4FD7-17224639E2FA}"/>
              </a:ext>
            </a:extLst>
          </p:cNvPr>
          <p:cNvSpPr/>
          <p:nvPr/>
        </p:nvSpPr>
        <p:spPr>
          <a:xfrm>
            <a:off x="308132" y="2803266"/>
            <a:ext cx="1219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dirty="0">
                <a:solidFill>
                  <a:srgbClr val="010078"/>
                </a:solidFill>
                <a:latin typeface="Corbel" panose="020B0503020204020204" pitchFamily="34" charset="0"/>
              </a:rPr>
              <a:t>Given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0562EF3-EFD0-3879-A1D3-300C31989A78}"/>
              </a:ext>
            </a:extLst>
          </p:cNvPr>
          <p:cNvSpPr/>
          <p:nvPr/>
        </p:nvSpPr>
        <p:spPr>
          <a:xfrm>
            <a:off x="4952887" y="2803266"/>
            <a:ext cx="1219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dirty="0">
                <a:solidFill>
                  <a:srgbClr val="010078"/>
                </a:solidFill>
                <a:latin typeface="Corbel" panose="020B0503020204020204" pitchFamily="34" charset="0"/>
              </a:rPr>
              <a:t>and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3342319-0CDC-18E4-1E8D-B10C3AD6688E}"/>
              </a:ext>
            </a:extLst>
          </p:cNvPr>
          <p:cNvSpPr/>
          <p:nvPr/>
        </p:nvSpPr>
        <p:spPr>
          <a:xfrm>
            <a:off x="1377443" y="3393920"/>
            <a:ext cx="1219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dirty="0">
                <a:solidFill>
                  <a:srgbClr val="010078"/>
                </a:solidFill>
                <a:latin typeface="Corbel" panose="020B0503020204020204" pitchFamily="34" charset="0"/>
              </a:rPr>
              <a:t>Find: </a:t>
            </a:r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BF04141A-B63F-A88E-9166-69002CAE1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6018" y="3396426"/>
            <a:ext cx="36575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P</a:t>
            </a:r>
            <a:r>
              <a:rPr lang="en-GB" sz="2800" dirty="0">
                <a:cs typeface="Times New Roman" panose="02020603050405020304" pitchFamily="18" charset="0"/>
              </a:rPr>
              <a:t>(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dirty="0">
                <a:cs typeface="Times New Roman" panose="02020603050405020304" pitchFamily="18" charset="0"/>
              </a:rPr>
              <a:t>)</a:t>
            </a:r>
            <a:r>
              <a:rPr lang="en-GB" sz="2800" i="1" dirty="0">
                <a:cs typeface="Times New Roman" panose="02020603050405020304" pitchFamily="18" charset="0"/>
              </a:rPr>
              <a:t> –</a:t>
            </a:r>
            <a:r>
              <a:rPr lang="en-GB" sz="2800" dirty="0"/>
              <a:t> </a:t>
            </a:r>
            <a:r>
              <a:rPr lang="en-GB" sz="2800" i="1" dirty="0">
                <a:cs typeface="Times New Roman" panose="02020603050405020304" pitchFamily="18" charset="0"/>
              </a:rPr>
              <a:t>Q</a:t>
            </a:r>
            <a:r>
              <a:rPr lang="en-GB" sz="2800" dirty="0">
                <a:cs typeface="Times New Roman" panose="02020603050405020304" pitchFamily="18" charset="0"/>
              </a:rPr>
              <a:t>(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dirty="0"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4" name="Text Box 6">
            <a:extLst>
              <a:ext uri="{FF2B5EF4-FFF2-40B4-BE49-F238E27FC236}">
                <a16:creationId xmlns:a16="http://schemas.microsoft.com/office/drawing/2014/main" id="{7BCF0B82-AAF4-309E-C3E7-B564692A9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4819" y="3984574"/>
            <a:ext cx="28922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3</a:t>
            </a:r>
            <a:r>
              <a:rPr lang="en-GB" sz="2800" dirty="0"/>
              <a:t> </a:t>
            </a:r>
            <a:r>
              <a:rPr lang="en-GB" sz="2800" i="1" dirty="0">
                <a:cs typeface="Times New Roman" panose="02020603050405020304" pitchFamily="18" charset="0"/>
              </a:rPr>
              <a:t>– </a:t>
            </a:r>
            <a:r>
              <a:rPr lang="en-GB" sz="2800" dirty="0">
                <a:cs typeface="Times New Roman" panose="02020603050405020304" pitchFamily="18" charset="0"/>
              </a:rPr>
              <a:t>2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2</a:t>
            </a:r>
            <a:r>
              <a:rPr lang="en-GB" sz="2800" dirty="0"/>
              <a:t> </a:t>
            </a:r>
            <a:r>
              <a:rPr lang="en-GB" sz="2800" i="1" dirty="0">
                <a:cs typeface="Times New Roman" panose="02020603050405020304" pitchFamily="18" charset="0"/>
              </a:rPr>
              <a:t>+</a:t>
            </a:r>
            <a:r>
              <a:rPr lang="en-GB" sz="2800" dirty="0"/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800" dirty="0"/>
              <a:t>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sz="2800" dirty="0"/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5" name="Text Box 6">
            <a:extLst>
              <a:ext uri="{FF2B5EF4-FFF2-40B4-BE49-F238E27FC236}">
                <a16:creationId xmlns:a16="http://schemas.microsoft.com/office/drawing/2014/main" id="{47A4200A-68FC-0326-FD24-AA64D34D8C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8128" y="4507794"/>
            <a:ext cx="9907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– </a:t>
            </a:r>
            <a:r>
              <a:rPr lang="en-GB" sz="2800" dirty="0">
                <a:cs typeface="Times New Roman" panose="02020603050405020304" pitchFamily="18" charset="0"/>
              </a:rPr>
              <a:t>2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3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6">
            <a:extLst>
              <a:ext uri="{FF2B5EF4-FFF2-40B4-BE49-F238E27FC236}">
                <a16:creationId xmlns:a16="http://schemas.microsoft.com/office/drawing/2014/main" id="{CDE0D98E-1CFD-F6A3-0CDB-AC37F4F5D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8434" y="4507794"/>
            <a:ext cx="9907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– x</a:t>
            </a:r>
            <a:r>
              <a:rPr lang="en-GB" sz="2800" baseline="30000" dirty="0">
                <a:cs typeface="Times New Roman" panose="02020603050405020304" pitchFamily="18" charset="0"/>
              </a:rPr>
              <a:t>2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6040250D-B5E6-8F5E-9733-2B68DB777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507794"/>
            <a:ext cx="101349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sz="2800" dirty="0"/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8653678-5A14-C780-1DFD-99905AD5C008}"/>
              </a:ext>
            </a:extLst>
          </p:cNvPr>
          <p:cNvCxnSpPr/>
          <p:nvPr/>
        </p:nvCxnSpPr>
        <p:spPr>
          <a:xfrm>
            <a:off x="1828800" y="5031014"/>
            <a:ext cx="34747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6">
            <a:extLst>
              <a:ext uri="{FF2B5EF4-FFF2-40B4-BE49-F238E27FC236}">
                <a16:creationId xmlns:a16="http://schemas.microsoft.com/office/drawing/2014/main" id="{BC66BEA6-2879-7419-B899-8CECDFC07D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031014"/>
            <a:ext cx="8389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– x</a:t>
            </a:r>
            <a:r>
              <a:rPr lang="en-GB" sz="2800" baseline="30000" dirty="0">
                <a:cs typeface="Times New Roman" panose="02020603050405020304" pitchFamily="18" charset="0"/>
              </a:rPr>
              <a:t>3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6">
            <a:extLst>
              <a:ext uri="{FF2B5EF4-FFF2-40B4-BE49-F238E27FC236}">
                <a16:creationId xmlns:a16="http://schemas.microsoft.com/office/drawing/2014/main" id="{A7F93131-FC58-5EAE-00EF-1336E7646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8434" y="5031014"/>
            <a:ext cx="9907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– </a:t>
            </a:r>
            <a:r>
              <a:rPr lang="en-GB" sz="2800" dirty="0">
                <a:cs typeface="Times New Roman" panose="02020603050405020304" pitchFamily="18" charset="0"/>
              </a:rPr>
              <a:t>3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2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6">
            <a:extLst>
              <a:ext uri="{FF2B5EF4-FFF2-40B4-BE49-F238E27FC236}">
                <a16:creationId xmlns:a16="http://schemas.microsoft.com/office/drawing/2014/main" id="{8CC8DC5E-5806-44C4-16E8-D8C1695C4D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8996" y="5031014"/>
            <a:ext cx="101349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sz="2800" dirty="0"/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5" name="Text Box 6">
            <a:extLst>
              <a:ext uri="{FF2B5EF4-FFF2-40B4-BE49-F238E27FC236}">
                <a16:creationId xmlns:a16="http://schemas.microsoft.com/office/drawing/2014/main" id="{9D39601F-F252-E477-525E-33E10E073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9887" y="5031013"/>
            <a:ext cx="9907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+ </a:t>
            </a:r>
            <a:r>
              <a:rPr lang="en-GB" sz="2800" dirty="0">
                <a:cs typeface="Times New Roman" panose="02020603050405020304" pitchFamily="18" charset="0"/>
              </a:rPr>
              <a:t>3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id="{E57F0B9E-5E3E-5F38-3497-77A83F041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7152" y="3950857"/>
            <a:ext cx="312098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sz="2800" i="1" dirty="0">
                <a:cs typeface="Times New Roman" panose="02020603050405020304" pitchFamily="18" charset="0"/>
              </a:rPr>
              <a:t> </a:t>
            </a:r>
            <a:r>
              <a:rPr lang="en-GB" sz="2800" dirty="0">
                <a:cs typeface="Times New Roman" panose="02020603050405020304" pitchFamily="18" charset="0"/>
              </a:rPr>
              <a:t>(2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3</a:t>
            </a:r>
            <a:r>
              <a:rPr lang="en-GB" sz="2800" dirty="0"/>
              <a:t> </a:t>
            </a:r>
            <a:r>
              <a:rPr lang="en-GB" sz="2800" i="1" dirty="0">
                <a:cs typeface="Times New Roman" panose="02020603050405020304" pitchFamily="18" charset="0"/>
              </a:rPr>
              <a:t>+ x</a:t>
            </a:r>
            <a:r>
              <a:rPr lang="en-GB" sz="2800" baseline="30000" dirty="0">
                <a:cs typeface="Times New Roman" panose="02020603050405020304" pitchFamily="18" charset="0"/>
              </a:rPr>
              <a:t>2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sz="2800" dirty="0"/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11)</a:t>
            </a:r>
          </a:p>
        </p:txBody>
      </p:sp>
    </p:spTree>
    <p:extLst>
      <p:ext uri="{BB962C8B-B14F-4D97-AF65-F5344CB8AC3E}">
        <p14:creationId xmlns:p14="http://schemas.microsoft.com/office/powerpoint/2010/main" val="4162702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21" grpId="0"/>
      <p:bldP spid="22" grpId="0"/>
      <p:bldP spid="23" grpId="0"/>
      <p:bldP spid="25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4AFB4F8-D9BC-F5BF-4EA8-156F54DD9F8F}"/>
              </a:ext>
            </a:extLst>
          </p:cNvPr>
          <p:cNvSpPr txBox="1">
            <a:spLocks noChangeArrowheads="1"/>
          </p:cNvSpPr>
          <p:nvPr/>
        </p:nvSpPr>
        <p:spPr>
          <a:xfrm>
            <a:off x="220018" y="95951"/>
            <a:ext cx="8229600" cy="56467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Multiplying polynomials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43DFC15-1F63-3B20-BE36-88E60661F869}"/>
              </a:ext>
            </a:extLst>
          </p:cNvPr>
          <p:cNvSpPr/>
          <p:nvPr/>
        </p:nvSpPr>
        <p:spPr>
          <a:xfrm>
            <a:off x="299665" y="797407"/>
            <a:ext cx="81414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444500"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b="1" dirty="0">
                <a:solidFill>
                  <a:srgbClr val="010078"/>
                </a:solidFill>
                <a:latin typeface="Corbel" panose="020B0503020204020204" pitchFamily="34" charset="0"/>
              </a:rPr>
              <a:t>Scalar multiplication</a:t>
            </a:r>
            <a:endParaRPr lang="en-GB" sz="2800" b="1" dirty="0">
              <a:latin typeface="+mn-lt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54465693-E0EB-C9C8-D3EB-D39DB4931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7443" y="2803266"/>
            <a:ext cx="36575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P</a:t>
            </a:r>
            <a:r>
              <a:rPr lang="en-GB" sz="2800" dirty="0">
                <a:cs typeface="Times New Roman" panose="02020603050405020304" pitchFamily="18" charset="0"/>
              </a:rPr>
              <a:t>(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dirty="0">
                <a:cs typeface="Times New Roman" panose="02020603050405020304" pitchFamily="18" charset="0"/>
              </a:rPr>
              <a:t>)</a:t>
            </a:r>
            <a:r>
              <a:rPr lang="en-GB" sz="2800" i="1" dirty="0">
                <a:cs typeface="Times New Roman" panose="02020603050405020304" pitchFamily="18" charset="0"/>
              </a:rPr>
              <a:t> = x</a:t>
            </a:r>
            <a:r>
              <a:rPr lang="en-GB" sz="2800" baseline="30000" dirty="0">
                <a:cs typeface="Times New Roman" panose="02020603050405020304" pitchFamily="18" charset="0"/>
              </a:rPr>
              <a:t>4</a:t>
            </a:r>
            <a:r>
              <a:rPr lang="en-GB" sz="2800" dirty="0"/>
              <a:t> </a:t>
            </a:r>
            <a:r>
              <a:rPr lang="en-GB" sz="2800" i="1" dirty="0">
                <a:cs typeface="Times New Roman" panose="02020603050405020304" pitchFamily="18" charset="0"/>
              </a:rPr>
              <a:t>– </a:t>
            </a:r>
            <a:r>
              <a:rPr lang="en-GB" sz="2800" dirty="0">
                <a:cs typeface="Times New Roman" panose="02020603050405020304" pitchFamily="18" charset="0"/>
              </a:rPr>
              <a:t>2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3</a:t>
            </a:r>
            <a:r>
              <a:rPr lang="en-GB" sz="2800" dirty="0"/>
              <a:t> </a:t>
            </a:r>
            <a:r>
              <a:rPr lang="en-GB" sz="2800" i="1" dirty="0">
                <a:cs typeface="Times New Roman" panose="02020603050405020304" pitchFamily="18" charset="0"/>
              </a:rPr>
              <a:t>+</a:t>
            </a:r>
            <a:r>
              <a:rPr lang="en-GB" sz="2800" dirty="0"/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800" dirty="0"/>
              <a:t>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sz="2800" dirty="0"/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19CC6B-BF05-84DF-04BD-0C0DC4CC5AED}"/>
              </a:ext>
            </a:extLst>
          </p:cNvPr>
          <p:cNvSpPr/>
          <p:nvPr/>
        </p:nvSpPr>
        <p:spPr>
          <a:xfrm>
            <a:off x="1002514" y="1254891"/>
            <a:ext cx="76080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dirty="0">
                <a:solidFill>
                  <a:srgbClr val="010078"/>
                </a:solidFill>
                <a:latin typeface="Corbel" panose="020B0503020204020204" pitchFamily="34" charset="0"/>
              </a:rPr>
              <a:t>To multiply a polynomial by a scalar (constant) we multiply each term by the scalar.</a:t>
            </a:r>
            <a:endParaRPr lang="en-GB" sz="2800" dirty="0">
              <a:latin typeface="+mn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7187FC-34C7-1F27-B5DC-2C51BC45044F}"/>
              </a:ext>
            </a:extLst>
          </p:cNvPr>
          <p:cNvSpPr/>
          <p:nvPr/>
        </p:nvSpPr>
        <p:spPr>
          <a:xfrm>
            <a:off x="308132" y="2202554"/>
            <a:ext cx="81414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444500"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b="1" dirty="0">
                <a:solidFill>
                  <a:srgbClr val="010078"/>
                </a:solidFill>
                <a:latin typeface="Corbel" panose="020B0503020204020204" pitchFamily="34" charset="0"/>
              </a:rPr>
              <a:t>Example 3:</a:t>
            </a:r>
            <a:endParaRPr lang="en-GB" sz="2800" b="1" dirty="0">
              <a:latin typeface="+mn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37747B8-27B7-A205-09D9-EA487504C427}"/>
              </a:ext>
            </a:extLst>
          </p:cNvPr>
          <p:cNvSpPr/>
          <p:nvPr/>
        </p:nvSpPr>
        <p:spPr>
          <a:xfrm>
            <a:off x="308132" y="2803266"/>
            <a:ext cx="1219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dirty="0">
                <a:solidFill>
                  <a:srgbClr val="010078"/>
                </a:solidFill>
                <a:latin typeface="Corbel" panose="020B0503020204020204" pitchFamily="34" charset="0"/>
              </a:rPr>
              <a:t>Given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D2CCA15-0BF9-1B50-A9D0-16C8BE167769}"/>
              </a:ext>
            </a:extLst>
          </p:cNvPr>
          <p:cNvSpPr/>
          <p:nvPr/>
        </p:nvSpPr>
        <p:spPr>
          <a:xfrm>
            <a:off x="1377443" y="3393920"/>
            <a:ext cx="1219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dirty="0">
                <a:solidFill>
                  <a:srgbClr val="010078"/>
                </a:solidFill>
                <a:latin typeface="Corbel" panose="020B0503020204020204" pitchFamily="34" charset="0"/>
              </a:rPr>
              <a:t>Find: </a:t>
            </a:r>
          </a:p>
        </p:txBody>
      </p:sp>
      <p:sp>
        <p:nvSpPr>
          <p:cNvPr id="12" name="Text Box 6">
            <a:extLst>
              <a:ext uri="{FF2B5EF4-FFF2-40B4-BE49-F238E27FC236}">
                <a16:creationId xmlns:a16="http://schemas.microsoft.com/office/drawing/2014/main" id="{223DD7F6-1539-55B3-1BA5-F1D5A4CBB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6019" y="3396426"/>
            <a:ext cx="145638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3</a:t>
            </a:r>
            <a:r>
              <a:rPr lang="en-GB" sz="2800" i="1" dirty="0">
                <a:cs typeface="Times New Roman" panose="02020603050405020304" pitchFamily="18" charset="0"/>
              </a:rPr>
              <a:t>P</a:t>
            </a:r>
            <a:r>
              <a:rPr lang="en-GB" sz="2800" dirty="0">
                <a:cs typeface="Times New Roman" panose="02020603050405020304" pitchFamily="18" charset="0"/>
              </a:rPr>
              <a:t>(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dirty="0">
                <a:cs typeface="Times New Roman" panose="02020603050405020304" pitchFamily="18" charset="0"/>
              </a:rPr>
              <a:t>)</a:t>
            </a:r>
            <a:r>
              <a:rPr lang="en-GB" sz="2800" i="1" dirty="0">
                <a:cs typeface="Times New Roman" panose="02020603050405020304" pitchFamily="18" charset="0"/>
              </a:rPr>
              <a:t> </a:t>
            </a:r>
            <a:endParaRPr lang="en-GB" sz="2800" dirty="0">
              <a:cs typeface="Times New Roman" panose="02020603050405020304" pitchFamily="18" charset="0"/>
            </a:endParaRPr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3F101807-E89C-2DD9-9E9E-60AFDBC8B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8051" y="3978396"/>
            <a:ext cx="4997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3</a:t>
            </a:r>
            <a:r>
              <a:rPr lang="en-GB" sz="2800" i="1" dirty="0">
                <a:cs typeface="Times New Roman" panose="02020603050405020304" pitchFamily="18" charset="0"/>
              </a:rPr>
              <a:t> </a:t>
            </a:r>
            <a:endParaRPr lang="en-GB" sz="2800" dirty="0">
              <a:cs typeface="Times New Roman" panose="02020603050405020304" pitchFamily="18" charset="0"/>
            </a:endParaRPr>
          </a:p>
        </p:txBody>
      </p:sp>
      <p:sp>
        <p:nvSpPr>
          <p:cNvPr id="14" name="Text Box 6">
            <a:extLst>
              <a:ext uri="{FF2B5EF4-FFF2-40B4-BE49-F238E27FC236}">
                <a16:creationId xmlns:a16="http://schemas.microsoft.com/office/drawing/2014/main" id="{F05E873A-0D9B-9617-D1B6-859208E6C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3976152"/>
            <a:ext cx="36575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(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4</a:t>
            </a:r>
            <a:r>
              <a:rPr lang="en-GB" sz="2800" dirty="0"/>
              <a:t> </a:t>
            </a:r>
            <a:r>
              <a:rPr lang="en-GB" sz="2800" i="1" dirty="0">
                <a:cs typeface="Times New Roman" panose="02020603050405020304" pitchFamily="18" charset="0"/>
              </a:rPr>
              <a:t>– </a:t>
            </a:r>
            <a:r>
              <a:rPr lang="en-GB" sz="2800" dirty="0">
                <a:cs typeface="Times New Roman" panose="02020603050405020304" pitchFamily="18" charset="0"/>
              </a:rPr>
              <a:t>2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3</a:t>
            </a:r>
            <a:r>
              <a:rPr lang="en-GB" sz="2800" dirty="0"/>
              <a:t> </a:t>
            </a:r>
            <a:r>
              <a:rPr lang="en-GB" sz="2800" i="1" dirty="0">
                <a:cs typeface="Times New Roman" panose="02020603050405020304" pitchFamily="18" charset="0"/>
              </a:rPr>
              <a:t>+</a:t>
            </a:r>
            <a:r>
              <a:rPr lang="en-GB" sz="2800" dirty="0"/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800" dirty="0"/>
              <a:t>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sz="2800" dirty="0"/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</a:t>
            </a:r>
          </a:p>
        </p:txBody>
      </p:sp>
      <p:sp>
        <p:nvSpPr>
          <p:cNvPr id="15" name="Text Box 6">
            <a:extLst>
              <a:ext uri="{FF2B5EF4-FFF2-40B4-BE49-F238E27FC236}">
                <a16:creationId xmlns:a16="http://schemas.microsoft.com/office/drawing/2014/main" id="{F855173B-EE66-D76C-E177-A7807980F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980902"/>
            <a:ext cx="4997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=</a:t>
            </a:r>
            <a:r>
              <a:rPr lang="en-GB" sz="2800" i="1" dirty="0">
                <a:cs typeface="Times New Roman" panose="02020603050405020304" pitchFamily="18" charset="0"/>
              </a:rPr>
              <a:t> </a:t>
            </a:r>
            <a:endParaRPr lang="en-GB" sz="2800" dirty="0">
              <a:cs typeface="Times New Roman" panose="02020603050405020304" pitchFamily="18" charset="0"/>
            </a:endParaRP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6662711C-BFA3-2336-963A-B8DFB20B7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1120" y="4499372"/>
            <a:ext cx="8389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3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4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6">
            <a:extLst>
              <a:ext uri="{FF2B5EF4-FFF2-40B4-BE49-F238E27FC236}">
                <a16:creationId xmlns:a16="http://schemas.microsoft.com/office/drawing/2014/main" id="{D6BF2041-3A23-13A0-BC0C-EFC1889BD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8493" y="4507792"/>
            <a:ext cx="9907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– </a:t>
            </a:r>
            <a:r>
              <a:rPr lang="en-GB" sz="2800" dirty="0">
                <a:cs typeface="Times New Roman" panose="02020603050405020304" pitchFamily="18" charset="0"/>
              </a:rPr>
              <a:t>6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3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6">
            <a:extLst>
              <a:ext uri="{FF2B5EF4-FFF2-40B4-BE49-F238E27FC236}">
                <a16:creationId xmlns:a16="http://schemas.microsoft.com/office/drawing/2014/main" id="{6400019E-6756-9E4D-6809-9F445FEB6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501713"/>
            <a:ext cx="101349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sz="2800" dirty="0"/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</a:p>
        </p:txBody>
      </p:sp>
      <p:sp>
        <p:nvSpPr>
          <p:cNvPr id="20" name="Text Box 6">
            <a:extLst>
              <a:ext uri="{FF2B5EF4-FFF2-40B4-BE49-F238E27FC236}">
                <a16:creationId xmlns:a16="http://schemas.microsoft.com/office/drawing/2014/main" id="{AA1ADF27-4CE4-A96B-2453-A6BCC9A3D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2566" y="4499372"/>
            <a:ext cx="10465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+ </a:t>
            </a:r>
            <a:r>
              <a:rPr lang="en-GB" sz="2800" dirty="0">
                <a:cs typeface="Times New Roman" panose="02020603050405020304" pitchFamily="18" charset="0"/>
              </a:rPr>
              <a:t>12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6">
            <a:extLst>
              <a:ext uri="{FF2B5EF4-FFF2-40B4-BE49-F238E27FC236}">
                <a16:creationId xmlns:a16="http://schemas.microsoft.com/office/drawing/2014/main" id="{715234F1-046F-E947-E096-E4F2536CA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8732" y="4567884"/>
            <a:ext cx="4997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=</a:t>
            </a:r>
            <a:r>
              <a:rPr lang="en-GB" sz="2800" i="1" dirty="0">
                <a:cs typeface="Times New Roman" panose="02020603050405020304" pitchFamily="18" charset="0"/>
              </a:rPr>
              <a:t> </a:t>
            </a:r>
            <a:endParaRPr lang="en-GB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874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436624-FB05-D45A-5F62-DFB77A3280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6F8C8F9-D534-59EC-E1E8-5983908632C0}"/>
              </a:ext>
            </a:extLst>
          </p:cNvPr>
          <p:cNvSpPr txBox="1">
            <a:spLocks noChangeArrowheads="1"/>
          </p:cNvSpPr>
          <p:nvPr/>
        </p:nvSpPr>
        <p:spPr>
          <a:xfrm>
            <a:off x="220018" y="95951"/>
            <a:ext cx="8229600" cy="56467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Multiplying polynomials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E81C10-31F4-88CA-DAE6-B6D05FE4773C}"/>
              </a:ext>
            </a:extLst>
          </p:cNvPr>
          <p:cNvSpPr/>
          <p:nvPr/>
        </p:nvSpPr>
        <p:spPr>
          <a:xfrm>
            <a:off x="299665" y="797407"/>
            <a:ext cx="81414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444500"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b="1" dirty="0">
                <a:solidFill>
                  <a:srgbClr val="010078"/>
                </a:solidFill>
                <a:latin typeface="Corbel" panose="020B0503020204020204" pitchFamily="34" charset="0"/>
              </a:rPr>
              <a:t>Scalar multiplication</a:t>
            </a:r>
            <a:endParaRPr lang="en-GB" sz="2800" b="1" dirty="0">
              <a:latin typeface="+mn-lt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9694FCBE-8A49-85AF-EF53-CD04B9E56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7443" y="2803266"/>
            <a:ext cx="36575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P</a:t>
            </a:r>
            <a:r>
              <a:rPr lang="en-GB" sz="2800" dirty="0">
                <a:cs typeface="Times New Roman" panose="02020603050405020304" pitchFamily="18" charset="0"/>
              </a:rPr>
              <a:t>(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dirty="0">
                <a:cs typeface="Times New Roman" panose="02020603050405020304" pitchFamily="18" charset="0"/>
              </a:rPr>
              <a:t>)</a:t>
            </a:r>
            <a:r>
              <a:rPr lang="en-GB" sz="2800" i="1" dirty="0">
                <a:cs typeface="Times New Roman" panose="02020603050405020304" pitchFamily="18" charset="0"/>
              </a:rPr>
              <a:t> = x</a:t>
            </a:r>
            <a:r>
              <a:rPr lang="en-GB" sz="2800" baseline="30000" dirty="0">
                <a:cs typeface="Times New Roman" panose="02020603050405020304" pitchFamily="18" charset="0"/>
              </a:rPr>
              <a:t>4</a:t>
            </a:r>
            <a:r>
              <a:rPr lang="en-GB" sz="2800" dirty="0"/>
              <a:t> </a:t>
            </a:r>
            <a:r>
              <a:rPr lang="en-GB" sz="2800" i="1" dirty="0">
                <a:cs typeface="Times New Roman" panose="02020603050405020304" pitchFamily="18" charset="0"/>
              </a:rPr>
              <a:t>– </a:t>
            </a:r>
            <a:r>
              <a:rPr lang="en-GB" sz="2800" dirty="0">
                <a:cs typeface="Times New Roman" panose="02020603050405020304" pitchFamily="18" charset="0"/>
              </a:rPr>
              <a:t>2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3</a:t>
            </a:r>
            <a:r>
              <a:rPr lang="en-GB" sz="2800" dirty="0"/>
              <a:t> </a:t>
            </a:r>
            <a:r>
              <a:rPr lang="en-GB" sz="2800" i="1" dirty="0">
                <a:cs typeface="Times New Roman" panose="02020603050405020304" pitchFamily="18" charset="0"/>
              </a:rPr>
              <a:t>+</a:t>
            </a:r>
            <a:r>
              <a:rPr lang="en-GB" sz="2800" dirty="0"/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800" dirty="0"/>
              <a:t>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sz="2800" dirty="0"/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932FA6-DD89-DA75-33C7-6E78907BE91A}"/>
              </a:ext>
            </a:extLst>
          </p:cNvPr>
          <p:cNvSpPr/>
          <p:nvPr/>
        </p:nvSpPr>
        <p:spPr>
          <a:xfrm>
            <a:off x="1002514" y="1254891"/>
            <a:ext cx="76080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dirty="0">
                <a:solidFill>
                  <a:srgbClr val="010078"/>
                </a:solidFill>
                <a:latin typeface="Corbel" panose="020B0503020204020204" pitchFamily="34" charset="0"/>
              </a:rPr>
              <a:t>To multiply a polynomial by a scalar (constant) we multiply each term by the scalar.</a:t>
            </a:r>
            <a:endParaRPr lang="en-GB" sz="2800" dirty="0">
              <a:latin typeface="+mn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83D2DC-AD73-C215-5CCB-95E42EC21B79}"/>
              </a:ext>
            </a:extLst>
          </p:cNvPr>
          <p:cNvSpPr/>
          <p:nvPr/>
        </p:nvSpPr>
        <p:spPr>
          <a:xfrm>
            <a:off x="308132" y="2202554"/>
            <a:ext cx="81414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444500"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b="1" dirty="0">
                <a:solidFill>
                  <a:srgbClr val="010078"/>
                </a:solidFill>
                <a:latin typeface="Corbel" panose="020B0503020204020204" pitchFamily="34" charset="0"/>
              </a:rPr>
              <a:t>Example 4:</a:t>
            </a:r>
            <a:endParaRPr lang="en-GB" sz="2800" b="1" dirty="0">
              <a:latin typeface="+mn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FD87FC6-79C5-A44D-28E1-29A50C3B1D4B}"/>
              </a:ext>
            </a:extLst>
          </p:cNvPr>
          <p:cNvSpPr/>
          <p:nvPr/>
        </p:nvSpPr>
        <p:spPr>
          <a:xfrm>
            <a:off x="308132" y="2803266"/>
            <a:ext cx="1219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dirty="0">
                <a:solidFill>
                  <a:srgbClr val="010078"/>
                </a:solidFill>
                <a:latin typeface="Corbel" panose="020B0503020204020204" pitchFamily="34" charset="0"/>
              </a:rPr>
              <a:t>Given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3C204B-AF8F-56FD-5A1C-E8CCC3329AE9}"/>
              </a:ext>
            </a:extLst>
          </p:cNvPr>
          <p:cNvSpPr/>
          <p:nvPr/>
        </p:nvSpPr>
        <p:spPr>
          <a:xfrm>
            <a:off x="1377443" y="3393920"/>
            <a:ext cx="1219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dirty="0">
                <a:solidFill>
                  <a:srgbClr val="010078"/>
                </a:solidFill>
                <a:latin typeface="Corbel" panose="020B0503020204020204" pitchFamily="34" charset="0"/>
              </a:rPr>
              <a:t>Find: </a:t>
            </a:r>
          </a:p>
        </p:txBody>
      </p:sp>
      <p:sp>
        <p:nvSpPr>
          <p:cNvPr id="12" name="Text Box 6">
            <a:extLst>
              <a:ext uri="{FF2B5EF4-FFF2-40B4-BE49-F238E27FC236}">
                <a16:creationId xmlns:a16="http://schemas.microsoft.com/office/drawing/2014/main" id="{8D12D49E-0084-646D-0712-EF64F4B23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6019" y="3396426"/>
            <a:ext cx="145638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‒4</a:t>
            </a:r>
            <a:r>
              <a:rPr lang="en-GB" sz="2800" i="1" dirty="0">
                <a:cs typeface="Times New Roman" panose="02020603050405020304" pitchFamily="18" charset="0"/>
              </a:rPr>
              <a:t>P</a:t>
            </a:r>
            <a:r>
              <a:rPr lang="en-GB" sz="2800" dirty="0">
                <a:cs typeface="Times New Roman" panose="02020603050405020304" pitchFamily="18" charset="0"/>
              </a:rPr>
              <a:t>(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dirty="0">
                <a:cs typeface="Times New Roman" panose="02020603050405020304" pitchFamily="18" charset="0"/>
              </a:rPr>
              <a:t>)</a:t>
            </a:r>
            <a:r>
              <a:rPr lang="en-GB" sz="2800" i="1" dirty="0">
                <a:cs typeface="Times New Roman" panose="02020603050405020304" pitchFamily="18" charset="0"/>
              </a:rPr>
              <a:t> </a:t>
            </a:r>
            <a:endParaRPr lang="en-GB" sz="2800" dirty="0">
              <a:cs typeface="Times New Roman" panose="02020603050405020304" pitchFamily="18" charset="0"/>
            </a:endParaRPr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879C7884-37DE-503F-39EF-3C5A20E7D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8050" y="3978396"/>
            <a:ext cx="5427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‒4</a:t>
            </a:r>
            <a:r>
              <a:rPr lang="en-GB" sz="2800" i="1" dirty="0">
                <a:cs typeface="Times New Roman" panose="02020603050405020304" pitchFamily="18" charset="0"/>
              </a:rPr>
              <a:t> </a:t>
            </a:r>
            <a:endParaRPr lang="en-GB" sz="2800" dirty="0">
              <a:cs typeface="Times New Roman" panose="02020603050405020304" pitchFamily="18" charset="0"/>
            </a:endParaRPr>
          </a:p>
        </p:txBody>
      </p:sp>
      <p:sp>
        <p:nvSpPr>
          <p:cNvPr id="14" name="Text Box 6">
            <a:extLst>
              <a:ext uri="{FF2B5EF4-FFF2-40B4-BE49-F238E27FC236}">
                <a16:creationId xmlns:a16="http://schemas.microsoft.com/office/drawing/2014/main" id="{B8FC3034-E200-2185-22D6-2182F8FAC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7977" y="3984937"/>
            <a:ext cx="36575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(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4</a:t>
            </a:r>
            <a:r>
              <a:rPr lang="en-GB" sz="2800" dirty="0"/>
              <a:t> </a:t>
            </a:r>
            <a:r>
              <a:rPr lang="en-GB" sz="2800" i="1" dirty="0">
                <a:cs typeface="Times New Roman" panose="02020603050405020304" pitchFamily="18" charset="0"/>
              </a:rPr>
              <a:t>– </a:t>
            </a:r>
            <a:r>
              <a:rPr lang="en-GB" sz="2800" dirty="0">
                <a:cs typeface="Times New Roman" panose="02020603050405020304" pitchFamily="18" charset="0"/>
              </a:rPr>
              <a:t>2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3</a:t>
            </a:r>
            <a:r>
              <a:rPr lang="en-GB" sz="2800" dirty="0"/>
              <a:t> </a:t>
            </a:r>
            <a:r>
              <a:rPr lang="en-GB" sz="2800" i="1" dirty="0">
                <a:cs typeface="Times New Roman" panose="02020603050405020304" pitchFamily="18" charset="0"/>
              </a:rPr>
              <a:t>+</a:t>
            </a:r>
            <a:r>
              <a:rPr lang="en-GB" sz="2800" dirty="0"/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800" dirty="0"/>
              <a:t>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sz="2800" dirty="0"/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</a:t>
            </a:r>
          </a:p>
        </p:txBody>
      </p:sp>
      <p:sp>
        <p:nvSpPr>
          <p:cNvPr id="15" name="Text Box 6">
            <a:extLst>
              <a:ext uri="{FF2B5EF4-FFF2-40B4-BE49-F238E27FC236}">
                <a16:creationId xmlns:a16="http://schemas.microsoft.com/office/drawing/2014/main" id="{E78B4C0C-C22A-FFDA-77F6-500150302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980902"/>
            <a:ext cx="4997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=</a:t>
            </a:r>
            <a:r>
              <a:rPr lang="en-GB" sz="2800" i="1" dirty="0">
                <a:cs typeface="Times New Roman" panose="02020603050405020304" pitchFamily="18" charset="0"/>
              </a:rPr>
              <a:t> </a:t>
            </a:r>
            <a:endParaRPr lang="en-GB" sz="2800" dirty="0">
              <a:cs typeface="Times New Roman" panose="02020603050405020304" pitchFamily="18" charset="0"/>
            </a:endParaRP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AC3398C2-3F9A-C55C-EC6A-2C538B7DE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1120" y="4499372"/>
            <a:ext cx="8389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‒4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4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6">
            <a:extLst>
              <a:ext uri="{FF2B5EF4-FFF2-40B4-BE49-F238E27FC236}">
                <a16:creationId xmlns:a16="http://schemas.microsoft.com/office/drawing/2014/main" id="{897BABAB-0495-E07C-BC77-0C6572D0DA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0696" y="4517818"/>
            <a:ext cx="9907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+ </a:t>
            </a:r>
            <a:r>
              <a:rPr lang="en-GB" sz="2800" dirty="0">
                <a:cs typeface="Times New Roman" panose="02020603050405020304" pitchFamily="18" charset="0"/>
              </a:rPr>
              <a:t>8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3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6">
            <a:extLst>
              <a:ext uri="{FF2B5EF4-FFF2-40B4-BE49-F238E27FC236}">
                <a16:creationId xmlns:a16="http://schemas.microsoft.com/office/drawing/2014/main" id="{C2D04A7F-B2D0-E566-3255-D754CD4A6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5042" y="4499372"/>
            <a:ext cx="101349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–</a:t>
            </a:r>
            <a:r>
              <a:rPr lang="en-GB" sz="2800" dirty="0"/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</a:p>
        </p:txBody>
      </p:sp>
      <p:sp>
        <p:nvSpPr>
          <p:cNvPr id="20" name="Text Box 6">
            <a:extLst>
              <a:ext uri="{FF2B5EF4-FFF2-40B4-BE49-F238E27FC236}">
                <a16:creationId xmlns:a16="http://schemas.microsoft.com/office/drawing/2014/main" id="{F6539768-9416-B8EA-1A71-F890F6F5E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0808" y="4497031"/>
            <a:ext cx="10465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– </a:t>
            </a:r>
            <a:r>
              <a:rPr lang="en-GB" sz="2800" dirty="0">
                <a:cs typeface="Times New Roman" panose="02020603050405020304" pitchFamily="18" charset="0"/>
              </a:rPr>
              <a:t>16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6">
            <a:extLst>
              <a:ext uri="{FF2B5EF4-FFF2-40B4-BE49-F238E27FC236}">
                <a16:creationId xmlns:a16="http://schemas.microsoft.com/office/drawing/2014/main" id="{8AD58F04-1AA7-AB45-27D8-D40E5B23A7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8732" y="4567884"/>
            <a:ext cx="4997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=</a:t>
            </a:r>
            <a:r>
              <a:rPr lang="en-GB" sz="2800" i="1" dirty="0">
                <a:cs typeface="Times New Roman" panose="02020603050405020304" pitchFamily="18" charset="0"/>
              </a:rPr>
              <a:t> </a:t>
            </a:r>
            <a:endParaRPr lang="en-GB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594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B38993-67DA-FD47-DD9D-83B6051CC3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ADBE69A-DBF5-8297-2947-B022520FDCDA}"/>
              </a:ext>
            </a:extLst>
          </p:cNvPr>
          <p:cNvSpPr txBox="1">
            <a:spLocks noChangeArrowheads="1"/>
          </p:cNvSpPr>
          <p:nvPr/>
        </p:nvSpPr>
        <p:spPr>
          <a:xfrm>
            <a:off x="220018" y="95951"/>
            <a:ext cx="8229600" cy="56467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Multiplying polynomials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3DD455-53AF-B8DE-75C3-A69336D653BA}"/>
              </a:ext>
            </a:extLst>
          </p:cNvPr>
          <p:cNvSpPr/>
          <p:nvPr/>
        </p:nvSpPr>
        <p:spPr>
          <a:xfrm>
            <a:off x="261550" y="704357"/>
            <a:ext cx="41975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444500"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b="1" dirty="0">
                <a:solidFill>
                  <a:srgbClr val="010078"/>
                </a:solidFill>
                <a:latin typeface="Corbel" panose="020B0503020204020204" pitchFamily="34" charset="0"/>
              </a:rPr>
              <a:t>Polynomial multiplication</a:t>
            </a:r>
            <a:endParaRPr lang="en-GB" sz="2800" b="1" dirty="0">
              <a:latin typeface="+mn-lt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0971C275-8EAD-DB16-CC02-E7AF706DE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2137" y="2775568"/>
            <a:ext cx="26022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cs typeface="Times New Roman" panose="02020603050405020304" pitchFamily="18" charset="0"/>
              </a:rPr>
              <a:t>P</a:t>
            </a:r>
            <a:r>
              <a:rPr lang="en-GB" dirty="0">
                <a:cs typeface="Times New Roman" panose="02020603050405020304" pitchFamily="18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cs typeface="Times New Roman" panose="02020603050405020304" pitchFamily="18" charset="0"/>
              </a:rPr>
              <a:t>)</a:t>
            </a:r>
            <a:r>
              <a:rPr lang="en-GB" i="1" dirty="0">
                <a:cs typeface="Times New Roman" panose="02020603050405020304" pitchFamily="18" charset="0"/>
              </a:rPr>
              <a:t> = x</a:t>
            </a:r>
            <a:r>
              <a:rPr lang="en-GB" baseline="30000" dirty="0">
                <a:cs typeface="Times New Roman" panose="02020603050405020304" pitchFamily="18" charset="0"/>
              </a:rPr>
              <a:t>3</a:t>
            </a:r>
            <a:r>
              <a:rPr lang="en-GB" dirty="0"/>
              <a:t> </a:t>
            </a:r>
            <a:r>
              <a:rPr lang="en-GB" i="1" dirty="0">
                <a:cs typeface="Times New Roman" panose="02020603050405020304" pitchFamily="18" charset="0"/>
              </a:rPr>
              <a:t>– </a:t>
            </a:r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 </a:t>
            </a:r>
            <a:r>
              <a:rPr lang="en-GB" i="1" dirty="0">
                <a:cs typeface="Times New Roman" panose="02020603050405020304" pitchFamily="18" charset="0"/>
              </a:rPr>
              <a:t>+</a:t>
            </a:r>
            <a:r>
              <a:rPr lang="en-GB" dirty="0"/>
              <a:t> </a:t>
            </a:r>
            <a:r>
              <a:rPr lang="en-GB" dirty="0"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78D2C3-EAC3-0F7F-C69D-D6061295A707}"/>
              </a:ext>
            </a:extLst>
          </p:cNvPr>
          <p:cNvSpPr/>
          <p:nvPr/>
        </p:nvSpPr>
        <p:spPr>
          <a:xfrm>
            <a:off x="261550" y="1240246"/>
            <a:ext cx="79077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dirty="0">
                <a:solidFill>
                  <a:srgbClr val="010078"/>
                </a:solidFill>
                <a:latin typeface="Corbel" panose="020B0503020204020204" pitchFamily="34" charset="0"/>
              </a:rPr>
              <a:t>To multiply two polynomials, we multiply each term of the first polynomial by each term of the second polynomial and then collect “like” terms.</a:t>
            </a:r>
            <a:endParaRPr lang="en-GB" dirty="0">
              <a:latin typeface="+mn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B4699F-CE1F-84F7-F201-F3F498297221}"/>
              </a:ext>
            </a:extLst>
          </p:cNvPr>
          <p:cNvSpPr/>
          <p:nvPr/>
        </p:nvSpPr>
        <p:spPr>
          <a:xfrm>
            <a:off x="228039" y="2677145"/>
            <a:ext cx="20540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444500"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b="1" dirty="0">
                <a:solidFill>
                  <a:srgbClr val="010078"/>
                </a:solidFill>
                <a:latin typeface="Corbel" panose="020B0503020204020204" pitchFamily="34" charset="0"/>
              </a:rPr>
              <a:t>Example 5:</a:t>
            </a:r>
            <a:endParaRPr lang="en-GB" sz="2800" b="1" dirty="0">
              <a:latin typeface="+mn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0D7854B-06E8-C365-EB2C-B99351B396B8}"/>
              </a:ext>
            </a:extLst>
          </p:cNvPr>
          <p:cNvSpPr/>
          <p:nvPr/>
        </p:nvSpPr>
        <p:spPr>
          <a:xfrm>
            <a:off x="2019037" y="2756554"/>
            <a:ext cx="121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dirty="0">
                <a:solidFill>
                  <a:srgbClr val="010078"/>
                </a:solidFill>
                <a:latin typeface="Corbel" panose="020B0503020204020204" pitchFamily="34" charset="0"/>
              </a:rPr>
              <a:t>Given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20BD1C0-54E3-3175-C0B9-FF2C95D278FB}"/>
              </a:ext>
            </a:extLst>
          </p:cNvPr>
          <p:cNvSpPr/>
          <p:nvPr/>
        </p:nvSpPr>
        <p:spPr>
          <a:xfrm>
            <a:off x="2196168" y="3130719"/>
            <a:ext cx="1219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dirty="0">
                <a:solidFill>
                  <a:srgbClr val="010078"/>
                </a:solidFill>
                <a:latin typeface="Corbel" panose="020B0503020204020204" pitchFamily="34" charset="0"/>
              </a:rPr>
              <a:t>Find: </a:t>
            </a:r>
          </a:p>
        </p:txBody>
      </p:sp>
      <p:sp>
        <p:nvSpPr>
          <p:cNvPr id="12" name="Text Box 6">
            <a:extLst>
              <a:ext uri="{FF2B5EF4-FFF2-40B4-BE49-F238E27FC236}">
                <a16:creationId xmlns:a16="http://schemas.microsoft.com/office/drawing/2014/main" id="{637D235B-A8F6-D06F-6B39-B0403987D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4743" y="3133225"/>
            <a:ext cx="16131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P</a:t>
            </a:r>
            <a:r>
              <a:rPr lang="en-GB" sz="2800" dirty="0">
                <a:cs typeface="Times New Roman" panose="02020603050405020304" pitchFamily="18" charset="0"/>
              </a:rPr>
              <a:t>(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dirty="0">
                <a:cs typeface="Times New Roman" panose="02020603050405020304" pitchFamily="18" charset="0"/>
              </a:rPr>
              <a:t>)</a:t>
            </a:r>
            <a:r>
              <a:rPr lang="en-GB" sz="2800" i="1" dirty="0">
                <a:cs typeface="Times New Roman" panose="02020603050405020304" pitchFamily="18" charset="0"/>
              </a:rPr>
              <a:t> Q</a:t>
            </a:r>
            <a:r>
              <a:rPr lang="en-GB" sz="2800" dirty="0">
                <a:cs typeface="Times New Roman" panose="02020603050405020304" pitchFamily="18" charset="0"/>
              </a:rPr>
              <a:t>(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dirty="0">
                <a:cs typeface="Times New Roman" panose="02020603050405020304" pitchFamily="18" charset="0"/>
              </a:rPr>
              <a:t>)</a:t>
            </a:r>
            <a:r>
              <a:rPr lang="en-GB" sz="2800" i="1" dirty="0">
                <a:cs typeface="Times New Roman" panose="02020603050405020304" pitchFamily="18" charset="0"/>
              </a:rPr>
              <a:t> </a:t>
            </a:r>
            <a:endParaRPr lang="en-GB" sz="2800" dirty="0">
              <a:cs typeface="Times New Roman" panose="02020603050405020304" pitchFamily="18" charset="0"/>
            </a:endParaRPr>
          </a:p>
        </p:txBody>
      </p:sp>
      <p:sp>
        <p:nvSpPr>
          <p:cNvPr id="19" name="Text Box 6">
            <a:extLst>
              <a:ext uri="{FF2B5EF4-FFF2-40B4-BE49-F238E27FC236}">
                <a16:creationId xmlns:a16="http://schemas.microsoft.com/office/drawing/2014/main" id="{1EBD4BEB-EE05-75BE-4768-62BBB5E27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4967" y="5988764"/>
            <a:ext cx="101349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–</a:t>
            </a:r>
            <a:r>
              <a:rPr lang="en-GB" sz="2800" dirty="0"/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FE17DA8D-7487-C3FB-09A0-8A3A5C37C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5452" y="2743200"/>
            <a:ext cx="312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cs typeface="Times New Roman" panose="02020603050405020304" pitchFamily="18" charset="0"/>
              </a:rPr>
              <a:t>Q</a:t>
            </a:r>
            <a:r>
              <a:rPr lang="en-GB" dirty="0">
                <a:cs typeface="Times New Roman" panose="02020603050405020304" pitchFamily="18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cs typeface="Times New Roman" panose="02020603050405020304" pitchFamily="18" charset="0"/>
              </a:rPr>
              <a:t>)</a:t>
            </a:r>
            <a:r>
              <a:rPr lang="en-GB" i="1" dirty="0">
                <a:cs typeface="Times New Roman" panose="02020603050405020304" pitchFamily="18" charset="0"/>
              </a:rPr>
              <a:t> = </a:t>
            </a:r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2</a:t>
            </a:r>
            <a:r>
              <a:rPr lang="en-GB" dirty="0"/>
              <a:t> </a:t>
            </a:r>
            <a:r>
              <a:rPr lang="en-GB" i="1" dirty="0">
                <a:cs typeface="Times New Roman" panose="02020603050405020304" pitchFamily="18" charset="0"/>
              </a:rPr>
              <a:t>+ </a:t>
            </a:r>
            <a:r>
              <a:rPr lang="en-GB" dirty="0">
                <a:cs typeface="Times New Roman" panose="02020603050405020304" pitchFamily="18" charset="0"/>
              </a:rPr>
              <a:t>3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–</a:t>
            </a:r>
            <a:r>
              <a:rPr lang="en-GB" dirty="0"/>
              <a:t> </a:t>
            </a:r>
            <a:r>
              <a:rPr lang="en-GB" dirty="0"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A5FAFD8-FE4B-CB38-A9DA-136DC12A515A}"/>
              </a:ext>
            </a:extLst>
          </p:cNvPr>
          <p:cNvSpPr/>
          <p:nvPr/>
        </p:nvSpPr>
        <p:spPr>
          <a:xfrm>
            <a:off x="5259845" y="2743200"/>
            <a:ext cx="121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dirty="0">
                <a:solidFill>
                  <a:srgbClr val="010078"/>
                </a:solidFill>
                <a:latin typeface="Corbel" panose="020B0503020204020204" pitchFamily="34" charset="0"/>
              </a:rPr>
              <a:t>and</a:t>
            </a:r>
          </a:p>
        </p:txBody>
      </p:sp>
      <p:sp>
        <p:nvSpPr>
          <p:cNvPr id="30" name="Text Box 6">
            <a:extLst>
              <a:ext uri="{FF2B5EF4-FFF2-40B4-BE49-F238E27FC236}">
                <a16:creationId xmlns:a16="http://schemas.microsoft.com/office/drawing/2014/main" id="{23693B47-13FB-6756-B6AB-82AE89D8B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5329" y="6010105"/>
            <a:ext cx="4997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=</a:t>
            </a:r>
            <a:r>
              <a:rPr lang="en-GB" sz="2800" i="1" dirty="0">
                <a:cs typeface="Times New Roman" panose="02020603050405020304" pitchFamily="18" charset="0"/>
              </a:rPr>
              <a:t> </a:t>
            </a:r>
            <a:endParaRPr lang="en-GB" sz="2800" dirty="0">
              <a:cs typeface="Times New Roman" panose="02020603050405020304" pitchFamily="18" charset="0"/>
            </a:endParaRPr>
          </a:p>
        </p:txBody>
      </p:sp>
      <p:sp>
        <p:nvSpPr>
          <p:cNvPr id="34" name="Text Box 6">
            <a:extLst>
              <a:ext uri="{FF2B5EF4-FFF2-40B4-BE49-F238E27FC236}">
                <a16:creationId xmlns:a16="http://schemas.microsoft.com/office/drawing/2014/main" id="{72524818-0D4A-0D42-C4C1-758CF4E14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1154" y="6018599"/>
            <a:ext cx="8389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2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5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 Box 6">
            <a:extLst>
              <a:ext uri="{FF2B5EF4-FFF2-40B4-BE49-F238E27FC236}">
                <a16:creationId xmlns:a16="http://schemas.microsoft.com/office/drawing/2014/main" id="{32F0EBF9-04E1-9257-1E9F-274C1E358D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1849" y="6027019"/>
            <a:ext cx="9907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+ </a:t>
            </a:r>
            <a:r>
              <a:rPr lang="en-GB" sz="2800" dirty="0">
                <a:cs typeface="Times New Roman" panose="02020603050405020304" pitchFamily="18" charset="0"/>
              </a:rPr>
              <a:t>3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4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 Box 6">
            <a:extLst>
              <a:ext uri="{FF2B5EF4-FFF2-40B4-BE49-F238E27FC236}">
                <a16:creationId xmlns:a16="http://schemas.microsoft.com/office/drawing/2014/main" id="{41A22A33-31C4-342D-6721-B95F932E4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7634" y="6018599"/>
            <a:ext cx="10465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– </a:t>
            </a:r>
            <a:r>
              <a:rPr lang="en-GB" sz="2800" dirty="0">
                <a:cs typeface="Times New Roman" panose="02020603050405020304" pitchFamily="18" charset="0"/>
              </a:rPr>
              <a:t>9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7" name="Text Box 6">
            <a:extLst>
              <a:ext uri="{FF2B5EF4-FFF2-40B4-BE49-F238E27FC236}">
                <a16:creationId xmlns:a16="http://schemas.microsoft.com/office/drawing/2014/main" id="{16988ADF-CA58-7C09-4DD2-BCA8C794C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6847" y="6006288"/>
            <a:ext cx="9907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+ </a:t>
            </a:r>
            <a:r>
              <a:rPr lang="en-GB" sz="2800" dirty="0">
                <a:cs typeface="Times New Roman" panose="02020603050405020304" pitchFamily="18" charset="0"/>
              </a:rPr>
              <a:t>2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2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 Box 6">
            <a:extLst>
              <a:ext uri="{FF2B5EF4-FFF2-40B4-BE49-F238E27FC236}">
                <a16:creationId xmlns:a16="http://schemas.microsoft.com/office/drawing/2014/main" id="{56100100-58A6-35F3-257E-C3C77953E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4344" y="5997868"/>
            <a:ext cx="12150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+ </a:t>
            </a:r>
            <a:r>
              <a:rPr lang="en-GB" sz="2800" dirty="0">
                <a:cs typeface="Times New Roman" panose="02020603050405020304" pitchFamily="18" charset="0"/>
              </a:rPr>
              <a:t>22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endParaRPr lang="en-GB" sz="2800" baseline="30000" dirty="0">
              <a:cs typeface="Times New Roman" panose="02020603050405020304" pitchFamily="18" charset="0"/>
            </a:endParaRPr>
          </a:p>
        </p:txBody>
      </p:sp>
      <p:sp>
        <p:nvSpPr>
          <p:cNvPr id="118" name="Text Box 6">
            <a:extLst>
              <a:ext uri="{FF2B5EF4-FFF2-40B4-BE49-F238E27FC236}">
                <a16:creationId xmlns:a16="http://schemas.microsoft.com/office/drawing/2014/main" id="{35F92108-EBDB-8C38-0486-60C5BA331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5188" y="3623570"/>
            <a:ext cx="18170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cs typeface="Times New Roman" panose="02020603050405020304" pitchFamily="18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3</a:t>
            </a:r>
            <a:r>
              <a:rPr lang="en-GB" dirty="0"/>
              <a:t> </a:t>
            </a:r>
            <a:r>
              <a:rPr lang="en-GB" i="1" dirty="0">
                <a:cs typeface="Times New Roman" panose="02020603050405020304" pitchFamily="18" charset="0"/>
              </a:rPr>
              <a:t>– </a:t>
            </a:r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 </a:t>
            </a:r>
            <a:r>
              <a:rPr lang="en-GB" i="1" dirty="0">
                <a:cs typeface="Times New Roman" panose="02020603050405020304" pitchFamily="18" charset="0"/>
              </a:rPr>
              <a:t>+</a:t>
            </a:r>
            <a:r>
              <a:rPr lang="en-GB" dirty="0"/>
              <a:t> </a:t>
            </a:r>
            <a:r>
              <a:rPr lang="en-GB" dirty="0">
                <a:cs typeface="Times New Roman" panose="02020603050405020304" pitchFamily="18" charset="0"/>
              </a:rPr>
              <a:t>4)</a:t>
            </a:r>
          </a:p>
        </p:txBody>
      </p:sp>
      <p:sp>
        <p:nvSpPr>
          <p:cNvPr id="119" name="Text Box 6">
            <a:extLst>
              <a:ext uri="{FF2B5EF4-FFF2-40B4-BE49-F238E27FC236}">
                <a16:creationId xmlns:a16="http://schemas.microsoft.com/office/drawing/2014/main" id="{B7CA6C2A-210E-4D00-6BEC-078E3BE79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4171" y="3639796"/>
            <a:ext cx="19851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cs typeface="Times New Roman" panose="02020603050405020304" pitchFamily="18" charset="0"/>
              </a:rPr>
              <a:t>(2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2</a:t>
            </a:r>
            <a:r>
              <a:rPr lang="en-GB" dirty="0"/>
              <a:t> </a:t>
            </a:r>
            <a:r>
              <a:rPr lang="en-GB" i="1" dirty="0">
                <a:cs typeface="Times New Roman" panose="02020603050405020304" pitchFamily="18" charset="0"/>
              </a:rPr>
              <a:t>+ </a:t>
            </a:r>
            <a:r>
              <a:rPr lang="en-GB" dirty="0">
                <a:cs typeface="Times New Roman" panose="02020603050405020304" pitchFamily="18" charset="0"/>
              </a:rPr>
              <a:t>3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–</a:t>
            </a:r>
            <a:r>
              <a:rPr lang="en-GB" dirty="0"/>
              <a:t> </a:t>
            </a:r>
            <a:r>
              <a:rPr lang="en-GB" dirty="0">
                <a:cs typeface="Times New Roman" panose="02020603050405020304" pitchFamily="18" charset="0"/>
              </a:rPr>
              <a:t>5)</a:t>
            </a:r>
          </a:p>
        </p:txBody>
      </p:sp>
      <p:sp>
        <p:nvSpPr>
          <p:cNvPr id="120" name="Text Box 6">
            <a:extLst>
              <a:ext uri="{FF2B5EF4-FFF2-40B4-BE49-F238E27FC236}">
                <a16:creationId xmlns:a16="http://schemas.microsoft.com/office/drawing/2014/main" id="{618230D3-9A65-4BAC-A4C7-0E288F8EF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060" y="3578241"/>
            <a:ext cx="4997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=</a:t>
            </a:r>
            <a:r>
              <a:rPr lang="en-GB" sz="2800" i="1" dirty="0">
                <a:cs typeface="Times New Roman" panose="02020603050405020304" pitchFamily="18" charset="0"/>
              </a:rPr>
              <a:t> </a:t>
            </a:r>
            <a:endParaRPr lang="en-GB" sz="2800" dirty="0">
              <a:cs typeface="Times New Roman" panose="02020603050405020304" pitchFamily="18" charset="0"/>
            </a:endParaRPr>
          </a:p>
        </p:txBody>
      </p:sp>
      <p:sp>
        <p:nvSpPr>
          <p:cNvPr id="121" name="Text Box 6">
            <a:extLst>
              <a:ext uri="{FF2B5EF4-FFF2-40B4-BE49-F238E27FC236}">
                <a16:creationId xmlns:a16="http://schemas.microsoft.com/office/drawing/2014/main" id="{3C6863F4-6547-8680-7E88-17C415E2A0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3769" y="4098408"/>
            <a:ext cx="499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3</a:t>
            </a:r>
            <a:r>
              <a:rPr lang="en-GB" dirty="0"/>
              <a:t> 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122" name="Text Box 6">
            <a:extLst>
              <a:ext uri="{FF2B5EF4-FFF2-40B4-BE49-F238E27FC236}">
                <a16:creationId xmlns:a16="http://schemas.microsoft.com/office/drawing/2014/main" id="{6EF55656-5183-8D2E-1E22-95407D5A9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6048" y="4083856"/>
            <a:ext cx="19851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cs typeface="Times New Roman" panose="02020603050405020304" pitchFamily="18" charset="0"/>
              </a:rPr>
              <a:t>(2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2</a:t>
            </a:r>
            <a:r>
              <a:rPr lang="en-GB" dirty="0"/>
              <a:t> </a:t>
            </a:r>
            <a:r>
              <a:rPr lang="en-GB" i="1" dirty="0">
                <a:cs typeface="Times New Roman" panose="02020603050405020304" pitchFamily="18" charset="0"/>
              </a:rPr>
              <a:t>+ </a:t>
            </a:r>
            <a:r>
              <a:rPr lang="en-GB" dirty="0">
                <a:cs typeface="Times New Roman" panose="02020603050405020304" pitchFamily="18" charset="0"/>
              </a:rPr>
              <a:t>3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–</a:t>
            </a:r>
            <a:r>
              <a:rPr lang="en-GB" dirty="0"/>
              <a:t> </a:t>
            </a:r>
            <a:r>
              <a:rPr lang="en-GB" dirty="0">
                <a:cs typeface="Times New Roman" panose="02020603050405020304" pitchFamily="18" charset="0"/>
              </a:rPr>
              <a:t>5)</a:t>
            </a:r>
          </a:p>
        </p:txBody>
      </p:sp>
      <p:sp>
        <p:nvSpPr>
          <p:cNvPr id="123" name="Text Box 6">
            <a:extLst>
              <a:ext uri="{FF2B5EF4-FFF2-40B4-BE49-F238E27FC236}">
                <a16:creationId xmlns:a16="http://schemas.microsoft.com/office/drawing/2014/main" id="{4F5C7FAA-BDCC-EC74-19C7-167260B01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641" y="4053079"/>
            <a:ext cx="4997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=</a:t>
            </a:r>
            <a:r>
              <a:rPr lang="en-GB" sz="2800" i="1" dirty="0">
                <a:cs typeface="Times New Roman" panose="02020603050405020304" pitchFamily="18" charset="0"/>
              </a:rPr>
              <a:t> </a:t>
            </a:r>
            <a:endParaRPr lang="en-GB" sz="2800" dirty="0">
              <a:cs typeface="Times New Roman" panose="02020603050405020304" pitchFamily="18" charset="0"/>
            </a:endParaRPr>
          </a:p>
        </p:txBody>
      </p:sp>
      <p:sp>
        <p:nvSpPr>
          <p:cNvPr id="124" name="Text Box 6">
            <a:extLst>
              <a:ext uri="{FF2B5EF4-FFF2-40B4-BE49-F238E27FC236}">
                <a16:creationId xmlns:a16="http://schemas.microsoft.com/office/drawing/2014/main" id="{A51D27FF-A0D6-D392-9C5B-BB30FD7DC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5912" y="4101540"/>
            <a:ext cx="8673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/>
              <a:t> </a:t>
            </a:r>
            <a:r>
              <a:rPr lang="en-GB" i="1" dirty="0">
                <a:cs typeface="Times New Roman" panose="02020603050405020304" pitchFamily="18" charset="0"/>
              </a:rPr>
              <a:t>– </a:t>
            </a:r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125" name="Text Box 6">
            <a:extLst>
              <a:ext uri="{FF2B5EF4-FFF2-40B4-BE49-F238E27FC236}">
                <a16:creationId xmlns:a16="http://schemas.microsoft.com/office/drawing/2014/main" id="{D3A6D90A-533D-C639-97AB-A3AFA4252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0274" y="4069705"/>
            <a:ext cx="19851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cs typeface="Times New Roman" panose="02020603050405020304" pitchFamily="18" charset="0"/>
              </a:rPr>
              <a:t>(2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2</a:t>
            </a:r>
            <a:r>
              <a:rPr lang="en-GB" dirty="0"/>
              <a:t> </a:t>
            </a:r>
            <a:r>
              <a:rPr lang="en-GB" i="1" dirty="0">
                <a:cs typeface="Times New Roman" panose="02020603050405020304" pitchFamily="18" charset="0"/>
              </a:rPr>
              <a:t>+ </a:t>
            </a:r>
            <a:r>
              <a:rPr lang="en-GB" dirty="0">
                <a:cs typeface="Times New Roman" panose="02020603050405020304" pitchFamily="18" charset="0"/>
              </a:rPr>
              <a:t>3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–</a:t>
            </a:r>
            <a:r>
              <a:rPr lang="en-GB" dirty="0"/>
              <a:t> </a:t>
            </a:r>
            <a:r>
              <a:rPr lang="en-GB" dirty="0">
                <a:cs typeface="Times New Roman" panose="02020603050405020304" pitchFamily="18" charset="0"/>
              </a:rPr>
              <a:t>5)</a:t>
            </a:r>
          </a:p>
        </p:txBody>
      </p:sp>
      <p:sp>
        <p:nvSpPr>
          <p:cNvPr id="126" name="Text Box 6">
            <a:extLst>
              <a:ext uri="{FF2B5EF4-FFF2-40B4-BE49-F238E27FC236}">
                <a16:creationId xmlns:a16="http://schemas.microsoft.com/office/drawing/2014/main" id="{C3308B40-F8F1-954D-FCF4-FA1B26A3C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2604" y="4096466"/>
            <a:ext cx="7964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/>
              <a:t> </a:t>
            </a:r>
            <a:r>
              <a:rPr lang="en-GB" i="1" dirty="0">
                <a:cs typeface="Times New Roman" panose="02020603050405020304" pitchFamily="18" charset="0"/>
              </a:rPr>
              <a:t>+</a:t>
            </a:r>
            <a:r>
              <a:rPr lang="en-GB" dirty="0"/>
              <a:t> </a:t>
            </a:r>
            <a:r>
              <a:rPr lang="en-GB" dirty="0"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27" name="Text Box 6">
            <a:extLst>
              <a:ext uri="{FF2B5EF4-FFF2-40B4-BE49-F238E27FC236}">
                <a16:creationId xmlns:a16="http://schemas.microsoft.com/office/drawing/2014/main" id="{234F16DE-42D9-935D-71D2-91D65A085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500" y="4064273"/>
            <a:ext cx="19851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cs typeface="Times New Roman" panose="02020603050405020304" pitchFamily="18" charset="0"/>
              </a:rPr>
              <a:t>(2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2</a:t>
            </a:r>
            <a:r>
              <a:rPr lang="en-GB" dirty="0"/>
              <a:t> </a:t>
            </a:r>
            <a:r>
              <a:rPr lang="en-GB" i="1" dirty="0">
                <a:cs typeface="Times New Roman" panose="02020603050405020304" pitchFamily="18" charset="0"/>
              </a:rPr>
              <a:t>+ </a:t>
            </a:r>
            <a:r>
              <a:rPr lang="en-GB" dirty="0">
                <a:cs typeface="Times New Roman" panose="02020603050405020304" pitchFamily="18" charset="0"/>
              </a:rPr>
              <a:t>3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–</a:t>
            </a:r>
            <a:r>
              <a:rPr lang="en-GB" dirty="0"/>
              <a:t> </a:t>
            </a:r>
            <a:r>
              <a:rPr lang="en-GB" dirty="0">
                <a:cs typeface="Times New Roman" panose="02020603050405020304" pitchFamily="18" charset="0"/>
              </a:rPr>
              <a:t>5)</a:t>
            </a:r>
          </a:p>
        </p:txBody>
      </p:sp>
      <p:sp>
        <p:nvSpPr>
          <p:cNvPr id="128" name="Text Box 6">
            <a:extLst>
              <a:ext uri="{FF2B5EF4-FFF2-40B4-BE49-F238E27FC236}">
                <a16:creationId xmlns:a16="http://schemas.microsoft.com/office/drawing/2014/main" id="{8C7C6DF0-8C86-805B-DCE1-A075BD5AA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941" y="4522876"/>
            <a:ext cx="4997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=</a:t>
            </a:r>
            <a:r>
              <a:rPr lang="en-GB" sz="2800" i="1" dirty="0">
                <a:cs typeface="Times New Roman" panose="02020603050405020304" pitchFamily="18" charset="0"/>
              </a:rPr>
              <a:t> </a:t>
            </a:r>
            <a:endParaRPr lang="en-GB" sz="2800" dirty="0">
              <a:cs typeface="Times New Roman" panose="02020603050405020304" pitchFamily="18" charset="0"/>
            </a:endParaRPr>
          </a:p>
        </p:txBody>
      </p:sp>
      <p:sp>
        <p:nvSpPr>
          <p:cNvPr id="129" name="Text Box 6">
            <a:extLst>
              <a:ext uri="{FF2B5EF4-FFF2-40B4-BE49-F238E27FC236}">
                <a16:creationId xmlns:a16="http://schemas.microsoft.com/office/drawing/2014/main" id="{20E70DEE-E634-F1BC-38D5-2FBCEC8AB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0766" y="4531370"/>
            <a:ext cx="8389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cs typeface="Times New Roman" panose="02020603050405020304" pitchFamily="18" charset="0"/>
              </a:rPr>
              <a:t>2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5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0" name="Text Box 6">
            <a:extLst>
              <a:ext uri="{FF2B5EF4-FFF2-40B4-BE49-F238E27FC236}">
                <a16:creationId xmlns:a16="http://schemas.microsoft.com/office/drawing/2014/main" id="{8037EBAE-EF99-6751-A263-06DB9595A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1461" y="4539790"/>
            <a:ext cx="9907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+ </a:t>
            </a:r>
            <a:r>
              <a:rPr lang="en-GB" sz="2800" dirty="0">
                <a:cs typeface="Times New Roman" panose="02020603050405020304" pitchFamily="18" charset="0"/>
              </a:rPr>
              <a:t>3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4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Text Box 6">
            <a:extLst>
              <a:ext uri="{FF2B5EF4-FFF2-40B4-BE49-F238E27FC236}">
                <a16:creationId xmlns:a16="http://schemas.microsoft.com/office/drawing/2014/main" id="{3CE22C0A-1B32-82F9-6D56-65CEFC425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7246" y="4531370"/>
            <a:ext cx="10465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– </a:t>
            </a:r>
            <a:r>
              <a:rPr lang="en-GB" sz="2800" dirty="0">
                <a:cs typeface="Times New Roman" panose="02020603050405020304" pitchFamily="18" charset="0"/>
              </a:rPr>
              <a:t>5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32" name="Text Box 6">
            <a:extLst>
              <a:ext uri="{FF2B5EF4-FFF2-40B4-BE49-F238E27FC236}">
                <a16:creationId xmlns:a16="http://schemas.microsoft.com/office/drawing/2014/main" id="{C94EEC09-6886-BAC8-1FF9-23C47167CA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5583" y="4979512"/>
            <a:ext cx="10465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– </a:t>
            </a:r>
            <a:r>
              <a:rPr lang="en-GB" sz="2800" dirty="0">
                <a:cs typeface="Times New Roman" panose="02020603050405020304" pitchFamily="18" charset="0"/>
              </a:rPr>
              <a:t>4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33" name="Text Box 6">
            <a:extLst>
              <a:ext uri="{FF2B5EF4-FFF2-40B4-BE49-F238E27FC236}">
                <a16:creationId xmlns:a16="http://schemas.microsoft.com/office/drawing/2014/main" id="{CC4A0611-5161-8AD1-857B-75B103A44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796" y="4967201"/>
            <a:ext cx="9907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– </a:t>
            </a:r>
            <a:r>
              <a:rPr lang="en-GB" sz="2800" dirty="0">
                <a:cs typeface="Times New Roman" panose="02020603050405020304" pitchFamily="18" charset="0"/>
              </a:rPr>
              <a:t>6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2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4" name="Text Box 6">
            <a:extLst>
              <a:ext uri="{FF2B5EF4-FFF2-40B4-BE49-F238E27FC236}">
                <a16:creationId xmlns:a16="http://schemas.microsoft.com/office/drawing/2014/main" id="{0E98655C-F376-10AE-C8BB-1DE2AB62A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2293" y="4958781"/>
            <a:ext cx="12150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+ </a:t>
            </a:r>
            <a:r>
              <a:rPr lang="en-GB" sz="2800" dirty="0">
                <a:cs typeface="Times New Roman" panose="02020603050405020304" pitchFamily="18" charset="0"/>
              </a:rPr>
              <a:t>10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endParaRPr lang="en-GB" sz="2800" baseline="30000" dirty="0">
              <a:cs typeface="Times New Roman" panose="02020603050405020304" pitchFamily="18" charset="0"/>
            </a:endParaRPr>
          </a:p>
        </p:txBody>
      </p:sp>
      <p:sp>
        <p:nvSpPr>
          <p:cNvPr id="135" name="Text Box 6">
            <a:extLst>
              <a:ext uri="{FF2B5EF4-FFF2-40B4-BE49-F238E27FC236}">
                <a16:creationId xmlns:a16="http://schemas.microsoft.com/office/drawing/2014/main" id="{C655723D-3F95-5E5F-9F89-44076A855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502" y="5448020"/>
            <a:ext cx="101349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–</a:t>
            </a:r>
            <a:r>
              <a:rPr lang="en-GB" sz="2800" dirty="0"/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136" name="Text Box 6">
            <a:extLst>
              <a:ext uri="{FF2B5EF4-FFF2-40B4-BE49-F238E27FC236}">
                <a16:creationId xmlns:a16="http://schemas.microsoft.com/office/drawing/2014/main" id="{F2208939-D89A-B337-EE06-02FBE9424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8382" y="5465544"/>
            <a:ext cx="9907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+ </a:t>
            </a:r>
            <a:r>
              <a:rPr lang="en-GB" sz="2800" dirty="0">
                <a:cs typeface="Times New Roman" panose="02020603050405020304" pitchFamily="18" charset="0"/>
              </a:rPr>
              <a:t>8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cs typeface="Times New Roman" panose="02020603050405020304" pitchFamily="18" charset="0"/>
              </a:rPr>
              <a:t>2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7" name="Text Box 6">
            <a:extLst>
              <a:ext uri="{FF2B5EF4-FFF2-40B4-BE49-F238E27FC236}">
                <a16:creationId xmlns:a16="http://schemas.microsoft.com/office/drawing/2014/main" id="{0BF6950A-A31F-908A-F977-F0AB7AB38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5879" y="5457124"/>
            <a:ext cx="12150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cs typeface="Times New Roman" panose="02020603050405020304" pitchFamily="18" charset="0"/>
              </a:rPr>
              <a:t>+ </a:t>
            </a:r>
            <a:r>
              <a:rPr lang="en-GB" sz="2800" dirty="0">
                <a:cs typeface="Times New Roman" panose="02020603050405020304" pitchFamily="18" charset="0"/>
              </a:rPr>
              <a:t>12</a:t>
            </a:r>
            <a:r>
              <a:rPr lang="en-GB" sz="2800" i="1" dirty="0">
                <a:cs typeface="Times New Roman" panose="02020603050405020304" pitchFamily="18" charset="0"/>
              </a:rPr>
              <a:t>x</a:t>
            </a:r>
            <a:endParaRPr lang="en-GB" sz="2800" baseline="30000" dirty="0">
              <a:cs typeface="Times New Roman" panose="02020603050405020304" pitchFamily="18" charset="0"/>
            </a:endParaRPr>
          </a:p>
        </p:txBody>
      </p: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58864D3-F7A1-DEA7-77E2-FEE5466D0ECD}"/>
              </a:ext>
            </a:extLst>
          </p:cNvPr>
          <p:cNvCxnSpPr/>
          <p:nvPr/>
        </p:nvCxnSpPr>
        <p:spPr>
          <a:xfrm>
            <a:off x="1373769" y="5988764"/>
            <a:ext cx="459168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0517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1" grpId="0"/>
      <p:bldP spid="12" grpId="0"/>
      <p:bldP spid="19" grpId="0"/>
      <p:bldP spid="3" grpId="0"/>
      <p:bldP spid="8" grpId="0"/>
      <p:bldP spid="30" grpId="0"/>
      <p:bldP spid="34" grpId="0"/>
      <p:bldP spid="35" grpId="0"/>
      <p:bldP spid="36" grpId="0"/>
      <p:bldP spid="37" grpId="0"/>
      <p:bldP spid="38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35" grpId="0"/>
      <p:bldP spid="136" grpId="0"/>
      <p:bldP spid="13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ustom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E14AAE-E93A-4A17-A9BD-3CF3637F990A}" vid="{1C8CFEF6-9068-404E-9A4F-905BFDF90C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5_IBAA_HL</Template>
  <TotalTime>914</TotalTime>
  <Words>1054</Words>
  <Application>Microsoft Office PowerPoint</Application>
  <PresentationFormat>On-screen Show (4:3)</PresentationFormat>
  <Paragraphs>252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Cambria Math</vt:lpstr>
      <vt:lpstr>Comic Sans MS</vt:lpstr>
      <vt:lpstr>Corbel</vt:lpstr>
      <vt:lpstr>Symbol</vt:lpstr>
      <vt:lpstr>Times New Roman</vt:lpstr>
      <vt:lpstr>Wingdings 2</vt:lpstr>
      <vt:lpstr>Theme1</vt:lpstr>
      <vt:lpstr>Polynomials, adding subtracting and multiplying polynomials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37</cp:revision>
  <dcterms:created xsi:type="dcterms:W3CDTF">2020-03-25T10:21:37Z</dcterms:created>
  <dcterms:modified xsi:type="dcterms:W3CDTF">2025-03-31T17:58:56Z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