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307" r:id="rId4"/>
    <p:sldId id="308" r:id="rId5"/>
    <p:sldId id="306" r:id="rId6"/>
    <p:sldId id="305" r:id="rId7"/>
    <p:sldId id="310" r:id="rId8"/>
    <p:sldId id="309" r:id="rId9"/>
    <p:sldId id="311" r:id="rId10"/>
    <p:sldId id="312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457200" y="3255818"/>
            <a:ext cx="8229600" cy="1600200"/>
          </a:xfrm>
        </p:spPr>
        <p:txBody>
          <a:bodyPr rIns="0">
            <a:normAutofit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sz="2000" dirty="0">
                <a:latin typeface="Comic Sans MS" panose="030F0702030302020204" pitchFamily="66" charset="0"/>
              </a:rPr>
              <a:t>LO: To show that a statement is true using well-known mathematical principles.</a:t>
            </a: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Simple deductive proof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EB7F85-73E6-969D-C4B7-FF0656E6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EBAA-19FE-4EE7-B6D4-7B7EF384A65C}" type="datetime3">
              <a:rPr lang="en-GB" smtClean="0"/>
              <a:t>30 December,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F7B6B5B-54B6-214A-A20A-E9E0AC3E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6BD22-50B0-F365-08F4-629C8764592F}"/>
              </a:ext>
            </a:extLst>
          </p:cNvPr>
          <p:cNvSpPr/>
          <p:nvPr/>
        </p:nvSpPr>
        <p:spPr>
          <a:xfrm>
            <a:off x="258768" y="60738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Example 4</a:t>
            </a:r>
            <a:endParaRPr lang="en-US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4F91E53-4D39-F037-25DF-618D64EC5714}"/>
                  </a:ext>
                </a:extLst>
              </p:cNvPr>
              <p:cNvSpPr/>
              <p:nvPr/>
            </p:nvSpPr>
            <p:spPr>
              <a:xfrm>
                <a:off x="578090" y="1172057"/>
                <a:ext cx="4052890" cy="703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effectLst/>
                    <a:latin typeface="+mn-lt"/>
                  </a:rPr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effectLst/>
                    <a:cs typeface="Times New Roman" panose="02020603050405020304" pitchFamily="18" charset="0"/>
                  </a:rPr>
                  <a:t>≡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i="1" dirty="0">
                    <a:effectLst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800" dirty="0">
                  <a:latin typeface="+mn-lt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4F91E53-4D39-F037-25DF-618D64EC57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90" y="1172057"/>
                <a:ext cx="4052890" cy="703013"/>
              </a:xfrm>
              <a:prstGeom prst="rect">
                <a:avLst/>
              </a:prstGeom>
              <a:blipFill>
                <a:blip r:embed="rId2"/>
                <a:stretch>
                  <a:fillRect l="-2406" b="-9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702D6AAD-19FE-0CDF-4D92-6B202485B158}"/>
              </a:ext>
            </a:extLst>
          </p:cNvPr>
          <p:cNvSpPr/>
          <p:nvPr/>
        </p:nvSpPr>
        <p:spPr>
          <a:xfrm>
            <a:off x="4630979" y="2631358"/>
            <a:ext cx="1395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≡</a:t>
            </a:r>
            <a:endParaRPr lang="en-GB" baseline="300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B76207-5B80-B2EF-5F2E-33EA02593EE1}"/>
              </a:ext>
            </a:extLst>
          </p:cNvPr>
          <p:cNvSpPr/>
          <p:nvPr/>
        </p:nvSpPr>
        <p:spPr>
          <a:xfrm>
            <a:off x="658893" y="2733967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Converting RHS into LHS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B27B9-7814-2EB7-6C6F-32D86DF428B3}"/>
              </a:ext>
            </a:extLst>
          </p:cNvPr>
          <p:cNvSpPr/>
          <p:nvPr/>
        </p:nvSpPr>
        <p:spPr>
          <a:xfrm>
            <a:off x="578089" y="2007613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We can work any side to be expressed as the other side.</a:t>
            </a:r>
            <a:endParaRPr lang="en-GB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2EE2B5-AD81-13B0-E9DE-D5638A9BFF8C}"/>
              </a:ext>
            </a:extLst>
          </p:cNvPr>
          <p:cNvSpPr/>
          <p:nvPr/>
        </p:nvSpPr>
        <p:spPr>
          <a:xfrm>
            <a:off x="5859920" y="5663414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4C9677-82A4-43FA-47F9-8F1C4006697F}"/>
              </a:ext>
            </a:extLst>
          </p:cNvPr>
          <p:cNvSpPr/>
          <p:nvPr/>
        </p:nvSpPr>
        <p:spPr>
          <a:xfrm>
            <a:off x="4058266" y="3402382"/>
            <a:ext cx="875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LHS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1D01B-AA45-9030-A65B-49BD20863C21}"/>
              </a:ext>
            </a:extLst>
          </p:cNvPr>
          <p:cNvSpPr/>
          <p:nvPr/>
        </p:nvSpPr>
        <p:spPr>
          <a:xfrm>
            <a:off x="5091865" y="3426979"/>
            <a:ext cx="875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RHS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6154BCB-A8D1-BDCF-F2C4-6BC1BD06F744}"/>
                  </a:ext>
                </a:extLst>
              </p:cNvPr>
              <p:cNvSpPr txBox="1"/>
              <p:nvPr/>
            </p:nvSpPr>
            <p:spPr>
              <a:xfrm>
                <a:off x="4156458" y="2453961"/>
                <a:ext cx="679607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6154BCB-A8D1-BDCF-F2C4-6BC1BD06F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458" y="2453961"/>
                <a:ext cx="679607" cy="7862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5A0E72-1BFC-1E1B-14C6-6F0C0A2642FA}"/>
                  </a:ext>
                </a:extLst>
              </p:cNvPr>
              <p:cNvSpPr txBox="1"/>
              <p:nvPr/>
            </p:nvSpPr>
            <p:spPr>
              <a:xfrm>
                <a:off x="5048218" y="2460115"/>
                <a:ext cx="2281730" cy="808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5A0E72-1BFC-1E1B-14C6-6F0C0A264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18" y="2460115"/>
                <a:ext cx="2281730" cy="808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32A27B-88FD-4B94-79F1-5B492C392790}"/>
                  </a:ext>
                </a:extLst>
              </p:cNvPr>
              <p:cNvSpPr txBox="1"/>
              <p:nvPr/>
            </p:nvSpPr>
            <p:spPr>
              <a:xfrm>
                <a:off x="5091865" y="3771714"/>
                <a:ext cx="934407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32A27B-88FD-4B94-79F1-5B492C392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865" y="3771714"/>
                <a:ext cx="934407" cy="7923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544300DB-93AB-1CEA-30C4-040C642627BD}"/>
              </a:ext>
            </a:extLst>
          </p:cNvPr>
          <p:cNvSpPr/>
          <p:nvPr/>
        </p:nvSpPr>
        <p:spPr>
          <a:xfrm>
            <a:off x="5091865" y="5039462"/>
            <a:ext cx="1445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n</a:t>
            </a:r>
            <a:r>
              <a:rPr lang="en-GB" dirty="0"/>
              <a:t>(</a:t>
            </a:r>
            <a:r>
              <a:rPr lang="en-GB" i="1" dirty="0"/>
              <a:t>n </a:t>
            </a:r>
            <a:r>
              <a:rPr lang="en-GB" dirty="0"/>
              <a:t>+ 1)</a:t>
            </a:r>
            <a:endParaRPr lang="en-GB" baseline="300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B7262D-360C-8099-FDD1-0D3DD8401C13}"/>
              </a:ext>
            </a:extLst>
          </p:cNvPr>
          <p:cNvSpPr/>
          <p:nvPr/>
        </p:nvSpPr>
        <p:spPr>
          <a:xfrm>
            <a:off x="695392" y="4081073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Factorising the denominator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3683F36-40FC-04CB-6732-4D93CADF3E7B}"/>
              </a:ext>
            </a:extLst>
          </p:cNvPr>
          <p:cNvSpPr/>
          <p:nvPr/>
        </p:nvSpPr>
        <p:spPr>
          <a:xfrm>
            <a:off x="695392" y="4900962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Common denominator </a:t>
            </a:r>
            <a:r>
              <a:rPr lang="en-GB" sz="1800" i="1" dirty="0">
                <a:solidFill>
                  <a:srgbClr val="FF6600"/>
                </a:solidFill>
              </a:rPr>
              <a:t>n</a:t>
            </a:r>
            <a:r>
              <a:rPr lang="en-GB" sz="1800" dirty="0">
                <a:solidFill>
                  <a:srgbClr val="FF6600"/>
                </a:solidFill>
              </a:rPr>
              <a:t>(</a:t>
            </a:r>
            <a:r>
              <a:rPr lang="en-GB" sz="1800" i="1" dirty="0">
                <a:solidFill>
                  <a:srgbClr val="FF6600"/>
                </a:solidFill>
              </a:rPr>
              <a:t>n </a:t>
            </a:r>
            <a:r>
              <a:rPr lang="en-GB" sz="1800" dirty="0">
                <a:solidFill>
                  <a:srgbClr val="FF6600"/>
                </a:solidFill>
              </a:rPr>
              <a:t>+ 1)</a:t>
            </a:r>
            <a:endParaRPr lang="en-GB" sz="1800" baseline="30000" dirty="0">
              <a:solidFill>
                <a:srgbClr val="FF6600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6AB146C-A6A0-0842-DD7E-75F8CF2E5819}"/>
              </a:ext>
            </a:extLst>
          </p:cNvPr>
          <p:cNvCxnSpPr/>
          <p:nvPr/>
        </p:nvCxnSpPr>
        <p:spPr>
          <a:xfrm flipV="1">
            <a:off x="5091865" y="5025901"/>
            <a:ext cx="1097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6A9A420-57F3-5285-B936-6C18E22A8129}"/>
              </a:ext>
            </a:extLst>
          </p:cNvPr>
          <p:cNvSpPr/>
          <p:nvPr/>
        </p:nvSpPr>
        <p:spPr>
          <a:xfrm>
            <a:off x="5279177" y="4584577"/>
            <a:ext cx="5013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n</a:t>
            </a:r>
            <a:endParaRPr lang="en-GB" baseline="300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52EB10-7483-B229-D2F4-9CEA1B665E5F}"/>
              </a:ext>
            </a:extLst>
          </p:cNvPr>
          <p:cNvSpPr/>
          <p:nvPr/>
        </p:nvSpPr>
        <p:spPr>
          <a:xfrm>
            <a:off x="5529859" y="4584577"/>
            <a:ext cx="660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+ 1</a:t>
            </a:r>
            <a:endParaRPr lang="en-GB" baseline="300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52CA4F-9409-5594-954C-4FCE92F7683F}"/>
              </a:ext>
            </a:extLst>
          </p:cNvPr>
          <p:cNvSpPr/>
          <p:nvPr/>
        </p:nvSpPr>
        <p:spPr>
          <a:xfrm>
            <a:off x="695392" y="5643017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Simplifying</a:t>
            </a:r>
            <a:endParaRPr lang="en-GB" sz="1800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DC19F26-ACF9-5205-9AF7-8CC361008C96}"/>
                  </a:ext>
                </a:extLst>
              </p:cNvPr>
              <p:cNvSpPr txBox="1"/>
              <p:nvPr/>
            </p:nvSpPr>
            <p:spPr>
              <a:xfrm>
                <a:off x="5190054" y="5539741"/>
                <a:ext cx="679607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DC19F26-ACF9-5205-9AF7-8CC361008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054" y="5539741"/>
                <a:ext cx="679607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24A41C9-C1F8-6F90-E218-D3966BB6BA31}"/>
              </a:ext>
            </a:extLst>
          </p:cNvPr>
          <p:cNvCxnSpPr/>
          <p:nvPr/>
        </p:nvCxnSpPr>
        <p:spPr>
          <a:xfrm flipV="1">
            <a:off x="5328625" y="4768210"/>
            <a:ext cx="766916" cy="18466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CD268E-79DF-CAEA-4568-E9843ECE5A2C}"/>
              </a:ext>
            </a:extLst>
          </p:cNvPr>
          <p:cNvCxnSpPr/>
          <p:nvPr/>
        </p:nvCxnSpPr>
        <p:spPr>
          <a:xfrm flipV="1">
            <a:off x="5365450" y="5209075"/>
            <a:ext cx="766916" cy="18466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83F0325-B912-6995-DFD0-6E4BB11A6899}"/>
                  </a:ext>
                </a:extLst>
              </p:cNvPr>
              <p:cNvSpPr txBox="1"/>
              <p:nvPr/>
            </p:nvSpPr>
            <p:spPr>
              <a:xfrm>
                <a:off x="4337680" y="5501127"/>
                <a:ext cx="852374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83F0325-B912-6995-DFD0-6E4BB11A6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680" y="5501127"/>
                <a:ext cx="852374" cy="7862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E24EBDB-6BA5-D762-BD25-46B57E389F5C}"/>
                  </a:ext>
                </a:extLst>
              </p:cNvPr>
              <p:cNvSpPr txBox="1"/>
              <p:nvPr/>
            </p:nvSpPr>
            <p:spPr>
              <a:xfrm>
                <a:off x="5938355" y="3728276"/>
                <a:ext cx="2013537" cy="851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E24EBDB-6BA5-D762-BD25-46B57E389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355" y="3728276"/>
                <a:ext cx="2013537" cy="8517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80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5" grpId="0"/>
      <p:bldP spid="17" grpId="0"/>
      <p:bldP spid="3" grpId="0"/>
      <p:bldP spid="6" grpId="0"/>
      <p:bldP spid="16" grpId="0"/>
      <p:bldP spid="21" grpId="0"/>
      <p:bldP spid="22" grpId="0"/>
      <p:bldP spid="23" grpId="0"/>
      <p:bldP spid="26" grpId="0"/>
      <p:bldP spid="27" grpId="0"/>
      <p:bldP spid="30" grpId="0"/>
      <p:bldP spid="31" grpId="0"/>
      <p:bldP spid="32" grpId="0"/>
      <p:bldP spid="33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Deductive proof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49139" y="4075804"/>
            <a:ext cx="85636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Hence, it is not sufficient to check that a statement is true for a few example numbers. 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1355" y="2725087"/>
            <a:ext cx="86514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Proof by deduction is the demonstration that something is true by showing that it must be true for all instances that could be considered.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9" y="828910"/>
            <a:ext cx="8796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word </a:t>
            </a:r>
            <a:r>
              <a:rPr lang="en-GB" sz="2400" b="1" dirty="0">
                <a:latin typeface="Comic Sans MS" panose="030F0702030302020204" pitchFamily="66" charset="0"/>
              </a:rPr>
              <a:t>deduce</a:t>
            </a:r>
            <a:r>
              <a:rPr lang="en-GB" sz="2400" dirty="0">
                <a:latin typeface="Comic Sans MS" panose="030F0702030302020204" pitchFamily="66" charset="0"/>
              </a:rPr>
              <a:t> means to establish facts through reasoning or make conclusions about a particular instance by referring to a general rule or principle.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71355" y="2146330"/>
            <a:ext cx="8190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Deduction</a:t>
            </a:r>
            <a:r>
              <a:rPr lang="en-GB" sz="2400" dirty="0">
                <a:latin typeface="Comic Sans MS" panose="030F0702030302020204" pitchFamily="66" charset="0"/>
              </a:rPr>
              <a:t> is the noun associated with the verb </a:t>
            </a:r>
            <a:r>
              <a:rPr lang="en-GB" sz="2400" b="1" dirty="0">
                <a:latin typeface="Comic Sans MS" panose="030F0702030302020204" pitchFamily="66" charset="0"/>
              </a:rPr>
              <a:t>deduce</a:t>
            </a:r>
            <a:r>
              <a:rPr lang="en-GB" sz="2400" dirty="0">
                <a:latin typeface="Comic Sans MS" panose="030F0702030302020204" pitchFamily="66" charset="0"/>
              </a:rPr>
              <a:t>.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15248" y="5161517"/>
            <a:ext cx="85636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Maths, proof by deduction usually requires the use of algebraic symbols to represent number, generalising the statements.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Deductive proof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806" y="648415"/>
            <a:ext cx="87963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following are some very useful generalisations to prove a statement by deduction.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80644" y="1479412"/>
            <a:ext cx="5099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Use</a:t>
            </a:r>
            <a:r>
              <a:rPr lang="en-GB" sz="2400" b="1" dirty="0">
                <a:latin typeface="Comic Sans MS" panose="030F0702030302020204" pitchFamily="66" charset="0"/>
              </a:rPr>
              <a:t> n </a:t>
            </a:r>
            <a:r>
              <a:rPr lang="en-GB" sz="2400" dirty="0">
                <a:latin typeface="Comic Sans MS" panose="030F0702030302020204" pitchFamily="66" charset="0"/>
              </a:rPr>
              <a:t>to represent any integer.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C66A285-7F67-B433-CA19-853349E30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4" y="1898431"/>
            <a:ext cx="687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Use</a:t>
            </a:r>
            <a:r>
              <a:rPr lang="en-GB" sz="2400" b="1" dirty="0">
                <a:latin typeface="Comic Sans MS" panose="030F0702030302020204" pitchFamily="66" charset="0"/>
              </a:rPr>
              <a:t> n and m </a:t>
            </a:r>
            <a:r>
              <a:rPr lang="en-GB" sz="2400" dirty="0">
                <a:latin typeface="Comic Sans MS" panose="030F0702030302020204" pitchFamily="66" charset="0"/>
              </a:rPr>
              <a:t>to represent any two integers.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0B0105A-A68B-E53D-7E33-721DC8D6A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4" y="2322576"/>
            <a:ext cx="82061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Use</a:t>
            </a:r>
            <a:r>
              <a:rPr lang="en-GB" sz="2400" b="1" dirty="0">
                <a:latin typeface="Comic Sans MS" panose="030F0702030302020204" pitchFamily="66" charset="0"/>
              </a:rPr>
              <a:t> n, n + 1 and n + 2 </a:t>
            </a:r>
            <a:r>
              <a:rPr lang="en-GB" sz="2400" dirty="0">
                <a:latin typeface="Comic Sans MS" panose="030F0702030302020204" pitchFamily="66" charset="0"/>
              </a:rPr>
              <a:t>to represent 3consecutive numbers.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5D8564D-D75D-D615-C92E-FC8A6014F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4" y="3108504"/>
            <a:ext cx="80754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If</a:t>
            </a:r>
            <a:r>
              <a:rPr lang="en-GB" sz="2400" b="1" dirty="0">
                <a:latin typeface="Comic Sans MS" panose="030F0702030302020204" pitchFamily="66" charset="0"/>
              </a:rPr>
              <a:t> n </a:t>
            </a:r>
            <a:r>
              <a:rPr lang="en-GB" sz="2400" dirty="0">
                <a:latin typeface="Comic Sans MS" panose="030F0702030302020204" pitchFamily="66" charset="0"/>
              </a:rPr>
              <a:t>represents any integer </a:t>
            </a:r>
            <a:r>
              <a:rPr lang="en-GB" sz="2400" b="1" dirty="0">
                <a:latin typeface="Comic Sans MS" panose="030F0702030302020204" pitchFamily="66" charset="0"/>
              </a:rPr>
              <a:t>2n</a:t>
            </a:r>
            <a:r>
              <a:rPr lang="en-GB" sz="2400" dirty="0">
                <a:latin typeface="Comic Sans MS" panose="030F0702030302020204" pitchFamily="66" charset="0"/>
              </a:rPr>
              <a:t> represents any even integer and </a:t>
            </a:r>
            <a:r>
              <a:rPr lang="en-GB" sz="2400" b="1" dirty="0">
                <a:latin typeface="Comic Sans MS" panose="030F0702030302020204" pitchFamily="66" charset="0"/>
              </a:rPr>
              <a:t>2n + 1 </a:t>
            </a:r>
            <a:r>
              <a:rPr lang="en-GB" sz="2400" dirty="0">
                <a:latin typeface="Comic Sans MS" panose="030F0702030302020204" pitchFamily="66" charset="0"/>
              </a:rPr>
              <a:t>represents any odd integer.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D22BA60C-B757-D477-C694-BC1DC5A9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01981"/>
            <a:ext cx="80754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It follows that</a:t>
            </a:r>
            <a:r>
              <a:rPr lang="en-GB" sz="2400" b="1" dirty="0">
                <a:latin typeface="Comic Sans MS" panose="030F0702030302020204" pitchFamily="66" charset="0"/>
              </a:rPr>
              <a:t> 2n </a:t>
            </a:r>
            <a:r>
              <a:rPr lang="en-GB" sz="2400" dirty="0">
                <a:latin typeface="Comic Sans MS" panose="030F0702030302020204" pitchFamily="66" charset="0"/>
              </a:rPr>
              <a:t>and </a:t>
            </a:r>
            <a:r>
              <a:rPr lang="en-GB" sz="2400" b="1" dirty="0">
                <a:latin typeface="Comic Sans MS" panose="030F0702030302020204" pitchFamily="66" charset="0"/>
              </a:rPr>
              <a:t>2n + 2 </a:t>
            </a:r>
            <a:r>
              <a:rPr lang="en-GB" sz="2400" dirty="0">
                <a:latin typeface="Comic Sans MS" panose="030F0702030302020204" pitchFamily="66" charset="0"/>
              </a:rPr>
              <a:t>represent any two consecutive even integers and </a:t>
            </a:r>
            <a:r>
              <a:rPr lang="en-GB" sz="2400" b="1" dirty="0">
                <a:latin typeface="Comic Sans MS" panose="030F0702030302020204" pitchFamily="66" charset="0"/>
              </a:rPr>
              <a:t>2n – </a:t>
            </a:r>
            <a:r>
              <a:rPr lang="en-GB" b="1" dirty="0">
                <a:latin typeface="Comic Sans MS" panose="030F0702030302020204" pitchFamily="66" charset="0"/>
              </a:rPr>
              <a:t>1 and 2n + 1 </a:t>
            </a:r>
            <a:r>
              <a:rPr lang="en-GB" sz="2400" dirty="0">
                <a:latin typeface="Comic Sans MS" panose="030F0702030302020204" pitchFamily="66" charset="0"/>
              </a:rPr>
              <a:t>represent any consecutive odd integers.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437EAD7E-CE25-1FE8-B061-96B811CF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65887"/>
            <a:ext cx="83639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Furthermore, use</a:t>
            </a:r>
            <a:r>
              <a:rPr lang="en-GB" sz="2400" b="1" dirty="0">
                <a:latin typeface="Comic Sans MS" panose="030F0702030302020204" pitchFamily="66" charset="0"/>
              </a:rPr>
              <a:t> n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and m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to represent any two square numbers.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1D5401C-522D-E15E-E927-215FFD57C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4" y="5812063"/>
            <a:ext cx="83639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Furthermore, use</a:t>
            </a:r>
            <a:r>
              <a:rPr lang="en-GB" sz="2400" b="1" dirty="0">
                <a:latin typeface="Comic Sans MS" panose="030F0702030302020204" pitchFamily="66" charset="0"/>
              </a:rPr>
              <a:t> n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and (n + 1)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represent any two consecutive square numbers. And so on.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Some important results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9" y="828910"/>
            <a:ext cx="87963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More considerations to keep in mind when proving by deduction.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03539" y="1665955"/>
            <a:ext cx="36375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ea typeface="Cambria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means “is equal to”.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C66A285-7F67-B433-CA19-853349E30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539" y="2163477"/>
            <a:ext cx="4346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ea typeface="Cambria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means “is </a:t>
            </a:r>
            <a:r>
              <a:rPr lang="en-GB" b="1" dirty="0">
                <a:latin typeface="Comic Sans MS" panose="030F0702030302020204" pitchFamily="66" charset="0"/>
              </a:rPr>
              <a:t>not</a:t>
            </a:r>
            <a:r>
              <a:rPr lang="en-GB" dirty="0">
                <a:latin typeface="Comic Sans MS" panose="030F0702030302020204" pitchFamily="66" charset="0"/>
              </a:rPr>
              <a:t> equals to”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0B0105A-A68B-E53D-7E33-721DC8D6A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946" y="2690060"/>
            <a:ext cx="8057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ea typeface="Cambria" panose="02040503050406030204" pitchFamily="18" charset="0"/>
                <a:cs typeface="Times New Roman" panose="02020603050405020304" pitchFamily="18" charset="0"/>
              </a:rPr>
              <a:t>≈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means “is </a:t>
            </a:r>
            <a:r>
              <a:rPr lang="en-GB" b="1" dirty="0">
                <a:latin typeface="Comic Sans MS" panose="030F0702030302020204" pitchFamily="66" charset="0"/>
              </a:rPr>
              <a:t>approximately</a:t>
            </a:r>
            <a:r>
              <a:rPr lang="en-GB" dirty="0">
                <a:latin typeface="Comic Sans MS" panose="030F0702030302020204" pitchFamily="66" charset="0"/>
              </a:rPr>
              <a:t> equal to”.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5D8564D-D75D-D615-C92E-FC8A6014F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536" y="3274694"/>
            <a:ext cx="80754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ea typeface="Cambria" panose="02040503050406030204" pitchFamily="18" charset="0"/>
                <a:cs typeface="Times New Roman" panose="02020603050405020304" pitchFamily="18" charset="0"/>
              </a:rPr>
              <a:t>≡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means “is </a:t>
            </a:r>
            <a:r>
              <a:rPr lang="en-GB" b="1" dirty="0">
                <a:latin typeface="Comic Sans MS" panose="030F0702030302020204" pitchFamily="66" charset="0"/>
              </a:rPr>
              <a:t>equivalent </a:t>
            </a:r>
            <a:r>
              <a:rPr lang="en-GB" dirty="0">
                <a:latin typeface="Comic Sans MS" panose="030F0702030302020204" pitchFamily="66" charset="0"/>
              </a:rPr>
              <a:t>to”</a:t>
            </a:r>
            <a:r>
              <a:rPr lang="en-GB" sz="2400" dirty="0">
                <a:latin typeface="Comic Sans MS" panose="030F0702030302020204" pitchFamily="66" charset="0"/>
              </a:rPr>
              <a:t>. It is called the </a:t>
            </a:r>
            <a:r>
              <a:rPr lang="en-GB" sz="2400" b="1" dirty="0">
                <a:latin typeface="Comic Sans MS" panose="030F0702030302020204" pitchFamily="66" charset="0"/>
              </a:rPr>
              <a:t>identity symbol.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D22BA60C-B757-D477-C694-BC1DC5A9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4" y="4840925"/>
            <a:ext cx="8075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“p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⇒ </a:t>
            </a: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q” 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means “if </a:t>
            </a: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 then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” or “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 implies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”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27A847D-4B90-8DB0-1E08-CFF7EDC5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112080"/>
            <a:ext cx="7064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“if and only if” can be shorten as “</a:t>
            </a:r>
            <a:r>
              <a:rPr lang="en-GB" sz="2400" dirty="0" err="1">
                <a:latin typeface="Comic Sans MS" panose="030F0702030302020204" pitchFamily="66" charset="0"/>
              </a:rPr>
              <a:t>iff</a:t>
            </a:r>
            <a:r>
              <a:rPr lang="en-GB" sz="2400" dirty="0">
                <a:latin typeface="Comic Sans MS" panose="030F0702030302020204" pitchFamily="66" charset="0"/>
              </a:rPr>
              <a:t>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5369DB19-0800-C46D-BA1E-2D8E98F1E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61" y="5295520"/>
            <a:ext cx="80754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“p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⇔ </a:t>
            </a: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q” 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means “</a:t>
            </a:r>
            <a:r>
              <a:rPr lang="en-GB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 if and only if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” or “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 implies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q </a:t>
            </a:r>
            <a:r>
              <a:rPr lang="en-GB" dirty="0">
                <a:latin typeface="+mn-lt"/>
                <a:ea typeface="Cambria Math" panose="02040503050406030204" pitchFamily="18" charset="0"/>
              </a:rPr>
              <a:t>and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 q</a:t>
            </a:r>
            <a:r>
              <a:rPr lang="en-GB" dirty="0">
                <a:ea typeface="Cambria Math" panose="02040503050406030204" pitchFamily="18" charset="0"/>
              </a:rPr>
              <a:t> </a:t>
            </a:r>
            <a:r>
              <a:rPr lang="en-GB" dirty="0">
                <a:latin typeface="+mn-lt"/>
                <a:ea typeface="Cambria Math" panose="02040503050406030204" pitchFamily="18" charset="0"/>
              </a:rPr>
              <a:t>implies</a:t>
            </a:r>
            <a:r>
              <a:rPr lang="en-GB" dirty="0">
                <a:ea typeface="Cambria Math" panose="02040503050406030204" pitchFamily="18" charset="0"/>
              </a:rPr>
              <a:t>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sz="2400" dirty="0">
                <a:latin typeface="+mn-lt"/>
                <a:ea typeface="Cambria Math" panose="02040503050406030204" pitchFamily="18" charset="0"/>
              </a:rPr>
              <a:t>”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708E573-16B7-70F8-CAE8-F5B4EB3B8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384" y="4391624"/>
            <a:ext cx="8796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also use </a:t>
            </a:r>
            <a:r>
              <a:rPr lang="en-GB" sz="2400" b="1" dirty="0">
                <a:latin typeface="Comic Sans MS" panose="030F0702030302020204" pitchFamily="66" charset="0"/>
              </a:rPr>
              <a:t>logic symbols </a:t>
            </a:r>
            <a:r>
              <a:rPr lang="en-GB" sz="2400" dirty="0">
                <a:latin typeface="Comic Sans MS" panose="030F0702030302020204" pitchFamily="66" charset="0"/>
              </a:rPr>
              <a:t>when proving by deduction.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65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7" grpId="0"/>
      <p:bldP spid="8" grpId="0"/>
      <p:bldP spid="5" grpId="0"/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3731811-C5F6-BB03-95A1-C884A9D1EBEE}"/>
              </a:ext>
            </a:extLst>
          </p:cNvPr>
          <p:cNvSpPr/>
          <p:nvPr/>
        </p:nvSpPr>
        <p:spPr>
          <a:xfrm>
            <a:off x="563341" y="1790553"/>
            <a:ext cx="78048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Is a process of showing the truth or falsehood of a given statement by a straightforward combination of well-known established mathematical principles.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F2362-86F7-6F0C-3BA6-ECEF15B0EA36}"/>
              </a:ext>
            </a:extLst>
          </p:cNvPr>
          <p:cNvSpPr/>
          <p:nvPr/>
        </p:nvSpPr>
        <p:spPr>
          <a:xfrm>
            <a:off x="332509" y="1328048"/>
            <a:ext cx="3002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Proof by deduction</a:t>
            </a:r>
            <a:endParaRPr lang="en-US" dirty="0">
              <a:latin typeface="+mn-lt"/>
            </a:endParaRPr>
          </a:p>
        </p:txBody>
      </p:sp>
      <p:sp>
        <p:nvSpPr>
          <p:cNvPr id="8" name="Text Box 51">
            <a:extLst>
              <a:ext uri="{FF2B5EF4-FFF2-40B4-BE49-F238E27FC236}">
                <a16:creationId xmlns:a16="http://schemas.microsoft.com/office/drawing/2014/main" id="{2E3B29D2-E3D8-E74D-2E14-739E48F9E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41" y="742724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+mn-lt"/>
              </a:rPr>
              <a:t>Proof</a:t>
            </a:r>
            <a:r>
              <a:rPr lang="en-GB" altLang="en-US" sz="2400" b="1" dirty="0">
                <a:latin typeface="+mn-lt"/>
              </a:rPr>
              <a:t> </a:t>
            </a:r>
            <a:r>
              <a:rPr lang="en-GB" altLang="en-US" b="1" dirty="0">
                <a:latin typeface="+mn-lt"/>
              </a:rPr>
              <a:t>is a fundamental part of mathematics.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238C299-B458-1F2C-FDBF-E01FDC7EE6E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FD1478-4F28-17C5-72DE-B0F2DCB7EAFF}"/>
              </a:ext>
            </a:extLst>
          </p:cNvPr>
          <p:cNvSpPr/>
          <p:nvPr/>
        </p:nvSpPr>
        <p:spPr>
          <a:xfrm>
            <a:off x="332508" y="304649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Proof notation</a:t>
            </a:r>
            <a:endParaRPr lang="en-US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248FB6-3DBF-96BB-CBB2-D47D586D2A16}"/>
              </a:ext>
            </a:extLst>
          </p:cNvPr>
          <p:cNvSpPr/>
          <p:nvPr/>
        </p:nvSpPr>
        <p:spPr>
          <a:xfrm>
            <a:off x="637695" y="3524005"/>
            <a:ext cx="955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LHS</a:t>
            </a:r>
            <a:endParaRPr lang="en-GB" dirty="0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9FB668-E2B4-B3C0-B8D9-04EB70D0A855}"/>
              </a:ext>
            </a:extLst>
          </p:cNvPr>
          <p:cNvSpPr/>
          <p:nvPr/>
        </p:nvSpPr>
        <p:spPr>
          <a:xfrm>
            <a:off x="637695" y="3939667"/>
            <a:ext cx="955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RHS</a:t>
            </a:r>
            <a:endParaRPr lang="en-GB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C8848-BC8A-27D1-E3D4-C88C955FB7C6}"/>
              </a:ext>
            </a:extLst>
          </p:cNvPr>
          <p:cNvSpPr/>
          <p:nvPr/>
        </p:nvSpPr>
        <p:spPr>
          <a:xfrm>
            <a:off x="572403" y="4473878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7F8BD0-1A8F-5892-82E4-F4D921BA14EE}"/>
              </a:ext>
            </a:extLst>
          </p:cNvPr>
          <p:cNvSpPr txBox="1"/>
          <p:nvPr/>
        </p:nvSpPr>
        <p:spPr>
          <a:xfrm>
            <a:off x="1768589" y="4473878"/>
            <a:ext cx="685291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is an acronym for the Latin phrase </a:t>
            </a:r>
            <a:r>
              <a:rPr lang="en-US" b="1" dirty="0" err="1">
                <a:latin typeface="+mn-lt"/>
              </a:rPr>
              <a:t>quod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erat</a:t>
            </a:r>
            <a:r>
              <a:rPr lang="en-US" b="1" dirty="0">
                <a:latin typeface="+mn-lt"/>
              </a:rPr>
              <a:t> demonstrandum</a:t>
            </a:r>
            <a:r>
              <a:rPr lang="en-US" dirty="0">
                <a:latin typeface="+mn-lt"/>
              </a:rPr>
              <a:t>, a fancy way to show that the statement is proved.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13F63B-03AA-86D8-D393-7D63BDDE9D85}"/>
              </a:ext>
            </a:extLst>
          </p:cNvPr>
          <p:cNvSpPr/>
          <p:nvPr/>
        </p:nvSpPr>
        <p:spPr>
          <a:xfrm>
            <a:off x="1731818" y="3524005"/>
            <a:ext cx="5970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Left Hand  Side of the statement</a:t>
            </a:r>
            <a:endParaRPr lang="en-GB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7EF5EF-2695-6A0F-28FC-219D4189258F}"/>
              </a:ext>
            </a:extLst>
          </p:cNvPr>
          <p:cNvSpPr/>
          <p:nvPr/>
        </p:nvSpPr>
        <p:spPr>
          <a:xfrm>
            <a:off x="1768589" y="3939666"/>
            <a:ext cx="5970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Right Hand  Side of the statement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2347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4" grpId="0"/>
      <p:bldP spid="16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F7B6B5B-54B6-214A-A20A-E9E0AC3E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CB5287-15AF-9E20-A06E-C87E18F06E78}"/>
              </a:ext>
            </a:extLst>
          </p:cNvPr>
          <p:cNvSpPr/>
          <p:nvPr/>
        </p:nvSpPr>
        <p:spPr>
          <a:xfrm>
            <a:off x="578090" y="1091884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Consider three consecutive integers, n – 1, n and n + 1.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6BD22-50B0-F365-08F4-629C8764592F}"/>
              </a:ext>
            </a:extLst>
          </p:cNvPr>
          <p:cNvSpPr/>
          <p:nvPr/>
        </p:nvSpPr>
        <p:spPr>
          <a:xfrm>
            <a:off x="258768" y="60738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Example 1</a:t>
            </a:r>
            <a:endParaRPr lang="en-US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91E53-4D39-F037-25DF-618D64EC5714}"/>
              </a:ext>
            </a:extLst>
          </p:cNvPr>
          <p:cNvSpPr/>
          <p:nvPr/>
        </p:nvSpPr>
        <p:spPr>
          <a:xfrm>
            <a:off x="578090" y="1598442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(a) Prove that the sum of these three integers is always divisible by 3.</a:t>
            </a:r>
            <a:endParaRPr lang="en-GB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E7DF6-188D-3AE7-1AA6-C3571489B334}"/>
              </a:ext>
            </a:extLst>
          </p:cNvPr>
          <p:cNvSpPr/>
          <p:nvPr/>
        </p:nvSpPr>
        <p:spPr>
          <a:xfrm>
            <a:off x="578090" y="2450956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(b) Prove that the sum of the squares of these three integers is never divisible by 3.</a:t>
            </a:r>
            <a:endParaRPr lang="en-GB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C1B04B-E812-630B-72ED-B90C7F808C82}"/>
              </a:ext>
            </a:extLst>
          </p:cNvPr>
          <p:cNvSpPr/>
          <p:nvPr/>
        </p:nvSpPr>
        <p:spPr>
          <a:xfrm>
            <a:off x="4412669" y="3281953"/>
            <a:ext cx="1088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 n </a:t>
            </a:r>
            <a:r>
              <a:rPr lang="en-GB" dirty="0"/>
              <a:t>– 1</a:t>
            </a:r>
            <a:endParaRPr lang="en-GB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A57FE6-541E-FB11-6F84-55D9BB07C5FE}"/>
              </a:ext>
            </a:extLst>
          </p:cNvPr>
          <p:cNvSpPr/>
          <p:nvPr/>
        </p:nvSpPr>
        <p:spPr>
          <a:xfrm>
            <a:off x="731495" y="3334088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The sum of the three integers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A5B336-3CD5-809A-7795-50D08AFE9003}"/>
              </a:ext>
            </a:extLst>
          </p:cNvPr>
          <p:cNvSpPr/>
          <p:nvPr/>
        </p:nvSpPr>
        <p:spPr>
          <a:xfrm>
            <a:off x="5412457" y="3285450"/>
            <a:ext cx="855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</a:t>
            </a:r>
            <a:r>
              <a:rPr lang="en-GB" i="1" dirty="0"/>
              <a:t>n</a:t>
            </a:r>
            <a:endParaRPr lang="en-GB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E75DD9-B9AA-5231-5554-38293AF070CD}"/>
              </a:ext>
            </a:extLst>
          </p:cNvPr>
          <p:cNvSpPr/>
          <p:nvPr/>
        </p:nvSpPr>
        <p:spPr>
          <a:xfrm>
            <a:off x="5928853" y="3281952"/>
            <a:ext cx="1589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</a:t>
            </a:r>
            <a:r>
              <a:rPr lang="en-GB" i="1" dirty="0"/>
              <a:t>n </a:t>
            </a:r>
            <a:r>
              <a:rPr lang="en-GB" dirty="0"/>
              <a:t>+ 1</a:t>
            </a:r>
            <a:endParaRPr lang="en-GB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7527D8-1562-BC95-0E1F-A1AC52789AF2}"/>
              </a:ext>
            </a:extLst>
          </p:cNvPr>
          <p:cNvSpPr/>
          <p:nvPr/>
        </p:nvSpPr>
        <p:spPr>
          <a:xfrm>
            <a:off x="731495" y="3964537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Simplifying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470466-9EC4-C3F7-832C-A1E982481D44}"/>
              </a:ext>
            </a:extLst>
          </p:cNvPr>
          <p:cNvSpPr/>
          <p:nvPr/>
        </p:nvSpPr>
        <p:spPr>
          <a:xfrm>
            <a:off x="4412669" y="3918370"/>
            <a:ext cx="1589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</a:t>
            </a:r>
            <a:r>
              <a:rPr lang="en-GB" dirty="0"/>
              <a:t> 3</a:t>
            </a:r>
            <a:r>
              <a:rPr lang="en-GB" i="1" dirty="0"/>
              <a:t>n</a:t>
            </a:r>
            <a:endParaRPr lang="en-GB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F6F366-B9EE-0D2B-4C8B-4F6C83F0C3AD}"/>
              </a:ext>
            </a:extLst>
          </p:cNvPr>
          <p:cNvSpPr/>
          <p:nvPr/>
        </p:nvSpPr>
        <p:spPr>
          <a:xfrm>
            <a:off x="8049877" y="3918368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AD6208-F763-C45B-4726-E47F9DEAE4F0}"/>
              </a:ext>
            </a:extLst>
          </p:cNvPr>
          <p:cNvSpPr/>
          <p:nvPr/>
        </p:nvSpPr>
        <p:spPr>
          <a:xfrm>
            <a:off x="5381791" y="3918369"/>
            <a:ext cx="2597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Is multiple of 3</a:t>
            </a:r>
            <a:endParaRPr lang="en-GB" dirty="0">
              <a:latin typeface="+mn-lt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8CEE8FC-D907-7CA4-3053-F6FBD9C9C36F}"/>
              </a:ext>
            </a:extLst>
          </p:cNvPr>
          <p:cNvSpPr/>
          <p:nvPr/>
        </p:nvSpPr>
        <p:spPr>
          <a:xfrm>
            <a:off x="457200" y="1553549"/>
            <a:ext cx="8350490" cy="83099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F7B6B5B-54B6-214A-A20A-E9E0AC3E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CB5287-15AF-9E20-A06E-C87E18F06E78}"/>
              </a:ext>
            </a:extLst>
          </p:cNvPr>
          <p:cNvSpPr/>
          <p:nvPr/>
        </p:nvSpPr>
        <p:spPr>
          <a:xfrm>
            <a:off x="578090" y="1091884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Consider three consecutive integers, n – 1, n and n + 1.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6BD22-50B0-F365-08F4-629C8764592F}"/>
              </a:ext>
            </a:extLst>
          </p:cNvPr>
          <p:cNvSpPr/>
          <p:nvPr/>
        </p:nvSpPr>
        <p:spPr>
          <a:xfrm>
            <a:off x="258768" y="60738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Example 1</a:t>
            </a:r>
            <a:endParaRPr lang="en-US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91E53-4D39-F037-25DF-618D64EC5714}"/>
              </a:ext>
            </a:extLst>
          </p:cNvPr>
          <p:cNvSpPr/>
          <p:nvPr/>
        </p:nvSpPr>
        <p:spPr>
          <a:xfrm>
            <a:off x="578090" y="1598442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(a) Prove that the sum of these three integers is always divisible by 3.</a:t>
            </a:r>
            <a:endParaRPr lang="en-GB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E7DF6-188D-3AE7-1AA6-C3571489B334}"/>
              </a:ext>
            </a:extLst>
          </p:cNvPr>
          <p:cNvSpPr/>
          <p:nvPr/>
        </p:nvSpPr>
        <p:spPr>
          <a:xfrm>
            <a:off x="578090" y="2450956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(b) Prove that the sum of the squares of these three integers is never divisible by 3.</a:t>
            </a:r>
            <a:endParaRPr lang="en-GB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C1B04B-E812-630B-72ED-B90C7F808C82}"/>
              </a:ext>
            </a:extLst>
          </p:cNvPr>
          <p:cNvSpPr/>
          <p:nvPr/>
        </p:nvSpPr>
        <p:spPr>
          <a:xfrm>
            <a:off x="3822734" y="3311344"/>
            <a:ext cx="1445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 </a:t>
            </a:r>
            <a:r>
              <a:rPr lang="en-GB" dirty="0"/>
              <a:t>(</a:t>
            </a:r>
            <a:r>
              <a:rPr lang="en-GB" i="1" dirty="0"/>
              <a:t>n </a:t>
            </a:r>
            <a:r>
              <a:rPr lang="en-GB" dirty="0"/>
              <a:t>– 1)</a:t>
            </a:r>
            <a:r>
              <a:rPr lang="en-GB" baseline="30000" dirty="0"/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A57FE6-541E-FB11-6F84-55D9BB07C5FE}"/>
              </a:ext>
            </a:extLst>
          </p:cNvPr>
          <p:cNvSpPr/>
          <p:nvPr/>
        </p:nvSpPr>
        <p:spPr>
          <a:xfrm>
            <a:off x="731495" y="3334088"/>
            <a:ext cx="350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The sum of squares of the three integers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A5B336-3CD5-809A-7795-50D08AFE9003}"/>
              </a:ext>
            </a:extLst>
          </p:cNvPr>
          <p:cNvSpPr/>
          <p:nvPr/>
        </p:nvSpPr>
        <p:spPr>
          <a:xfrm>
            <a:off x="5173281" y="3314842"/>
            <a:ext cx="855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</a:t>
            </a:r>
            <a:r>
              <a:rPr lang="en-GB" i="1" dirty="0"/>
              <a:t>n</a:t>
            </a:r>
            <a:r>
              <a:rPr lang="en-GB" baseline="30000" dirty="0"/>
              <a:t>2</a:t>
            </a:r>
            <a:endParaRPr lang="en-GB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E75DD9-B9AA-5231-5554-38293AF070CD}"/>
              </a:ext>
            </a:extLst>
          </p:cNvPr>
          <p:cNvSpPr/>
          <p:nvPr/>
        </p:nvSpPr>
        <p:spPr>
          <a:xfrm>
            <a:off x="5810428" y="3311344"/>
            <a:ext cx="1589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(</a:t>
            </a:r>
            <a:r>
              <a:rPr lang="en-GB" i="1" dirty="0"/>
              <a:t>n </a:t>
            </a:r>
            <a:r>
              <a:rPr lang="en-GB" dirty="0"/>
              <a:t>+ 1)</a:t>
            </a:r>
            <a:r>
              <a:rPr lang="en-GB" baseline="30000" dirty="0"/>
              <a:t>2</a:t>
            </a:r>
            <a:endParaRPr lang="en-GB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7527D8-1562-BC95-0E1F-A1AC52789AF2}"/>
              </a:ext>
            </a:extLst>
          </p:cNvPr>
          <p:cNvSpPr/>
          <p:nvPr/>
        </p:nvSpPr>
        <p:spPr>
          <a:xfrm>
            <a:off x="731495" y="3964537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470466-9EC4-C3F7-832C-A1E982481D44}"/>
              </a:ext>
            </a:extLst>
          </p:cNvPr>
          <p:cNvSpPr/>
          <p:nvPr/>
        </p:nvSpPr>
        <p:spPr>
          <a:xfrm>
            <a:off x="3822734" y="4481248"/>
            <a:ext cx="1589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</a:t>
            </a:r>
            <a:r>
              <a:rPr lang="en-GB" dirty="0"/>
              <a:t> 3</a:t>
            </a:r>
            <a:r>
              <a:rPr lang="en-GB" i="1" dirty="0"/>
              <a:t>n</a:t>
            </a:r>
            <a:r>
              <a:rPr lang="en-GB" baseline="30000" dirty="0"/>
              <a:t>2 </a:t>
            </a:r>
            <a:r>
              <a:rPr lang="en-GB" dirty="0"/>
              <a:t>+ 2</a:t>
            </a:r>
            <a:endParaRPr lang="en-GB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F6F366-B9EE-0D2B-4C8B-4F6C83F0C3AD}"/>
              </a:ext>
            </a:extLst>
          </p:cNvPr>
          <p:cNvSpPr/>
          <p:nvPr/>
        </p:nvSpPr>
        <p:spPr>
          <a:xfrm>
            <a:off x="5263366" y="5033069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4AD6208-F763-C45B-4726-E47F9DEAE4F0}"/>
                  </a:ext>
                </a:extLst>
              </p:cNvPr>
              <p:cNvSpPr/>
              <p:nvPr/>
            </p:nvSpPr>
            <p:spPr>
              <a:xfrm>
                <a:off x="1469693" y="5638794"/>
                <a:ext cx="5930658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effectLst/>
                    <a:latin typeface="+mn-lt"/>
                  </a:rPr>
                  <a:t>is not an integer so is not divisible by 3</a:t>
                </a:r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4AD6208-F763-C45B-4726-E47F9DEAE4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693" y="5638794"/>
                <a:ext cx="5930658" cy="616515"/>
              </a:xfrm>
              <a:prstGeom prst="rect">
                <a:avLst/>
              </a:prstGeom>
              <a:blipFill>
                <a:blip r:embed="rId2"/>
                <a:stretch>
                  <a:fillRect r="-1644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1FD38B5-203D-5C90-57FA-DDC2BA0F5200}"/>
              </a:ext>
            </a:extLst>
          </p:cNvPr>
          <p:cNvSpPr/>
          <p:nvPr/>
        </p:nvSpPr>
        <p:spPr>
          <a:xfrm>
            <a:off x="457200" y="2452427"/>
            <a:ext cx="8350490" cy="83099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347AE7-74E5-89B1-0D41-66A5589D731C}"/>
              </a:ext>
            </a:extLst>
          </p:cNvPr>
          <p:cNvSpPr/>
          <p:nvPr/>
        </p:nvSpPr>
        <p:spPr>
          <a:xfrm>
            <a:off x="3822734" y="3898045"/>
            <a:ext cx="198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 n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2</a:t>
            </a:r>
            <a:r>
              <a:rPr lang="en-GB" i="1" dirty="0"/>
              <a:t>n</a:t>
            </a:r>
            <a:r>
              <a:rPr lang="en-GB" dirty="0"/>
              <a:t> + 1</a:t>
            </a:r>
            <a:endParaRPr lang="en-GB" baseline="300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60E43-7962-C00B-B7D5-E75FB250183B}"/>
              </a:ext>
            </a:extLst>
          </p:cNvPr>
          <p:cNvSpPr/>
          <p:nvPr/>
        </p:nvSpPr>
        <p:spPr>
          <a:xfrm>
            <a:off x="5519235" y="3851643"/>
            <a:ext cx="855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</a:t>
            </a:r>
            <a:r>
              <a:rPr lang="en-GB" i="1" dirty="0"/>
              <a:t>n</a:t>
            </a:r>
            <a:r>
              <a:rPr lang="en-GB" baseline="30000" dirty="0"/>
              <a:t>2</a:t>
            </a:r>
            <a:endParaRPr lang="en-GB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54687E-C488-C283-098B-9DE0A2CF9110}"/>
              </a:ext>
            </a:extLst>
          </p:cNvPr>
          <p:cNvSpPr/>
          <p:nvPr/>
        </p:nvSpPr>
        <p:spPr>
          <a:xfrm>
            <a:off x="6103030" y="3851643"/>
            <a:ext cx="198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</a:t>
            </a:r>
            <a:r>
              <a:rPr lang="en-GB" i="1" dirty="0"/>
              <a:t>n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+ 2</a:t>
            </a:r>
            <a:r>
              <a:rPr lang="en-GB" i="1" dirty="0"/>
              <a:t>n</a:t>
            </a:r>
            <a:r>
              <a:rPr lang="en-GB" dirty="0"/>
              <a:t> + 1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DABB81-F724-E97E-A661-38BA2E584865}"/>
              </a:ext>
            </a:extLst>
          </p:cNvPr>
          <p:cNvSpPr/>
          <p:nvPr/>
        </p:nvSpPr>
        <p:spPr>
          <a:xfrm>
            <a:off x="755178" y="4551238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Simplifying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62F3C2-60D8-B57D-ACDB-A0CFAA9174A1}"/>
              </a:ext>
            </a:extLst>
          </p:cNvPr>
          <p:cNvSpPr/>
          <p:nvPr/>
        </p:nvSpPr>
        <p:spPr>
          <a:xfrm>
            <a:off x="731494" y="5074891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Dividing by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2D96815-9383-7E64-8ABD-F0A58185737A}"/>
                  </a:ext>
                </a:extLst>
              </p:cNvPr>
              <p:cNvSpPr/>
              <p:nvPr/>
            </p:nvSpPr>
            <p:spPr>
              <a:xfrm>
                <a:off x="3822734" y="5012903"/>
                <a:ext cx="1589923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/>
                  <a:t>=</a:t>
                </a:r>
                <a:r>
                  <a:rPr lang="en-GB" dirty="0"/>
                  <a:t> </a:t>
                </a:r>
                <a:r>
                  <a:rPr lang="en-GB" i="1" dirty="0"/>
                  <a:t>n</a:t>
                </a:r>
                <a:r>
                  <a:rPr lang="en-GB" baseline="30000" dirty="0"/>
                  <a:t>2 </a:t>
                </a:r>
                <a:r>
                  <a:rPr lang="en-GB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2D96815-9383-7E64-8ABD-F0A5818573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734" y="5012903"/>
                <a:ext cx="1589923" cy="614655"/>
              </a:xfrm>
              <a:prstGeom prst="rect">
                <a:avLst/>
              </a:prstGeom>
              <a:blipFill>
                <a:blip r:embed="rId3"/>
                <a:stretch>
                  <a:fillRect l="-5747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4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" grpId="0" animBg="1"/>
      <p:bldP spid="3" grpId="0"/>
      <p:bldP spid="4" grpId="0"/>
      <p:bldP spid="10" grpId="0"/>
      <p:bldP spid="11" grpId="0"/>
      <p:bldP spid="12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F7B6B5B-54B6-214A-A20A-E9E0AC3E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6BD22-50B0-F365-08F4-629C8764592F}"/>
              </a:ext>
            </a:extLst>
          </p:cNvPr>
          <p:cNvSpPr/>
          <p:nvPr/>
        </p:nvSpPr>
        <p:spPr>
          <a:xfrm>
            <a:off x="258768" y="60738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Example 2</a:t>
            </a:r>
            <a:endParaRPr lang="en-US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91E53-4D39-F037-25DF-618D64EC5714}"/>
              </a:ext>
            </a:extLst>
          </p:cNvPr>
          <p:cNvSpPr/>
          <p:nvPr/>
        </p:nvSpPr>
        <p:spPr>
          <a:xfrm>
            <a:off x="578090" y="1172057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Prove that the n</a:t>
            </a:r>
            <a:r>
              <a:rPr lang="en-GB" baseline="30000" dirty="0">
                <a:effectLst/>
                <a:latin typeface="+mn-lt"/>
              </a:rPr>
              <a:t>2</a:t>
            </a:r>
            <a:r>
              <a:rPr lang="en-GB" dirty="0">
                <a:effectLst/>
                <a:latin typeface="+mn-lt"/>
              </a:rPr>
              <a:t> – 6n + 11 is positive for any integer.</a:t>
            </a:r>
            <a:endParaRPr lang="en-GB" dirty="0"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2D6AAD-19FE-0CDF-4D92-6B202485B158}"/>
              </a:ext>
            </a:extLst>
          </p:cNvPr>
          <p:cNvSpPr/>
          <p:nvPr/>
        </p:nvSpPr>
        <p:spPr>
          <a:xfrm>
            <a:off x="3669328" y="2101526"/>
            <a:ext cx="1395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 n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6</a:t>
            </a:r>
            <a:r>
              <a:rPr lang="en-GB" i="1" dirty="0"/>
              <a:t>n</a:t>
            </a:r>
            <a:r>
              <a:rPr lang="en-GB" dirty="0"/>
              <a:t> </a:t>
            </a:r>
            <a:endParaRPr lang="en-GB" baseline="300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B76207-5B80-B2EF-5F2E-33EA02593EE1}"/>
              </a:ext>
            </a:extLst>
          </p:cNvPr>
          <p:cNvSpPr/>
          <p:nvPr/>
        </p:nvSpPr>
        <p:spPr>
          <a:xfrm>
            <a:off x="578090" y="2124270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Completing the square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3F04B-8CC1-5625-9D94-85F1511F35A1}"/>
              </a:ext>
            </a:extLst>
          </p:cNvPr>
          <p:cNvSpPr/>
          <p:nvPr/>
        </p:nvSpPr>
        <p:spPr>
          <a:xfrm>
            <a:off x="3669329" y="2800162"/>
            <a:ext cx="1445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= </a:t>
            </a:r>
            <a:r>
              <a:rPr lang="en-GB" dirty="0"/>
              <a:t>(</a:t>
            </a:r>
            <a:r>
              <a:rPr lang="en-GB" i="1" dirty="0"/>
              <a:t>n </a:t>
            </a:r>
            <a:r>
              <a:rPr lang="en-GB" dirty="0"/>
              <a:t>– 3)</a:t>
            </a:r>
            <a:r>
              <a:rPr lang="en-GB" baseline="30000" dirty="0"/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6F0A9-14D6-9113-6C8B-54017E9F3ACF}"/>
              </a:ext>
            </a:extLst>
          </p:cNvPr>
          <p:cNvSpPr/>
          <p:nvPr/>
        </p:nvSpPr>
        <p:spPr>
          <a:xfrm>
            <a:off x="6625876" y="2098177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– 9</a:t>
            </a:r>
            <a:endParaRPr lang="en-GB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95FC00-DC4A-1AB9-8EF4-DA63B8211AE7}"/>
              </a:ext>
            </a:extLst>
          </p:cNvPr>
          <p:cNvSpPr/>
          <p:nvPr/>
        </p:nvSpPr>
        <p:spPr>
          <a:xfrm>
            <a:off x="4978815" y="2109693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+ 11</a:t>
            </a:r>
            <a:endParaRPr lang="en-GB" baseline="30000" dirty="0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60F7EA-3E4A-7329-1FCC-B9B17121F18B}"/>
              </a:ext>
            </a:extLst>
          </p:cNvPr>
          <p:cNvSpPr/>
          <p:nvPr/>
        </p:nvSpPr>
        <p:spPr>
          <a:xfrm>
            <a:off x="4978814" y="2122377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+ 9</a:t>
            </a:r>
            <a:endParaRPr lang="en-GB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BEE433-BE20-274B-241B-507DC56B3248}"/>
              </a:ext>
            </a:extLst>
          </p:cNvPr>
          <p:cNvSpPr/>
          <p:nvPr/>
        </p:nvSpPr>
        <p:spPr>
          <a:xfrm>
            <a:off x="5064621" y="2825531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+ 2</a:t>
            </a:r>
            <a:endParaRPr lang="en-GB" baseline="300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B27B9-7814-2EB7-6C6F-32D86DF428B3}"/>
              </a:ext>
            </a:extLst>
          </p:cNvPr>
          <p:cNvSpPr/>
          <p:nvPr/>
        </p:nvSpPr>
        <p:spPr>
          <a:xfrm>
            <a:off x="457200" y="3412469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(</a:t>
            </a:r>
            <a:r>
              <a:rPr lang="en-GB" i="1" dirty="0"/>
              <a:t>n </a:t>
            </a:r>
            <a:r>
              <a:rPr lang="en-GB" dirty="0"/>
              <a:t>– 3)</a:t>
            </a:r>
            <a:r>
              <a:rPr lang="en-GB" baseline="30000" dirty="0"/>
              <a:t>2  </a:t>
            </a:r>
            <a:r>
              <a:rPr lang="en-GB" dirty="0">
                <a:effectLst/>
                <a:latin typeface="+mn-lt"/>
              </a:rPr>
              <a:t>is always positive, since it is a square number.</a:t>
            </a:r>
            <a:endParaRPr lang="en-GB" dirty="0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ECEC79-69C0-A642-4772-CB0AA82E2159}"/>
              </a:ext>
            </a:extLst>
          </p:cNvPr>
          <p:cNvSpPr/>
          <p:nvPr/>
        </p:nvSpPr>
        <p:spPr>
          <a:xfrm>
            <a:off x="457200" y="3999407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Therefore, if we add 2 to the square number the result is still positive.</a:t>
            </a:r>
            <a:endParaRPr lang="en-GB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2EE2B5-AD81-13B0-E9DE-D5638A9BFF8C}"/>
              </a:ext>
            </a:extLst>
          </p:cNvPr>
          <p:cNvSpPr/>
          <p:nvPr/>
        </p:nvSpPr>
        <p:spPr>
          <a:xfrm>
            <a:off x="4024938" y="5422048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C6DDDE-EE52-D6C2-296E-08659BD690C0}"/>
              </a:ext>
            </a:extLst>
          </p:cNvPr>
          <p:cNvSpPr/>
          <p:nvPr/>
        </p:nvSpPr>
        <p:spPr>
          <a:xfrm>
            <a:off x="357811" y="4835110"/>
            <a:ext cx="6957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Hence, n</a:t>
            </a:r>
            <a:r>
              <a:rPr lang="en-GB" baseline="30000" dirty="0">
                <a:effectLst/>
                <a:latin typeface="+mn-lt"/>
              </a:rPr>
              <a:t>2</a:t>
            </a:r>
            <a:r>
              <a:rPr lang="en-GB" dirty="0">
                <a:effectLst/>
                <a:latin typeface="+mn-lt"/>
              </a:rPr>
              <a:t> – 6n + 11 is positive for any integer.</a:t>
            </a:r>
            <a:endParaRPr lang="en-GB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2B8BC6-9EED-C1F2-5BE2-69408A888133}"/>
              </a:ext>
            </a:extLst>
          </p:cNvPr>
          <p:cNvSpPr/>
          <p:nvPr/>
        </p:nvSpPr>
        <p:spPr>
          <a:xfrm>
            <a:off x="3885412" y="2122377"/>
            <a:ext cx="387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(</a:t>
            </a:r>
            <a:endParaRPr lang="en-GB" baseline="300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B2F7C9-B168-C601-CC77-9D8C00F67896}"/>
              </a:ext>
            </a:extLst>
          </p:cNvPr>
          <p:cNvSpPr/>
          <p:nvPr/>
        </p:nvSpPr>
        <p:spPr>
          <a:xfrm>
            <a:off x="5428228" y="2090688"/>
            <a:ext cx="387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)</a:t>
            </a:r>
            <a:endParaRPr lang="en-GB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675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09306 -0.002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1" grpId="0"/>
      <p:bldP spid="12" grpId="0"/>
      <p:bldP spid="12" grpId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F7B6B5B-54B6-214A-A20A-E9E0AC3E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Simple deductive proof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6BD22-50B0-F365-08F4-629C8764592F}"/>
              </a:ext>
            </a:extLst>
          </p:cNvPr>
          <p:cNvSpPr/>
          <p:nvPr/>
        </p:nvSpPr>
        <p:spPr>
          <a:xfrm>
            <a:off x="258768" y="60738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Example 3</a:t>
            </a:r>
            <a:endParaRPr lang="en-US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91E53-4D39-F037-25DF-618D64EC5714}"/>
              </a:ext>
            </a:extLst>
          </p:cNvPr>
          <p:cNvSpPr/>
          <p:nvPr/>
        </p:nvSpPr>
        <p:spPr>
          <a:xfrm>
            <a:off x="578089" y="1172057"/>
            <a:ext cx="8447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Prove that </a:t>
            </a:r>
            <a:r>
              <a:rPr lang="en-GB" dirty="0"/>
              <a:t>(</a:t>
            </a:r>
            <a:r>
              <a:rPr lang="en-GB" i="1" dirty="0"/>
              <a:t>x </a:t>
            </a:r>
            <a:r>
              <a:rPr lang="en-GB" dirty="0"/>
              <a:t>– 2)</a:t>
            </a:r>
            <a:r>
              <a:rPr lang="en-GB" baseline="30000" dirty="0"/>
              <a:t>2</a:t>
            </a:r>
            <a:r>
              <a:rPr lang="en-GB" dirty="0">
                <a:effectLst/>
                <a:latin typeface="+mn-lt"/>
              </a:rPr>
              <a:t> + 7 </a:t>
            </a:r>
            <a:r>
              <a:rPr lang="en-GB" dirty="0">
                <a:effectLst/>
                <a:cs typeface="Times New Roman" panose="02020603050405020304" pitchFamily="18" charset="0"/>
              </a:rPr>
              <a:t>≡ </a:t>
            </a:r>
            <a:r>
              <a:rPr lang="en-GB" i="1" dirty="0">
                <a:effectLst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effectLst/>
                <a:latin typeface="+mn-lt"/>
              </a:rPr>
              <a:t>2</a:t>
            </a:r>
            <a:r>
              <a:rPr lang="en-GB" dirty="0">
                <a:effectLst/>
                <a:latin typeface="+mn-lt"/>
              </a:rPr>
              <a:t> –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effectLst/>
                <a:latin typeface="+mn-lt"/>
              </a:rPr>
              <a:t> + 11</a:t>
            </a:r>
            <a:endParaRPr lang="en-GB" dirty="0"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2D6AAD-19FE-0CDF-4D92-6B202485B158}"/>
              </a:ext>
            </a:extLst>
          </p:cNvPr>
          <p:cNvSpPr/>
          <p:nvPr/>
        </p:nvSpPr>
        <p:spPr>
          <a:xfrm>
            <a:off x="5410885" y="2541969"/>
            <a:ext cx="1395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≡</a:t>
            </a:r>
            <a:r>
              <a:rPr lang="en-GB" i="1" dirty="0"/>
              <a:t> x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4</a:t>
            </a:r>
            <a:r>
              <a:rPr lang="en-GB" i="1" dirty="0"/>
              <a:t>x</a:t>
            </a:r>
            <a:r>
              <a:rPr lang="en-GB" dirty="0"/>
              <a:t> </a:t>
            </a:r>
            <a:endParaRPr lang="en-GB" baseline="300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B76207-5B80-B2EF-5F2E-33EA02593EE1}"/>
              </a:ext>
            </a:extLst>
          </p:cNvPr>
          <p:cNvSpPr/>
          <p:nvPr/>
        </p:nvSpPr>
        <p:spPr>
          <a:xfrm>
            <a:off x="637083" y="2576522"/>
            <a:ext cx="350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Converting LHS into RHS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3F04B-8CC1-5625-9D94-85F1511F35A1}"/>
              </a:ext>
            </a:extLst>
          </p:cNvPr>
          <p:cNvSpPr/>
          <p:nvPr/>
        </p:nvSpPr>
        <p:spPr>
          <a:xfrm>
            <a:off x="3763824" y="2525606"/>
            <a:ext cx="1445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(</a:t>
            </a:r>
            <a:r>
              <a:rPr lang="en-GB" i="1" dirty="0"/>
              <a:t>x </a:t>
            </a:r>
            <a:r>
              <a:rPr lang="en-GB" dirty="0"/>
              <a:t>– 2)</a:t>
            </a:r>
            <a:r>
              <a:rPr lang="en-GB" baseline="30000" dirty="0"/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95FC00-DC4A-1AB9-8EF4-DA63B8211AE7}"/>
              </a:ext>
            </a:extLst>
          </p:cNvPr>
          <p:cNvSpPr/>
          <p:nvPr/>
        </p:nvSpPr>
        <p:spPr>
          <a:xfrm>
            <a:off x="6720372" y="2550136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+ 11</a:t>
            </a:r>
            <a:endParaRPr lang="en-GB" baseline="300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BEE433-BE20-274B-241B-507DC56B3248}"/>
              </a:ext>
            </a:extLst>
          </p:cNvPr>
          <p:cNvSpPr/>
          <p:nvPr/>
        </p:nvSpPr>
        <p:spPr>
          <a:xfrm>
            <a:off x="4805155" y="2554842"/>
            <a:ext cx="745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+ 7</a:t>
            </a:r>
            <a:endParaRPr lang="en-GB" baseline="300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B27B9-7814-2EB7-6C6F-32D86DF428B3}"/>
              </a:ext>
            </a:extLst>
          </p:cNvPr>
          <p:cNvSpPr/>
          <p:nvPr/>
        </p:nvSpPr>
        <p:spPr>
          <a:xfrm>
            <a:off x="578089" y="2007613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We can work any side to be expressed as the other side.</a:t>
            </a:r>
            <a:endParaRPr lang="en-GB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2EE2B5-AD81-13B0-E9DE-D5638A9BFF8C}"/>
              </a:ext>
            </a:extLst>
          </p:cNvPr>
          <p:cNvSpPr/>
          <p:nvPr/>
        </p:nvSpPr>
        <p:spPr>
          <a:xfrm>
            <a:off x="4801916" y="4516240"/>
            <a:ext cx="10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/>
                <a:latin typeface="+mn-lt"/>
              </a:rPr>
              <a:t>Q.E.D.</a:t>
            </a:r>
            <a:endParaRPr lang="en-GB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4C9677-82A4-43FA-47F9-8F1C4006697F}"/>
              </a:ext>
            </a:extLst>
          </p:cNvPr>
          <p:cNvSpPr/>
          <p:nvPr/>
        </p:nvSpPr>
        <p:spPr>
          <a:xfrm>
            <a:off x="4285088" y="2918633"/>
            <a:ext cx="875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LHS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1D01B-AA45-9030-A65B-49BD20863C21}"/>
              </a:ext>
            </a:extLst>
          </p:cNvPr>
          <p:cNvSpPr/>
          <p:nvPr/>
        </p:nvSpPr>
        <p:spPr>
          <a:xfrm>
            <a:off x="6250339" y="2918633"/>
            <a:ext cx="875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RHS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7B0550-89B5-1A30-6B15-AFE90AF73D89}"/>
              </a:ext>
            </a:extLst>
          </p:cNvPr>
          <p:cNvSpPr/>
          <p:nvPr/>
        </p:nvSpPr>
        <p:spPr>
          <a:xfrm>
            <a:off x="3414544" y="3314248"/>
            <a:ext cx="1599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4</a:t>
            </a:r>
            <a:r>
              <a:rPr lang="en-GB" i="1" dirty="0"/>
              <a:t>x + </a:t>
            </a:r>
            <a:r>
              <a:rPr lang="en-GB" dirty="0"/>
              <a:t>4 </a:t>
            </a:r>
            <a:endParaRPr lang="en-GB" baseline="300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EE6320-222E-F991-47BF-A314DA5F4AF8}"/>
              </a:ext>
            </a:extLst>
          </p:cNvPr>
          <p:cNvSpPr/>
          <p:nvPr/>
        </p:nvSpPr>
        <p:spPr>
          <a:xfrm>
            <a:off x="4836108" y="3296726"/>
            <a:ext cx="745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+ 7</a:t>
            </a:r>
            <a:endParaRPr lang="en-GB" baseline="300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163640-9EC1-389D-8B52-536F8FC10F8B}"/>
              </a:ext>
            </a:extLst>
          </p:cNvPr>
          <p:cNvSpPr/>
          <p:nvPr/>
        </p:nvSpPr>
        <p:spPr>
          <a:xfrm>
            <a:off x="3892435" y="3906483"/>
            <a:ext cx="1689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4</a:t>
            </a:r>
            <a:r>
              <a:rPr lang="en-GB" i="1" dirty="0"/>
              <a:t>x + </a:t>
            </a:r>
            <a:r>
              <a:rPr lang="en-GB" dirty="0"/>
              <a:t>11</a:t>
            </a:r>
            <a:endParaRPr lang="en-GB" baseline="300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6D1E9E-DF18-9272-3E53-EB68ECAF64D3}"/>
              </a:ext>
            </a:extLst>
          </p:cNvPr>
          <p:cNvSpPr/>
          <p:nvPr/>
        </p:nvSpPr>
        <p:spPr>
          <a:xfrm>
            <a:off x="5550954" y="3920471"/>
            <a:ext cx="1395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≡</a:t>
            </a:r>
            <a:r>
              <a:rPr lang="en-GB" i="1" dirty="0"/>
              <a:t> x</a:t>
            </a:r>
            <a:r>
              <a:rPr lang="en-GB" baseline="30000" dirty="0"/>
              <a:t>2</a:t>
            </a:r>
            <a:r>
              <a:rPr lang="en-GB" i="1" dirty="0"/>
              <a:t> </a:t>
            </a:r>
            <a:r>
              <a:rPr lang="en-GB" dirty="0"/>
              <a:t>– 4</a:t>
            </a:r>
            <a:r>
              <a:rPr lang="en-GB" i="1" dirty="0"/>
              <a:t>x</a:t>
            </a:r>
            <a:r>
              <a:rPr lang="en-GB" dirty="0"/>
              <a:t> </a:t>
            </a:r>
            <a:endParaRPr lang="en-GB" baseline="300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C0D1A2-00DE-63EC-75EC-E6BC6CAA837A}"/>
              </a:ext>
            </a:extLst>
          </p:cNvPr>
          <p:cNvSpPr/>
          <p:nvPr/>
        </p:nvSpPr>
        <p:spPr>
          <a:xfrm>
            <a:off x="6860441" y="3928638"/>
            <a:ext cx="1089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+ 11</a:t>
            </a:r>
            <a:endParaRPr lang="en-GB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31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2" grpId="0"/>
      <p:bldP spid="14" grpId="0"/>
      <p:bldP spid="15" grpId="0"/>
      <p:bldP spid="17" grpId="0"/>
      <p:bldP spid="3" grpId="0"/>
      <p:bldP spid="6" grpId="0"/>
      <p:bldP spid="9" grpId="0"/>
      <p:bldP spid="19" grpId="0"/>
      <p:bldP spid="20" grpId="0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2386</TotalTime>
  <Words>922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Cambria Math</vt:lpstr>
      <vt:lpstr>Comic Sans MS</vt:lpstr>
      <vt:lpstr>Times New Roman</vt:lpstr>
      <vt:lpstr>Wingdings 2</vt:lpstr>
      <vt:lpstr>Theme1</vt:lpstr>
      <vt:lpstr>Simple deductive proof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35</cp:revision>
  <dcterms:created xsi:type="dcterms:W3CDTF">2017-06-03T06:57:47Z</dcterms:created>
  <dcterms:modified xsi:type="dcterms:W3CDTF">2023-12-30T18:39:42Z</dcterms:modified>
</cp:coreProperties>
</file>