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99" r:id="rId5"/>
    <p:sldId id="300" r:id="rId6"/>
    <p:sldId id="259" r:id="rId7"/>
    <p:sldId id="260" r:id="rId8"/>
    <p:sldId id="302" r:id="rId9"/>
    <p:sldId id="301" r:id="rId10"/>
    <p:sldId id="261" r:id="rId11"/>
    <p:sldId id="262" r:id="rId12"/>
    <p:sldId id="263" r:id="rId13"/>
    <p:sldId id="303" r:id="rId14"/>
    <p:sldId id="304" r:id="rId15"/>
    <p:sldId id="305" r:id="rId16"/>
    <p:sldId id="264" r:id="rId17"/>
    <p:sldId id="265" r:id="rId18"/>
    <p:sldId id="298" r:id="rId1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>
      <p:cViewPr varScale="1">
        <p:scale>
          <a:sx n="65" d="100"/>
          <a:sy n="65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20 November 2024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2A00AEB-3C8A-4E90-92BB-E70457310CB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701638-9891-450A-A820-2B77055369E3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B2DE70-67B1-47C9-9580-E8E78BFC64BA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11/20/2024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20 November 2024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Disproof by Counter example and the Proof </a:t>
            </a:r>
            <a:r>
              <a:rPr lang="en-US"/>
              <a:t>by contrapositive</a:t>
            </a:r>
            <a:endParaRPr lang="en-US" dirty="0">
              <a:latin typeface="+mn-lt"/>
            </a:endParaRP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81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understand and use disproof by counter example and the proof by contrapositive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01C1432-EA39-4F3F-8846-0BD411EF8E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D2E3DCF-D697-4AC5-B232-335DFDD5A17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7772400" cy="579438"/>
          </a:xfrm>
        </p:spPr>
        <p:txBody>
          <a:bodyPr>
            <a:normAutofit/>
          </a:bodyPr>
          <a:lstStyle/>
          <a:p>
            <a:r>
              <a:rPr sz="2600" dirty="0"/>
              <a:t>Structure of a Proof by Contrapositive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DD9F6F-534C-932E-C6FF-FFBE68BA76A0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47C527-BB16-BB4F-D0ED-FDE59193C411}"/>
              </a:ext>
            </a:extLst>
          </p:cNvPr>
          <p:cNvSpPr txBox="1"/>
          <p:nvPr/>
        </p:nvSpPr>
        <p:spPr>
          <a:xfrm>
            <a:off x="533400" y="1924493"/>
            <a:ext cx="8077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tabLst>
                <a:tab pos="58738" algn="l"/>
              </a:tabLst>
            </a:pPr>
            <a:r>
              <a:rPr lang="en-US" sz="2600" dirty="0">
                <a:latin typeface="+mn-lt"/>
              </a:rPr>
              <a:t>1. Start with the contrapositive of the statement: 'If not Q, then not P'.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36D5F-91A6-580B-C2EB-A7C55A9E2BCF}"/>
              </a:ext>
            </a:extLst>
          </p:cNvPr>
          <p:cNvSpPr txBox="1"/>
          <p:nvPr/>
        </p:nvSpPr>
        <p:spPr>
          <a:xfrm>
            <a:off x="545690" y="3050424"/>
            <a:ext cx="791251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2. Assume Q is false and show that this implies P is false.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133D6B-F89F-9DEB-F8FE-0C2690849455}"/>
              </a:ext>
            </a:extLst>
          </p:cNvPr>
          <p:cNvSpPr txBox="1"/>
          <p:nvPr/>
        </p:nvSpPr>
        <p:spPr>
          <a:xfrm>
            <a:off x="545690" y="4176355"/>
            <a:ext cx="8077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3. Conclude that since the contrapositive is true, the original statement must also be true.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258" y="955522"/>
            <a:ext cx="1826342" cy="579438"/>
          </a:xfrm>
        </p:spPr>
        <p:txBody>
          <a:bodyPr>
            <a:normAutofit/>
          </a:bodyPr>
          <a:lstStyle/>
          <a:p>
            <a:r>
              <a:rPr sz="2600" dirty="0"/>
              <a:t>Example 1: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23E6194-80EB-21EC-7B1D-A3D49ECEE8C9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C8B160-A691-D22B-9546-33438DCAED79}"/>
              </a:ext>
            </a:extLst>
          </p:cNvPr>
          <p:cNvSpPr txBox="1">
            <a:spLocks/>
          </p:cNvSpPr>
          <p:nvPr/>
        </p:nvSpPr>
        <p:spPr>
          <a:xfrm>
            <a:off x="2133600" y="970039"/>
            <a:ext cx="6858000" cy="579438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/>
              <a:t>Prove 'If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baseline="30000" dirty="0"/>
              <a:t>2</a:t>
            </a:r>
            <a:r>
              <a:rPr lang="en-US" sz="2600" dirty="0"/>
              <a:t> is even, then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 is even'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78BA9-2318-D435-58ED-17B4D31E8DEA}"/>
              </a:ext>
            </a:extLst>
          </p:cNvPr>
          <p:cNvSpPr txBox="1"/>
          <p:nvPr/>
        </p:nvSpPr>
        <p:spPr>
          <a:xfrm>
            <a:off x="457200" y="1871081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7F49BA-BE5F-17DB-3621-6FA7D3056D57}"/>
              </a:ext>
            </a:extLst>
          </p:cNvPr>
          <p:cNvSpPr txBox="1"/>
          <p:nvPr/>
        </p:nvSpPr>
        <p:spPr>
          <a:xfrm>
            <a:off x="1801761" y="186862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State the contrapositive: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94B2F8-6BE1-BC2D-C26C-E736585D7B7F}"/>
              </a:ext>
            </a:extLst>
          </p:cNvPr>
          <p:cNvSpPr txBox="1"/>
          <p:nvPr/>
        </p:nvSpPr>
        <p:spPr>
          <a:xfrm>
            <a:off x="1801761" y="2400381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'If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odd, then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2</a:t>
            </a:r>
            <a:r>
              <a:rPr lang="en-US" dirty="0">
                <a:latin typeface="+mn-lt"/>
              </a:rPr>
              <a:t> is odd'.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6F1B68-3A35-8474-0A1F-58D6864D84B3}"/>
              </a:ext>
            </a:extLst>
          </p:cNvPr>
          <p:cNvSpPr txBox="1"/>
          <p:nvPr/>
        </p:nvSpPr>
        <p:spPr>
          <a:xfrm>
            <a:off x="469490" y="3013501"/>
            <a:ext cx="13666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2: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87BCCA-356E-9652-1BB7-4AF875D70559}"/>
              </a:ext>
            </a:extLst>
          </p:cNvPr>
          <p:cNvSpPr txBox="1"/>
          <p:nvPr/>
        </p:nvSpPr>
        <p:spPr>
          <a:xfrm>
            <a:off x="1767348" y="3553414"/>
            <a:ext cx="63934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Let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= 2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dirty="0">
                <a:latin typeface="+mn-lt"/>
              </a:rPr>
              <a:t> + 1, where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dirty="0">
                <a:latin typeface="+mn-lt"/>
              </a:rPr>
              <a:t> is an integer.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079DF3-654A-D308-0D7B-94C3BD3B92C0}"/>
              </a:ext>
            </a:extLst>
          </p:cNvPr>
          <p:cNvSpPr txBox="1"/>
          <p:nvPr/>
        </p:nvSpPr>
        <p:spPr>
          <a:xfrm>
            <a:off x="1787013" y="3029886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Assume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odd.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27ADCD-9541-F03D-4AC5-AEFA0B50F2E3}"/>
              </a:ext>
            </a:extLst>
          </p:cNvPr>
          <p:cNvSpPr txBox="1"/>
          <p:nvPr/>
        </p:nvSpPr>
        <p:spPr>
          <a:xfrm>
            <a:off x="485467" y="4192299"/>
            <a:ext cx="13347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3: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F93231-FDE9-9BE1-215B-50CE6DA2F287}"/>
              </a:ext>
            </a:extLst>
          </p:cNvPr>
          <p:cNvSpPr txBox="1"/>
          <p:nvPr/>
        </p:nvSpPr>
        <p:spPr>
          <a:xfrm>
            <a:off x="2126226" y="418291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Compute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2</a:t>
            </a:r>
            <a:r>
              <a:rPr lang="en-US" dirty="0"/>
              <a:t> = (2</a:t>
            </a:r>
            <a:r>
              <a:rPr lang="en-US" i="1" dirty="0"/>
              <a:t>k</a:t>
            </a:r>
            <a:r>
              <a:rPr lang="en-US" dirty="0"/>
              <a:t> + 1)</a:t>
            </a:r>
            <a:r>
              <a:rPr lang="en-US" baseline="30000" dirty="0"/>
              <a:t>2</a:t>
            </a:r>
            <a:endParaRPr lang="en-US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A8D6E8-0EDD-365A-F709-3F53A2DEEBC4}"/>
              </a:ext>
            </a:extLst>
          </p:cNvPr>
          <p:cNvSpPr txBox="1"/>
          <p:nvPr/>
        </p:nvSpPr>
        <p:spPr>
          <a:xfrm>
            <a:off x="3806313" y="4673653"/>
            <a:ext cx="228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4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dirty="0"/>
              <a:t> + 4</a:t>
            </a:r>
            <a:r>
              <a:rPr lang="en-US" i="1" dirty="0"/>
              <a:t>k</a:t>
            </a:r>
            <a:r>
              <a:rPr lang="en-US" dirty="0"/>
              <a:t> + 1, </a:t>
            </a:r>
            <a:endParaRPr lang="en-US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2CF5C4-15BB-D2AD-9533-9B874593D59C}"/>
              </a:ext>
            </a:extLst>
          </p:cNvPr>
          <p:cNvSpPr txBox="1"/>
          <p:nvPr/>
        </p:nvSpPr>
        <p:spPr>
          <a:xfrm>
            <a:off x="5874774" y="4642998"/>
            <a:ext cx="228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which is odd.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6B39986-9AEF-2909-8288-A0AEC53E3E6F}"/>
              </a:ext>
            </a:extLst>
          </p:cNvPr>
          <p:cNvSpPr txBox="1"/>
          <p:nvPr/>
        </p:nvSpPr>
        <p:spPr>
          <a:xfrm>
            <a:off x="501445" y="5159420"/>
            <a:ext cx="19443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Conclusion: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325F00-035A-59BA-DF0D-EDA8FE9CDEB1}"/>
              </a:ext>
            </a:extLst>
          </p:cNvPr>
          <p:cNvSpPr txBox="1"/>
          <p:nvPr/>
        </p:nvSpPr>
        <p:spPr>
          <a:xfrm>
            <a:off x="2149578" y="5188760"/>
            <a:ext cx="66896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Since the contrapositive is true, the original statement is also true.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8039"/>
            <a:ext cx="8534400" cy="617700"/>
          </a:xfrm>
        </p:spPr>
        <p:txBody>
          <a:bodyPr>
            <a:normAutofit/>
          </a:bodyPr>
          <a:lstStyle/>
          <a:p>
            <a:r>
              <a:rPr sz="2600" dirty="0"/>
              <a:t>Example 2: </a:t>
            </a:r>
            <a:r>
              <a:rPr lang="en-US" sz="2600" dirty="0"/>
              <a:t>Let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 be an integer, </a:t>
            </a:r>
            <a:r>
              <a:rPr sz="2600" dirty="0"/>
              <a:t>Prove</a:t>
            </a:r>
            <a:r>
              <a:rPr lang="en-US" sz="2600" dirty="0"/>
              <a:t> that </a:t>
            </a:r>
            <a:r>
              <a:rPr sz="2600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1E4683-146D-494C-48FB-259F0DF77431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2C804-9700-90D2-B34C-033F3E4875AF}"/>
              </a:ext>
            </a:extLst>
          </p:cNvPr>
          <p:cNvSpPr txBox="1"/>
          <p:nvPr/>
        </p:nvSpPr>
        <p:spPr>
          <a:xfrm>
            <a:off x="457200" y="1871081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A84EEF-680F-138E-4475-7151962ECECD}"/>
              </a:ext>
            </a:extLst>
          </p:cNvPr>
          <p:cNvSpPr txBox="1"/>
          <p:nvPr/>
        </p:nvSpPr>
        <p:spPr>
          <a:xfrm>
            <a:off x="1801761" y="186862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State the contrapositive: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448438-8920-418D-A2B0-035F02AB19B9}"/>
              </a:ext>
            </a:extLst>
          </p:cNvPr>
          <p:cNvSpPr txBox="1"/>
          <p:nvPr/>
        </p:nvSpPr>
        <p:spPr>
          <a:xfrm>
            <a:off x="1801761" y="2400381"/>
            <a:ext cx="54572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'If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even, then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2 </a:t>
            </a:r>
            <a:r>
              <a:rPr lang="en-US" sz="2400" dirty="0"/>
              <a:t>- 4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+ 5</a:t>
            </a:r>
            <a:r>
              <a:rPr lang="en-US" dirty="0">
                <a:latin typeface="+mn-lt"/>
              </a:rPr>
              <a:t> is odd'.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B596CB-FEBC-ED28-7B47-3A2311E7D7CA}"/>
              </a:ext>
            </a:extLst>
          </p:cNvPr>
          <p:cNvSpPr txBox="1"/>
          <p:nvPr/>
        </p:nvSpPr>
        <p:spPr>
          <a:xfrm>
            <a:off x="484238" y="2941795"/>
            <a:ext cx="13666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2: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A05FC8-DD80-8EBA-3DA9-369E91E62F8E}"/>
              </a:ext>
            </a:extLst>
          </p:cNvPr>
          <p:cNvSpPr txBox="1"/>
          <p:nvPr/>
        </p:nvSpPr>
        <p:spPr>
          <a:xfrm>
            <a:off x="1782096" y="3481708"/>
            <a:ext cx="63934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Let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= 2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dirty="0">
                <a:latin typeface="+mn-lt"/>
              </a:rPr>
              <a:t>, where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dirty="0">
                <a:latin typeface="+mn-lt"/>
              </a:rPr>
              <a:t> is an integer.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9EC098-CD0C-6143-94D0-6EFBF1E785FB}"/>
              </a:ext>
            </a:extLst>
          </p:cNvPr>
          <p:cNvSpPr txBox="1"/>
          <p:nvPr/>
        </p:nvSpPr>
        <p:spPr>
          <a:xfrm>
            <a:off x="1801761" y="2958180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Assume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even.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6E73AC-EB5D-D329-4D4C-C4131A01BF99}"/>
              </a:ext>
            </a:extLst>
          </p:cNvPr>
          <p:cNvSpPr txBox="1"/>
          <p:nvPr/>
        </p:nvSpPr>
        <p:spPr>
          <a:xfrm>
            <a:off x="485467" y="4192299"/>
            <a:ext cx="13347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3: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616DDF-3749-899E-17B5-0697583CB946}"/>
              </a:ext>
            </a:extLst>
          </p:cNvPr>
          <p:cNvSpPr txBox="1"/>
          <p:nvPr/>
        </p:nvSpPr>
        <p:spPr>
          <a:xfrm>
            <a:off x="1782096" y="4192299"/>
            <a:ext cx="5304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Compute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2 </a:t>
            </a:r>
            <a:r>
              <a:rPr lang="en-US" sz="2400" dirty="0"/>
              <a:t>– 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+ 5</a:t>
            </a:r>
            <a:endParaRPr lang="en-US" dirty="0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F4EBE7-5122-9489-A0CD-F8CADCF9A00C}"/>
              </a:ext>
            </a:extLst>
          </p:cNvPr>
          <p:cNvSpPr txBox="1"/>
          <p:nvPr/>
        </p:nvSpPr>
        <p:spPr>
          <a:xfrm>
            <a:off x="4434348" y="4651908"/>
            <a:ext cx="228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4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sz="2400" dirty="0"/>
              <a:t>–</a:t>
            </a:r>
            <a:r>
              <a:rPr lang="en-US" dirty="0"/>
              <a:t> 8</a:t>
            </a:r>
            <a:r>
              <a:rPr lang="en-US" i="1" dirty="0"/>
              <a:t>k</a:t>
            </a:r>
            <a:r>
              <a:rPr lang="en-US" dirty="0"/>
              <a:t> + 5 </a:t>
            </a:r>
            <a:endParaRPr lang="en-US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4D43CF-9CCB-0D37-9D73-E5D2461CFDD4}"/>
              </a:ext>
            </a:extLst>
          </p:cNvPr>
          <p:cNvSpPr txBox="1"/>
          <p:nvPr/>
        </p:nvSpPr>
        <p:spPr>
          <a:xfrm>
            <a:off x="4434347" y="5094793"/>
            <a:ext cx="28246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2(2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sz="2400" dirty="0"/>
              <a:t>–</a:t>
            </a:r>
            <a:r>
              <a:rPr lang="en-US" dirty="0"/>
              <a:t> 4</a:t>
            </a:r>
            <a:r>
              <a:rPr lang="en-US" i="1" dirty="0"/>
              <a:t>k</a:t>
            </a:r>
            <a:r>
              <a:rPr lang="en-US" dirty="0"/>
              <a:t> + 2) + 1 </a:t>
            </a:r>
            <a:endParaRPr lang="en-US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A359CE-0137-D35C-4CF5-BB3BED9266CA}"/>
              </a:ext>
            </a:extLst>
          </p:cNvPr>
          <p:cNvSpPr txBox="1"/>
          <p:nvPr/>
        </p:nvSpPr>
        <p:spPr>
          <a:xfrm>
            <a:off x="7258998" y="5099632"/>
            <a:ext cx="17437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Which is odd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751109-C9E7-FD8C-70E1-06BD7601E4C1}"/>
              </a:ext>
            </a:extLst>
          </p:cNvPr>
          <p:cNvSpPr txBox="1"/>
          <p:nvPr/>
        </p:nvSpPr>
        <p:spPr>
          <a:xfrm>
            <a:off x="472440" y="5571790"/>
            <a:ext cx="19443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Conclusion: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D74552-341C-EC18-114A-53BA6829799D}"/>
              </a:ext>
            </a:extLst>
          </p:cNvPr>
          <p:cNvSpPr txBox="1"/>
          <p:nvPr/>
        </p:nvSpPr>
        <p:spPr>
          <a:xfrm>
            <a:off x="2120573" y="5601130"/>
            <a:ext cx="66896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Since the contrapositive is true, the original statement is also true.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7D7906D-E6C9-05CA-CAA4-6844B09A054C}"/>
              </a:ext>
            </a:extLst>
          </p:cNvPr>
          <p:cNvSpPr txBox="1">
            <a:spLocks/>
          </p:cNvSpPr>
          <p:nvPr/>
        </p:nvSpPr>
        <p:spPr>
          <a:xfrm>
            <a:off x="2106561" y="1238995"/>
            <a:ext cx="5894439" cy="6743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/>
              <a:t>'If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baseline="30000" dirty="0"/>
              <a:t>2</a:t>
            </a:r>
            <a:r>
              <a:rPr lang="en-US" sz="2600" dirty="0"/>
              <a:t> - 4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600" dirty="0"/>
              <a:t>+ 5 is even, then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 is odd'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57AEF8-FC63-AA89-057A-E09621ABEE0F}"/>
              </a:ext>
            </a:extLst>
          </p:cNvPr>
          <p:cNvSpPr txBox="1"/>
          <p:nvPr/>
        </p:nvSpPr>
        <p:spPr>
          <a:xfrm>
            <a:off x="4465965" y="4190243"/>
            <a:ext cx="26206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(2</a:t>
            </a:r>
            <a:r>
              <a:rPr lang="en-US" i="1" dirty="0"/>
              <a:t>k</a:t>
            </a:r>
            <a:r>
              <a:rPr lang="en-US" dirty="0"/>
              <a:t>)</a:t>
            </a:r>
            <a:r>
              <a:rPr lang="en-US" baseline="30000" dirty="0"/>
              <a:t>2 </a:t>
            </a:r>
            <a:r>
              <a:rPr lang="en-US" sz="2400" dirty="0"/>
              <a:t>– 4(2</a:t>
            </a:r>
            <a:r>
              <a:rPr lang="en-US" i="1" dirty="0"/>
              <a:t>k</a:t>
            </a:r>
            <a:r>
              <a:rPr lang="en-US" sz="2400" dirty="0"/>
              <a:t>) + 5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060585"/>
          </a:xfrm>
        </p:spPr>
        <p:txBody>
          <a:bodyPr>
            <a:normAutofit/>
          </a:bodyPr>
          <a:lstStyle/>
          <a:p>
            <a:r>
              <a:rPr sz="2600" dirty="0"/>
              <a:t>Example </a:t>
            </a:r>
            <a:r>
              <a:rPr lang="en-US" sz="2600" dirty="0"/>
              <a:t>3</a:t>
            </a:r>
            <a:r>
              <a:rPr sz="2600" dirty="0"/>
              <a:t>: </a:t>
            </a:r>
            <a:r>
              <a:rPr lang="en-US" sz="2600" dirty="0"/>
              <a:t>Let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 be a positive integer, </a:t>
            </a:r>
            <a:r>
              <a:rPr sz="2600" dirty="0"/>
              <a:t>Prove</a:t>
            </a:r>
            <a:r>
              <a:rPr lang="en-US" sz="2600" dirty="0"/>
              <a:t> that </a:t>
            </a:r>
            <a:r>
              <a:rPr sz="2600" dirty="0"/>
              <a:t> </a:t>
            </a:r>
            <a:br>
              <a:rPr lang="en-US" sz="2600" dirty="0"/>
            </a:br>
            <a:r>
              <a:rPr sz="2600" dirty="0"/>
              <a:t>If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6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600" dirty="0"/>
              <a:t> 2 mod 3 then is not a perfect square</a:t>
            </a:r>
            <a:endParaRPr sz="2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1E4683-146D-494C-48FB-259F0DF77431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2C804-9700-90D2-B34C-033F3E4875AF}"/>
              </a:ext>
            </a:extLst>
          </p:cNvPr>
          <p:cNvSpPr txBox="1"/>
          <p:nvPr/>
        </p:nvSpPr>
        <p:spPr>
          <a:xfrm>
            <a:off x="457200" y="1672643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A84EEF-680F-138E-4475-7151962ECECD}"/>
              </a:ext>
            </a:extLst>
          </p:cNvPr>
          <p:cNvSpPr txBox="1"/>
          <p:nvPr/>
        </p:nvSpPr>
        <p:spPr>
          <a:xfrm>
            <a:off x="1801761" y="167018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State the contrapositive: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448438-8920-418D-A2B0-035F02AB19B9}"/>
              </a:ext>
            </a:extLst>
          </p:cNvPr>
          <p:cNvSpPr txBox="1"/>
          <p:nvPr/>
        </p:nvSpPr>
        <p:spPr>
          <a:xfrm>
            <a:off x="457200" y="2201943"/>
            <a:ext cx="68017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a perfect square, then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0 or 1 mod 3 </a:t>
            </a:r>
            <a:endParaRPr lang="en-US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B596CB-FEBC-ED28-7B47-3A2311E7D7CA}"/>
              </a:ext>
            </a:extLst>
          </p:cNvPr>
          <p:cNvSpPr txBox="1"/>
          <p:nvPr/>
        </p:nvSpPr>
        <p:spPr>
          <a:xfrm>
            <a:off x="484238" y="2971800"/>
            <a:ext cx="13666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2: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A05FC8-DD80-8EBA-3DA9-369E91E62F8E}"/>
              </a:ext>
            </a:extLst>
          </p:cNvPr>
          <p:cNvSpPr txBox="1"/>
          <p:nvPr/>
        </p:nvSpPr>
        <p:spPr>
          <a:xfrm>
            <a:off x="457200" y="3734453"/>
            <a:ext cx="63934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There are three cases to consider: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9EC098-CD0C-6143-94D0-6EFBF1E785FB}"/>
              </a:ext>
            </a:extLst>
          </p:cNvPr>
          <p:cNvSpPr txBox="1"/>
          <p:nvPr/>
        </p:nvSpPr>
        <p:spPr>
          <a:xfrm>
            <a:off x="1801760" y="2988185"/>
            <a:ext cx="70374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Suppose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a perfect square, so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baseline="30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for some integer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dirty="0">
                <a:latin typeface="+mn-lt"/>
              </a:rPr>
              <a:t>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6E73AC-EB5D-D329-4D4C-C4131A01BF99}"/>
              </a:ext>
            </a:extLst>
          </p:cNvPr>
          <p:cNvSpPr txBox="1"/>
          <p:nvPr/>
        </p:nvSpPr>
        <p:spPr>
          <a:xfrm>
            <a:off x="437535" y="4191000"/>
            <a:ext cx="13347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Case 1: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616DDF-3749-899E-17B5-0697583CB946}"/>
              </a:ext>
            </a:extLst>
          </p:cNvPr>
          <p:cNvSpPr txBox="1"/>
          <p:nvPr/>
        </p:nvSpPr>
        <p:spPr>
          <a:xfrm>
            <a:off x="1734164" y="4191000"/>
            <a:ext cx="66896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0 mod 3 </a:t>
            </a:r>
            <a:r>
              <a:rPr lang="en-US" dirty="0">
                <a:latin typeface="+mn-lt"/>
              </a:rPr>
              <a:t>then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= 3</a:t>
            </a:r>
            <a:r>
              <a:rPr lang="en-US" sz="2400" i="1" dirty="0"/>
              <a:t>q</a:t>
            </a:r>
            <a:r>
              <a:rPr lang="en-US" sz="2400" dirty="0"/>
              <a:t> </a:t>
            </a:r>
            <a:r>
              <a:rPr lang="en-US" dirty="0">
                <a:latin typeface="+mn-lt"/>
              </a:rPr>
              <a:t>for some integer </a:t>
            </a:r>
            <a:r>
              <a:rPr lang="en-US" sz="2400" i="1" dirty="0"/>
              <a:t>q</a:t>
            </a:r>
            <a:r>
              <a:rPr lang="en-US" sz="2400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F4EBE7-5122-9489-A0CD-F8CADCF9A00C}"/>
              </a:ext>
            </a:extLst>
          </p:cNvPr>
          <p:cNvSpPr txBox="1"/>
          <p:nvPr/>
        </p:nvSpPr>
        <p:spPr>
          <a:xfrm>
            <a:off x="2858366" y="4565029"/>
            <a:ext cx="11277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endParaRPr lang="en-US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A359CE-0137-D35C-4CF5-BB3BED9266CA}"/>
              </a:ext>
            </a:extLst>
          </p:cNvPr>
          <p:cNvSpPr txBox="1"/>
          <p:nvPr/>
        </p:nvSpPr>
        <p:spPr>
          <a:xfrm>
            <a:off x="7132820" y="1017853"/>
            <a:ext cx="188875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b="0" i="0" dirty="0">
                <a:solidFill>
                  <a:srgbClr val="FF6600"/>
                </a:solidFill>
                <a:effectLst/>
                <a:latin typeface="Google Sans"/>
              </a:rPr>
              <a:t>≡</a:t>
            </a:r>
            <a:r>
              <a:rPr lang="en-US" sz="2000" dirty="0">
                <a:solidFill>
                  <a:srgbClr val="FF6600"/>
                </a:solidFill>
              </a:rPr>
              <a:t> 2 mod 3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means that n has remainder 2 when divided by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CCF3D7-70E8-B998-7A55-132088E86D9C}"/>
              </a:ext>
            </a:extLst>
          </p:cNvPr>
          <p:cNvSpPr txBox="1"/>
          <p:nvPr/>
        </p:nvSpPr>
        <p:spPr>
          <a:xfrm>
            <a:off x="304800" y="2559687"/>
            <a:ext cx="81632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if the remainder when divided by 3 is not 2, then it must be 0 or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CECB54F-7CA3-E014-1E22-CE6A12C25F35}"/>
              </a:ext>
            </a:extLst>
          </p:cNvPr>
          <p:cNvSpPr txBox="1"/>
          <p:nvPr/>
        </p:nvSpPr>
        <p:spPr>
          <a:xfrm>
            <a:off x="3085184" y="4947361"/>
            <a:ext cx="15220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(3</a:t>
            </a:r>
            <a:r>
              <a:rPr lang="en-US" i="1" dirty="0"/>
              <a:t>q</a:t>
            </a:r>
            <a:r>
              <a:rPr lang="en-US" dirty="0"/>
              <a:t>)</a:t>
            </a:r>
            <a:r>
              <a:rPr lang="en-US" baseline="30000" dirty="0"/>
              <a:t>2</a:t>
            </a:r>
            <a:endParaRPr lang="en-US" dirty="0"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0E07BC-54C9-D4AA-E429-D3B60EEE682F}"/>
              </a:ext>
            </a:extLst>
          </p:cNvPr>
          <p:cNvSpPr txBox="1"/>
          <p:nvPr/>
        </p:nvSpPr>
        <p:spPr>
          <a:xfrm>
            <a:off x="3049968" y="5387116"/>
            <a:ext cx="1522032" cy="507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9</a:t>
            </a:r>
            <a:r>
              <a:rPr lang="en-US" i="1" dirty="0"/>
              <a:t>q</a:t>
            </a:r>
            <a:r>
              <a:rPr lang="en-US" baseline="30000" dirty="0"/>
              <a:t>2</a:t>
            </a:r>
            <a:endParaRPr lang="en-US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7306D5-B3AD-F7F4-8AD1-4A37573DC67F}"/>
              </a:ext>
            </a:extLst>
          </p:cNvPr>
          <p:cNvSpPr txBox="1"/>
          <p:nvPr/>
        </p:nvSpPr>
        <p:spPr>
          <a:xfrm>
            <a:off x="3049968" y="5763982"/>
            <a:ext cx="15220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3(3</a:t>
            </a:r>
            <a:r>
              <a:rPr lang="en-US" i="1" dirty="0"/>
              <a:t>q</a:t>
            </a:r>
            <a:r>
              <a:rPr lang="en-US" baseline="30000" dirty="0"/>
              <a:t>2</a:t>
            </a:r>
            <a:r>
              <a:rPr lang="en-US" dirty="0"/>
              <a:t>)</a:t>
            </a:r>
            <a:endParaRPr lang="en-US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92DB2F-4043-C3FE-1807-D8704E20EC35}"/>
              </a:ext>
            </a:extLst>
          </p:cNvPr>
          <p:cNvSpPr txBox="1"/>
          <p:nvPr/>
        </p:nvSpPr>
        <p:spPr>
          <a:xfrm>
            <a:off x="2839063" y="6248400"/>
            <a:ext cx="19086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0 mod 3</a:t>
            </a:r>
            <a:endParaRPr lang="en-US" dirty="0"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2E37F5-45E4-B964-1646-8279D6D2BD7A}"/>
              </a:ext>
            </a:extLst>
          </p:cNvPr>
          <p:cNvSpPr txBox="1"/>
          <p:nvPr/>
        </p:nvSpPr>
        <p:spPr>
          <a:xfrm>
            <a:off x="2312796" y="4606342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302900-F784-7FE2-40F4-B05EFB8032F0}"/>
              </a:ext>
            </a:extLst>
          </p:cNvPr>
          <p:cNvSpPr txBox="1"/>
          <p:nvPr/>
        </p:nvSpPr>
        <p:spPr>
          <a:xfrm>
            <a:off x="2312676" y="4953000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056B83-E353-9A81-D0A6-398811BAB84A}"/>
              </a:ext>
            </a:extLst>
          </p:cNvPr>
          <p:cNvSpPr txBox="1"/>
          <p:nvPr/>
        </p:nvSpPr>
        <p:spPr>
          <a:xfrm>
            <a:off x="2301213" y="5424617"/>
            <a:ext cx="533400" cy="507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0E2112-E056-496F-47E8-ABE3DABDD651}"/>
              </a:ext>
            </a:extLst>
          </p:cNvPr>
          <p:cNvSpPr txBox="1"/>
          <p:nvPr/>
        </p:nvSpPr>
        <p:spPr>
          <a:xfrm>
            <a:off x="2324966" y="5729748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A46D21-425D-A5D8-88E0-F7A0D9CDD20A}"/>
              </a:ext>
            </a:extLst>
          </p:cNvPr>
          <p:cNvSpPr txBox="1"/>
          <p:nvPr/>
        </p:nvSpPr>
        <p:spPr>
          <a:xfrm>
            <a:off x="2326499" y="6277630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116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060585"/>
          </a:xfrm>
        </p:spPr>
        <p:txBody>
          <a:bodyPr>
            <a:normAutofit/>
          </a:bodyPr>
          <a:lstStyle/>
          <a:p>
            <a:r>
              <a:rPr sz="2600" dirty="0"/>
              <a:t>Example </a:t>
            </a:r>
            <a:r>
              <a:rPr lang="en-US" sz="2600" dirty="0"/>
              <a:t>3</a:t>
            </a:r>
            <a:r>
              <a:rPr sz="2600" dirty="0"/>
              <a:t>: </a:t>
            </a:r>
            <a:r>
              <a:rPr lang="en-US" sz="2600" dirty="0"/>
              <a:t>Let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 be a positive integer, </a:t>
            </a:r>
            <a:r>
              <a:rPr sz="2600" dirty="0"/>
              <a:t>Prove</a:t>
            </a:r>
            <a:r>
              <a:rPr lang="en-US" sz="2600" dirty="0"/>
              <a:t> that </a:t>
            </a:r>
            <a:r>
              <a:rPr sz="2600" dirty="0"/>
              <a:t> </a:t>
            </a:r>
            <a:br>
              <a:rPr lang="en-US" sz="2600" dirty="0"/>
            </a:br>
            <a:r>
              <a:rPr sz="2600" dirty="0"/>
              <a:t>If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6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600" dirty="0"/>
              <a:t> 2 mod 3 then is not a perfect square</a:t>
            </a:r>
            <a:endParaRPr sz="2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1E4683-146D-494C-48FB-259F0DF77431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2C804-9700-90D2-B34C-033F3E4875AF}"/>
              </a:ext>
            </a:extLst>
          </p:cNvPr>
          <p:cNvSpPr txBox="1"/>
          <p:nvPr/>
        </p:nvSpPr>
        <p:spPr>
          <a:xfrm>
            <a:off x="457200" y="1672643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A84EEF-680F-138E-4475-7151962ECECD}"/>
              </a:ext>
            </a:extLst>
          </p:cNvPr>
          <p:cNvSpPr txBox="1"/>
          <p:nvPr/>
        </p:nvSpPr>
        <p:spPr>
          <a:xfrm>
            <a:off x="1801761" y="167018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State the contrapositive: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448438-8920-418D-A2B0-035F02AB19B9}"/>
              </a:ext>
            </a:extLst>
          </p:cNvPr>
          <p:cNvSpPr txBox="1"/>
          <p:nvPr/>
        </p:nvSpPr>
        <p:spPr>
          <a:xfrm>
            <a:off x="457200" y="2201943"/>
            <a:ext cx="68017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a perfect square, then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0 or 1 mod 3 </a:t>
            </a:r>
            <a:endParaRPr lang="en-US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B596CB-FEBC-ED28-7B47-3A2311E7D7CA}"/>
              </a:ext>
            </a:extLst>
          </p:cNvPr>
          <p:cNvSpPr txBox="1"/>
          <p:nvPr/>
        </p:nvSpPr>
        <p:spPr>
          <a:xfrm>
            <a:off x="484238" y="2971800"/>
            <a:ext cx="13666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2: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A05FC8-DD80-8EBA-3DA9-369E91E62F8E}"/>
              </a:ext>
            </a:extLst>
          </p:cNvPr>
          <p:cNvSpPr txBox="1"/>
          <p:nvPr/>
        </p:nvSpPr>
        <p:spPr>
          <a:xfrm>
            <a:off x="457200" y="3734453"/>
            <a:ext cx="63934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There are three cases to consider: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9EC098-CD0C-6143-94D0-6EFBF1E785FB}"/>
              </a:ext>
            </a:extLst>
          </p:cNvPr>
          <p:cNvSpPr txBox="1"/>
          <p:nvPr/>
        </p:nvSpPr>
        <p:spPr>
          <a:xfrm>
            <a:off x="1801760" y="2988185"/>
            <a:ext cx="70374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Suppose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a perfect square, so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baseline="30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for some integer k.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6E73AC-EB5D-D329-4D4C-C4131A01BF99}"/>
              </a:ext>
            </a:extLst>
          </p:cNvPr>
          <p:cNvSpPr txBox="1"/>
          <p:nvPr/>
        </p:nvSpPr>
        <p:spPr>
          <a:xfrm>
            <a:off x="437535" y="4191000"/>
            <a:ext cx="13347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Case 2: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616DDF-3749-899E-17B5-0697583CB946}"/>
              </a:ext>
            </a:extLst>
          </p:cNvPr>
          <p:cNvSpPr txBox="1"/>
          <p:nvPr/>
        </p:nvSpPr>
        <p:spPr>
          <a:xfrm>
            <a:off x="1734163" y="4191000"/>
            <a:ext cx="69723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1 mod 3 </a:t>
            </a:r>
            <a:r>
              <a:rPr lang="en-US" dirty="0">
                <a:latin typeface="+mn-lt"/>
              </a:rPr>
              <a:t>then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= 3</a:t>
            </a:r>
            <a:r>
              <a:rPr lang="en-US" sz="2400" i="1" dirty="0"/>
              <a:t>q</a:t>
            </a:r>
            <a:r>
              <a:rPr lang="en-US" sz="2400" dirty="0"/>
              <a:t> + 1 </a:t>
            </a:r>
            <a:r>
              <a:rPr lang="en-US" dirty="0">
                <a:latin typeface="+mn-lt"/>
              </a:rPr>
              <a:t>for some integer </a:t>
            </a:r>
            <a:r>
              <a:rPr lang="en-US" sz="2400" i="1" dirty="0"/>
              <a:t>q</a:t>
            </a:r>
            <a:r>
              <a:rPr lang="en-US" sz="2400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F4EBE7-5122-9489-A0CD-F8CADCF9A00C}"/>
              </a:ext>
            </a:extLst>
          </p:cNvPr>
          <p:cNvSpPr txBox="1"/>
          <p:nvPr/>
        </p:nvSpPr>
        <p:spPr>
          <a:xfrm>
            <a:off x="2858366" y="4565029"/>
            <a:ext cx="11277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endParaRPr lang="en-US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A359CE-0137-D35C-4CF5-BB3BED9266CA}"/>
              </a:ext>
            </a:extLst>
          </p:cNvPr>
          <p:cNvSpPr txBox="1"/>
          <p:nvPr/>
        </p:nvSpPr>
        <p:spPr>
          <a:xfrm>
            <a:off x="7132820" y="1017853"/>
            <a:ext cx="188875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b="0" i="0" dirty="0">
                <a:solidFill>
                  <a:srgbClr val="FF6600"/>
                </a:solidFill>
                <a:effectLst/>
                <a:latin typeface="Google Sans"/>
              </a:rPr>
              <a:t>≡</a:t>
            </a:r>
            <a:r>
              <a:rPr lang="en-US" sz="2000" dirty="0">
                <a:solidFill>
                  <a:srgbClr val="FF6600"/>
                </a:solidFill>
              </a:rPr>
              <a:t> 2 mod 3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means that n has remainder 2 when divided by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CCF3D7-70E8-B998-7A55-132088E86D9C}"/>
              </a:ext>
            </a:extLst>
          </p:cNvPr>
          <p:cNvSpPr txBox="1"/>
          <p:nvPr/>
        </p:nvSpPr>
        <p:spPr>
          <a:xfrm>
            <a:off x="304800" y="2559687"/>
            <a:ext cx="81632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if the remainder when divided by 3 is not 2, then it must be 0 or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CECB54F-7CA3-E014-1E22-CE6A12C25F35}"/>
              </a:ext>
            </a:extLst>
          </p:cNvPr>
          <p:cNvSpPr txBox="1"/>
          <p:nvPr/>
        </p:nvSpPr>
        <p:spPr>
          <a:xfrm>
            <a:off x="3085183" y="4947361"/>
            <a:ext cx="19086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(3</a:t>
            </a:r>
            <a:r>
              <a:rPr lang="en-US" i="1" dirty="0"/>
              <a:t>q + </a:t>
            </a:r>
            <a:r>
              <a:rPr lang="en-US" dirty="0"/>
              <a:t>1)</a:t>
            </a:r>
            <a:r>
              <a:rPr lang="en-US" baseline="30000" dirty="0"/>
              <a:t>2</a:t>
            </a:r>
            <a:endParaRPr lang="en-US" dirty="0"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0E07BC-54C9-D4AA-E429-D3B60EEE682F}"/>
              </a:ext>
            </a:extLst>
          </p:cNvPr>
          <p:cNvSpPr txBox="1"/>
          <p:nvPr/>
        </p:nvSpPr>
        <p:spPr>
          <a:xfrm>
            <a:off x="3049968" y="5387116"/>
            <a:ext cx="2436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9</a:t>
            </a:r>
            <a:r>
              <a:rPr lang="en-US" i="1" dirty="0"/>
              <a:t>q</a:t>
            </a:r>
            <a:r>
              <a:rPr lang="en-US" baseline="30000" dirty="0"/>
              <a:t>2 </a:t>
            </a:r>
            <a:r>
              <a:rPr lang="en-US" dirty="0"/>
              <a:t>+ 6</a:t>
            </a:r>
            <a:r>
              <a:rPr lang="en-US" i="1" dirty="0"/>
              <a:t>q</a:t>
            </a:r>
            <a:r>
              <a:rPr lang="en-US" dirty="0"/>
              <a:t> + 1</a:t>
            </a:r>
            <a:endParaRPr lang="en-US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7306D5-B3AD-F7F4-8AD1-4A37573DC67F}"/>
              </a:ext>
            </a:extLst>
          </p:cNvPr>
          <p:cNvSpPr txBox="1"/>
          <p:nvPr/>
        </p:nvSpPr>
        <p:spPr>
          <a:xfrm>
            <a:off x="3049968" y="5763982"/>
            <a:ext cx="2436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3(3</a:t>
            </a:r>
            <a:r>
              <a:rPr lang="en-US" i="1" dirty="0"/>
              <a:t>q</a:t>
            </a:r>
            <a:r>
              <a:rPr lang="en-US" baseline="30000" dirty="0"/>
              <a:t>2</a:t>
            </a:r>
            <a:r>
              <a:rPr lang="en-US" dirty="0"/>
              <a:t> + 2</a:t>
            </a:r>
            <a:r>
              <a:rPr lang="en-US" i="1" dirty="0"/>
              <a:t>q</a:t>
            </a:r>
            <a:r>
              <a:rPr lang="en-US" dirty="0"/>
              <a:t>) + 1</a:t>
            </a:r>
            <a:endParaRPr lang="en-US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92DB2F-4043-C3FE-1807-D8704E20EC35}"/>
              </a:ext>
            </a:extLst>
          </p:cNvPr>
          <p:cNvSpPr txBox="1"/>
          <p:nvPr/>
        </p:nvSpPr>
        <p:spPr>
          <a:xfrm>
            <a:off x="2839063" y="6248400"/>
            <a:ext cx="19086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1 mod 3</a:t>
            </a:r>
            <a:endParaRPr lang="en-US" dirty="0"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2E37F5-45E4-B964-1646-8279D6D2BD7A}"/>
              </a:ext>
            </a:extLst>
          </p:cNvPr>
          <p:cNvSpPr txBox="1"/>
          <p:nvPr/>
        </p:nvSpPr>
        <p:spPr>
          <a:xfrm>
            <a:off x="2312796" y="4606342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302900-F784-7FE2-40F4-B05EFB8032F0}"/>
              </a:ext>
            </a:extLst>
          </p:cNvPr>
          <p:cNvSpPr txBox="1"/>
          <p:nvPr/>
        </p:nvSpPr>
        <p:spPr>
          <a:xfrm>
            <a:off x="2312676" y="4953000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056B83-E353-9A81-D0A6-398811BAB84A}"/>
              </a:ext>
            </a:extLst>
          </p:cNvPr>
          <p:cNvSpPr txBox="1"/>
          <p:nvPr/>
        </p:nvSpPr>
        <p:spPr>
          <a:xfrm>
            <a:off x="2301213" y="5424617"/>
            <a:ext cx="533400" cy="507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0E2112-E056-496F-47E8-ABE3DABDD651}"/>
              </a:ext>
            </a:extLst>
          </p:cNvPr>
          <p:cNvSpPr txBox="1"/>
          <p:nvPr/>
        </p:nvSpPr>
        <p:spPr>
          <a:xfrm>
            <a:off x="2324966" y="5729748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A46D21-425D-A5D8-88E0-F7A0D9CDD20A}"/>
              </a:ext>
            </a:extLst>
          </p:cNvPr>
          <p:cNvSpPr txBox="1"/>
          <p:nvPr/>
        </p:nvSpPr>
        <p:spPr>
          <a:xfrm>
            <a:off x="2326499" y="6277630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381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060585"/>
          </a:xfrm>
        </p:spPr>
        <p:txBody>
          <a:bodyPr>
            <a:normAutofit/>
          </a:bodyPr>
          <a:lstStyle/>
          <a:p>
            <a:r>
              <a:rPr sz="2600" dirty="0"/>
              <a:t>Example </a:t>
            </a:r>
            <a:r>
              <a:rPr lang="en-US" sz="2600" dirty="0"/>
              <a:t>3</a:t>
            </a:r>
            <a:r>
              <a:rPr sz="2600" dirty="0"/>
              <a:t>: </a:t>
            </a:r>
            <a:r>
              <a:rPr lang="en-US" sz="2600" dirty="0"/>
              <a:t>Let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 be a positive integer, </a:t>
            </a:r>
            <a:r>
              <a:rPr sz="2600" dirty="0"/>
              <a:t>Prove</a:t>
            </a:r>
            <a:r>
              <a:rPr lang="en-US" sz="2600" dirty="0"/>
              <a:t> that </a:t>
            </a:r>
            <a:r>
              <a:rPr sz="2600" dirty="0"/>
              <a:t> </a:t>
            </a:r>
            <a:br>
              <a:rPr lang="en-US" sz="2600" dirty="0"/>
            </a:br>
            <a:r>
              <a:rPr sz="2600" dirty="0"/>
              <a:t>If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6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600" dirty="0"/>
              <a:t> 2 mod 3 then is not a perfect square</a:t>
            </a:r>
            <a:endParaRPr sz="2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1E4683-146D-494C-48FB-259F0DF77431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2C804-9700-90D2-B34C-033F3E4875AF}"/>
              </a:ext>
            </a:extLst>
          </p:cNvPr>
          <p:cNvSpPr txBox="1"/>
          <p:nvPr/>
        </p:nvSpPr>
        <p:spPr>
          <a:xfrm>
            <a:off x="457200" y="1672643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A84EEF-680F-138E-4475-7151962ECECD}"/>
              </a:ext>
            </a:extLst>
          </p:cNvPr>
          <p:cNvSpPr txBox="1"/>
          <p:nvPr/>
        </p:nvSpPr>
        <p:spPr>
          <a:xfrm>
            <a:off x="1801761" y="167018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State the contrapositive: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448438-8920-418D-A2B0-035F02AB19B9}"/>
              </a:ext>
            </a:extLst>
          </p:cNvPr>
          <p:cNvSpPr txBox="1"/>
          <p:nvPr/>
        </p:nvSpPr>
        <p:spPr>
          <a:xfrm>
            <a:off x="457200" y="2201943"/>
            <a:ext cx="68017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a perfect square, then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0 or 1 mod 3 </a:t>
            </a:r>
            <a:endParaRPr lang="en-US" dirty="0"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6E73AC-EB5D-D329-4D4C-C4131A01BF99}"/>
              </a:ext>
            </a:extLst>
          </p:cNvPr>
          <p:cNvSpPr txBox="1"/>
          <p:nvPr/>
        </p:nvSpPr>
        <p:spPr>
          <a:xfrm>
            <a:off x="427703" y="3112555"/>
            <a:ext cx="13347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Case 3: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616DDF-3749-899E-17B5-0697583CB946}"/>
              </a:ext>
            </a:extLst>
          </p:cNvPr>
          <p:cNvSpPr txBox="1"/>
          <p:nvPr/>
        </p:nvSpPr>
        <p:spPr>
          <a:xfrm>
            <a:off x="1724331" y="3112555"/>
            <a:ext cx="69723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2 mod 3 </a:t>
            </a:r>
            <a:r>
              <a:rPr lang="en-US" dirty="0">
                <a:latin typeface="+mn-lt"/>
              </a:rPr>
              <a:t>then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= 3</a:t>
            </a:r>
            <a:r>
              <a:rPr lang="en-US" sz="2400" i="1" dirty="0"/>
              <a:t>q</a:t>
            </a:r>
            <a:r>
              <a:rPr lang="en-US" sz="2400" dirty="0"/>
              <a:t> + 2 </a:t>
            </a:r>
            <a:r>
              <a:rPr lang="en-US" dirty="0">
                <a:latin typeface="+mn-lt"/>
              </a:rPr>
              <a:t>for some integer </a:t>
            </a:r>
            <a:r>
              <a:rPr lang="en-US" sz="2400" i="1" dirty="0"/>
              <a:t>q</a:t>
            </a:r>
            <a:r>
              <a:rPr lang="en-US" sz="2400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F4EBE7-5122-9489-A0CD-F8CADCF9A00C}"/>
              </a:ext>
            </a:extLst>
          </p:cNvPr>
          <p:cNvSpPr txBox="1"/>
          <p:nvPr/>
        </p:nvSpPr>
        <p:spPr>
          <a:xfrm>
            <a:off x="2848534" y="3486584"/>
            <a:ext cx="11277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endParaRPr lang="en-US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A359CE-0137-D35C-4CF5-BB3BED9266CA}"/>
              </a:ext>
            </a:extLst>
          </p:cNvPr>
          <p:cNvSpPr txBox="1"/>
          <p:nvPr/>
        </p:nvSpPr>
        <p:spPr>
          <a:xfrm>
            <a:off x="7132820" y="1017853"/>
            <a:ext cx="188875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b="0" i="0" dirty="0">
                <a:solidFill>
                  <a:srgbClr val="FF6600"/>
                </a:solidFill>
                <a:effectLst/>
                <a:latin typeface="Google Sans"/>
              </a:rPr>
              <a:t>≡</a:t>
            </a:r>
            <a:r>
              <a:rPr lang="en-US" sz="2000" dirty="0">
                <a:solidFill>
                  <a:srgbClr val="FF6600"/>
                </a:solidFill>
              </a:rPr>
              <a:t> 2 mod 3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means that n has remainder 2 when divided by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CCF3D7-70E8-B998-7A55-132088E86D9C}"/>
              </a:ext>
            </a:extLst>
          </p:cNvPr>
          <p:cNvSpPr txBox="1"/>
          <p:nvPr/>
        </p:nvSpPr>
        <p:spPr>
          <a:xfrm>
            <a:off x="304800" y="2559687"/>
            <a:ext cx="81632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if the remainder when divided by 3 is not 2, then it must be 0 or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CECB54F-7CA3-E014-1E22-CE6A12C25F35}"/>
              </a:ext>
            </a:extLst>
          </p:cNvPr>
          <p:cNvSpPr txBox="1"/>
          <p:nvPr/>
        </p:nvSpPr>
        <p:spPr>
          <a:xfrm>
            <a:off x="3075351" y="3868916"/>
            <a:ext cx="19086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(3</a:t>
            </a:r>
            <a:r>
              <a:rPr lang="en-US" i="1" dirty="0"/>
              <a:t>q + </a:t>
            </a:r>
            <a:r>
              <a:rPr lang="en-US" dirty="0"/>
              <a:t>2)</a:t>
            </a:r>
            <a:r>
              <a:rPr lang="en-US" baseline="30000" dirty="0"/>
              <a:t>2</a:t>
            </a:r>
            <a:endParaRPr lang="en-US" dirty="0"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0E07BC-54C9-D4AA-E429-D3B60EEE682F}"/>
              </a:ext>
            </a:extLst>
          </p:cNvPr>
          <p:cNvSpPr txBox="1"/>
          <p:nvPr/>
        </p:nvSpPr>
        <p:spPr>
          <a:xfrm>
            <a:off x="3040136" y="4308671"/>
            <a:ext cx="2436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9</a:t>
            </a:r>
            <a:r>
              <a:rPr lang="en-US" i="1" dirty="0"/>
              <a:t>q</a:t>
            </a:r>
            <a:r>
              <a:rPr lang="en-US" baseline="30000" dirty="0"/>
              <a:t>2 </a:t>
            </a:r>
            <a:r>
              <a:rPr lang="en-US" dirty="0"/>
              <a:t>+ 12</a:t>
            </a:r>
            <a:r>
              <a:rPr lang="en-US" i="1" dirty="0"/>
              <a:t>q</a:t>
            </a:r>
            <a:r>
              <a:rPr lang="en-US" dirty="0"/>
              <a:t> + 4</a:t>
            </a:r>
            <a:endParaRPr lang="en-US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7306D5-B3AD-F7F4-8AD1-4A37573DC67F}"/>
              </a:ext>
            </a:extLst>
          </p:cNvPr>
          <p:cNvSpPr txBox="1"/>
          <p:nvPr/>
        </p:nvSpPr>
        <p:spPr>
          <a:xfrm>
            <a:off x="3040136" y="4685537"/>
            <a:ext cx="28936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3(3</a:t>
            </a:r>
            <a:r>
              <a:rPr lang="en-US" i="1" dirty="0"/>
              <a:t>q</a:t>
            </a:r>
            <a:r>
              <a:rPr lang="en-US" baseline="30000" dirty="0"/>
              <a:t>2</a:t>
            </a:r>
            <a:r>
              <a:rPr lang="en-US" dirty="0"/>
              <a:t> + 4</a:t>
            </a:r>
            <a:r>
              <a:rPr lang="en-US" i="1" dirty="0"/>
              <a:t>q + </a:t>
            </a:r>
            <a:r>
              <a:rPr lang="en-US" dirty="0"/>
              <a:t>1) + 1</a:t>
            </a:r>
            <a:endParaRPr lang="en-US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92DB2F-4043-C3FE-1807-D8704E20EC35}"/>
              </a:ext>
            </a:extLst>
          </p:cNvPr>
          <p:cNvSpPr txBox="1"/>
          <p:nvPr/>
        </p:nvSpPr>
        <p:spPr>
          <a:xfrm>
            <a:off x="2829231" y="5169955"/>
            <a:ext cx="19086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≡</a:t>
            </a:r>
            <a:r>
              <a:rPr lang="en-US" sz="2400" dirty="0"/>
              <a:t> 1 mod 3</a:t>
            </a:r>
            <a:endParaRPr lang="en-US" dirty="0"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2E37F5-45E4-B964-1646-8279D6D2BD7A}"/>
              </a:ext>
            </a:extLst>
          </p:cNvPr>
          <p:cNvSpPr txBox="1"/>
          <p:nvPr/>
        </p:nvSpPr>
        <p:spPr>
          <a:xfrm>
            <a:off x="2302964" y="3527897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302900-F784-7FE2-40F4-B05EFB8032F0}"/>
              </a:ext>
            </a:extLst>
          </p:cNvPr>
          <p:cNvSpPr txBox="1"/>
          <p:nvPr/>
        </p:nvSpPr>
        <p:spPr>
          <a:xfrm>
            <a:off x="2302844" y="3874555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056B83-E353-9A81-D0A6-398811BAB84A}"/>
              </a:ext>
            </a:extLst>
          </p:cNvPr>
          <p:cNvSpPr txBox="1"/>
          <p:nvPr/>
        </p:nvSpPr>
        <p:spPr>
          <a:xfrm>
            <a:off x="2291381" y="4346172"/>
            <a:ext cx="533400" cy="507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0E2112-E056-496F-47E8-ABE3DABDD651}"/>
              </a:ext>
            </a:extLst>
          </p:cNvPr>
          <p:cNvSpPr txBox="1"/>
          <p:nvPr/>
        </p:nvSpPr>
        <p:spPr>
          <a:xfrm>
            <a:off x="2315134" y="4651303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A46D21-425D-A5D8-88E0-F7A0D9CDD20A}"/>
              </a:ext>
            </a:extLst>
          </p:cNvPr>
          <p:cNvSpPr txBox="1"/>
          <p:nvPr/>
        </p:nvSpPr>
        <p:spPr>
          <a:xfrm>
            <a:off x="2316667" y="5199185"/>
            <a:ext cx="53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∴</a:t>
            </a:r>
            <a:endParaRPr lang="en-US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B752CF-454F-8131-EB7C-75E887AE166C}"/>
              </a:ext>
            </a:extLst>
          </p:cNvPr>
          <p:cNvSpPr txBox="1"/>
          <p:nvPr/>
        </p:nvSpPr>
        <p:spPr>
          <a:xfrm>
            <a:off x="5933768" y="4916369"/>
            <a:ext cx="32950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If </a:t>
            </a:r>
            <a:r>
              <a:rPr 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 is a perfect square, then </a:t>
            </a:r>
            <a:r>
              <a:rPr 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b="0" i="0" dirty="0">
                <a:solidFill>
                  <a:srgbClr val="FF6600"/>
                </a:solidFill>
                <a:effectLst/>
                <a:latin typeface="Google Sans"/>
              </a:rPr>
              <a:t>≡</a:t>
            </a:r>
            <a:r>
              <a:rPr lang="en-US" sz="2000" dirty="0">
                <a:solidFill>
                  <a:srgbClr val="FF6600"/>
                </a:solidFill>
              </a:rPr>
              <a:t> 0 or 1 mod 3 </a:t>
            </a:r>
            <a:endParaRPr lang="en-US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A1F3E05-998C-E7B1-7932-9E04525B8879}"/>
              </a:ext>
            </a:extLst>
          </p:cNvPr>
          <p:cNvSpPr txBox="1">
            <a:spLocks/>
          </p:cNvSpPr>
          <p:nvPr/>
        </p:nvSpPr>
        <p:spPr>
          <a:xfrm>
            <a:off x="427703" y="5657762"/>
            <a:ext cx="8534400" cy="76292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This proves the original statement if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>
                <a:solidFill>
                  <a:srgbClr val="040C28"/>
                </a:solidFill>
                <a:latin typeface="Google Sans"/>
              </a:rPr>
              <a:t>≡</a:t>
            </a:r>
            <a:r>
              <a:rPr lang="en-US" sz="2000" dirty="0"/>
              <a:t> 2 mod 3 then is not a perfect square</a:t>
            </a:r>
          </a:p>
        </p:txBody>
      </p:sp>
    </p:spTree>
    <p:extLst>
      <p:ext uri="{BB962C8B-B14F-4D97-AF65-F5344CB8AC3E}">
        <p14:creationId xmlns:p14="http://schemas.microsoft.com/office/powerpoint/2010/main" val="114491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174" y="1127124"/>
            <a:ext cx="7772400" cy="579438"/>
          </a:xfrm>
        </p:spPr>
        <p:txBody>
          <a:bodyPr>
            <a:normAutofit/>
          </a:bodyPr>
          <a:lstStyle/>
          <a:p>
            <a:r>
              <a:rPr sz="2600" dirty="0"/>
              <a:t>Common Pitfalls in Proof by Contrapositive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F5317AB-1619-4E88-F9BA-6ED464AF8A8B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9B7F8-AABA-4C3D-E4E6-382E1672F6BB}"/>
              </a:ext>
            </a:extLst>
          </p:cNvPr>
          <p:cNvSpPr txBox="1"/>
          <p:nvPr/>
        </p:nvSpPr>
        <p:spPr>
          <a:xfrm>
            <a:off x="990600" y="1909620"/>
            <a:ext cx="74676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0988" indent="-280988"/>
            <a:r>
              <a:rPr lang="en-US" sz="2600" dirty="0">
                <a:latin typeface="+mn-lt"/>
              </a:rPr>
              <a:t>1. Forgetting to prove the contrapositive, not the original statement directly.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827DA-7F6D-91BA-C9B2-53CE74FCB7F1}"/>
              </a:ext>
            </a:extLst>
          </p:cNvPr>
          <p:cNvSpPr txBox="1"/>
          <p:nvPr/>
        </p:nvSpPr>
        <p:spPr>
          <a:xfrm>
            <a:off x="1005348" y="3013501"/>
            <a:ext cx="77724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2. Confusing the contrapositive with the inverse or converse.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4F8141-D136-6065-1AA3-2F9C65923FE2}"/>
              </a:ext>
            </a:extLst>
          </p:cNvPr>
          <p:cNvSpPr txBox="1"/>
          <p:nvPr/>
        </p:nvSpPr>
        <p:spPr>
          <a:xfrm>
            <a:off x="956186" y="3906053"/>
            <a:ext cx="8035413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3. Assuming the original statement is true without proving the contrapositive.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260"/>
            <a:ext cx="7772400" cy="1143000"/>
          </a:xfrm>
        </p:spPr>
        <p:txBody>
          <a:bodyPr/>
          <a:lstStyle/>
          <a:p>
            <a:r>
              <a:rPr dirty="0"/>
              <a:t>Conclusion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6C119-A8BB-86B0-C1B3-C791BBE30584}"/>
              </a:ext>
            </a:extLst>
          </p:cNvPr>
          <p:cNvSpPr txBox="1"/>
          <p:nvPr/>
        </p:nvSpPr>
        <p:spPr>
          <a:xfrm>
            <a:off x="1371600" y="1524000"/>
            <a:ext cx="72390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Both disproof by counterexample and proof by contrapositive are powerful methods in mathematical reasoning.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0D8735-CF61-9D0D-29BE-4B9711707FB7}"/>
              </a:ext>
            </a:extLst>
          </p:cNvPr>
          <p:cNvSpPr txBox="1"/>
          <p:nvPr/>
        </p:nvSpPr>
        <p:spPr>
          <a:xfrm>
            <a:off x="1376516" y="2923402"/>
            <a:ext cx="723408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Disproof by counterexample shows that a general statement is false by providing one counterexample.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ABFE51-7B0D-886A-86CF-CDC47C3771C3}"/>
              </a:ext>
            </a:extLst>
          </p:cNvPr>
          <p:cNvSpPr txBox="1"/>
          <p:nvPr/>
        </p:nvSpPr>
        <p:spPr>
          <a:xfrm>
            <a:off x="1393722" y="4216064"/>
            <a:ext cx="7369277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Proof by contrapositive proves a statement by proving its logically equivalent contrapositive.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B59266-6575-6346-A0F6-B8D0405E2C03}"/>
              </a:ext>
            </a:extLst>
          </p:cNvPr>
          <p:cNvSpPr txBox="1"/>
          <p:nvPr/>
        </p:nvSpPr>
        <p:spPr>
          <a:xfrm>
            <a:off x="1371600" y="5199967"/>
            <a:ext cx="720950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Mastering these techniques is essential for effective mathematical proofs.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8399A3E6-3B2B-4602-A9E5-05FA33B4BD6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29C96EE-20AA-42DA-8C63-7445E997B17A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1D77BE-AB03-42A4-8AF6-1CFF22C0B6C6}"/>
              </a:ext>
            </a:extLst>
          </p:cNvPr>
          <p:cNvSpPr txBox="1"/>
          <p:nvPr/>
        </p:nvSpPr>
        <p:spPr>
          <a:xfrm>
            <a:off x="2262188" y="4198867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D739D-66AF-4885-BC68-895FBFDDB710}"/>
              </a:ext>
            </a:extLst>
          </p:cNvPr>
          <p:cNvSpPr txBox="1"/>
          <p:nvPr/>
        </p:nvSpPr>
        <p:spPr>
          <a:xfrm>
            <a:off x="765464" y="477838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2F41C2-F4E7-4566-9934-734052273CA2}"/>
              </a:ext>
            </a:extLst>
          </p:cNvPr>
          <p:cNvSpPr txBox="1"/>
          <p:nvPr/>
        </p:nvSpPr>
        <p:spPr>
          <a:xfrm>
            <a:off x="2778918" y="531364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CD8414-B8DC-40F1-BE72-BA7BE5366312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579438"/>
          </a:xfrm>
        </p:spPr>
        <p:txBody>
          <a:bodyPr>
            <a:normAutofit fontScale="90000"/>
          </a:bodyPr>
          <a:lstStyle/>
          <a:p>
            <a:r>
              <a:rPr sz="3200" dirty="0"/>
              <a:t>What is Disproof by Counterexample?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70223F-E7C6-2F96-C96E-5362D66B8A6D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Disproof by Counterexample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FCBB6C-7B57-DBE3-23B8-A005E5E70DB1}"/>
              </a:ext>
            </a:extLst>
          </p:cNvPr>
          <p:cNvSpPr txBox="1"/>
          <p:nvPr/>
        </p:nvSpPr>
        <p:spPr>
          <a:xfrm>
            <a:off x="609600" y="1362420"/>
            <a:ext cx="80772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Disproof by counterexample is a method used to show that a general statement is false by finding and example that contradict the statement.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A4331-4F02-2023-19F4-09C3C6858201}"/>
              </a:ext>
            </a:extLst>
          </p:cNvPr>
          <p:cNvSpPr txBox="1"/>
          <p:nvPr/>
        </p:nvSpPr>
        <p:spPr>
          <a:xfrm>
            <a:off x="457200" y="2470416"/>
            <a:ext cx="25908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latin typeface="+mn-lt"/>
              </a:rPr>
              <a:t>Steps involved: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EDEAFA-3FDD-8DC3-B2B6-8C56106F7DC5}"/>
              </a:ext>
            </a:extLst>
          </p:cNvPr>
          <p:cNvSpPr txBox="1"/>
          <p:nvPr/>
        </p:nvSpPr>
        <p:spPr>
          <a:xfrm>
            <a:off x="609600" y="2991379"/>
            <a:ext cx="80772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1. Find a single example that contradicts the statement.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3CC100-E741-D0D8-874F-4F5092A36230}"/>
              </a:ext>
            </a:extLst>
          </p:cNvPr>
          <p:cNvSpPr txBox="1"/>
          <p:nvPr/>
        </p:nvSpPr>
        <p:spPr>
          <a:xfrm>
            <a:off x="609600" y="3732684"/>
            <a:ext cx="8077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2. This example shows the statement cannot be true in all cases.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CCDFD3-8C46-112D-DC34-6FF449719A85}"/>
              </a:ext>
            </a:extLst>
          </p:cNvPr>
          <p:cNvSpPr txBox="1"/>
          <p:nvPr/>
        </p:nvSpPr>
        <p:spPr>
          <a:xfrm>
            <a:off x="609600" y="4835720"/>
            <a:ext cx="8077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3. A single counterexample is enough to disprove a statement.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1905000" cy="579438"/>
          </a:xfrm>
        </p:spPr>
        <p:txBody>
          <a:bodyPr>
            <a:normAutofit/>
          </a:bodyPr>
          <a:lstStyle/>
          <a:p>
            <a:r>
              <a:rPr sz="2600" dirty="0"/>
              <a:t>Example</a:t>
            </a:r>
            <a:r>
              <a:rPr lang="en-US" sz="2600" dirty="0"/>
              <a:t> 1</a:t>
            </a:r>
            <a:r>
              <a:rPr sz="2600" dirty="0"/>
              <a:t>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808D3E-5766-B5B0-36B2-E6161124232A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Disproof by Counterexample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A8F5A92-EA6A-C6C6-299C-ABE41A4AA5D2}"/>
              </a:ext>
            </a:extLst>
          </p:cNvPr>
          <p:cNvSpPr txBox="1">
            <a:spLocks/>
          </p:cNvSpPr>
          <p:nvPr/>
        </p:nvSpPr>
        <p:spPr>
          <a:xfrm>
            <a:off x="2438400" y="1259007"/>
            <a:ext cx="6400800" cy="892552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/>
              <a:t>Disprove the statement </a:t>
            </a:r>
          </a:p>
          <a:p>
            <a:pPr fontAlgn="auto">
              <a:spcAft>
                <a:spcPts val="0"/>
              </a:spcAft>
            </a:pPr>
            <a:r>
              <a:rPr lang="en-US" sz="2600" dirty="0"/>
              <a:t>'All prime numbers are odd'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F14C9E-C476-B61A-9DA6-A2A17EF10D8C}"/>
              </a:ext>
            </a:extLst>
          </p:cNvPr>
          <p:cNvSpPr txBox="1"/>
          <p:nvPr/>
        </p:nvSpPr>
        <p:spPr>
          <a:xfrm>
            <a:off x="685800" y="2438400"/>
            <a:ext cx="12954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22102C-83CF-99CD-D7C9-42D3582AF5C4}"/>
              </a:ext>
            </a:extLst>
          </p:cNvPr>
          <p:cNvSpPr txBox="1"/>
          <p:nvPr/>
        </p:nvSpPr>
        <p:spPr>
          <a:xfrm>
            <a:off x="1828800" y="2424031"/>
            <a:ext cx="5029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Consider the prime number 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7A4F64-BEB1-1E56-DB79-5ADBABFE4998}"/>
              </a:ext>
            </a:extLst>
          </p:cNvPr>
          <p:cNvSpPr txBox="1"/>
          <p:nvPr/>
        </p:nvSpPr>
        <p:spPr>
          <a:xfrm>
            <a:off x="685800" y="3317633"/>
            <a:ext cx="1524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2: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BC4A64-67AF-E24B-CDE3-C1637D32F503}"/>
              </a:ext>
            </a:extLst>
          </p:cNvPr>
          <p:cNvSpPr txBox="1"/>
          <p:nvPr/>
        </p:nvSpPr>
        <p:spPr>
          <a:xfrm>
            <a:off x="1963994" y="3306215"/>
            <a:ext cx="60198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Note that 2 is prime but it is even.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38D1B4-F20F-E598-F50E-BBE5772333D8}"/>
              </a:ext>
            </a:extLst>
          </p:cNvPr>
          <p:cNvSpPr txBox="1"/>
          <p:nvPr/>
        </p:nvSpPr>
        <p:spPr>
          <a:xfrm>
            <a:off x="685800" y="4226363"/>
            <a:ext cx="1981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Conclusion: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5E4472-AE62-3815-F287-A4C567698A30}"/>
              </a:ext>
            </a:extLst>
          </p:cNvPr>
          <p:cNvSpPr txBox="1"/>
          <p:nvPr/>
        </p:nvSpPr>
        <p:spPr>
          <a:xfrm>
            <a:off x="2438400" y="4250377"/>
            <a:ext cx="62484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Since 2 is a counterexample, the statement 'All prime numbers are odd' is false.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077" y="923419"/>
            <a:ext cx="1905000" cy="579438"/>
          </a:xfrm>
        </p:spPr>
        <p:txBody>
          <a:bodyPr>
            <a:normAutofit/>
          </a:bodyPr>
          <a:lstStyle/>
          <a:p>
            <a:r>
              <a:rPr sz="2600" dirty="0"/>
              <a:t>Example</a:t>
            </a:r>
            <a:r>
              <a:rPr lang="en-US" sz="2600" dirty="0"/>
              <a:t> 2</a:t>
            </a:r>
            <a:r>
              <a:rPr sz="2600" dirty="0"/>
              <a:t>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808D3E-5766-B5B0-36B2-E6161124232A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Disproof by Counterexample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A8F5A92-EA6A-C6C6-299C-ABE41A4AA5D2}"/>
              </a:ext>
            </a:extLst>
          </p:cNvPr>
          <p:cNvSpPr txBox="1">
            <a:spLocks/>
          </p:cNvSpPr>
          <p:nvPr/>
        </p:nvSpPr>
        <p:spPr>
          <a:xfrm>
            <a:off x="2362200" y="939962"/>
            <a:ext cx="6400800" cy="9906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/>
              <a:t>Disprove the statement </a:t>
            </a:r>
          </a:p>
          <a:p>
            <a:pPr fontAlgn="auto">
              <a:spcAft>
                <a:spcPts val="0"/>
              </a:spcAft>
            </a:pPr>
            <a:r>
              <a:rPr lang="en-US" sz="2600" dirty="0"/>
              <a:t>“For all real numbers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</a:t>
            </a:r>
            <a:r>
              <a:rPr lang="en-US" sz="2600" dirty="0"/>
              <a:t>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30000" dirty="0"/>
              <a:t>2</a:t>
            </a:r>
            <a:r>
              <a:rPr lang="en-US" sz="2600" dirty="0"/>
              <a:t> + 2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dirty="0"/>
              <a:t> + 1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en-US" sz="2600" dirty="0"/>
              <a:t>1”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F14C9E-C476-B61A-9DA6-A2A17EF10D8C}"/>
              </a:ext>
            </a:extLst>
          </p:cNvPr>
          <p:cNvSpPr txBox="1"/>
          <p:nvPr/>
        </p:nvSpPr>
        <p:spPr>
          <a:xfrm>
            <a:off x="722671" y="1937464"/>
            <a:ext cx="129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22102C-83CF-99CD-D7C9-42D3582AF5C4}"/>
              </a:ext>
            </a:extLst>
          </p:cNvPr>
          <p:cNvSpPr txBox="1"/>
          <p:nvPr/>
        </p:nvSpPr>
        <p:spPr>
          <a:xfrm>
            <a:off x="1865671" y="1923095"/>
            <a:ext cx="502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Consider the real number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</a:t>
            </a:r>
            <a:r>
              <a:rPr lang="en-US" dirty="0">
                <a:latin typeface="+mn-lt"/>
              </a:rPr>
              <a:t> 0.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7A4F64-BEB1-1E56-DB79-5ADBABFE4998}"/>
              </a:ext>
            </a:extLst>
          </p:cNvPr>
          <p:cNvSpPr txBox="1"/>
          <p:nvPr/>
        </p:nvSpPr>
        <p:spPr>
          <a:xfrm>
            <a:off x="791025" y="3662969"/>
            <a:ext cx="152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2: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BC4A64-67AF-E24B-CDE3-C1637D32F503}"/>
              </a:ext>
            </a:extLst>
          </p:cNvPr>
          <p:cNvSpPr txBox="1"/>
          <p:nvPr/>
        </p:nvSpPr>
        <p:spPr>
          <a:xfrm>
            <a:off x="1985645" y="3669785"/>
            <a:ext cx="6019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Consider the real number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</a:t>
            </a:r>
            <a:r>
              <a:rPr lang="en-US" dirty="0">
                <a:latin typeface="+mn-lt"/>
              </a:rPr>
              <a:t> –1.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38D1B4-F20F-E598-F50E-BBE5772333D8}"/>
              </a:ext>
            </a:extLst>
          </p:cNvPr>
          <p:cNvSpPr txBox="1"/>
          <p:nvPr/>
        </p:nvSpPr>
        <p:spPr>
          <a:xfrm>
            <a:off x="291281" y="5267410"/>
            <a:ext cx="1981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Conclusion: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5E4472-AE62-3815-F287-A4C567698A30}"/>
              </a:ext>
            </a:extLst>
          </p:cNvPr>
          <p:cNvSpPr txBox="1"/>
          <p:nvPr/>
        </p:nvSpPr>
        <p:spPr>
          <a:xfrm>
            <a:off x="228600" y="5296906"/>
            <a:ext cx="8839200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latin typeface="+mn-lt"/>
              </a:rPr>
              <a:t>                    </a:t>
            </a:r>
            <a:r>
              <a:rPr lang="en-US" sz="2300" dirty="0">
                <a:latin typeface="+mj-lt"/>
                <a:ea typeface="+mj-ea"/>
                <a:cs typeface="+mj-cs"/>
              </a:rPr>
              <a:t>The value </a:t>
            </a:r>
            <a:r>
              <a:rPr lang="en-US" sz="2300" i="1" dirty="0"/>
              <a:t>x</a:t>
            </a:r>
            <a:r>
              <a:rPr lang="en-US" sz="2300" dirty="0"/>
              <a:t> = −1 </a:t>
            </a:r>
            <a:r>
              <a:rPr lang="en-US" sz="2300" dirty="0">
                <a:latin typeface="+mj-lt"/>
                <a:ea typeface="+mj-ea"/>
                <a:cs typeface="+mj-cs"/>
              </a:rPr>
              <a:t>provides a counterexample where the expression </a:t>
            </a:r>
            <a:r>
              <a:rPr lang="en-US" sz="2300" i="1" dirty="0"/>
              <a:t>x</a:t>
            </a:r>
            <a:r>
              <a:rPr lang="en-US" sz="2300" baseline="30000" dirty="0"/>
              <a:t>2 </a:t>
            </a:r>
            <a:r>
              <a:rPr lang="en-US" sz="2300" dirty="0"/>
              <a:t>+ 2</a:t>
            </a:r>
            <a:r>
              <a:rPr lang="en-US" sz="2300" i="1" dirty="0"/>
              <a:t>x </a:t>
            </a:r>
            <a:r>
              <a:rPr lang="en-US" sz="2300" dirty="0"/>
              <a:t>+ 1 </a:t>
            </a:r>
            <a:r>
              <a:rPr lang="en-US" sz="2300" dirty="0">
                <a:latin typeface="+mj-lt"/>
                <a:ea typeface="+mj-ea"/>
                <a:cs typeface="+mj-cs"/>
              </a:rPr>
              <a:t>is less than 1. Therefore, the statement "For all real numbers </a:t>
            </a:r>
            <a:r>
              <a:rPr lang="en-US" sz="2300" i="1" dirty="0"/>
              <a:t>x</a:t>
            </a:r>
            <a:r>
              <a:rPr lang="en-US" sz="2300" dirty="0"/>
              <a:t>, </a:t>
            </a:r>
            <a:r>
              <a:rPr lang="en-US" sz="2300" i="1" dirty="0"/>
              <a:t>x</a:t>
            </a:r>
            <a:r>
              <a:rPr lang="en-US" sz="2300" baseline="30000" dirty="0"/>
              <a:t>2</a:t>
            </a:r>
            <a:r>
              <a:rPr lang="en-US" sz="2300" dirty="0"/>
              <a:t> + 2</a:t>
            </a:r>
            <a:r>
              <a:rPr lang="en-US" sz="2300" i="1" dirty="0"/>
              <a:t>x</a:t>
            </a:r>
            <a:r>
              <a:rPr lang="en-US" sz="2300" dirty="0"/>
              <a:t> + 1 ≥ 1" </a:t>
            </a:r>
            <a:r>
              <a:rPr lang="en-US" sz="2300" dirty="0">
                <a:latin typeface="+mj-lt"/>
                <a:ea typeface="+mj-ea"/>
                <a:cs typeface="+mj-cs"/>
              </a:rPr>
              <a:t>is false</a:t>
            </a:r>
            <a:r>
              <a:rPr lang="en-US" sz="2300" dirty="0"/>
              <a:t>.</a:t>
            </a:r>
            <a:endParaRPr lang="en-US" sz="2300" dirty="0">
              <a:latin typeface="+mn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4C0208F-209C-648F-D17E-B7591D946326}"/>
              </a:ext>
            </a:extLst>
          </p:cNvPr>
          <p:cNvSpPr txBox="1">
            <a:spLocks/>
          </p:cNvSpPr>
          <p:nvPr/>
        </p:nvSpPr>
        <p:spPr>
          <a:xfrm>
            <a:off x="718179" y="2365170"/>
            <a:ext cx="7804355" cy="89890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Substituting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= 0 into the expression </a:t>
            </a:r>
          </a:p>
          <a:p>
            <a:pPr algn="ctr" fontAlgn="auto">
              <a:spcAft>
                <a:spcPts val="0"/>
              </a:spcAft>
            </a:pP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+ 2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+ 1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9D7A65B-928C-B5BB-0A02-2197C0E9AFC6}"/>
              </a:ext>
            </a:extLst>
          </p:cNvPr>
          <p:cNvSpPr txBox="1">
            <a:spLocks/>
          </p:cNvSpPr>
          <p:nvPr/>
        </p:nvSpPr>
        <p:spPr>
          <a:xfrm>
            <a:off x="3619882" y="3123935"/>
            <a:ext cx="2502734" cy="55021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= 0</a:t>
            </a:r>
            <a:r>
              <a:rPr lang="en-US" sz="2400" baseline="30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+ 2(0) + 1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40592B0-413D-8468-E3A0-4467C9C16F28}"/>
              </a:ext>
            </a:extLst>
          </p:cNvPr>
          <p:cNvSpPr txBox="1">
            <a:spLocks/>
          </p:cNvSpPr>
          <p:nvPr/>
        </p:nvSpPr>
        <p:spPr>
          <a:xfrm>
            <a:off x="5813752" y="3158719"/>
            <a:ext cx="571118" cy="55021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=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CEF724-D2E8-B2A8-89B2-628F35D18DA9}"/>
              </a:ext>
            </a:extLst>
          </p:cNvPr>
          <p:cNvSpPr txBox="1"/>
          <p:nvPr/>
        </p:nvSpPr>
        <p:spPr>
          <a:xfrm>
            <a:off x="6473856" y="3013950"/>
            <a:ext cx="27591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Which is equal to 1, not greater than 1.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1C62A57-7141-1E88-DCDE-AF50621EDDAF}"/>
              </a:ext>
            </a:extLst>
          </p:cNvPr>
          <p:cNvSpPr txBox="1">
            <a:spLocks/>
          </p:cNvSpPr>
          <p:nvPr/>
        </p:nvSpPr>
        <p:spPr>
          <a:xfrm>
            <a:off x="669822" y="4085269"/>
            <a:ext cx="7804355" cy="89890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Substituting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= </a:t>
            </a:r>
            <a:r>
              <a:rPr lang="en-US" sz="2400" dirty="0">
                <a:latin typeface="+mn-lt"/>
              </a:rPr>
              <a:t>–1</a:t>
            </a:r>
            <a:r>
              <a:rPr lang="en-US" sz="2400" dirty="0">
                <a:solidFill>
                  <a:schemeClr val="tx1"/>
                </a:solidFill>
              </a:rPr>
              <a:t> into the expression </a:t>
            </a:r>
          </a:p>
          <a:p>
            <a:pPr algn="ctr" fontAlgn="auto">
              <a:spcAft>
                <a:spcPts val="0"/>
              </a:spcAft>
            </a:pP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+ 2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+ 1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760E38D-BFA2-CE6C-2D6A-B10FAC288D49}"/>
              </a:ext>
            </a:extLst>
          </p:cNvPr>
          <p:cNvSpPr txBox="1">
            <a:spLocks/>
          </p:cNvSpPr>
          <p:nvPr/>
        </p:nvSpPr>
        <p:spPr>
          <a:xfrm>
            <a:off x="3517233" y="4703616"/>
            <a:ext cx="2956623" cy="66174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= (–1)</a:t>
            </a:r>
            <a:r>
              <a:rPr lang="en-US" sz="2400" baseline="30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+ 2(</a:t>
            </a:r>
            <a:r>
              <a:rPr lang="en-US" sz="2400" dirty="0">
                <a:latin typeface="+mn-lt"/>
              </a:rPr>
              <a:t>–1</a:t>
            </a:r>
            <a:r>
              <a:rPr lang="en-US" sz="2400" dirty="0">
                <a:solidFill>
                  <a:schemeClr val="tx1"/>
                </a:solidFill>
              </a:rPr>
              <a:t>) + 1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86745B6-DB20-4F31-0EB1-D42B416F514D}"/>
              </a:ext>
            </a:extLst>
          </p:cNvPr>
          <p:cNvSpPr txBox="1">
            <a:spLocks/>
          </p:cNvSpPr>
          <p:nvPr/>
        </p:nvSpPr>
        <p:spPr>
          <a:xfrm>
            <a:off x="6048967" y="4814020"/>
            <a:ext cx="656633" cy="55021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=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1CC320-E62F-739F-3436-E7791127FA1B}"/>
              </a:ext>
            </a:extLst>
          </p:cNvPr>
          <p:cNvSpPr txBox="1"/>
          <p:nvPr/>
        </p:nvSpPr>
        <p:spPr>
          <a:xfrm>
            <a:off x="6562137" y="4916872"/>
            <a:ext cx="2759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Which is less than 1.</a:t>
            </a:r>
          </a:p>
        </p:txBody>
      </p:sp>
    </p:spTree>
    <p:extLst>
      <p:ext uri="{BB962C8B-B14F-4D97-AF65-F5344CB8AC3E}">
        <p14:creationId xmlns:p14="http://schemas.microsoft.com/office/powerpoint/2010/main" val="48848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5" grpId="0"/>
      <p:bldP spid="16" grpId="0"/>
      <p:bldP spid="9" grpId="0"/>
      <p:bldP spid="12" grpId="0"/>
      <p:bldP spid="13" grpId="0"/>
      <p:bldP spid="14" grpId="0"/>
      <p:bldP spid="17" grpId="0"/>
      <p:bldP spid="18" grpId="0"/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174" y="885224"/>
            <a:ext cx="1905000" cy="579438"/>
          </a:xfrm>
        </p:spPr>
        <p:txBody>
          <a:bodyPr>
            <a:normAutofit/>
          </a:bodyPr>
          <a:lstStyle/>
          <a:p>
            <a:r>
              <a:rPr sz="2600" dirty="0"/>
              <a:t>Example</a:t>
            </a:r>
            <a:r>
              <a:rPr lang="en-US" sz="2600" dirty="0"/>
              <a:t> 3</a:t>
            </a:r>
            <a:r>
              <a:rPr sz="2600" dirty="0"/>
              <a:t>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808D3E-5766-B5B0-36B2-E6161124232A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Disproof by Counterexample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A8F5A92-EA6A-C6C6-299C-ABE41A4AA5D2}"/>
              </a:ext>
            </a:extLst>
          </p:cNvPr>
          <p:cNvSpPr txBox="1">
            <a:spLocks/>
          </p:cNvSpPr>
          <p:nvPr/>
        </p:nvSpPr>
        <p:spPr>
          <a:xfrm>
            <a:off x="2089356" y="855728"/>
            <a:ext cx="6826044" cy="1020529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/>
              <a:t>Disprove the statement: 'For all integers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baseline="30000" dirty="0"/>
              <a:t>3</a:t>
            </a:r>
            <a:r>
              <a:rPr lang="en-US" sz="2600" dirty="0"/>
              <a:t> +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 is always divisible by 4. 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F14C9E-C476-B61A-9DA6-A2A17EF10D8C}"/>
              </a:ext>
            </a:extLst>
          </p:cNvPr>
          <p:cNvSpPr txBox="1"/>
          <p:nvPr/>
        </p:nvSpPr>
        <p:spPr>
          <a:xfrm>
            <a:off x="651387" y="2103732"/>
            <a:ext cx="12954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22102C-83CF-99CD-D7C9-42D3582AF5C4}"/>
              </a:ext>
            </a:extLst>
          </p:cNvPr>
          <p:cNvSpPr txBox="1"/>
          <p:nvPr/>
        </p:nvSpPr>
        <p:spPr>
          <a:xfrm>
            <a:off x="1794387" y="2089363"/>
            <a:ext cx="5029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Consider the integer </a:t>
            </a:r>
            <a:r>
              <a:rPr lang="en-US" sz="2600" i="1" dirty="0">
                <a:ea typeface="+mj-ea"/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+mn-lt"/>
              </a:rPr>
              <a:t> = 2.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38D1B4-F20F-E598-F50E-BBE5772333D8}"/>
              </a:ext>
            </a:extLst>
          </p:cNvPr>
          <p:cNvSpPr txBox="1"/>
          <p:nvPr/>
        </p:nvSpPr>
        <p:spPr>
          <a:xfrm>
            <a:off x="685800" y="4226363"/>
            <a:ext cx="1981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Conclusion: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5E4472-AE62-3815-F287-A4C567698A30}"/>
              </a:ext>
            </a:extLst>
          </p:cNvPr>
          <p:cNvSpPr txBox="1"/>
          <p:nvPr/>
        </p:nvSpPr>
        <p:spPr>
          <a:xfrm>
            <a:off x="1066800" y="4228821"/>
            <a:ext cx="75438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latin typeface="+mn-lt"/>
              </a:rPr>
              <a:t>               The value </a:t>
            </a:r>
            <a:r>
              <a:rPr lang="en-US" sz="2300" i="1" dirty="0"/>
              <a:t>n</a:t>
            </a:r>
            <a:r>
              <a:rPr lang="en-US" sz="2300" dirty="0"/>
              <a:t> = 2 </a:t>
            </a:r>
            <a:r>
              <a:rPr lang="en-US" sz="2300" dirty="0">
                <a:latin typeface="+mn-lt"/>
              </a:rPr>
              <a:t>provides a counterexample where </a:t>
            </a:r>
            <a:r>
              <a:rPr lang="en-US" sz="2300" i="1" dirty="0"/>
              <a:t>n</a:t>
            </a:r>
            <a:r>
              <a:rPr lang="en-US" sz="2300" baseline="30000" dirty="0"/>
              <a:t>3</a:t>
            </a:r>
            <a:r>
              <a:rPr lang="en-US" sz="2300" dirty="0"/>
              <a:t> + </a:t>
            </a:r>
            <a:r>
              <a:rPr lang="en-US" sz="2300" i="1" dirty="0"/>
              <a:t>n</a:t>
            </a:r>
            <a:r>
              <a:rPr lang="en-US" sz="2300" dirty="0"/>
              <a:t> </a:t>
            </a:r>
            <a:r>
              <a:rPr lang="en-US" sz="2300" dirty="0">
                <a:latin typeface="+mn-lt"/>
              </a:rPr>
              <a:t>is not divisible by 4. Therefore, the statement "For all integers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3</a:t>
            </a:r>
            <a:r>
              <a:rPr lang="en-US" sz="2400" dirty="0"/>
              <a:t> +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 </a:t>
            </a:r>
            <a:r>
              <a:rPr lang="en-US" sz="2300" dirty="0">
                <a:latin typeface="+mn-lt"/>
              </a:rPr>
              <a:t>is always divisible by 4. " is false.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9AD6CEA-57FF-1800-DE1D-EBE63F8C71FB}"/>
              </a:ext>
            </a:extLst>
          </p:cNvPr>
          <p:cNvSpPr txBox="1">
            <a:spLocks/>
          </p:cNvSpPr>
          <p:nvPr/>
        </p:nvSpPr>
        <p:spPr>
          <a:xfrm>
            <a:off x="651387" y="2547045"/>
            <a:ext cx="7804355" cy="89890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Substituting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= 2 into the expression </a:t>
            </a:r>
          </a:p>
          <a:p>
            <a:pPr algn="ctr" fontAlgn="auto">
              <a:spcAft>
                <a:spcPts val="0"/>
              </a:spcAft>
            </a:pP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chemeClr val="tx1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 +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1B4B255-1A15-A9D7-F3F7-03EA6F176451}"/>
              </a:ext>
            </a:extLst>
          </p:cNvPr>
          <p:cNvSpPr txBox="1">
            <a:spLocks/>
          </p:cNvSpPr>
          <p:nvPr/>
        </p:nvSpPr>
        <p:spPr>
          <a:xfrm>
            <a:off x="3843777" y="3306663"/>
            <a:ext cx="2502734" cy="55021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= 2</a:t>
            </a:r>
            <a:r>
              <a:rPr lang="en-US" sz="2400" baseline="30000" dirty="0">
                <a:solidFill>
                  <a:schemeClr val="tx1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 + 2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223CE7F-7E40-155D-4D30-3F1C1421EFCB}"/>
              </a:ext>
            </a:extLst>
          </p:cNvPr>
          <p:cNvSpPr txBox="1">
            <a:spLocks/>
          </p:cNvSpPr>
          <p:nvPr/>
        </p:nvSpPr>
        <p:spPr>
          <a:xfrm>
            <a:off x="3843777" y="3722144"/>
            <a:ext cx="882440" cy="55021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= 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2830A7-F899-9B1D-C736-19F7AB95E516}"/>
              </a:ext>
            </a:extLst>
          </p:cNvPr>
          <p:cNvSpPr txBox="1"/>
          <p:nvPr/>
        </p:nvSpPr>
        <p:spPr>
          <a:xfrm>
            <a:off x="4630028" y="3806588"/>
            <a:ext cx="41329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Which is not divisible by 4.</a:t>
            </a:r>
          </a:p>
        </p:txBody>
      </p:sp>
    </p:spTree>
    <p:extLst>
      <p:ext uri="{BB962C8B-B14F-4D97-AF65-F5344CB8AC3E}">
        <p14:creationId xmlns:p14="http://schemas.microsoft.com/office/powerpoint/2010/main" val="115229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16" grpId="0"/>
      <p:bldP spid="9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75519"/>
            <a:ext cx="7772400" cy="579438"/>
          </a:xfrm>
        </p:spPr>
        <p:txBody>
          <a:bodyPr>
            <a:normAutofit/>
          </a:bodyPr>
          <a:lstStyle/>
          <a:p>
            <a:r>
              <a:rPr sz="2600" dirty="0"/>
              <a:t>Common Mistakes in Disproof by Counterexample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DE2D2BB-E7C7-00E5-8415-54934A05514C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Disproof by Counterexample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75232-12D6-4256-6427-1B796F08FDB1}"/>
              </a:ext>
            </a:extLst>
          </p:cNvPr>
          <p:cNvSpPr txBox="1"/>
          <p:nvPr/>
        </p:nvSpPr>
        <p:spPr>
          <a:xfrm>
            <a:off x="609600" y="1707148"/>
            <a:ext cx="81534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0988" indent="-280988"/>
            <a:r>
              <a:rPr lang="en-US" sz="2600" dirty="0">
                <a:latin typeface="+mn-lt"/>
              </a:rPr>
              <a:t>1. Using examples that don't actually contradict the statement: Ensure the example genuinely disproves the statement.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34A6B8-E043-7209-30E8-5EDE67CA76CB}"/>
              </a:ext>
            </a:extLst>
          </p:cNvPr>
          <p:cNvSpPr txBox="1"/>
          <p:nvPr/>
        </p:nvSpPr>
        <p:spPr>
          <a:xfrm>
            <a:off x="609600" y="3381900"/>
            <a:ext cx="78486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2. Assuming that if a statement is true for some cases, it is true for all cases.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95894F-CAAE-BEC6-14C4-6C645E9A0E69}"/>
              </a:ext>
            </a:extLst>
          </p:cNvPr>
          <p:cNvSpPr txBox="1"/>
          <p:nvPr/>
        </p:nvSpPr>
        <p:spPr>
          <a:xfrm>
            <a:off x="609600" y="4568728"/>
            <a:ext cx="78486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3. Forgetting that a single counterexample is sufficient to disprove a universal statement.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392" y="873983"/>
            <a:ext cx="7772400" cy="579438"/>
          </a:xfrm>
        </p:spPr>
        <p:txBody>
          <a:bodyPr>
            <a:normAutofit/>
          </a:bodyPr>
          <a:lstStyle/>
          <a:p>
            <a:r>
              <a:rPr sz="2600" dirty="0"/>
              <a:t>What is </a:t>
            </a:r>
            <a:r>
              <a:rPr lang="en-US" sz="2600" dirty="0"/>
              <a:t>the meaning of </a:t>
            </a:r>
            <a:r>
              <a:rPr sz="2600" dirty="0"/>
              <a:t>Contrapositive?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088BB1-C032-3EC8-7385-157459A37EB1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21B88D-86F8-71D9-A2D2-59582AD9FFBE}"/>
              </a:ext>
            </a:extLst>
          </p:cNvPr>
          <p:cNvSpPr txBox="1"/>
          <p:nvPr/>
        </p:nvSpPr>
        <p:spPr>
          <a:xfrm>
            <a:off x="719847" y="1447800"/>
            <a:ext cx="69812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contrapositive of an implication statement,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B0051E-E100-970A-B088-AB282EBDBD26}"/>
              </a:ext>
            </a:extLst>
          </p:cNvPr>
          <p:cNvSpPr txBox="1"/>
          <p:nvPr/>
        </p:nvSpPr>
        <p:spPr>
          <a:xfrm>
            <a:off x="748220" y="2236466"/>
            <a:ext cx="7696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simple words, in the contrapositive, we reverse and negate the original statement.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285B76-D771-299B-7F2D-BECDEA5A1862}"/>
              </a:ext>
            </a:extLst>
          </p:cNvPr>
          <p:cNvSpPr txBox="1"/>
          <p:nvPr/>
        </p:nvSpPr>
        <p:spPr>
          <a:xfrm>
            <a:off x="990600" y="3596197"/>
            <a:ext cx="762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"If a number is divisible by 4, then it is even."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583301-8250-CE12-5E82-11DCC9A34D83}"/>
              </a:ext>
            </a:extLst>
          </p:cNvPr>
          <p:cNvSpPr txBox="1"/>
          <p:nvPr/>
        </p:nvSpPr>
        <p:spPr>
          <a:xfrm>
            <a:off x="1007806" y="4415135"/>
            <a:ext cx="7848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"If a number is not even, then it is not divisible by 4."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20A593-6F43-47B0-4AB6-A601F83F9B64}"/>
              </a:ext>
            </a:extLst>
          </p:cNvPr>
          <p:cNvSpPr txBox="1"/>
          <p:nvPr/>
        </p:nvSpPr>
        <p:spPr>
          <a:xfrm>
            <a:off x="7624864" y="1455906"/>
            <a:ext cx="1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A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n-US" dirty="0">
                <a:latin typeface="+mn-lt"/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6858D7-3905-8469-045A-A225782D5052}"/>
              </a:ext>
            </a:extLst>
          </p:cNvPr>
          <p:cNvSpPr txBox="1"/>
          <p:nvPr/>
        </p:nvSpPr>
        <p:spPr>
          <a:xfrm>
            <a:off x="719218" y="1799481"/>
            <a:ext cx="236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(If A, then B)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E86AAE-990E-2E05-49AE-E636E9452887}"/>
              </a:ext>
            </a:extLst>
          </p:cNvPr>
          <p:cNvSpPr txBox="1"/>
          <p:nvPr/>
        </p:nvSpPr>
        <p:spPr>
          <a:xfrm>
            <a:off x="2767520" y="1814072"/>
            <a:ext cx="182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is  </a:t>
            </a:r>
            <a:r>
              <a:rPr lang="en-US" b="1" i="0" dirty="0">
                <a:solidFill>
                  <a:srgbClr val="1F1F1F"/>
                </a:solidFill>
                <a:effectLst/>
                <a:latin typeface="Google Sans"/>
              </a:rPr>
              <a:t>¬</a:t>
            </a:r>
            <a:r>
              <a:rPr lang="en-US" dirty="0">
                <a:latin typeface="+mn-lt"/>
              </a:rPr>
              <a:t>B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US" dirty="0">
                <a:latin typeface="+mn-lt"/>
              </a:rPr>
              <a:t> </a:t>
            </a:r>
            <a:r>
              <a:rPr lang="en-US" b="1" i="0" dirty="0">
                <a:solidFill>
                  <a:srgbClr val="1F1F1F"/>
                </a:solidFill>
                <a:effectLst/>
                <a:latin typeface="Google Sans"/>
              </a:rPr>
              <a:t>¬</a:t>
            </a:r>
            <a:r>
              <a:rPr lang="en-US" dirty="0">
                <a:latin typeface="+mn-lt"/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307CD9-4027-FCF4-CD52-C432CFAEDEE0}"/>
              </a:ext>
            </a:extLst>
          </p:cNvPr>
          <p:cNvSpPr txBox="1"/>
          <p:nvPr/>
        </p:nvSpPr>
        <p:spPr>
          <a:xfrm>
            <a:off x="4434192" y="1814072"/>
            <a:ext cx="3657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(If not B, then not A)'.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BB17C9-6F50-2E05-3213-37E7C72BF9E9}"/>
              </a:ext>
            </a:extLst>
          </p:cNvPr>
          <p:cNvSpPr txBox="1"/>
          <p:nvPr/>
        </p:nvSpPr>
        <p:spPr>
          <a:xfrm>
            <a:off x="1126159" y="5265060"/>
            <a:ext cx="7696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the contrapositive, we reverse and negate the original statement. If a number is odd (not even), then it cannot be divisible by 4.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778747-711E-6E2D-D39D-904054834D07}"/>
              </a:ext>
            </a:extLst>
          </p:cNvPr>
          <p:cNvSpPr txBox="1"/>
          <p:nvPr/>
        </p:nvSpPr>
        <p:spPr>
          <a:xfrm>
            <a:off x="431261" y="3068595"/>
            <a:ext cx="3276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Original Statement: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24DDE2-B66E-77AF-5FE7-D95BDE03D4DE}"/>
              </a:ext>
            </a:extLst>
          </p:cNvPr>
          <p:cNvSpPr txBox="1"/>
          <p:nvPr/>
        </p:nvSpPr>
        <p:spPr>
          <a:xfrm>
            <a:off x="462065" y="3973193"/>
            <a:ext cx="2667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Contrapositive:</a:t>
            </a:r>
            <a:endParaRPr lang="en-US" dirty="0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81E017-82CE-A8B2-6678-01EA1D7274A8}"/>
              </a:ext>
            </a:extLst>
          </p:cNvPr>
          <p:cNvSpPr txBox="1"/>
          <p:nvPr/>
        </p:nvSpPr>
        <p:spPr>
          <a:xfrm>
            <a:off x="462065" y="4883827"/>
            <a:ext cx="19984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Explanation: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4" grpId="0"/>
      <p:bldP spid="3" grpId="0"/>
      <p:bldP spid="5" grpId="0"/>
      <p:bldP spid="7" grpId="0"/>
      <p:bldP spid="9" grpId="0"/>
      <p:bldP spid="10" grpId="0"/>
      <p:bldP spid="11" grpId="0"/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5088BB1-C032-3EC8-7385-157459A37EB1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B0051E-E100-970A-B088-AB282EBDBD26}"/>
              </a:ext>
            </a:extLst>
          </p:cNvPr>
          <p:cNvSpPr txBox="1"/>
          <p:nvPr/>
        </p:nvSpPr>
        <p:spPr>
          <a:xfrm>
            <a:off x="457200" y="4690544"/>
            <a:ext cx="21163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Explanation: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285B76-D771-299B-7F2D-BECDEA5A1862}"/>
              </a:ext>
            </a:extLst>
          </p:cNvPr>
          <p:cNvSpPr txBox="1"/>
          <p:nvPr/>
        </p:nvSpPr>
        <p:spPr>
          <a:xfrm>
            <a:off x="457200" y="2988389"/>
            <a:ext cx="3276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Original Statement: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583301-8250-CE12-5E82-11DCC9A34D83}"/>
              </a:ext>
            </a:extLst>
          </p:cNvPr>
          <p:cNvSpPr txBox="1"/>
          <p:nvPr/>
        </p:nvSpPr>
        <p:spPr>
          <a:xfrm>
            <a:off x="1900318" y="4234333"/>
            <a:ext cx="480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"If </a:t>
            </a:r>
            <a:r>
              <a:rPr lang="en-US" i="1" dirty="0">
                <a:cs typeface="Times New Roman" panose="02020603050405020304" pitchFamily="18" charset="0"/>
              </a:rPr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odd, then </a:t>
            </a:r>
            <a:r>
              <a:rPr lang="en-US" i="1" dirty="0"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+mn-lt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odd."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D589873-0FC9-4855-6FD2-5D5FE2A04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92" y="873983"/>
            <a:ext cx="7772400" cy="579438"/>
          </a:xfrm>
        </p:spPr>
        <p:txBody>
          <a:bodyPr>
            <a:normAutofit/>
          </a:bodyPr>
          <a:lstStyle/>
          <a:p>
            <a:r>
              <a:rPr sz="2600" dirty="0"/>
              <a:t>What is </a:t>
            </a:r>
            <a:r>
              <a:rPr lang="en-US" sz="2600" dirty="0"/>
              <a:t>the meaning of </a:t>
            </a:r>
            <a:r>
              <a:rPr sz="2600" dirty="0"/>
              <a:t>Contrapositive?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932E9D-7FBA-0100-3354-17C695F6AFF8}"/>
              </a:ext>
            </a:extLst>
          </p:cNvPr>
          <p:cNvSpPr txBox="1"/>
          <p:nvPr/>
        </p:nvSpPr>
        <p:spPr>
          <a:xfrm>
            <a:off x="719847" y="1447800"/>
            <a:ext cx="69812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contrapositive of an implication statement,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61E10C-00D4-8B4B-C561-E3A57970377D}"/>
              </a:ext>
            </a:extLst>
          </p:cNvPr>
          <p:cNvSpPr txBox="1"/>
          <p:nvPr/>
        </p:nvSpPr>
        <p:spPr>
          <a:xfrm>
            <a:off x="748220" y="2236466"/>
            <a:ext cx="7696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simple words, in the contrapositive, we reverse and negate the original statement.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69B0CE-4330-6C64-675B-D3865DAAB15B}"/>
              </a:ext>
            </a:extLst>
          </p:cNvPr>
          <p:cNvSpPr txBox="1"/>
          <p:nvPr/>
        </p:nvSpPr>
        <p:spPr>
          <a:xfrm>
            <a:off x="7624864" y="1455906"/>
            <a:ext cx="1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A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n-US" dirty="0">
                <a:latin typeface="+mn-lt"/>
              </a:rPr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F76A75-2D43-6639-118D-F31D1A6852D1}"/>
              </a:ext>
            </a:extLst>
          </p:cNvPr>
          <p:cNvSpPr txBox="1"/>
          <p:nvPr/>
        </p:nvSpPr>
        <p:spPr>
          <a:xfrm>
            <a:off x="719218" y="1799481"/>
            <a:ext cx="236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(If A, then B)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1B9082-8466-ED0E-21AA-438816F4160E}"/>
              </a:ext>
            </a:extLst>
          </p:cNvPr>
          <p:cNvSpPr txBox="1"/>
          <p:nvPr/>
        </p:nvSpPr>
        <p:spPr>
          <a:xfrm>
            <a:off x="2767520" y="1814072"/>
            <a:ext cx="182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is  </a:t>
            </a:r>
            <a:r>
              <a:rPr lang="en-US" b="1" i="0" dirty="0">
                <a:solidFill>
                  <a:srgbClr val="1F1F1F"/>
                </a:solidFill>
                <a:effectLst/>
                <a:latin typeface="Google Sans"/>
              </a:rPr>
              <a:t>¬</a:t>
            </a:r>
            <a:r>
              <a:rPr lang="en-US" dirty="0">
                <a:latin typeface="+mn-lt"/>
              </a:rPr>
              <a:t>B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US" dirty="0">
                <a:latin typeface="+mn-lt"/>
              </a:rPr>
              <a:t> </a:t>
            </a:r>
            <a:r>
              <a:rPr lang="en-US" b="1" i="0" dirty="0">
                <a:solidFill>
                  <a:srgbClr val="1F1F1F"/>
                </a:solidFill>
                <a:effectLst/>
                <a:latin typeface="Google Sans"/>
              </a:rPr>
              <a:t>¬</a:t>
            </a:r>
            <a:r>
              <a:rPr lang="en-US" dirty="0">
                <a:latin typeface="+mn-lt"/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3959B-F5DE-E4AC-04BE-ACC0932E534A}"/>
              </a:ext>
            </a:extLst>
          </p:cNvPr>
          <p:cNvSpPr txBox="1"/>
          <p:nvPr/>
        </p:nvSpPr>
        <p:spPr>
          <a:xfrm>
            <a:off x="4434192" y="1814072"/>
            <a:ext cx="3657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(If not B, then not A)'.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EBDAC4-CC77-2F75-F060-C9ED13B10FAC}"/>
              </a:ext>
            </a:extLst>
          </p:cNvPr>
          <p:cNvSpPr txBox="1"/>
          <p:nvPr/>
        </p:nvSpPr>
        <p:spPr>
          <a:xfrm>
            <a:off x="1900318" y="3364616"/>
            <a:ext cx="51100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"If </a:t>
            </a:r>
            <a:r>
              <a:rPr lang="en-US" i="1" dirty="0"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is even, then </a:t>
            </a:r>
            <a:r>
              <a:rPr lang="en-US" i="1" dirty="0">
                <a:cs typeface="Times New Roman" panose="02020603050405020304" pitchFamily="18" charset="0"/>
              </a:rPr>
              <a:t>n </a:t>
            </a:r>
            <a:r>
              <a:rPr lang="en-US" dirty="0">
                <a:latin typeface="+mn-lt"/>
              </a:rPr>
              <a:t>is even."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96588B-6110-421E-ED58-287B6B63B846}"/>
              </a:ext>
            </a:extLst>
          </p:cNvPr>
          <p:cNvSpPr txBox="1"/>
          <p:nvPr/>
        </p:nvSpPr>
        <p:spPr>
          <a:xfrm>
            <a:off x="459815" y="3709263"/>
            <a:ext cx="24357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Contrapositive:</a:t>
            </a:r>
            <a:endParaRPr lang="en-US" dirty="0">
              <a:latin typeface="+mn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C8BFE1-8E96-66BC-AA79-1C632DF23075}"/>
              </a:ext>
            </a:extLst>
          </p:cNvPr>
          <p:cNvSpPr txBox="1"/>
          <p:nvPr/>
        </p:nvSpPr>
        <p:spPr>
          <a:xfrm>
            <a:off x="586092" y="5173476"/>
            <a:ext cx="7696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contrapositive here tells us that if </a:t>
            </a:r>
            <a:r>
              <a:rPr lang="en-US" i="1" dirty="0"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is not even (is odd), its square must also not be even (is odd). This is logically equivalent to the original statement</a:t>
            </a:r>
            <a:r>
              <a:rPr lang="en-US" dirty="0"/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142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579438"/>
          </a:xfrm>
        </p:spPr>
        <p:txBody>
          <a:bodyPr>
            <a:normAutofit/>
          </a:bodyPr>
          <a:lstStyle/>
          <a:p>
            <a:r>
              <a:rPr sz="2600" dirty="0"/>
              <a:t>What is Proof by Contrapositive?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088BB1-C032-3EC8-7385-157459A37EB1}"/>
              </a:ext>
            </a:extLst>
          </p:cNvPr>
          <p:cNvSpPr txBox="1">
            <a:spLocks/>
          </p:cNvSpPr>
          <p:nvPr/>
        </p:nvSpPr>
        <p:spPr>
          <a:xfrm>
            <a:off x="304800" y="228600"/>
            <a:ext cx="7772400" cy="5794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Contrapositive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21B88D-86F8-71D9-A2D2-59582AD9FFBE}"/>
              </a:ext>
            </a:extLst>
          </p:cNvPr>
          <p:cNvSpPr txBox="1"/>
          <p:nvPr/>
        </p:nvSpPr>
        <p:spPr>
          <a:xfrm>
            <a:off x="990600" y="2022944"/>
            <a:ext cx="746760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Proof by contrapositive is a method where you prove a statement of the form 'If P, then Q' by proving its contrapositive 'If not Q, then not P'.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B0051E-E100-970A-B088-AB282EBDBD26}"/>
              </a:ext>
            </a:extLst>
          </p:cNvPr>
          <p:cNvSpPr txBox="1"/>
          <p:nvPr/>
        </p:nvSpPr>
        <p:spPr>
          <a:xfrm>
            <a:off x="990600" y="4038600"/>
            <a:ext cx="74676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Key idea: The contrapositive of a statement is logically equivalent to the original statement.</a:t>
            </a:r>
          </a:p>
        </p:txBody>
      </p:sp>
    </p:spTree>
    <p:extLst>
      <p:ext uri="{BB962C8B-B14F-4D97-AF65-F5344CB8AC3E}">
        <p14:creationId xmlns:p14="http://schemas.microsoft.com/office/powerpoint/2010/main" val="136932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3352</TotalTime>
  <Words>1661</Words>
  <Application>Microsoft Office PowerPoint</Application>
  <PresentationFormat>On-screen Show (4:3)</PresentationFormat>
  <Paragraphs>206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Cambria Math</vt:lpstr>
      <vt:lpstr>Comic Sans MS</vt:lpstr>
      <vt:lpstr>Google Sans</vt:lpstr>
      <vt:lpstr>Times New Roman</vt:lpstr>
      <vt:lpstr>Wingdings 2</vt:lpstr>
      <vt:lpstr>Theme1</vt:lpstr>
      <vt:lpstr>Disproof by Counter example and the Proof by contrapositive</vt:lpstr>
      <vt:lpstr>What is Disproof by Counterexample?</vt:lpstr>
      <vt:lpstr>Example 1:</vt:lpstr>
      <vt:lpstr>Example 2:</vt:lpstr>
      <vt:lpstr>Example 3:</vt:lpstr>
      <vt:lpstr>Common Mistakes in Disproof by Counterexample</vt:lpstr>
      <vt:lpstr>What is the meaning of Contrapositive?</vt:lpstr>
      <vt:lpstr>What is the meaning of Contrapositive?</vt:lpstr>
      <vt:lpstr>What is Proof by Contrapositive?</vt:lpstr>
      <vt:lpstr>Structure of a Proof by Contrapositive</vt:lpstr>
      <vt:lpstr>Example 1:</vt:lpstr>
      <vt:lpstr>Example 2: Let n be an integer, Prove that  </vt:lpstr>
      <vt:lpstr>Example 3: Let n be a positive integer, Prove that   If n ≡ 2 mod 3 then is not a perfect square</vt:lpstr>
      <vt:lpstr>Example 3: Let n be a positive integer, Prove that   If n ≡ 2 mod 3 then is not a perfect square</vt:lpstr>
      <vt:lpstr>Example 3: Let n be a positive integer, Prove that   If n ≡ 2 mod 3 then is not a perfect square</vt:lpstr>
      <vt:lpstr>Common Pitfalls in Proof by Contrapositive</vt:lpstr>
      <vt:lpstr>Conclusion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 Support</dc:creator>
  <cp:lastModifiedBy>Orlando Hurtado</cp:lastModifiedBy>
  <cp:revision>40</cp:revision>
  <dcterms:created xsi:type="dcterms:W3CDTF">2020-03-20T14:31:49Z</dcterms:created>
  <dcterms:modified xsi:type="dcterms:W3CDTF">2024-11-20T12:59:27Z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