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60" r:id="rId5"/>
    <p:sldId id="261" r:id="rId6"/>
    <p:sldId id="299" r:id="rId7"/>
    <p:sldId id="300" r:id="rId8"/>
    <p:sldId id="301" r:id="rId9"/>
    <p:sldId id="302" r:id="rId10"/>
    <p:sldId id="262" r:id="rId11"/>
    <p:sldId id="263" r:id="rId12"/>
    <p:sldId id="264" r:id="rId13"/>
    <p:sldId id="298" r:id="rId14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>
      <p:cViewPr varScale="1">
        <p:scale>
          <a:sx n="65" d="100"/>
          <a:sy n="65" d="100"/>
        </p:scale>
        <p:origin x="14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 January 2025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2A00AEB-3C8A-4E90-92BB-E70457310CB6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51701638-9891-450A-A820-2B77055369E3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3B2DE70-67B1-47C9-9580-E8E78BFC64BA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1/1/2025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ssupport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@mathssupport.org" TargetMode="Externa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US" dirty="0">
                <a:latin typeface="+mn-lt"/>
              </a:rPr>
              <a:t>Proof by exhaustion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781800" cy="1600200"/>
          </a:xfrm>
        </p:spPr>
        <p:txBody>
          <a:bodyPr/>
          <a:lstStyle/>
          <a:p>
            <a:pPr marL="633413" indent="-633413" algn="l"/>
            <a:r>
              <a:rPr lang="en-US" dirty="0"/>
              <a:t>LO: To understand and use proof by exhaustion.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001C1432-EA39-4F3F-8846-0BD411EF8EB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1D2E3DCF-D697-4AC5-B232-335DFDD5A17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4E5CC0-40A7-3EC5-31C0-BC36C4A20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97BA3-BBDE-4755-9336-99D22039A67A}" type="datetime3">
              <a:rPr lang="en-US" smtClean="0"/>
              <a:t>1 January 2025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7772400" cy="609600"/>
          </a:xfrm>
        </p:spPr>
        <p:txBody>
          <a:bodyPr>
            <a:normAutofit/>
          </a:bodyPr>
          <a:lstStyle/>
          <a:p>
            <a:r>
              <a:rPr sz="2600" dirty="0"/>
              <a:t>Common Pitfalls in Proof by Exhaustion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434CCD0-5E0D-3788-D9F9-FE2E7B740309}"/>
              </a:ext>
            </a:extLst>
          </p:cNvPr>
          <p:cNvSpPr txBox="1">
            <a:spLocks/>
          </p:cNvSpPr>
          <p:nvPr/>
        </p:nvSpPr>
        <p:spPr>
          <a:xfrm>
            <a:off x="152400" y="0"/>
            <a:ext cx="7772400" cy="86836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Proof by Exhaustion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5AFF98-86CD-A061-D14B-0B99C85417D5}"/>
              </a:ext>
            </a:extLst>
          </p:cNvPr>
          <p:cNvSpPr txBox="1"/>
          <p:nvPr/>
        </p:nvSpPr>
        <p:spPr>
          <a:xfrm>
            <a:off x="914400" y="1847799"/>
            <a:ext cx="75438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9725" indent="-339725"/>
            <a:r>
              <a:rPr lang="en-US" sz="2600" dirty="0">
                <a:latin typeface="+mn-lt"/>
              </a:rPr>
              <a:t>1. Missing a case: Ensure that all possible cases are considered.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0BE7B1-7D48-C1F6-5418-9101247E54E3}"/>
              </a:ext>
            </a:extLst>
          </p:cNvPr>
          <p:cNvSpPr txBox="1"/>
          <p:nvPr/>
        </p:nvSpPr>
        <p:spPr>
          <a:xfrm>
            <a:off x="934064" y="2869774"/>
            <a:ext cx="7905135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98463" indent="-398463"/>
            <a:r>
              <a:rPr lang="en-US" sz="2600" dirty="0">
                <a:latin typeface="+mn-lt"/>
              </a:rPr>
              <a:t>2. Overcomplicating: Focus on clear, logical steps for each case.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1F7331-2D25-87E5-78C4-FD787A9FF58C}"/>
              </a:ext>
            </a:extLst>
          </p:cNvPr>
          <p:cNvSpPr txBox="1"/>
          <p:nvPr/>
        </p:nvSpPr>
        <p:spPr>
          <a:xfrm>
            <a:off x="934064" y="3828871"/>
            <a:ext cx="77724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9725" indent="-339725"/>
            <a:r>
              <a:rPr lang="en-US" sz="2600" dirty="0">
                <a:latin typeface="+mn-lt"/>
              </a:rPr>
              <a:t>3. Forgetting to prove each case: Each case must be handled separately.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93EAD8C-EE68-ADF4-9D86-18F60C2EA0A5}"/>
              </a:ext>
            </a:extLst>
          </p:cNvPr>
          <p:cNvSpPr txBox="1"/>
          <p:nvPr/>
        </p:nvSpPr>
        <p:spPr>
          <a:xfrm>
            <a:off x="934063" y="4953000"/>
            <a:ext cx="7905135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98463" indent="-398463"/>
            <a:r>
              <a:rPr lang="en-US" sz="2600" dirty="0">
                <a:latin typeface="+mn-lt"/>
              </a:rPr>
              <a:t>4. Infinite cases: Proof by exhaustion is only feasible when there are finitely many cases.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884" y="990600"/>
            <a:ext cx="7772400" cy="609600"/>
          </a:xfrm>
        </p:spPr>
        <p:txBody>
          <a:bodyPr>
            <a:normAutofit/>
          </a:bodyPr>
          <a:lstStyle/>
          <a:p>
            <a:r>
              <a:rPr sz="2600" dirty="0"/>
              <a:t>Why Proof by Exhaustion is Important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ACC165B-FA89-04B3-986D-58677801BB20}"/>
              </a:ext>
            </a:extLst>
          </p:cNvPr>
          <p:cNvSpPr txBox="1">
            <a:spLocks/>
          </p:cNvSpPr>
          <p:nvPr/>
        </p:nvSpPr>
        <p:spPr>
          <a:xfrm>
            <a:off x="152400" y="0"/>
            <a:ext cx="7772400" cy="86836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Proof by Exhaustion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B946C0-1C9E-FFE5-3838-10AE7E0B3944}"/>
              </a:ext>
            </a:extLst>
          </p:cNvPr>
          <p:cNvSpPr txBox="1"/>
          <p:nvPr/>
        </p:nvSpPr>
        <p:spPr>
          <a:xfrm>
            <a:off x="680884" y="1739644"/>
            <a:ext cx="8463116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1. Comprehensive approach: It covers all possibilities.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085EAB-FF23-0709-22D2-CD8628D9EB9F}"/>
              </a:ext>
            </a:extLst>
          </p:cNvPr>
          <p:cNvSpPr txBox="1"/>
          <p:nvPr/>
        </p:nvSpPr>
        <p:spPr>
          <a:xfrm>
            <a:off x="673510" y="2598003"/>
            <a:ext cx="824189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98463" indent="-398463"/>
            <a:r>
              <a:rPr lang="en-US" sz="2600" dirty="0">
                <a:latin typeface="+mn-lt"/>
              </a:rPr>
              <a:t>2. Step-by-step structure: Each case is handled clearly.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42488AE-AF40-6392-E8BC-1754EA5D7CAA}"/>
              </a:ext>
            </a:extLst>
          </p:cNvPr>
          <p:cNvSpPr txBox="1"/>
          <p:nvPr/>
        </p:nvSpPr>
        <p:spPr>
          <a:xfrm>
            <a:off x="680884" y="3922618"/>
            <a:ext cx="801329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98463" indent="-398463"/>
            <a:r>
              <a:rPr lang="en-US" sz="2600" dirty="0">
                <a:latin typeface="+mn-lt"/>
              </a:rPr>
              <a:t>3. Versatility: It can be applied in various areas of mathematics, such as number theory, algebra, and geometry.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68362"/>
            <a:ext cx="7772400" cy="1143000"/>
          </a:xfrm>
        </p:spPr>
        <p:txBody>
          <a:bodyPr/>
          <a:lstStyle/>
          <a:p>
            <a:r>
              <a:rPr dirty="0"/>
              <a:t>Conclusion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A986114-0355-2D28-819E-D7C0FF2CB429}"/>
              </a:ext>
            </a:extLst>
          </p:cNvPr>
          <p:cNvSpPr txBox="1">
            <a:spLocks/>
          </p:cNvSpPr>
          <p:nvPr/>
        </p:nvSpPr>
        <p:spPr>
          <a:xfrm>
            <a:off x="152400" y="0"/>
            <a:ext cx="7772400" cy="86836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Proof by Exhaustion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42FABD-ED26-7D58-2FD9-D3DBCA55C7F6}"/>
              </a:ext>
            </a:extLst>
          </p:cNvPr>
          <p:cNvSpPr txBox="1"/>
          <p:nvPr/>
        </p:nvSpPr>
        <p:spPr>
          <a:xfrm>
            <a:off x="1219200" y="2228671"/>
            <a:ext cx="75438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Proof by exhaustion is a powerful method when all possible cases can be listed and analyzed.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BD7911-F062-55A6-2C53-C4D724FDD431}"/>
              </a:ext>
            </a:extLst>
          </p:cNvPr>
          <p:cNvSpPr txBox="1"/>
          <p:nvPr/>
        </p:nvSpPr>
        <p:spPr>
          <a:xfrm>
            <a:off x="1219200" y="3372945"/>
            <a:ext cx="75438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By dividing the problem into separate cases, we can build a solid and complete proof.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36BA72-A9BC-16E3-FF52-5254A5C50050}"/>
              </a:ext>
            </a:extLst>
          </p:cNvPr>
          <p:cNvSpPr txBox="1"/>
          <p:nvPr/>
        </p:nvSpPr>
        <p:spPr>
          <a:xfrm>
            <a:off x="1219200" y="4648200"/>
            <a:ext cx="77724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Make sure to practice with a variety of examples to master this technique.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15" descr="A close up of a cage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8399A3E6-3B2B-4602-A9E5-05FA33B4BD6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29C96EE-20AA-42DA-8C63-7445E997B17A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51D77BE-AB03-42A4-8AF6-1CFF22C0B6C6}"/>
              </a:ext>
            </a:extLst>
          </p:cNvPr>
          <p:cNvSpPr txBox="1"/>
          <p:nvPr/>
        </p:nvSpPr>
        <p:spPr>
          <a:xfrm>
            <a:off x="2262188" y="4198867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8D739D-66AF-4885-BC68-895FBFDDB710}"/>
              </a:ext>
            </a:extLst>
          </p:cNvPr>
          <p:cNvSpPr txBox="1"/>
          <p:nvPr/>
        </p:nvSpPr>
        <p:spPr>
          <a:xfrm>
            <a:off x="765464" y="4778387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32F41C2-F4E7-4566-9934-734052273CA2}"/>
              </a:ext>
            </a:extLst>
          </p:cNvPr>
          <p:cNvSpPr txBox="1"/>
          <p:nvPr/>
        </p:nvSpPr>
        <p:spPr>
          <a:xfrm>
            <a:off x="2778918" y="531364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2CD8414-B8DC-40F1-BE72-BA7BE5366312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52500"/>
            <a:ext cx="7772400" cy="655638"/>
          </a:xfrm>
        </p:spPr>
        <p:txBody>
          <a:bodyPr>
            <a:normAutofit fontScale="90000"/>
          </a:bodyPr>
          <a:lstStyle/>
          <a:p>
            <a:r>
              <a:rPr dirty="0"/>
              <a:t>What is Proof by Exhaustion?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69705D9-6B6D-6ACE-C232-C5C122AC4FB7}"/>
              </a:ext>
            </a:extLst>
          </p:cNvPr>
          <p:cNvSpPr txBox="1">
            <a:spLocks/>
          </p:cNvSpPr>
          <p:nvPr/>
        </p:nvSpPr>
        <p:spPr>
          <a:xfrm>
            <a:off x="152400" y="0"/>
            <a:ext cx="7772400" cy="86836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Proof by Exhaustion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786176-954A-FAB6-E1BE-3FBA78FCF745}"/>
              </a:ext>
            </a:extLst>
          </p:cNvPr>
          <p:cNvSpPr txBox="1"/>
          <p:nvPr/>
        </p:nvSpPr>
        <p:spPr>
          <a:xfrm>
            <a:off x="914400" y="1608138"/>
            <a:ext cx="784860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Proof by exhaustion, also called proof by cases, is a method where all possible cases are considered and proven individually.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FEAF0A-3098-8339-0E43-555ACFF97DF7}"/>
              </a:ext>
            </a:extLst>
          </p:cNvPr>
          <p:cNvSpPr txBox="1"/>
          <p:nvPr/>
        </p:nvSpPr>
        <p:spPr>
          <a:xfrm>
            <a:off x="533400" y="3015356"/>
            <a:ext cx="3244645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b="1" dirty="0">
                <a:latin typeface="+mn-lt"/>
              </a:rPr>
              <a:t>Steps involved: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6785232-B27A-16DB-F6BC-B52BB59CC658}"/>
              </a:ext>
            </a:extLst>
          </p:cNvPr>
          <p:cNvSpPr txBox="1"/>
          <p:nvPr/>
        </p:nvSpPr>
        <p:spPr>
          <a:xfrm>
            <a:off x="1219200" y="3593309"/>
            <a:ext cx="74676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9725" indent="-339725"/>
            <a:r>
              <a:rPr lang="en-US" sz="2600" dirty="0">
                <a:latin typeface="+mn-lt"/>
              </a:rPr>
              <a:t>1. Divide the problem into a finite number of cases.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4199C9-2A2E-7477-6225-400E3426BEB6}"/>
              </a:ext>
            </a:extLst>
          </p:cNvPr>
          <p:cNvSpPr txBox="1"/>
          <p:nvPr/>
        </p:nvSpPr>
        <p:spPr>
          <a:xfrm>
            <a:off x="1143000" y="4532482"/>
            <a:ext cx="57150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2. Prove each case separately.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8CF5643-99A1-2A03-7A91-08C7FE78F111}"/>
              </a:ext>
            </a:extLst>
          </p:cNvPr>
          <p:cNvSpPr txBox="1"/>
          <p:nvPr/>
        </p:nvSpPr>
        <p:spPr>
          <a:xfrm>
            <a:off x="1143000" y="5178370"/>
            <a:ext cx="71628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3. If all cases hold, the overall proof is true.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35062"/>
            <a:ext cx="7772400" cy="731838"/>
          </a:xfrm>
        </p:spPr>
        <p:txBody>
          <a:bodyPr>
            <a:normAutofit fontScale="90000"/>
          </a:bodyPr>
          <a:lstStyle/>
          <a:p>
            <a:r>
              <a:rPr dirty="0"/>
              <a:t>When to Use Proof by Exhaustion?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2899104-D80E-0B71-6575-96B76AFE8253}"/>
              </a:ext>
            </a:extLst>
          </p:cNvPr>
          <p:cNvSpPr txBox="1">
            <a:spLocks/>
          </p:cNvSpPr>
          <p:nvPr/>
        </p:nvSpPr>
        <p:spPr>
          <a:xfrm>
            <a:off x="152400" y="0"/>
            <a:ext cx="7772400" cy="86836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Proof by Exhaustion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81FCCA-02BE-75AE-A425-C0BC8C9BAB39}"/>
              </a:ext>
            </a:extLst>
          </p:cNvPr>
          <p:cNvSpPr txBox="1"/>
          <p:nvPr/>
        </p:nvSpPr>
        <p:spPr>
          <a:xfrm>
            <a:off x="838200" y="1902767"/>
            <a:ext cx="4601496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This method is useful when: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7D69EA-E599-FE86-6B63-CA13D84A6CF4}"/>
              </a:ext>
            </a:extLst>
          </p:cNvPr>
          <p:cNvSpPr txBox="1"/>
          <p:nvPr/>
        </p:nvSpPr>
        <p:spPr>
          <a:xfrm>
            <a:off x="1447800" y="2762077"/>
            <a:ext cx="70104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9725" indent="-339725"/>
            <a:r>
              <a:rPr lang="en-US" sz="2600" dirty="0">
                <a:latin typeface="+mn-lt"/>
              </a:rPr>
              <a:t>1. There is a small, finite number of possible cases.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4007701-A2E3-24F8-7261-5173690763D3}"/>
              </a:ext>
            </a:extLst>
          </p:cNvPr>
          <p:cNvSpPr txBox="1"/>
          <p:nvPr/>
        </p:nvSpPr>
        <p:spPr>
          <a:xfrm>
            <a:off x="1447800" y="3805031"/>
            <a:ext cx="60960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2. The cases can be easily separated.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18E3FD6-81CF-BDD8-220E-22BCC32C9F2E}"/>
              </a:ext>
            </a:extLst>
          </p:cNvPr>
          <p:cNvSpPr txBox="1"/>
          <p:nvPr/>
        </p:nvSpPr>
        <p:spPr>
          <a:xfrm>
            <a:off x="1447800" y="4482492"/>
            <a:ext cx="71628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98463" indent="-398463"/>
            <a:r>
              <a:rPr lang="en-US" sz="2600" dirty="0">
                <a:latin typeface="+mn-lt"/>
              </a:rPr>
              <a:t>3. A direct proof is difficult, but dividing into cases simplifies the problem.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68362"/>
            <a:ext cx="2819400" cy="579438"/>
          </a:xfrm>
        </p:spPr>
        <p:txBody>
          <a:bodyPr>
            <a:normAutofit fontScale="90000"/>
          </a:bodyPr>
          <a:lstStyle/>
          <a:p>
            <a:r>
              <a:rPr dirty="0">
                <a:latin typeface="+mn-lt"/>
              </a:rPr>
              <a:t>Example </a:t>
            </a:r>
            <a:r>
              <a:rPr lang="en-US" dirty="0">
                <a:latin typeface="+mn-lt"/>
              </a:rPr>
              <a:t>1</a:t>
            </a:r>
            <a:r>
              <a:rPr dirty="0">
                <a:latin typeface="+mn-lt"/>
              </a:rPr>
              <a:t>: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CD2F875-4AA3-77E7-0C8A-D7009F292D15}"/>
              </a:ext>
            </a:extLst>
          </p:cNvPr>
          <p:cNvSpPr txBox="1">
            <a:spLocks/>
          </p:cNvSpPr>
          <p:nvPr/>
        </p:nvSpPr>
        <p:spPr>
          <a:xfrm>
            <a:off x="152400" y="0"/>
            <a:ext cx="7772400" cy="86836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Proof by Exhaustion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E94B836-1DD1-EB9F-5853-3D634511F08E}"/>
              </a:ext>
            </a:extLst>
          </p:cNvPr>
          <p:cNvSpPr txBox="1">
            <a:spLocks/>
          </p:cNvSpPr>
          <p:nvPr/>
        </p:nvSpPr>
        <p:spPr>
          <a:xfrm>
            <a:off x="1219200" y="1389285"/>
            <a:ext cx="7543800" cy="98653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600" dirty="0"/>
              <a:t>Prove that the square of an even number is divisible by 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369F14-EB8A-7CA4-EE4F-2CBCA21DC544}"/>
              </a:ext>
            </a:extLst>
          </p:cNvPr>
          <p:cNvSpPr txBox="1"/>
          <p:nvPr/>
        </p:nvSpPr>
        <p:spPr>
          <a:xfrm>
            <a:off x="827139" y="2454333"/>
            <a:ext cx="1310148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Step 1: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7C4694-FEF9-7E58-17E5-C3A6E9B20714}"/>
              </a:ext>
            </a:extLst>
          </p:cNvPr>
          <p:cNvSpPr txBox="1"/>
          <p:nvPr/>
        </p:nvSpPr>
        <p:spPr>
          <a:xfrm>
            <a:off x="2391697" y="2500500"/>
            <a:ext cx="66294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An even number can be written as </a:t>
            </a:r>
            <a:r>
              <a:rPr lang="en-US" sz="2600" i="1" dirty="0">
                <a:cs typeface="Times New Roman" panose="02020603050405020304" pitchFamily="18" charset="0"/>
              </a:rPr>
              <a:t>n</a:t>
            </a:r>
            <a:r>
              <a:rPr lang="en-US" sz="2600" dirty="0">
                <a:latin typeface="+mn-lt"/>
              </a:rPr>
              <a:t> = 2</a:t>
            </a:r>
            <a:r>
              <a:rPr lang="en-US" sz="2600" i="1" dirty="0">
                <a:cs typeface="Times New Roman" panose="02020603050405020304" pitchFamily="18" charset="0"/>
              </a:rPr>
              <a:t>k</a:t>
            </a:r>
            <a:r>
              <a:rPr lang="en-US" sz="2600" dirty="0">
                <a:latin typeface="+mn-lt"/>
              </a:rPr>
              <a:t>, where </a:t>
            </a:r>
            <a:r>
              <a:rPr lang="en-US" sz="2600" i="1" dirty="0">
                <a:cs typeface="Times New Roman" panose="02020603050405020304" pitchFamily="18" charset="0"/>
              </a:rPr>
              <a:t>k</a:t>
            </a:r>
            <a:r>
              <a:rPr lang="en-US" sz="2600" dirty="0">
                <a:latin typeface="+mn-lt"/>
              </a:rPr>
              <a:t> is an integer.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D301B4-72CD-543C-9850-A400A1B39CF0}"/>
              </a:ext>
            </a:extLst>
          </p:cNvPr>
          <p:cNvSpPr txBox="1"/>
          <p:nvPr/>
        </p:nvSpPr>
        <p:spPr>
          <a:xfrm>
            <a:off x="827139" y="3396806"/>
            <a:ext cx="1564558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Case 1: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9552AA-764C-1BFE-F6F5-D006C4AF1E5E}"/>
              </a:ext>
            </a:extLst>
          </p:cNvPr>
          <p:cNvSpPr txBox="1"/>
          <p:nvPr/>
        </p:nvSpPr>
        <p:spPr>
          <a:xfrm>
            <a:off x="2410132" y="3446598"/>
            <a:ext cx="6118123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Square the number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140EE40-F67F-9AFB-33B6-085A93EB1C13}"/>
              </a:ext>
            </a:extLst>
          </p:cNvPr>
          <p:cNvSpPr txBox="1"/>
          <p:nvPr/>
        </p:nvSpPr>
        <p:spPr>
          <a:xfrm>
            <a:off x="2883310" y="3939041"/>
            <a:ext cx="803788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i="1" dirty="0">
                <a:cs typeface="Times New Roman" panose="02020603050405020304" pitchFamily="18" charset="0"/>
              </a:rPr>
              <a:t>n</a:t>
            </a:r>
            <a:r>
              <a:rPr lang="en-US" sz="2600" baseline="30000" dirty="0">
                <a:latin typeface="+mn-lt"/>
              </a:rPr>
              <a:t>2</a:t>
            </a:r>
            <a:endParaRPr lang="en-US" sz="2600" dirty="0">
              <a:latin typeface="+mn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BA776E9-A3BC-7F58-76D9-BD455364A66F}"/>
              </a:ext>
            </a:extLst>
          </p:cNvPr>
          <p:cNvSpPr txBox="1"/>
          <p:nvPr/>
        </p:nvSpPr>
        <p:spPr>
          <a:xfrm>
            <a:off x="3421625" y="4431484"/>
            <a:ext cx="1310149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= 4</a:t>
            </a:r>
            <a:r>
              <a:rPr lang="en-US" sz="2600" i="1" dirty="0">
                <a:cs typeface="Times New Roman" panose="02020603050405020304" pitchFamily="18" charset="0"/>
              </a:rPr>
              <a:t>k</a:t>
            </a:r>
            <a:r>
              <a:rPr lang="en-US" sz="2600" baseline="30000" dirty="0">
                <a:latin typeface="+mn-lt"/>
              </a:rPr>
              <a:t>2</a:t>
            </a:r>
            <a:endParaRPr lang="en-US" sz="2600" dirty="0">
              <a:latin typeface="+mn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9899AB5-FC18-D6CD-7F02-ABE232266347}"/>
              </a:ext>
            </a:extLst>
          </p:cNvPr>
          <p:cNvSpPr txBox="1"/>
          <p:nvPr/>
        </p:nvSpPr>
        <p:spPr>
          <a:xfrm>
            <a:off x="3401962" y="3939041"/>
            <a:ext cx="1349477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= (2</a:t>
            </a:r>
            <a:r>
              <a:rPr lang="en-US" sz="2600" i="1" dirty="0">
                <a:cs typeface="Times New Roman" panose="02020603050405020304" pitchFamily="18" charset="0"/>
              </a:rPr>
              <a:t>k</a:t>
            </a:r>
            <a:r>
              <a:rPr lang="en-US" sz="2600" dirty="0">
                <a:latin typeface="+mn-lt"/>
              </a:rPr>
              <a:t>)</a:t>
            </a:r>
            <a:r>
              <a:rPr lang="en-US" sz="2600" baseline="30000" dirty="0">
                <a:latin typeface="+mn-lt"/>
              </a:rPr>
              <a:t>2</a:t>
            </a:r>
            <a:endParaRPr lang="en-US" sz="2600" dirty="0">
              <a:latin typeface="+mn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F64652E-D9C5-4F5E-8823-5438CDF2FA81}"/>
              </a:ext>
            </a:extLst>
          </p:cNvPr>
          <p:cNvSpPr txBox="1"/>
          <p:nvPr/>
        </p:nvSpPr>
        <p:spPr>
          <a:xfrm>
            <a:off x="4731774" y="4367256"/>
            <a:ext cx="4441723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which is divisible by 4.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EB95FDF-8FE7-E062-1756-5C914425F3C2}"/>
              </a:ext>
            </a:extLst>
          </p:cNvPr>
          <p:cNvSpPr txBox="1"/>
          <p:nvPr/>
        </p:nvSpPr>
        <p:spPr>
          <a:xfrm>
            <a:off x="872613" y="5173286"/>
            <a:ext cx="7655642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Thus, the square of any even number is divisible by 4.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27008"/>
            <a:ext cx="2133600" cy="507258"/>
          </a:xfrm>
        </p:spPr>
        <p:txBody>
          <a:bodyPr>
            <a:noAutofit/>
          </a:bodyPr>
          <a:lstStyle/>
          <a:p>
            <a:r>
              <a:rPr sz="2600" b="1" dirty="0"/>
              <a:t>Example </a:t>
            </a:r>
            <a:r>
              <a:rPr lang="en-US" sz="2600" b="1" dirty="0"/>
              <a:t>2</a:t>
            </a:r>
            <a:r>
              <a:rPr sz="2600" b="1" dirty="0"/>
              <a:t>: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EE82A1-BD0A-6A50-A743-AD6B5E0AB381}"/>
              </a:ext>
            </a:extLst>
          </p:cNvPr>
          <p:cNvSpPr txBox="1">
            <a:spLocks/>
          </p:cNvSpPr>
          <p:nvPr/>
        </p:nvSpPr>
        <p:spPr>
          <a:xfrm>
            <a:off x="152400" y="0"/>
            <a:ext cx="7772400" cy="86836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Proof by Exhaustion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B56E945-4B10-3C2A-540E-91386FCD527C}"/>
              </a:ext>
            </a:extLst>
          </p:cNvPr>
          <p:cNvSpPr txBox="1">
            <a:spLocks/>
          </p:cNvSpPr>
          <p:nvPr/>
        </p:nvSpPr>
        <p:spPr>
          <a:xfrm>
            <a:off x="2514600" y="868362"/>
            <a:ext cx="6629400" cy="666338"/>
          </a:xfrm>
          <a:prstGeom prst="rect">
            <a:avLst/>
          </a:prstGeom>
        </p:spPr>
        <p:txBody>
          <a:bodyPr bIns="9144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600" dirty="0"/>
              <a:t>Prove that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600" dirty="0"/>
              <a:t>(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600" dirty="0"/>
              <a:t>+1) is even for all integers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FCDB98-FA6E-6D51-05EE-3BBB18BACC7C}"/>
              </a:ext>
            </a:extLst>
          </p:cNvPr>
          <p:cNvSpPr txBox="1"/>
          <p:nvPr/>
        </p:nvSpPr>
        <p:spPr>
          <a:xfrm>
            <a:off x="1066800" y="1736724"/>
            <a:ext cx="16002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Step 1: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3F33AC-FA55-7E79-3DF5-F8FD6AB87E38}"/>
              </a:ext>
            </a:extLst>
          </p:cNvPr>
          <p:cNvSpPr txBox="1"/>
          <p:nvPr/>
        </p:nvSpPr>
        <p:spPr>
          <a:xfrm>
            <a:off x="2362200" y="1746760"/>
            <a:ext cx="4601496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Consider two cases: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3F5E115-7E95-A17D-D865-683EA815F205}"/>
              </a:ext>
            </a:extLst>
          </p:cNvPr>
          <p:cNvSpPr txBox="1"/>
          <p:nvPr/>
        </p:nvSpPr>
        <p:spPr>
          <a:xfrm>
            <a:off x="1076632" y="2379442"/>
            <a:ext cx="1437968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Case 1: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22F5A1-8CBA-554E-26AC-D379532DC9A2}"/>
              </a:ext>
            </a:extLst>
          </p:cNvPr>
          <p:cNvSpPr txBox="1"/>
          <p:nvPr/>
        </p:nvSpPr>
        <p:spPr>
          <a:xfrm>
            <a:off x="3288890" y="2941690"/>
            <a:ext cx="4092677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then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+1) = 2</a:t>
            </a:r>
            <a:r>
              <a:rPr lang="en-US" i="1" dirty="0"/>
              <a:t>k</a:t>
            </a:r>
            <a:r>
              <a:rPr lang="en-US" dirty="0"/>
              <a:t>(2</a:t>
            </a:r>
            <a:r>
              <a:rPr lang="en-US" i="1" dirty="0"/>
              <a:t>k </a:t>
            </a:r>
            <a:r>
              <a:rPr lang="en-US" dirty="0"/>
              <a:t>+ 1),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16B58C7-6DB7-509D-613F-23BEC900844C}"/>
              </a:ext>
            </a:extLst>
          </p:cNvPr>
          <p:cNvSpPr txBox="1"/>
          <p:nvPr/>
        </p:nvSpPr>
        <p:spPr>
          <a:xfrm>
            <a:off x="2271252" y="2403062"/>
            <a:ext cx="4601496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If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sz="2600" dirty="0">
                <a:latin typeface="+mn-lt"/>
              </a:rPr>
              <a:t>is even, say </a:t>
            </a:r>
            <a:r>
              <a:rPr lang="en-US" i="1" dirty="0"/>
              <a:t>n</a:t>
            </a:r>
            <a:r>
              <a:rPr lang="en-US" dirty="0"/>
              <a:t> = </a:t>
            </a:r>
            <a:r>
              <a:rPr lang="en-US" sz="2600" dirty="0">
                <a:latin typeface="+mn-lt"/>
              </a:rPr>
              <a:t>2</a:t>
            </a:r>
            <a:r>
              <a:rPr lang="en-US" i="1" dirty="0"/>
              <a:t>k</a:t>
            </a:r>
            <a:r>
              <a:rPr lang="en-US" dirty="0"/>
              <a:t>,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5E2528-4850-CF40-0EED-CCB9A029480C}"/>
              </a:ext>
            </a:extLst>
          </p:cNvPr>
          <p:cNvSpPr txBox="1"/>
          <p:nvPr/>
        </p:nvSpPr>
        <p:spPr>
          <a:xfrm>
            <a:off x="6781800" y="2957302"/>
            <a:ext cx="23622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which is even</a:t>
            </a:r>
            <a:r>
              <a:rPr lang="en-US" dirty="0"/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4F0F804-B2DD-5E60-2B07-B8D9101C3CD1}"/>
              </a:ext>
            </a:extLst>
          </p:cNvPr>
          <p:cNvSpPr txBox="1"/>
          <p:nvPr/>
        </p:nvSpPr>
        <p:spPr>
          <a:xfrm>
            <a:off x="1066800" y="3408687"/>
            <a:ext cx="1710813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Case 2: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F08FB13-12A7-C4CB-2273-72D046C5002D}"/>
              </a:ext>
            </a:extLst>
          </p:cNvPr>
          <p:cNvSpPr txBox="1"/>
          <p:nvPr/>
        </p:nvSpPr>
        <p:spPr>
          <a:xfrm>
            <a:off x="2284771" y="3414068"/>
            <a:ext cx="4756354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If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sz="2600" dirty="0">
                <a:latin typeface="+mn-lt"/>
              </a:rPr>
              <a:t>is odd, say </a:t>
            </a:r>
            <a:r>
              <a:rPr lang="en-US" i="1" dirty="0"/>
              <a:t>n</a:t>
            </a:r>
            <a:r>
              <a:rPr lang="en-US" dirty="0"/>
              <a:t> = 2</a:t>
            </a:r>
            <a:r>
              <a:rPr lang="en-US" i="1" dirty="0"/>
              <a:t>k </a:t>
            </a:r>
            <a:r>
              <a:rPr lang="en-US" dirty="0"/>
              <a:t>+ 1</a:t>
            </a:r>
            <a:endParaRPr lang="en-US" sz="2600" dirty="0">
              <a:latin typeface="+mn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C4ECC74-160A-165C-127B-17974F4399C8}"/>
              </a:ext>
            </a:extLst>
          </p:cNvPr>
          <p:cNvSpPr txBox="1"/>
          <p:nvPr/>
        </p:nvSpPr>
        <p:spPr>
          <a:xfrm>
            <a:off x="3206546" y="3919976"/>
            <a:ext cx="4756354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then </a:t>
            </a:r>
            <a:r>
              <a:rPr lang="en-US" i="1" dirty="0"/>
              <a:t>n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+1) = (2</a:t>
            </a:r>
            <a:r>
              <a:rPr lang="en-US" i="1" dirty="0"/>
              <a:t>k </a:t>
            </a:r>
            <a:r>
              <a:rPr lang="en-US" dirty="0"/>
              <a:t>+ 1)(2</a:t>
            </a:r>
            <a:r>
              <a:rPr lang="en-US" i="1" dirty="0"/>
              <a:t>k </a:t>
            </a:r>
            <a:r>
              <a:rPr lang="en-US" dirty="0"/>
              <a:t>+ 2)</a:t>
            </a:r>
            <a:r>
              <a:rPr lang="en-US" sz="2600" dirty="0">
                <a:latin typeface="+mn-lt"/>
              </a:rPr>
              <a:t>,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B1F1CE6-2755-FC1D-12A1-D7539A818EBF}"/>
              </a:ext>
            </a:extLst>
          </p:cNvPr>
          <p:cNvSpPr txBox="1"/>
          <p:nvPr/>
        </p:nvSpPr>
        <p:spPr>
          <a:xfrm>
            <a:off x="5016910" y="5448163"/>
            <a:ext cx="3178277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which is also even.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132F261-3499-1FF9-ADD0-EC93AFAB9AF5}"/>
              </a:ext>
            </a:extLst>
          </p:cNvPr>
          <p:cNvSpPr txBox="1"/>
          <p:nvPr/>
        </p:nvSpPr>
        <p:spPr>
          <a:xfrm>
            <a:off x="4948084" y="4494211"/>
            <a:ext cx="2644877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 4</a:t>
            </a:r>
            <a:r>
              <a:rPr lang="en-US" i="1" dirty="0"/>
              <a:t>k</a:t>
            </a:r>
            <a:r>
              <a:rPr lang="en-US" baseline="30000" dirty="0"/>
              <a:t>2</a:t>
            </a:r>
            <a:r>
              <a:rPr lang="en-US" i="1" dirty="0"/>
              <a:t> + </a:t>
            </a:r>
            <a:r>
              <a:rPr lang="en-US" dirty="0"/>
              <a:t>6</a:t>
            </a:r>
            <a:r>
              <a:rPr lang="en-US" i="1" dirty="0"/>
              <a:t>k </a:t>
            </a:r>
            <a:r>
              <a:rPr lang="en-US" dirty="0"/>
              <a:t>+ 2</a:t>
            </a:r>
            <a:r>
              <a:rPr lang="en-US" sz="2600" dirty="0">
                <a:latin typeface="+mn-lt"/>
              </a:rPr>
              <a:t>,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A695326-0F39-A3B8-3C36-0948646B3BCF}"/>
              </a:ext>
            </a:extLst>
          </p:cNvPr>
          <p:cNvSpPr txBox="1"/>
          <p:nvPr/>
        </p:nvSpPr>
        <p:spPr>
          <a:xfrm>
            <a:off x="4984955" y="5005563"/>
            <a:ext cx="2644877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 2(2</a:t>
            </a:r>
            <a:r>
              <a:rPr lang="en-US" i="1" dirty="0"/>
              <a:t>k</a:t>
            </a:r>
            <a:r>
              <a:rPr lang="en-US" baseline="30000" dirty="0"/>
              <a:t>2</a:t>
            </a:r>
            <a:r>
              <a:rPr lang="en-US" i="1" dirty="0"/>
              <a:t> + </a:t>
            </a:r>
            <a:r>
              <a:rPr lang="en-US" dirty="0"/>
              <a:t>3</a:t>
            </a:r>
            <a:r>
              <a:rPr lang="en-US" i="1" dirty="0"/>
              <a:t>k </a:t>
            </a:r>
            <a:r>
              <a:rPr lang="en-US" dirty="0"/>
              <a:t>+ 1)</a:t>
            </a:r>
            <a:r>
              <a:rPr lang="en-US" sz="2600" dirty="0">
                <a:latin typeface="+mn-lt"/>
              </a:rPr>
              <a:t>,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2A1E340-A903-7FC3-016A-19D605DC2DA7}"/>
              </a:ext>
            </a:extLst>
          </p:cNvPr>
          <p:cNvSpPr txBox="1"/>
          <p:nvPr/>
        </p:nvSpPr>
        <p:spPr>
          <a:xfrm>
            <a:off x="739877" y="5940606"/>
            <a:ext cx="7184923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Thus, for all integers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/>
              <a:t>,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/>
              <a:t>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/>
              <a:t>+ 1)</a:t>
            </a:r>
            <a:r>
              <a:rPr lang="en-US" dirty="0"/>
              <a:t> </a:t>
            </a:r>
            <a:r>
              <a:rPr lang="en-US" sz="2600" dirty="0">
                <a:latin typeface="+mn-lt"/>
              </a:rPr>
              <a:t>is even.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20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79233"/>
            <a:ext cx="2133600" cy="507258"/>
          </a:xfrm>
        </p:spPr>
        <p:txBody>
          <a:bodyPr>
            <a:noAutofit/>
          </a:bodyPr>
          <a:lstStyle/>
          <a:p>
            <a:r>
              <a:rPr sz="2600" b="1" dirty="0"/>
              <a:t>Example </a:t>
            </a:r>
            <a:r>
              <a:rPr lang="en-US" sz="2600" b="1" dirty="0"/>
              <a:t>3</a:t>
            </a:r>
            <a:r>
              <a:rPr sz="2600" b="1" dirty="0"/>
              <a:t>: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EE82A1-BD0A-6A50-A743-AD6B5E0AB381}"/>
              </a:ext>
            </a:extLst>
          </p:cNvPr>
          <p:cNvSpPr txBox="1">
            <a:spLocks/>
          </p:cNvSpPr>
          <p:nvPr/>
        </p:nvSpPr>
        <p:spPr>
          <a:xfrm>
            <a:off x="152400" y="0"/>
            <a:ext cx="7772400" cy="86836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Proof by Exhaustion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B56E945-4B10-3C2A-540E-91386FCD527C}"/>
              </a:ext>
            </a:extLst>
          </p:cNvPr>
          <p:cNvSpPr txBox="1">
            <a:spLocks/>
          </p:cNvSpPr>
          <p:nvPr/>
        </p:nvSpPr>
        <p:spPr>
          <a:xfrm>
            <a:off x="2438400" y="647369"/>
            <a:ext cx="6705600" cy="1065711"/>
          </a:xfrm>
          <a:prstGeom prst="rect">
            <a:avLst/>
          </a:prstGeom>
        </p:spPr>
        <p:txBody>
          <a:bodyPr bIns="9144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400" dirty="0"/>
              <a:t>Given that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/>
              <a:t>5</a:t>
            </a:r>
            <a:r>
              <a:rPr lang="en-US" sz="2400" dirty="0"/>
              <a:t> –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/>
              <a:t> = 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/>
              <a:t>– 1)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/>
              <a:t>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/>
              <a:t>+ 1)(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/>
              <a:t>+ 1) Prove that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/>
              <a:t>5</a:t>
            </a:r>
            <a:r>
              <a:rPr lang="en-US" sz="2400" dirty="0"/>
              <a:t> –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/>
              <a:t>is divisible by 5 for all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∈ ℤ.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FCDB98-FA6E-6D51-05EE-3BBB18BACC7C}"/>
              </a:ext>
            </a:extLst>
          </p:cNvPr>
          <p:cNvSpPr txBox="1"/>
          <p:nvPr/>
        </p:nvSpPr>
        <p:spPr>
          <a:xfrm>
            <a:off x="651386" y="1706459"/>
            <a:ext cx="16002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Step 1: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3F33AC-FA55-7E79-3DF5-F8FD6AB87E38}"/>
              </a:ext>
            </a:extLst>
          </p:cNvPr>
          <p:cNvSpPr txBox="1"/>
          <p:nvPr/>
        </p:nvSpPr>
        <p:spPr>
          <a:xfrm>
            <a:off x="1946786" y="1716495"/>
            <a:ext cx="6816214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Divide the problem into a finite number of cases. 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22F5A1-8CBA-554E-26AC-D379532DC9A2}"/>
              </a:ext>
            </a:extLst>
          </p:cNvPr>
          <p:cNvSpPr txBox="1"/>
          <p:nvPr/>
        </p:nvSpPr>
        <p:spPr>
          <a:xfrm>
            <a:off x="152400" y="2957301"/>
            <a:ext cx="88392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Hence every integer can be written in one of the forms:</a:t>
            </a:r>
            <a:r>
              <a:rPr lang="en-US" dirty="0"/>
              <a:t> 5</a:t>
            </a:r>
            <a:r>
              <a:rPr lang="en-US" i="1" dirty="0"/>
              <a:t>k, </a:t>
            </a:r>
            <a:r>
              <a:rPr lang="en-US" dirty="0"/>
              <a:t>(5</a:t>
            </a:r>
            <a:r>
              <a:rPr lang="en-US" i="1" dirty="0"/>
              <a:t>k </a:t>
            </a:r>
            <a:r>
              <a:rPr lang="en-US" dirty="0"/>
              <a:t>+ 1), (5</a:t>
            </a:r>
            <a:r>
              <a:rPr lang="en-US" i="1" dirty="0"/>
              <a:t>k </a:t>
            </a:r>
            <a:r>
              <a:rPr lang="en-US" dirty="0"/>
              <a:t>+ 2), (5</a:t>
            </a:r>
            <a:r>
              <a:rPr lang="en-US" i="1" dirty="0"/>
              <a:t>k </a:t>
            </a:r>
            <a:r>
              <a:rPr lang="en-US" dirty="0"/>
              <a:t>+ 3) or (5</a:t>
            </a:r>
            <a:r>
              <a:rPr lang="en-US" i="1" dirty="0"/>
              <a:t>k </a:t>
            </a:r>
            <a:r>
              <a:rPr lang="en-US" dirty="0"/>
              <a:t>+ 4), </a:t>
            </a:r>
            <a:r>
              <a:rPr lang="en-US" sz="2600" dirty="0">
                <a:latin typeface="+mn-lt"/>
              </a:rPr>
              <a:t>for some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∈ ℤ. </a:t>
            </a:r>
            <a:r>
              <a:rPr lang="en-US" sz="2600" dirty="0">
                <a:latin typeface="+mn-lt"/>
              </a:rPr>
              <a:t>5 cases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16B58C7-6DB7-509D-613F-23BEC900844C}"/>
              </a:ext>
            </a:extLst>
          </p:cNvPr>
          <p:cNvSpPr txBox="1"/>
          <p:nvPr/>
        </p:nvSpPr>
        <p:spPr>
          <a:xfrm>
            <a:off x="152400" y="2522454"/>
            <a:ext cx="8839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If</a:t>
            </a:r>
            <a:r>
              <a:rPr lang="en-US" dirty="0"/>
              <a:t> </a:t>
            </a:r>
            <a:r>
              <a:rPr lang="en-US" dirty="0">
                <a:latin typeface="+mn-lt"/>
              </a:rPr>
              <a:t>we divide n by 5 then the remainder will be 0, 1, 2, 3 or 4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4F0F804-B2DD-5E60-2B07-B8D9101C3CD1}"/>
              </a:ext>
            </a:extLst>
          </p:cNvPr>
          <p:cNvSpPr txBox="1"/>
          <p:nvPr/>
        </p:nvSpPr>
        <p:spPr>
          <a:xfrm>
            <a:off x="381000" y="4448797"/>
            <a:ext cx="1710813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Case 1: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F08FB13-12A7-C4CB-2273-72D046C5002D}"/>
              </a:ext>
            </a:extLst>
          </p:cNvPr>
          <p:cNvSpPr txBox="1"/>
          <p:nvPr/>
        </p:nvSpPr>
        <p:spPr>
          <a:xfrm>
            <a:off x="3524865" y="4986877"/>
            <a:ext cx="47563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And so,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>
                <a:latin typeface="+mn-lt"/>
              </a:rPr>
              <a:t>is divisible by 5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C4ECC74-160A-165C-127B-17974F4399C8}"/>
              </a:ext>
            </a:extLst>
          </p:cNvPr>
          <p:cNvSpPr txBox="1"/>
          <p:nvPr/>
        </p:nvSpPr>
        <p:spPr>
          <a:xfrm>
            <a:off x="533400" y="3909375"/>
            <a:ext cx="59436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Let </a:t>
            </a:r>
            <a:r>
              <a:rPr lang="en-US" sz="2600" i="1" dirty="0">
                <a:cs typeface="Times New Roman" panose="02020603050405020304" pitchFamily="18" charset="0"/>
              </a:rPr>
              <a:t>N =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/>
              <a:t>5</a:t>
            </a:r>
            <a:r>
              <a:rPr lang="en-US" sz="2400" dirty="0"/>
              <a:t> –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/>
              <a:t> = 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/>
              <a:t>– 1)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/>
              <a:t>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/>
              <a:t>+ 1)(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/>
              <a:t>+ 1) </a:t>
            </a:r>
            <a:endParaRPr lang="en-US" sz="2600" dirty="0">
              <a:latin typeface="+mn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B1F1CE6-2755-FC1D-12A1-D7539A818EBF}"/>
              </a:ext>
            </a:extLst>
          </p:cNvPr>
          <p:cNvSpPr txBox="1"/>
          <p:nvPr/>
        </p:nvSpPr>
        <p:spPr>
          <a:xfrm>
            <a:off x="3569110" y="4475151"/>
            <a:ext cx="47563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factor </a:t>
            </a:r>
            <a:r>
              <a:rPr lang="en-US" i="1" dirty="0"/>
              <a:t>n</a:t>
            </a:r>
            <a:r>
              <a:rPr lang="en-US" dirty="0">
                <a:latin typeface="+mn-lt"/>
              </a:rPr>
              <a:t> is divisible by 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132F261-3499-1FF9-ADD0-EC93AFAB9AF5}"/>
              </a:ext>
            </a:extLst>
          </p:cNvPr>
          <p:cNvSpPr txBox="1"/>
          <p:nvPr/>
        </p:nvSpPr>
        <p:spPr>
          <a:xfrm>
            <a:off x="1600200" y="4478693"/>
            <a:ext cx="17108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If </a:t>
            </a:r>
            <a:r>
              <a:rPr lang="en-US" i="1" dirty="0"/>
              <a:t>n = </a:t>
            </a:r>
            <a:r>
              <a:rPr lang="en-US" dirty="0"/>
              <a:t>5</a:t>
            </a:r>
            <a:r>
              <a:rPr lang="en-US" i="1" dirty="0"/>
              <a:t>k </a:t>
            </a:r>
            <a:endParaRPr lang="en-US" dirty="0">
              <a:latin typeface="+mn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5E27196-1FE5-9493-5904-4E71D712A57A}"/>
              </a:ext>
            </a:extLst>
          </p:cNvPr>
          <p:cNvSpPr txBox="1"/>
          <p:nvPr/>
        </p:nvSpPr>
        <p:spPr>
          <a:xfrm>
            <a:off x="437535" y="5498422"/>
            <a:ext cx="1710813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Case 2: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7DB70B4-98F5-594F-24CF-B68F94EBC26C}"/>
              </a:ext>
            </a:extLst>
          </p:cNvPr>
          <p:cNvSpPr txBox="1"/>
          <p:nvPr/>
        </p:nvSpPr>
        <p:spPr>
          <a:xfrm>
            <a:off x="3502742" y="6059774"/>
            <a:ext cx="47563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so,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>
                <a:latin typeface="+mn-lt"/>
              </a:rPr>
              <a:t>is divisible by 5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B653FA7-5F29-6D99-E2C8-843B974D132A}"/>
              </a:ext>
            </a:extLst>
          </p:cNvPr>
          <p:cNvSpPr txBox="1"/>
          <p:nvPr/>
        </p:nvSpPr>
        <p:spPr>
          <a:xfrm>
            <a:off x="3426541" y="5524776"/>
            <a:ext cx="58231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factor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dirty="0"/>
              <a:t>– 1 = 5</a:t>
            </a:r>
            <a:r>
              <a:rPr lang="en-US" i="1" dirty="0"/>
              <a:t>k</a:t>
            </a:r>
            <a:r>
              <a:rPr lang="en-US" dirty="0">
                <a:latin typeface="+mn-lt"/>
              </a:rPr>
              <a:t> is divisible by 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E520BB4-FED4-BAA0-0FF9-EE0B7BEBDEC7}"/>
              </a:ext>
            </a:extLst>
          </p:cNvPr>
          <p:cNvSpPr txBox="1"/>
          <p:nvPr/>
        </p:nvSpPr>
        <p:spPr>
          <a:xfrm>
            <a:off x="1676400" y="5529200"/>
            <a:ext cx="20180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If </a:t>
            </a:r>
            <a:r>
              <a:rPr lang="en-US" i="1" dirty="0"/>
              <a:t>n = </a:t>
            </a:r>
            <a:r>
              <a:rPr lang="en-US" dirty="0"/>
              <a:t>5</a:t>
            </a:r>
            <a:r>
              <a:rPr lang="en-US" i="1" dirty="0"/>
              <a:t>k </a:t>
            </a:r>
            <a:r>
              <a:rPr lang="en-US" dirty="0"/>
              <a:t>+ 1</a:t>
            </a:r>
            <a:r>
              <a:rPr lang="en-US" i="1" dirty="0"/>
              <a:t> 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29037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2" grpId="0"/>
      <p:bldP spid="23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79233"/>
            <a:ext cx="2133600" cy="507258"/>
          </a:xfrm>
        </p:spPr>
        <p:txBody>
          <a:bodyPr>
            <a:noAutofit/>
          </a:bodyPr>
          <a:lstStyle/>
          <a:p>
            <a:r>
              <a:rPr sz="2600" b="1" dirty="0"/>
              <a:t>Example </a:t>
            </a:r>
            <a:r>
              <a:rPr lang="en-US" sz="2600" b="1" dirty="0"/>
              <a:t>3</a:t>
            </a:r>
            <a:r>
              <a:rPr sz="2600" b="1" dirty="0"/>
              <a:t>: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EE82A1-BD0A-6A50-A743-AD6B5E0AB381}"/>
              </a:ext>
            </a:extLst>
          </p:cNvPr>
          <p:cNvSpPr txBox="1">
            <a:spLocks/>
          </p:cNvSpPr>
          <p:nvPr/>
        </p:nvSpPr>
        <p:spPr>
          <a:xfrm>
            <a:off x="152400" y="0"/>
            <a:ext cx="7772400" cy="86836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Proof by Exhaustion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B56E945-4B10-3C2A-540E-91386FCD527C}"/>
              </a:ext>
            </a:extLst>
          </p:cNvPr>
          <p:cNvSpPr txBox="1">
            <a:spLocks/>
          </p:cNvSpPr>
          <p:nvPr/>
        </p:nvSpPr>
        <p:spPr>
          <a:xfrm>
            <a:off x="2438400" y="647369"/>
            <a:ext cx="6705600" cy="1065711"/>
          </a:xfrm>
          <a:prstGeom prst="rect">
            <a:avLst/>
          </a:prstGeom>
        </p:spPr>
        <p:txBody>
          <a:bodyPr bIns="9144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400" dirty="0"/>
              <a:t>Given that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/>
              <a:t>5</a:t>
            </a:r>
            <a:r>
              <a:rPr lang="en-US" sz="2400" dirty="0"/>
              <a:t> –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/>
              <a:t> = 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/>
              <a:t>– 1)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/>
              <a:t>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/>
              <a:t>+ 1)(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/>
              <a:t>+ 1) Prove that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/>
              <a:t>5</a:t>
            </a:r>
            <a:r>
              <a:rPr lang="en-US" sz="2400" dirty="0"/>
              <a:t> –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/>
              <a:t>is divisible by 5 for all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∈ ℤ.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FCDB98-FA6E-6D51-05EE-3BBB18BACC7C}"/>
              </a:ext>
            </a:extLst>
          </p:cNvPr>
          <p:cNvSpPr txBox="1"/>
          <p:nvPr/>
        </p:nvSpPr>
        <p:spPr>
          <a:xfrm>
            <a:off x="651386" y="1706459"/>
            <a:ext cx="16002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Step 1: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3F33AC-FA55-7E79-3DF5-F8FD6AB87E38}"/>
              </a:ext>
            </a:extLst>
          </p:cNvPr>
          <p:cNvSpPr txBox="1"/>
          <p:nvPr/>
        </p:nvSpPr>
        <p:spPr>
          <a:xfrm>
            <a:off x="1946786" y="1716495"/>
            <a:ext cx="6816214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Divide the problem into a finite number of cases. 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22F5A1-8CBA-554E-26AC-D379532DC9A2}"/>
              </a:ext>
            </a:extLst>
          </p:cNvPr>
          <p:cNvSpPr txBox="1"/>
          <p:nvPr/>
        </p:nvSpPr>
        <p:spPr>
          <a:xfrm>
            <a:off x="152400" y="2957301"/>
            <a:ext cx="88392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Hence every integer can be written in one of the forms:</a:t>
            </a:r>
            <a:r>
              <a:rPr lang="en-US" dirty="0"/>
              <a:t> 5</a:t>
            </a:r>
            <a:r>
              <a:rPr lang="en-US" i="1" dirty="0"/>
              <a:t>k, </a:t>
            </a:r>
            <a:r>
              <a:rPr lang="en-US" dirty="0"/>
              <a:t>(5</a:t>
            </a:r>
            <a:r>
              <a:rPr lang="en-US" i="1" dirty="0"/>
              <a:t>k </a:t>
            </a:r>
            <a:r>
              <a:rPr lang="en-US" dirty="0"/>
              <a:t>+ 1), (5</a:t>
            </a:r>
            <a:r>
              <a:rPr lang="en-US" i="1" dirty="0"/>
              <a:t>k </a:t>
            </a:r>
            <a:r>
              <a:rPr lang="en-US" dirty="0"/>
              <a:t>+ 2), (5</a:t>
            </a:r>
            <a:r>
              <a:rPr lang="en-US" i="1" dirty="0"/>
              <a:t>k </a:t>
            </a:r>
            <a:r>
              <a:rPr lang="en-US" dirty="0"/>
              <a:t>+ 3) or (5</a:t>
            </a:r>
            <a:r>
              <a:rPr lang="en-US" i="1" dirty="0"/>
              <a:t>k </a:t>
            </a:r>
            <a:r>
              <a:rPr lang="en-US" dirty="0"/>
              <a:t>+ 4), </a:t>
            </a:r>
            <a:r>
              <a:rPr lang="en-US" sz="2600" dirty="0">
                <a:latin typeface="+mn-lt"/>
              </a:rPr>
              <a:t>for some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∈ ℤ. </a:t>
            </a:r>
            <a:r>
              <a:rPr lang="en-US" sz="2600" dirty="0">
                <a:latin typeface="+mn-lt"/>
              </a:rPr>
              <a:t>5 cases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16B58C7-6DB7-509D-613F-23BEC900844C}"/>
              </a:ext>
            </a:extLst>
          </p:cNvPr>
          <p:cNvSpPr txBox="1"/>
          <p:nvPr/>
        </p:nvSpPr>
        <p:spPr>
          <a:xfrm>
            <a:off x="152400" y="2522454"/>
            <a:ext cx="8839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If</a:t>
            </a:r>
            <a:r>
              <a:rPr lang="en-US" dirty="0"/>
              <a:t> </a:t>
            </a:r>
            <a:r>
              <a:rPr lang="en-US" dirty="0">
                <a:latin typeface="+mn-lt"/>
              </a:rPr>
              <a:t>we divide n by 5 then the remainder will be 0, 1, 2, 3 or 4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4F0F804-B2DD-5E60-2B07-B8D9101C3CD1}"/>
              </a:ext>
            </a:extLst>
          </p:cNvPr>
          <p:cNvSpPr txBox="1"/>
          <p:nvPr/>
        </p:nvSpPr>
        <p:spPr>
          <a:xfrm>
            <a:off x="381000" y="4448797"/>
            <a:ext cx="1710813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Case 3: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C4ECC74-160A-165C-127B-17974F4399C8}"/>
              </a:ext>
            </a:extLst>
          </p:cNvPr>
          <p:cNvSpPr txBox="1"/>
          <p:nvPr/>
        </p:nvSpPr>
        <p:spPr>
          <a:xfrm>
            <a:off x="533400" y="3909375"/>
            <a:ext cx="59436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Let </a:t>
            </a:r>
            <a:r>
              <a:rPr lang="en-US" sz="2600" i="1" dirty="0">
                <a:cs typeface="Times New Roman" panose="02020603050405020304" pitchFamily="18" charset="0"/>
              </a:rPr>
              <a:t>N =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/>
              <a:t>5</a:t>
            </a:r>
            <a:r>
              <a:rPr lang="en-US" sz="2400" dirty="0"/>
              <a:t> –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/>
              <a:t> = 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/>
              <a:t>– 1)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/>
              <a:t>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/>
              <a:t>+ 1)(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/>
              <a:t>+ 1) </a:t>
            </a:r>
            <a:endParaRPr lang="en-US" sz="2600" dirty="0">
              <a:latin typeface="+mn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B1F1CE6-2755-FC1D-12A1-D7539A818EBF}"/>
              </a:ext>
            </a:extLst>
          </p:cNvPr>
          <p:cNvSpPr txBox="1"/>
          <p:nvPr/>
        </p:nvSpPr>
        <p:spPr>
          <a:xfrm>
            <a:off x="3569110" y="4475151"/>
            <a:ext cx="26030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factor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/>
              <a:t>+ 1</a:t>
            </a:r>
            <a:endParaRPr lang="en-US" dirty="0">
              <a:latin typeface="+mn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132F261-3499-1FF9-ADD0-EC93AFAB9AF5}"/>
              </a:ext>
            </a:extLst>
          </p:cNvPr>
          <p:cNvSpPr txBox="1"/>
          <p:nvPr/>
        </p:nvSpPr>
        <p:spPr>
          <a:xfrm>
            <a:off x="1600200" y="4478693"/>
            <a:ext cx="19025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If </a:t>
            </a:r>
            <a:r>
              <a:rPr lang="en-US" i="1" dirty="0"/>
              <a:t>n = </a:t>
            </a:r>
            <a:r>
              <a:rPr lang="en-US" dirty="0"/>
              <a:t>5</a:t>
            </a:r>
            <a:r>
              <a:rPr lang="en-US" i="1" dirty="0"/>
              <a:t>k </a:t>
            </a:r>
            <a:r>
              <a:rPr lang="en-US" dirty="0"/>
              <a:t>+ 2</a:t>
            </a:r>
            <a:r>
              <a:rPr lang="en-US" i="1" dirty="0"/>
              <a:t> </a:t>
            </a:r>
            <a:endParaRPr lang="en-US" dirty="0">
              <a:latin typeface="+mn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7DB70B4-98F5-594F-24CF-B68F94EBC26C}"/>
              </a:ext>
            </a:extLst>
          </p:cNvPr>
          <p:cNvSpPr txBox="1"/>
          <p:nvPr/>
        </p:nvSpPr>
        <p:spPr>
          <a:xfrm>
            <a:off x="3413023" y="6241240"/>
            <a:ext cx="47563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so,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>
                <a:latin typeface="+mn-lt"/>
              </a:rPr>
              <a:t>is divisible by 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439CA4-C1FF-D196-36EF-838ADE10F525}"/>
              </a:ext>
            </a:extLst>
          </p:cNvPr>
          <p:cNvSpPr txBox="1"/>
          <p:nvPr/>
        </p:nvSpPr>
        <p:spPr>
          <a:xfrm>
            <a:off x="6027174" y="4497417"/>
            <a:ext cx="22540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/>
              <a:t>= </a:t>
            </a:r>
            <a:r>
              <a:rPr lang="en-US" dirty="0"/>
              <a:t>(5</a:t>
            </a:r>
            <a:r>
              <a:rPr lang="en-US" i="1" dirty="0"/>
              <a:t>k </a:t>
            </a:r>
            <a:r>
              <a:rPr lang="en-US" dirty="0"/>
              <a:t>+ 2)</a:t>
            </a:r>
            <a:r>
              <a:rPr lang="en-US" baseline="30000" dirty="0"/>
              <a:t>2</a:t>
            </a:r>
            <a:r>
              <a:rPr lang="en-US" sz="2400" dirty="0"/>
              <a:t> + 1</a:t>
            </a:r>
            <a:r>
              <a:rPr lang="en-US" i="1" dirty="0"/>
              <a:t> </a:t>
            </a:r>
            <a:endParaRPr lang="en-US" dirty="0">
              <a:latin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0D2EEA-F479-EE19-90C1-5FF293377883}"/>
              </a:ext>
            </a:extLst>
          </p:cNvPr>
          <p:cNvSpPr txBox="1"/>
          <p:nvPr/>
        </p:nvSpPr>
        <p:spPr>
          <a:xfrm>
            <a:off x="6002593" y="5002175"/>
            <a:ext cx="298900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/>
              <a:t>= </a:t>
            </a:r>
            <a:r>
              <a:rPr lang="en-US" dirty="0"/>
              <a:t>25</a:t>
            </a:r>
            <a:r>
              <a:rPr lang="en-US" i="1" dirty="0"/>
              <a:t>k</a:t>
            </a:r>
            <a:r>
              <a:rPr lang="en-US" baseline="30000" dirty="0"/>
              <a:t>2</a:t>
            </a:r>
            <a:r>
              <a:rPr lang="en-US" i="1" dirty="0"/>
              <a:t> </a:t>
            </a:r>
            <a:r>
              <a:rPr lang="en-US" dirty="0"/>
              <a:t>+ 20</a:t>
            </a:r>
            <a:r>
              <a:rPr lang="en-US" i="1" dirty="0"/>
              <a:t>k</a:t>
            </a:r>
            <a:r>
              <a:rPr lang="en-US" dirty="0"/>
              <a:t> + 5</a:t>
            </a:r>
            <a:endParaRPr lang="en-US" dirty="0">
              <a:latin typeface="+mn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98D9DC-924E-5B6E-A726-3E19A9F3B7BB}"/>
              </a:ext>
            </a:extLst>
          </p:cNvPr>
          <p:cNvSpPr txBox="1"/>
          <p:nvPr/>
        </p:nvSpPr>
        <p:spPr>
          <a:xfrm>
            <a:off x="6002593" y="5506933"/>
            <a:ext cx="298900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/>
              <a:t>= </a:t>
            </a:r>
            <a:r>
              <a:rPr lang="en-US" dirty="0"/>
              <a:t>5(5</a:t>
            </a:r>
            <a:r>
              <a:rPr lang="en-US" i="1" dirty="0"/>
              <a:t>k</a:t>
            </a:r>
            <a:r>
              <a:rPr lang="en-US" baseline="30000" dirty="0"/>
              <a:t>2</a:t>
            </a:r>
            <a:r>
              <a:rPr lang="en-US" i="1" dirty="0"/>
              <a:t> </a:t>
            </a:r>
            <a:r>
              <a:rPr lang="en-US" dirty="0"/>
              <a:t>+ 4</a:t>
            </a:r>
            <a:r>
              <a:rPr lang="en-US" i="1" dirty="0"/>
              <a:t>k</a:t>
            </a:r>
            <a:r>
              <a:rPr lang="en-US" dirty="0"/>
              <a:t> + 1)</a:t>
            </a:r>
            <a:endParaRPr lang="en-US" dirty="0"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DCB994B-7F17-E8DF-FE5B-7A4CBE210D58}"/>
              </a:ext>
            </a:extLst>
          </p:cNvPr>
          <p:cNvSpPr txBox="1"/>
          <p:nvPr/>
        </p:nvSpPr>
        <p:spPr>
          <a:xfrm>
            <a:off x="4870655" y="5825399"/>
            <a:ext cx="409267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Which is divisible by 5</a:t>
            </a:r>
          </a:p>
        </p:txBody>
      </p:sp>
    </p:spTree>
    <p:extLst>
      <p:ext uri="{BB962C8B-B14F-4D97-AF65-F5344CB8AC3E}">
        <p14:creationId xmlns:p14="http://schemas.microsoft.com/office/powerpoint/2010/main" val="3879652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19" grpId="0"/>
      <p:bldP spid="22" grpId="0"/>
      <p:bldP spid="3" grpId="0"/>
      <p:bldP spid="6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79233"/>
            <a:ext cx="2133600" cy="507258"/>
          </a:xfrm>
        </p:spPr>
        <p:txBody>
          <a:bodyPr>
            <a:noAutofit/>
          </a:bodyPr>
          <a:lstStyle/>
          <a:p>
            <a:r>
              <a:rPr sz="2600" b="1" dirty="0"/>
              <a:t>Example </a:t>
            </a:r>
            <a:r>
              <a:rPr lang="en-US" sz="2600" b="1" dirty="0"/>
              <a:t>3</a:t>
            </a:r>
            <a:r>
              <a:rPr sz="2600" b="1" dirty="0"/>
              <a:t>: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EE82A1-BD0A-6A50-A743-AD6B5E0AB381}"/>
              </a:ext>
            </a:extLst>
          </p:cNvPr>
          <p:cNvSpPr txBox="1">
            <a:spLocks/>
          </p:cNvSpPr>
          <p:nvPr/>
        </p:nvSpPr>
        <p:spPr>
          <a:xfrm>
            <a:off x="152400" y="0"/>
            <a:ext cx="7772400" cy="86836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Proof by Exhaustion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B56E945-4B10-3C2A-540E-91386FCD527C}"/>
              </a:ext>
            </a:extLst>
          </p:cNvPr>
          <p:cNvSpPr txBox="1">
            <a:spLocks/>
          </p:cNvSpPr>
          <p:nvPr/>
        </p:nvSpPr>
        <p:spPr>
          <a:xfrm>
            <a:off x="2438400" y="647369"/>
            <a:ext cx="6705600" cy="1065711"/>
          </a:xfrm>
          <a:prstGeom prst="rect">
            <a:avLst/>
          </a:prstGeom>
        </p:spPr>
        <p:txBody>
          <a:bodyPr bIns="9144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400" dirty="0"/>
              <a:t>Given that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/>
              <a:t>5</a:t>
            </a:r>
            <a:r>
              <a:rPr lang="en-US" sz="2400" dirty="0"/>
              <a:t> –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/>
              <a:t> = 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/>
              <a:t>– 1)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/>
              <a:t>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/>
              <a:t>+ 1)(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/>
              <a:t>+ 1) Prove that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/>
              <a:t>5</a:t>
            </a:r>
            <a:r>
              <a:rPr lang="en-US" sz="2400" dirty="0"/>
              <a:t> –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/>
              <a:t>is divisible by 5 for all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∈ ℤ.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FCDB98-FA6E-6D51-05EE-3BBB18BACC7C}"/>
              </a:ext>
            </a:extLst>
          </p:cNvPr>
          <p:cNvSpPr txBox="1"/>
          <p:nvPr/>
        </p:nvSpPr>
        <p:spPr>
          <a:xfrm>
            <a:off x="651386" y="1706459"/>
            <a:ext cx="16002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Step 1: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3F33AC-FA55-7E79-3DF5-F8FD6AB87E38}"/>
              </a:ext>
            </a:extLst>
          </p:cNvPr>
          <p:cNvSpPr txBox="1"/>
          <p:nvPr/>
        </p:nvSpPr>
        <p:spPr>
          <a:xfrm>
            <a:off x="1946786" y="1716495"/>
            <a:ext cx="6816214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Divide the problem into a finite number of cases. 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22F5A1-8CBA-554E-26AC-D379532DC9A2}"/>
              </a:ext>
            </a:extLst>
          </p:cNvPr>
          <p:cNvSpPr txBox="1"/>
          <p:nvPr/>
        </p:nvSpPr>
        <p:spPr>
          <a:xfrm>
            <a:off x="152400" y="2957301"/>
            <a:ext cx="88392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Hence every integer can be written in one of the forms:</a:t>
            </a:r>
            <a:r>
              <a:rPr lang="en-US" dirty="0"/>
              <a:t> 5</a:t>
            </a:r>
            <a:r>
              <a:rPr lang="en-US" i="1" dirty="0"/>
              <a:t>k, </a:t>
            </a:r>
            <a:r>
              <a:rPr lang="en-US" dirty="0"/>
              <a:t>(5</a:t>
            </a:r>
            <a:r>
              <a:rPr lang="en-US" i="1" dirty="0"/>
              <a:t>k </a:t>
            </a:r>
            <a:r>
              <a:rPr lang="en-US" dirty="0"/>
              <a:t>+ 1), (5</a:t>
            </a:r>
            <a:r>
              <a:rPr lang="en-US" i="1" dirty="0"/>
              <a:t>k </a:t>
            </a:r>
            <a:r>
              <a:rPr lang="en-US" dirty="0"/>
              <a:t>+ 2), (5</a:t>
            </a:r>
            <a:r>
              <a:rPr lang="en-US" i="1" dirty="0"/>
              <a:t>k </a:t>
            </a:r>
            <a:r>
              <a:rPr lang="en-US" dirty="0"/>
              <a:t>+ 3) or (5</a:t>
            </a:r>
            <a:r>
              <a:rPr lang="en-US" i="1" dirty="0"/>
              <a:t>k </a:t>
            </a:r>
            <a:r>
              <a:rPr lang="en-US" dirty="0"/>
              <a:t>+ 4), </a:t>
            </a:r>
            <a:r>
              <a:rPr lang="en-US" sz="2600" dirty="0">
                <a:latin typeface="+mn-lt"/>
              </a:rPr>
              <a:t>for some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∈ ℤ. </a:t>
            </a:r>
            <a:r>
              <a:rPr lang="en-US" sz="2600" dirty="0">
                <a:latin typeface="+mn-lt"/>
              </a:rPr>
              <a:t>5 cases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16B58C7-6DB7-509D-613F-23BEC900844C}"/>
              </a:ext>
            </a:extLst>
          </p:cNvPr>
          <p:cNvSpPr txBox="1"/>
          <p:nvPr/>
        </p:nvSpPr>
        <p:spPr>
          <a:xfrm>
            <a:off x="152400" y="2522454"/>
            <a:ext cx="8839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If</a:t>
            </a:r>
            <a:r>
              <a:rPr lang="en-US" dirty="0"/>
              <a:t> </a:t>
            </a:r>
            <a:r>
              <a:rPr lang="en-US" dirty="0">
                <a:latin typeface="+mn-lt"/>
              </a:rPr>
              <a:t>we divide n by 5 then the remainder will be 0, 1, 2, 3 or 4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4F0F804-B2DD-5E60-2B07-B8D9101C3CD1}"/>
              </a:ext>
            </a:extLst>
          </p:cNvPr>
          <p:cNvSpPr txBox="1"/>
          <p:nvPr/>
        </p:nvSpPr>
        <p:spPr>
          <a:xfrm>
            <a:off x="381000" y="4448797"/>
            <a:ext cx="1710813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Case 4: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C4ECC74-160A-165C-127B-17974F4399C8}"/>
              </a:ext>
            </a:extLst>
          </p:cNvPr>
          <p:cNvSpPr txBox="1"/>
          <p:nvPr/>
        </p:nvSpPr>
        <p:spPr>
          <a:xfrm>
            <a:off x="533400" y="3909375"/>
            <a:ext cx="59436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Let </a:t>
            </a:r>
            <a:r>
              <a:rPr lang="en-US" sz="2600" i="1" dirty="0">
                <a:cs typeface="Times New Roman" panose="02020603050405020304" pitchFamily="18" charset="0"/>
              </a:rPr>
              <a:t>N =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/>
              <a:t>5</a:t>
            </a:r>
            <a:r>
              <a:rPr lang="en-US" sz="2400" dirty="0"/>
              <a:t> –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/>
              <a:t> = 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/>
              <a:t>– 1)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/>
              <a:t>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/>
              <a:t>+ 1)(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/>
              <a:t>+ 1) </a:t>
            </a:r>
            <a:endParaRPr lang="en-US" sz="2600" dirty="0">
              <a:latin typeface="+mn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B1F1CE6-2755-FC1D-12A1-D7539A818EBF}"/>
              </a:ext>
            </a:extLst>
          </p:cNvPr>
          <p:cNvSpPr txBox="1"/>
          <p:nvPr/>
        </p:nvSpPr>
        <p:spPr>
          <a:xfrm>
            <a:off x="3569110" y="4475151"/>
            <a:ext cx="26030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factor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/>
              <a:t>+ 1</a:t>
            </a:r>
            <a:endParaRPr lang="en-US" dirty="0">
              <a:latin typeface="+mn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132F261-3499-1FF9-ADD0-EC93AFAB9AF5}"/>
              </a:ext>
            </a:extLst>
          </p:cNvPr>
          <p:cNvSpPr txBox="1"/>
          <p:nvPr/>
        </p:nvSpPr>
        <p:spPr>
          <a:xfrm>
            <a:off x="1600200" y="4478693"/>
            <a:ext cx="19025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If </a:t>
            </a:r>
            <a:r>
              <a:rPr lang="en-US" i="1" dirty="0"/>
              <a:t>n = </a:t>
            </a:r>
            <a:r>
              <a:rPr lang="en-US" dirty="0"/>
              <a:t>5</a:t>
            </a:r>
            <a:r>
              <a:rPr lang="en-US" i="1" dirty="0"/>
              <a:t>k </a:t>
            </a:r>
            <a:r>
              <a:rPr lang="en-US" dirty="0"/>
              <a:t>+ 3</a:t>
            </a:r>
            <a:r>
              <a:rPr lang="en-US" i="1" dirty="0"/>
              <a:t> </a:t>
            </a:r>
            <a:endParaRPr lang="en-US" dirty="0">
              <a:latin typeface="+mn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7DB70B4-98F5-594F-24CF-B68F94EBC26C}"/>
              </a:ext>
            </a:extLst>
          </p:cNvPr>
          <p:cNvSpPr txBox="1"/>
          <p:nvPr/>
        </p:nvSpPr>
        <p:spPr>
          <a:xfrm>
            <a:off x="3413023" y="6241240"/>
            <a:ext cx="47563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so,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>
                <a:latin typeface="+mn-lt"/>
              </a:rPr>
              <a:t>is divisible by 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439CA4-C1FF-D196-36EF-838ADE10F525}"/>
              </a:ext>
            </a:extLst>
          </p:cNvPr>
          <p:cNvSpPr txBox="1"/>
          <p:nvPr/>
        </p:nvSpPr>
        <p:spPr>
          <a:xfrm>
            <a:off x="6027174" y="4497417"/>
            <a:ext cx="22540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/>
              <a:t>= </a:t>
            </a:r>
            <a:r>
              <a:rPr lang="en-US" dirty="0"/>
              <a:t>(5</a:t>
            </a:r>
            <a:r>
              <a:rPr lang="en-US" i="1" dirty="0"/>
              <a:t>k </a:t>
            </a:r>
            <a:r>
              <a:rPr lang="en-US" dirty="0"/>
              <a:t>+ 3)</a:t>
            </a:r>
            <a:r>
              <a:rPr lang="en-US" baseline="30000" dirty="0"/>
              <a:t>2</a:t>
            </a:r>
            <a:r>
              <a:rPr lang="en-US" sz="2400" dirty="0"/>
              <a:t> + 1</a:t>
            </a:r>
            <a:r>
              <a:rPr lang="en-US" i="1" dirty="0"/>
              <a:t> </a:t>
            </a:r>
            <a:endParaRPr lang="en-US" dirty="0">
              <a:latin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0D2EEA-F479-EE19-90C1-5FF293377883}"/>
              </a:ext>
            </a:extLst>
          </p:cNvPr>
          <p:cNvSpPr txBox="1"/>
          <p:nvPr/>
        </p:nvSpPr>
        <p:spPr>
          <a:xfrm>
            <a:off x="6002593" y="5002175"/>
            <a:ext cx="298900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/>
              <a:t>= </a:t>
            </a:r>
            <a:r>
              <a:rPr lang="en-US" dirty="0"/>
              <a:t>25</a:t>
            </a:r>
            <a:r>
              <a:rPr lang="en-US" i="1" dirty="0"/>
              <a:t>k</a:t>
            </a:r>
            <a:r>
              <a:rPr lang="en-US" baseline="30000" dirty="0"/>
              <a:t>2</a:t>
            </a:r>
            <a:r>
              <a:rPr lang="en-US" i="1" dirty="0"/>
              <a:t> </a:t>
            </a:r>
            <a:r>
              <a:rPr lang="en-US" dirty="0"/>
              <a:t>+ 30</a:t>
            </a:r>
            <a:r>
              <a:rPr lang="en-US" i="1" dirty="0"/>
              <a:t>k</a:t>
            </a:r>
            <a:r>
              <a:rPr lang="en-US" dirty="0"/>
              <a:t> + 10</a:t>
            </a:r>
            <a:endParaRPr lang="en-US" dirty="0">
              <a:latin typeface="+mn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98D9DC-924E-5B6E-A726-3E19A9F3B7BB}"/>
              </a:ext>
            </a:extLst>
          </p:cNvPr>
          <p:cNvSpPr txBox="1"/>
          <p:nvPr/>
        </p:nvSpPr>
        <p:spPr>
          <a:xfrm>
            <a:off x="6002593" y="5506933"/>
            <a:ext cx="298900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/>
              <a:t>= </a:t>
            </a:r>
            <a:r>
              <a:rPr lang="en-US" dirty="0"/>
              <a:t>5(5</a:t>
            </a:r>
            <a:r>
              <a:rPr lang="en-US" i="1" dirty="0"/>
              <a:t>k</a:t>
            </a:r>
            <a:r>
              <a:rPr lang="en-US" baseline="30000" dirty="0"/>
              <a:t>2</a:t>
            </a:r>
            <a:r>
              <a:rPr lang="en-US" i="1" dirty="0"/>
              <a:t> </a:t>
            </a:r>
            <a:r>
              <a:rPr lang="en-US" dirty="0"/>
              <a:t>+ 6</a:t>
            </a:r>
            <a:r>
              <a:rPr lang="en-US" i="1" dirty="0"/>
              <a:t>k</a:t>
            </a:r>
            <a:r>
              <a:rPr lang="en-US" dirty="0"/>
              <a:t> + 2)</a:t>
            </a:r>
            <a:endParaRPr lang="en-US" dirty="0"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DCB994B-7F17-E8DF-FE5B-7A4CBE210D58}"/>
              </a:ext>
            </a:extLst>
          </p:cNvPr>
          <p:cNvSpPr txBox="1"/>
          <p:nvPr/>
        </p:nvSpPr>
        <p:spPr>
          <a:xfrm>
            <a:off x="4870655" y="5825399"/>
            <a:ext cx="409267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Which is divisible by 5</a:t>
            </a:r>
          </a:p>
        </p:txBody>
      </p:sp>
    </p:spTree>
    <p:extLst>
      <p:ext uri="{BB962C8B-B14F-4D97-AF65-F5344CB8AC3E}">
        <p14:creationId xmlns:p14="http://schemas.microsoft.com/office/powerpoint/2010/main" val="308181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19" grpId="0"/>
      <p:bldP spid="22" grpId="0"/>
      <p:bldP spid="3" grpId="0"/>
      <p:bldP spid="6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79233"/>
            <a:ext cx="2133600" cy="507258"/>
          </a:xfrm>
        </p:spPr>
        <p:txBody>
          <a:bodyPr>
            <a:noAutofit/>
          </a:bodyPr>
          <a:lstStyle/>
          <a:p>
            <a:r>
              <a:rPr sz="2600" b="1" dirty="0"/>
              <a:t>Example </a:t>
            </a:r>
            <a:r>
              <a:rPr lang="en-US" sz="2600" b="1" dirty="0"/>
              <a:t>3</a:t>
            </a:r>
            <a:r>
              <a:rPr sz="2600" b="1" dirty="0"/>
              <a:t>: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EE82A1-BD0A-6A50-A743-AD6B5E0AB381}"/>
              </a:ext>
            </a:extLst>
          </p:cNvPr>
          <p:cNvSpPr txBox="1">
            <a:spLocks/>
          </p:cNvSpPr>
          <p:nvPr/>
        </p:nvSpPr>
        <p:spPr>
          <a:xfrm>
            <a:off x="152400" y="0"/>
            <a:ext cx="7772400" cy="86836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Proof by Exhaustion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B56E945-4B10-3C2A-540E-91386FCD527C}"/>
              </a:ext>
            </a:extLst>
          </p:cNvPr>
          <p:cNvSpPr txBox="1">
            <a:spLocks/>
          </p:cNvSpPr>
          <p:nvPr/>
        </p:nvSpPr>
        <p:spPr>
          <a:xfrm>
            <a:off x="2438400" y="647369"/>
            <a:ext cx="6705600" cy="1065711"/>
          </a:xfrm>
          <a:prstGeom prst="rect">
            <a:avLst/>
          </a:prstGeom>
        </p:spPr>
        <p:txBody>
          <a:bodyPr bIns="9144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400" dirty="0"/>
              <a:t>Given that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/>
              <a:t>5</a:t>
            </a:r>
            <a:r>
              <a:rPr lang="en-US" sz="2400" dirty="0"/>
              <a:t> –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/>
              <a:t> = 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/>
              <a:t>– 1)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/>
              <a:t>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/>
              <a:t>+ 1)(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/>
              <a:t>+ 1) Prove that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/>
              <a:t>5</a:t>
            </a:r>
            <a:r>
              <a:rPr lang="en-US" sz="2400" dirty="0"/>
              <a:t> –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/>
              <a:t>is divisible by 5 for all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∈ ℤ.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FCDB98-FA6E-6D51-05EE-3BBB18BACC7C}"/>
              </a:ext>
            </a:extLst>
          </p:cNvPr>
          <p:cNvSpPr txBox="1"/>
          <p:nvPr/>
        </p:nvSpPr>
        <p:spPr>
          <a:xfrm>
            <a:off x="651386" y="1706459"/>
            <a:ext cx="16002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Step 1: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3F33AC-FA55-7E79-3DF5-F8FD6AB87E38}"/>
              </a:ext>
            </a:extLst>
          </p:cNvPr>
          <p:cNvSpPr txBox="1"/>
          <p:nvPr/>
        </p:nvSpPr>
        <p:spPr>
          <a:xfrm>
            <a:off x="1946786" y="1716495"/>
            <a:ext cx="6816214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Divide the problem into a finite number of cases. 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22F5A1-8CBA-554E-26AC-D379532DC9A2}"/>
              </a:ext>
            </a:extLst>
          </p:cNvPr>
          <p:cNvSpPr txBox="1"/>
          <p:nvPr/>
        </p:nvSpPr>
        <p:spPr>
          <a:xfrm>
            <a:off x="152400" y="2957301"/>
            <a:ext cx="88392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Hence every integer can be written in one of the forms:</a:t>
            </a:r>
            <a:r>
              <a:rPr lang="en-US" dirty="0"/>
              <a:t> 5</a:t>
            </a:r>
            <a:r>
              <a:rPr lang="en-US" i="1" dirty="0"/>
              <a:t>k, </a:t>
            </a:r>
            <a:r>
              <a:rPr lang="en-US" dirty="0"/>
              <a:t>(5</a:t>
            </a:r>
            <a:r>
              <a:rPr lang="en-US" i="1" dirty="0"/>
              <a:t>k </a:t>
            </a:r>
            <a:r>
              <a:rPr lang="en-US" dirty="0"/>
              <a:t>+ 1), (5</a:t>
            </a:r>
            <a:r>
              <a:rPr lang="en-US" i="1" dirty="0"/>
              <a:t>k </a:t>
            </a:r>
            <a:r>
              <a:rPr lang="en-US" dirty="0"/>
              <a:t>+ 2), (5</a:t>
            </a:r>
            <a:r>
              <a:rPr lang="en-US" i="1" dirty="0"/>
              <a:t>k </a:t>
            </a:r>
            <a:r>
              <a:rPr lang="en-US" dirty="0"/>
              <a:t>+ 3) or (5</a:t>
            </a:r>
            <a:r>
              <a:rPr lang="en-US" i="1" dirty="0"/>
              <a:t>k </a:t>
            </a:r>
            <a:r>
              <a:rPr lang="en-US" dirty="0"/>
              <a:t>+ 4), </a:t>
            </a:r>
            <a:r>
              <a:rPr lang="en-US" sz="2600" dirty="0">
                <a:latin typeface="+mn-lt"/>
              </a:rPr>
              <a:t>for some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∈ ℤ. </a:t>
            </a:r>
            <a:r>
              <a:rPr lang="en-US" sz="2600" dirty="0">
                <a:latin typeface="+mn-lt"/>
              </a:rPr>
              <a:t>5 cases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16B58C7-6DB7-509D-613F-23BEC900844C}"/>
              </a:ext>
            </a:extLst>
          </p:cNvPr>
          <p:cNvSpPr txBox="1"/>
          <p:nvPr/>
        </p:nvSpPr>
        <p:spPr>
          <a:xfrm>
            <a:off x="152400" y="2522454"/>
            <a:ext cx="8839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If</a:t>
            </a:r>
            <a:r>
              <a:rPr lang="en-US" dirty="0"/>
              <a:t> </a:t>
            </a:r>
            <a:r>
              <a:rPr lang="en-US" dirty="0">
                <a:latin typeface="+mn-lt"/>
              </a:rPr>
              <a:t>we divide n by 5 then the remainder will be 0, 1, 2, 3 or 4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4F0F804-B2DD-5E60-2B07-B8D9101C3CD1}"/>
              </a:ext>
            </a:extLst>
          </p:cNvPr>
          <p:cNvSpPr txBox="1"/>
          <p:nvPr/>
        </p:nvSpPr>
        <p:spPr>
          <a:xfrm>
            <a:off x="378542" y="4309281"/>
            <a:ext cx="1710813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Case 5: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C4ECC74-160A-165C-127B-17974F4399C8}"/>
              </a:ext>
            </a:extLst>
          </p:cNvPr>
          <p:cNvSpPr txBox="1"/>
          <p:nvPr/>
        </p:nvSpPr>
        <p:spPr>
          <a:xfrm>
            <a:off x="533400" y="3909375"/>
            <a:ext cx="59436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Let </a:t>
            </a:r>
            <a:r>
              <a:rPr lang="en-US" sz="2600" i="1" dirty="0">
                <a:cs typeface="Times New Roman" panose="02020603050405020304" pitchFamily="18" charset="0"/>
              </a:rPr>
              <a:t>N =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/>
              <a:t>5</a:t>
            </a:r>
            <a:r>
              <a:rPr lang="en-US" sz="2400" dirty="0"/>
              <a:t> –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/>
              <a:t> = 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/>
              <a:t>– 1)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/>
              <a:t>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/>
              <a:t>+ 1)(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/>
              <a:t>+ 1) </a:t>
            </a:r>
            <a:endParaRPr lang="en-US" sz="2600" dirty="0">
              <a:latin typeface="+mn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B1F1CE6-2755-FC1D-12A1-D7539A818EBF}"/>
              </a:ext>
            </a:extLst>
          </p:cNvPr>
          <p:cNvSpPr txBox="1"/>
          <p:nvPr/>
        </p:nvSpPr>
        <p:spPr>
          <a:xfrm>
            <a:off x="3566652" y="4335635"/>
            <a:ext cx="26030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factor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/>
              <a:t>+ 1</a:t>
            </a:r>
            <a:endParaRPr lang="en-US" dirty="0">
              <a:latin typeface="+mn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132F261-3499-1FF9-ADD0-EC93AFAB9AF5}"/>
              </a:ext>
            </a:extLst>
          </p:cNvPr>
          <p:cNvSpPr txBox="1"/>
          <p:nvPr/>
        </p:nvSpPr>
        <p:spPr>
          <a:xfrm>
            <a:off x="1597742" y="4339177"/>
            <a:ext cx="19025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If </a:t>
            </a:r>
            <a:r>
              <a:rPr lang="en-US" i="1" dirty="0"/>
              <a:t>n = </a:t>
            </a:r>
            <a:r>
              <a:rPr lang="en-US" dirty="0"/>
              <a:t>5</a:t>
            </a:r>
            <a:r>
              <a:rPr lang="en-US" i="1" dirty="0"/>
              <a:t>k </a:t>
            </a:r>
            <a:r>
              <a:rPr lang="en-US" dirty="0"/>
              <a:t>+ 4</a:t>
            </a:r>
            <a:r>
              <a:rPr lang="en-US" i="1" dirty="0"/>
              <a:t> </a:t>
            </a:r>
            <a:endParaRPr lang="en-US" dirty="0">
              <a:latin typeface="+mn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7DB70B4-98F5-594F-24CF-B68F94EBC26C}"/>
              </a:ext>
            </a:extLst>
          </p:cNvPr>
          <p:cNvSpPr txBox="1"/>
          <p:nvPr/>
        </p:nvSpPr>
        <p:spPr>
          <a:xfrm>
            <a:off x="4921046" y="5477583"/>
            <a:ext cx="37682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so,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>
                <a:latin typeface="+mn-lt"/>
              </a:rPr>
              <a:t>is divisible by 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439CA4-C1FF-D196-36EF-838ADE10F525}"/>
              </a:ext>
            </a:extLst>
          </p:cNvPr>
          <p:cNvSpPr txBox="1"/>
          <p:nvPr/>
        </p:nvSpPr>
        <p:spPr>
          <a:xfrm>
            <a:off x="6024716" y="4357901"/>
            <a:ext cx="22540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/>
              <a:t>= </a:t>
            </a:r>
            <a:r>
              <a:rPr lang="en-US" dirty="0"/>
              <a:t>(5</a:t>
            </a:r>
            <a:r>
              <a:rPr lang="en-US" i="1" dirty="0"/>
              <a:t>k </a:t>
            </a:r>
            <a:r>
              <a:rPr lang="en-US" dirty="0"/>
              <a:t>+ 4)</a:t>
            </a:r>
            <a:r>
              <a:rPr lang="en-US" sz="2400" dirty="0"/>
              <a:t> + 1</a:t>
            </a:r>
            <a:r>
              <a:rPr lang="en-US" i="1" dirty="0"/>
              <a:t> </a:t>
            </a:r>
            <a:endParaRPr lang="en-US" dirty="0">
              <a:latin typeface="+mn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98D9DC-924E-5B6E-A726-3E19A9F3B7BB}"/>
              </a:ext>
            </a:extLst>
          </p:cNvPr>
          <p:cNvSpPr txBox="1"/>
          <p:nvPr/>
        </p:nvSpPr>
        <p:spPr>
          <a:xfrm>
            <a:off x="6169742" y="4692221"/>
            <a:ext cx="298900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/>
              <a:t>= </a:t>
            </a:r>
            <a:r>
              <a:rPr lang="en-US" dirty="0"/>
              <a:t>5(</a:t>
            </a:r>
            <a:r>
              <a:rPr lang="en-US" i="1" dirty="0"/>
              <a:t>k</a:t>
            </a:r>
            <a:r>
              <a:rPr lang="en-US" dirty="0"/>
              <a:t> + 1)</a:t>
            </a:r>
            <a:endParaRPr lang="en-US" dirty="0"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DCB994B-7F17-E8DF-FE5B-7A4CBE210D58}"/>
              </a:ext>
            </a:extLst>
          </p:cNvPr>
          <p:cNvSpPr txBox="1"/>
          <p:nvPr/>
        </p:nvSpPr>
        <p:spPr>
          <a:xfrm>
            <a:off x="4868197" y="5102939"/>
            <a:ext cx="409267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Which is divisible by 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94F7F1A-6250-7081-48B6-2822ABE3D019}"/>
              </a:ext>
            </a:extLst>
          </p:cNvPr>
          <p:cNvSpPr txBox="1"/>
          <p:nvPr/>
        </p:nvSpPr>
        <p:spPr>
          <a:xfrm>
            <a:off x="484239" y="5922479"/>
            <a:ext cx="76249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+mn-lt"/>
              </a:rPr>
              <a:t>In all cases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>
                <a:latin typeface="+mn-lt"/>
              </a:rPr>
              <a:t>is divisible by 5, so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/>
              <a:t>5</a:t>
            </a:r>
            <a:r>
              <a:rPr lang="en-US" sz="2400" dirty="0"/>
              <a:t> –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/>
              <a:t> </a:t>
            </a:r>
            <a:r>
              <a:rPr lang="en-US" dirty="0">
                <a:latin typeface="+mn-lt"/>
              </a:rPr>
              <a:t>is divisible by 5 for all</a:t>
            </a:r>
            <a:r>
              <a:rPr lang="en-US" sz="2400" dirty="0"/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∈ ℤ.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34935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19" grpId="0"/>
      <p:bldP spid="22" grpId="0"/>
      <p:bldP spid="3" grpId="0"/>
      <p:bldP spid="9" grpId="0"/>
      <p:bldP spid="10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3428</TotalTime>
  <Words>1310</Words>
  <Application>Microsoft Office PowerPoint</Application>
  <PresentationFormat>On-screen Show (4:3)</PresentationFormat>
  <Paragraphs>129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Calibri</vt:lpstr>
      <vt:lpstr>Cambria Math</vt:lpstr>
      <vt:lpstr>Comic Sans MS</vt:lpstr>
      <vt:lpstr>Times New Roman</vt:lpstr>
      <vt:lpstr>Wingdings 2</vt:lpstr>
      <vt:lpstr>Theme1</vt:lpstr>
      <vt:lpstr>Proof by exhaustion</vt:lpstr>
      <vt:lpstr>What is Proof by Exhaustion?</vt:lpstr>
      <vt:lpstr>When to Use Proof by Exhaustion?</vt:lpstr>
      <vt:lpstr>Example 1: </vt:lpstr>
      <vt:lpstr>Example 2:</vt:lpstr>
      <vt:lpstr>Example 3:</vt:lpstr>
      <vt:lpstr>Example 3:</vt:lpstr>
      <vt:lpstr>Example 3:</vt:lpstr>
      <vt:lpstr>Example 3:</vt:lpstr>
      <vt:lpstr>Common Pitfalls in Proof by Exhaustion</vt:lpstr>
      <vt:lpstr>Why Proof by Exhaustion is Important</vt:lpstr>
      <vt:lpstr>Conclusion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 Support</dc:creator>
  <cp:lastModifiedBy>Orlando Hurtado</cp:lastModifiedBy>
  <cp:revision>38</cp:revision>
  <dcterms:created xsi:type="dcterms:W3CDTF">2020-03-20T14:31:49Z</dcterms:created>
  <dcterms:modified xsi:type="dcterms:W3CDTF">2025-01-01T16:27:28Z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