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99" r:id="rId6"/>
    <p:sldId id="260" r:id="rId7"/>
    <p:sldId id="261" r:id="rId8"/>
    <p:sldId id="262" r:id="rId9"/>
    <p:sldId id="263" r:id="rId10"/>
    <p:sldId id="298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20 November 2024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20 November 2024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Proof by contradiction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understand and use proof by contradiction.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2262188" y="4198867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65464" y="477838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93391"/>
            <a:ext cx="8991600" cy="838200"/>
          </a:xfrm>
        </p:spPr>
        <p:txBody>
          <a:bodyPr>
            <a:normAutofit/>
          </a:bodyPr>
          <a:lstStyle/>
          <a:p>
            <a:r>
              <a:rPr sz="2600" dirty="0"/>
              <a:t>What is Proof by Contradiction (Reductio ad Absurdum)?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E42491-2194-CD80-B141-F2250893DD53}"/>
              </a:ext>
            </a:extLst>
          </p:cNvPr>
          <p:cNvSpPr txBox="1"/>
          <p:nvPr/>
        </p:nvSpPr>
        <p:spPr>
          <a:xfrm>
            <a:off x="762000" y="1283246"/>
            <a:ext cx="7772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Proof by contradiction, or reductio ad absurdum, is a method of proving a statement by assuming the opposite is true and showing that it leads to a contradiction.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F9FAF9-577F-F86F-08AC-0AAEED5C74E7}"/>
              </a:ext>
            </a:extLst>
          </p:cNvPr>
          <p:cNvSpPr txBox="1"/>
          <p:nvPr/>
        </p:nvSpPr>
        <p:spPr>
          <a:xfrm>
            <a:off x="609600" y="2931871"/>
            <a:ext cx="46011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+mn-lt"/>
              </a:rPr>
              <a:t>Steps involved: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5F453-67DE-E7CA-C41F-F3CCEC9A1C2C}"/>
              </a:ext>
            </a:extLst>
          </p:cNvPr>
          <p:cNvSpPr txBox="1"/>
          <p:nvPr/>
        </p:nvSpPr>
        <p:spPr>
          <a:xfrm>
            <a:off x="1066800" y="3466744"/>
            <a:ext cx="762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 Assume the negation of the statement you're trying to prove.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EAFEC4-9137-4919-8BC1-032B2B6BA739}"/>
              </a:ext>
            </a:extLst>
          </p:cNvPr>
          <p:cNvSpPr txBox="1"/>
          <p:nvPr/>
        </p:nvSpPr>
        <p:spPr>
          <a:xfrm>
            <a:off x="1066800" y="4344112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2. Use logical reasoning to show that this assumption leads to a contradiction.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CEB7BD-9CF0-0C91-817A-3856F00BB9B4}"/>
              </a:ext>
            </a:extLst>
          </p:cNvPr>
          <p:cNvSpPr txBox="1"/>
          <p:nvPr/>
        </p:nvSpPr>
        <p:spPr>
          <a:xfrm>
            <a:off x="1066800" y="5254074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3. Conclude that the original statement must be true, since the assumption leads to absurdity.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9740FA4-D11D-2AA8-E9D2-5310EC2DEFAE}"/>
              </a:ext>
            </a:extLst>
          </p:cNvPr>
          <p:cNvSpPr txBox="1">
            <a:spLocks/>
          </p:cNvSpPr>
          <p:nvPr/>
        </p:nvSpPr>
        <p:spPr>
          <a:xfrm>
            <a:off x="266700" y="-168792"/>
            <a:ext cx="89916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>
                <a:solidFill>
                  <a:srgbClr val="0070C0"/>
                </a:solidFill>
              </a:rPr>
              <a:t>Proof by Contradiction (Reductio ad Absurdum)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Structure of a Proof by Contradiction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1D9783-CE42-1372-1976-24CB74C8940A}"/>
              </a:ext>
            </a:extLst>
          </p:cNvPr>
          <p:cNvSpPr txBox="1"/>
          <p:nvPr/>
        </p:nvSpPr>
        <p:spPr>
          <a:xfrm>
            <a:off x="762000" y="1588720"/>
            <a:ext cx="7924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 Identify the statement you want to prove (e.g., P).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EF5DED-2ABE-6152-AAF2-B5C031DF15F8}"/>
              </a:ext>
            </a:extLst>
          </p:cNvPr>
          <p:cNvSpPr txBox="1"/>
          <p:nvPr/>
        </p:nvSpPr>
        <p:spPr>
          <a:xfrm>
            <a:off x="762000" y="2504156"/>
            <a:ext cx="7772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2. Assume the opposite of the statement (not P).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AF9676-CF36-2A44-D19F-1F854F596C64}"/>
              </a:ext>
            </a:extLst>
          </p:cNvPr>
          <p:cNvSpPr txBox="1"/>
          <p:nvPr/>
        </p:nvSpPr>
        <p:spPr>
          <a:xfrm>
            <a:off x="762000" y="3419592"/>
            <a:ext cx="7772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3. Use logical steps to derive a contradiction (an absurd or impossible result).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3E23FB-4A54-F920-82F2-5FA49ED6F387}"/>
              </a:ext>
            </a:extLst>
          </p:cNvPr>
          <p:cNvSpPr txBox="1"/>
          <p:nvPr/>
        </p:nvSpPr>
        <p:spPr>
          <a:xfrm>
            <a:off x="762000" y="448445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4. Conclude that the original statement (P) must be true, because assuming the opposite leads to a contradiction.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27B2053-33DB-8BC3-E25B-91BE581DDCD2}"/>
              </a:ext>
            </a:extLst>
          </p:cNvPr>
          <p:cNvSpPr txBox="1">
            <a:spLocks/>
          </p:cNvSpPr>
          <p:nvPr/>
        </p:nvSpPr>
        <p:spPr>
          <a:xfrm>
            <a:off x="266700" y="-168792"/>
            <a:ext cx="89916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>
                <a:solidFill>
                  <a:srgbClr val="0070C0"/>
                </a:solidFill>
              </a:rPr>
              <a:t>Proof by Contradiction (Reductio ad Absurdum)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81332"/>
          </a:xfrm>
        </p:spPr>
        <p:txBody>
          <a:bodyPr>
            <a:normAutofit fontScale="90000"/>
          </a:bodyPr>
          <a:lstStyle/>
          <a:p>
            <a:r>
              <a:rPr lang="en-US" sz="2600" dirty="0"/>
              <a:t>Example 1: Prove that log</a:t>
            </a:r>
            <a:r>
              <a:rPr lang="en-US" sz="2600" baseline="-25000" dirty="0"/>
              <a:t>2</a:t>
            </a:r>
            <a:r>
              <a:rPr lang="en-US" sz="2600" dirty="0"/>
              <a:t> 3 is irrational (by contradiction)</a:t>
            </a:r>
            <a:endParaRPr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5455263"/>
            <a:ext cx="7772400" cy="1154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Conclusion: Therefore, our original supposition is false, and log</a:t>
            </a:r>
            <a:r>
              <a:rPr lang="en-US" baseline="-25000" dirty="0"/>
              <a:t>2</a:t>
            </a:r>
            <a:r>
              <a:rPr lang="en-US" dirty="0"/>
              <a:t> 3 is irrational.</a:t>
            </a:r>
            <a:endParaRPr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B51F4C-C625-5EB0-14FD-5249FA8BAB19}"/>
              </a:ext>
            </a:extLst>
          </p:cNvPr>
          <p:cNvSpPr txBox="1"/>
          <p:nvPr/>
        </p:nvSpPr>
        <p:spPr>
          <a:xfrm>
            <a:off x="304800" y="659859"/>
            <a:ext cx="815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 Assume the opposite, that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 3 </a:t>
            </a:r>
            <a:r>
              <a:rPr lang="en-US" dirty="0">
                <a:latin typeface="+mn-lt"/>
              </a:rPr>
              <a:t>is rational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3BA785-53D4-90F3-D4A3-CFF918D99164}"/>
                  </a:ext>
                </a:extLst>
              </p:cNvPr>
              <p:cNvSpPr txBox="1"/>
              <p:nvPr/>
            </p:nvSpPr>
            <p:spPr>
              <a:xfrm>
                <a:off x="308487" y="1103522"/>
                <a:ext cx="8527026" cy="9964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Step 2: This means </a:t>
                </a:r>
                <a:r>
                  <a:rPr lang="en-US" dirty="0"/>
                  <a:t>log</a:t>
                </a:r>
                <a:r>
                  <a:rPr lang="en-US" baseline="-25000" dirty="0"/>
                  <a:t>2</a:t>
                </a:r>
                <a:r>
                  <a:rPr lang="en-US" dirty="0"/>
                  <a:t> 3 </a:t>
                </a:r>
                <a:r>
                  <a:rPr lang="en-US" dirty="0">
                    <a:latin typeface="+mn-lt"/>
                  </a:rPr>
                  <a:t>can be written as a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,    </a:t>
                </a:r>
                <a:r>
                  <a:rPr lang="en-US" i="1" dirty="0">
                    <a:cs typeface="Times New Roman" panose="02020603050405020304" pitchFamily="18" charset="0"/>
                  </a:rPr>
                  <a:t>q</a:t>
                </a:r>
                <a:r>
                  <a:rPr lang="en-US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+mn-lt"/>
                  </a:rPr>
                  <a:t> where </a:t>
                </a:r>
                <a:r>
                  <a:rPr lang="en-US" i="1" dirty="0">
                    <a:cs typeface="Times New Roman" panose="02020603050405020304" pitchFamily="18" charset="0"/>
                  </a:rPr>
                  <a:t>p</a:t>
                </a:r>
                <a:r>
                  <a:rPr lang="en-US" dirty="0">
                    <a:latin typeface="+mn-lt"/>
                  </a:rPr>
                  <a:t> and </a:t>
                </a:r>
                <a:r>
                  <a:rPr lang="en-US" i="1" dirty="0">
                    <a:cs typeface="Times New Roman" panose="02020603050405020304" pitchFamily="18" charset="0"/>
                  </a:rPr>
                  <a:t>q</a:t>
                </a:r>
                <a:r>
                  <a:rPr lang="en-US" dirty="0">
                    <a:latin typeface="+mn-lt"/>
                  </a:rPr>
                  <a:t> are integers with no common factors.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3BA785-53D4-90F3-D4A3-CFF918D99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7" y="1103522"/>
                <a:ext cx="8527026" cy="996491"/>
              </a:xfrm>
              <a:prstGeom prst="rect">
                <a:avLst/>
              </a:prstGeom>
              <a:blipFill>
                <a:blip r:embed="rId2"/>
                <a:stretch>
                  <a:fillRect l="-1144" t="-613" b="-1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D49EBF-58EE-FF7D-A5DB-4FB8B468F95C}"/>
                  </a:ext>
                </a:extLst>
              </p:cNvPr>
              <p:cNvSpPr txBox="1"/>
              <p:nvPr/>
            </p:nvSpPr>
            <p:spPr>
              <a:xfrm>
                <a:off x="3598464" y="2758726"/>
                <a:ext cx="973536" cy="548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D49EBF-58EE-FF7D-A5DB-4FB8B468F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464" y="2758726"/>
                <a:ext cx="973536" cy="548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E483DCF-9BB9-77ED-F373-63A8072DB35E}"/>
              </a:ext>
            </a:extLst>
          </p:cNvPr>
          <p:cNvSpPr txBox="1"/>
          <p:nvPr/>
        </p:nvSpPr>
        <p:spPr>
          <a:xfrm>
            <a:off x="3505199" y="3387180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  <a:r>
              <a:rPr lang="en-US" i="1" baseline="30000" dirty="0"/>
              <a:t>q</a:t>
            </a:r>
            <a:r>
              <a:rPr lang="en-US" dirty="0"/>
              <a:t> = 2</a:t>
            </a:r>
            <a:r>
              <a:rPr lang="en-US" i="1" baseline="30000" dirty="0"/>
              <a:t>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E484D2-3158-600A-8B44-7B630581E956}"/>
              </a:ext>
            </a:extLst>
          </p:cNvPr>
          <p:cNvSpPr txBox="1"/>
          <p:nvPr/>
        </p:nvSpPr>
        <p:spPr>
          <a:xfrm>
            <a:off x="308042" y="3809727"/>
            <a:ext cx="838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left hand side is always odd and the right hand side is always even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6BB980-DE87-FA65-CE5C-E3C32A00E34A}"/>
              </a:ext>
            </a:extLst>
          </p:cNvPr>
          <p:cNvSpPr txBox="1"/>
          <p:nvPr/>
        </p:nvSpPr>
        <p:spPr>
          <a:xfrm>
            <a:off x="1905000" y="4640724"/>
            <a:ext cx="37286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This is a contradiction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818C7D-E85C-50F0-AB8C-306A611FE1D6}"/>
                  </a:ext>
                </a:extLst>
              </p:cNvPr>
              <p:cNvSpPr txBox="1"/>
              <p:nvPr/>
            </p:nvSpPr>
            <p:spPr>
              <a:xfrm>
                <a:off x="3124199" y="2180175"/>
                <a:ext cx="1752600" cy="627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log</a:t>
                </a:r>
                <a:r>
                  <a:rPr lang="en-US" baseline="-25000" dirty="0"/>
                  <a:t>2</a:t>
                </a:r>
                <a:r>
                  <a:rPr lang="en-US" dirty="0"/>
                  <a:t> 3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818C7D-E85C-50F0-AB8C-306A611FE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2180175"/>
                <a:ext cx="1752600" cy="627159"/>
              </a:xfrm>
              <a:prstGeom prst="rect">
                <a:avLst/>
              </a:prstGeom>
              <a:blipFill>
                <a:blip r:embed="rId4"/>
                <a:stretch>
                  <a:fillRect l="-5208" t="-971" b="-1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2" grpId="0"/>
      <p:bldP spid="14" grpId="0"/>
      <p:bldP spid="18" grpId="0"/>
      <p:bldP spid="2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152400"/>
                <a:ext cx="8839200" cy="581332"/>
              </a:xfrm>
            </p:spPr>
            <p:txBody>
              <a:bodyPr>
                <a:normAutofit/>
              </a:bodyPr>
              <a:lstStyle/>
              <a:p>
                <a:r>
                  <a:rPr lang="en-US" sz="2600" dirty="0"/>
                  <a:t>Example 2: Prove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sz="26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AE" sz="2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ar-AE" sz="2600" dirty="0"/>
                  <a:t> </a:t>
                </a:r>
                <a:r>
                  <a:rPr lang="en-US" sz="2600" dirty="0"/>
                  <a:t>is irrational (by contradiction)</a:t>
                </a:r>
                <a:endParaRPr sz="2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152400"/>
                <a:ext cx="8839200" cy="581332"/>
              </a:xfrm>
              <a:blipFill>
                <a:blip r:embed="rId2"/>
                <a:stretch>
                  <a:fillRect l="-1241" t="-3158" r="-62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4319" y="5878482"/>
                <a:ext cx="7772400" cy="11543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Conclusion: Therefore,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A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cannot be rational, so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AE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is irrational.</a:t>
                </a:r>
                <a:endParaRPr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319" y="5878482"/>
                <a:ext cx="7772400" cy="1154363"/>
              </a:xfrm>
              <a:blipFill>
                <a:blip r:embed="rId3"/>
                <a:stretch>
                  <a:fillRect t="-1053" r="-1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B51F4C-C625-5EB0-14FD-5249FA8BAB19}"/>
                  </a:ext>
                </a:extLst>
              </p:cNvPr>
              <p:cNvSpPr txBox="1"/>
              <p:nvPr/>
            </p:nvSpPr>
            <p:spPr>
              <a:xfrm>
                <a:off x="304800" y="659859"/>
                <a:ext cx="8153400" cy="497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Step 1: Assume the opposite,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A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ar-AE" dirty="0"/>
                  <a:t> </a:t>
                </a:r>
                <a:r>
                  <a:rPr lang="en-US" dirty="0">
                    <a:latin typeface="+mn-lt"/>
                  </a:rPr>
                  <a:t>is rational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B51F4C-C625-5EB0-14FD-5249FA8BA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59859"/>
                <a:ext cx="8153400" cy="497637"/>
              </a:xfrm>
              <a:prstGeom prst="rect">
                <a:avLst/>
              </a:prstGeom>
              <a:blipFill>
                <a:blip r:embed="rId4"/>
                <a:stretch>
                  <a:fillRect l="-1121" t="-2439" b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3BA785-53D4-90F3-D4A3-CFF918D99164}"/>
                  </a:ext>
                </a:extLst>
              </p:cNvPr>
              <p:cNvSpPr txBox="1"/>
              <p:nvPr/>
            </p:nvSpPr>
            <p:spPr>
              <a:xfrm>
                <a:off x="308487" y="1103522"/>
                <a:ext cx="8527026" cy="9964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Step 2: This means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AE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ar-AE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+mn-lt"/>
                  </a:rPr>
                  <a:t>can be written as a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, </a:t>
                </a:r>
                <a:r>
                  <a:rPr lang="en-US" i="1" dirty="0">
                    <a:cs typeface="Times New Roman" panose="02020603050405020304" pitchFamily="18" charset="0"/>
                  </a:rPr>
                  <a:t>q</a:t>
                </a:r>
                <a:r>
                  <a:rPr lang="en-US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+mn-lt"/>
                  </a:rPr>
                  <a:t> where </a:t>
                </a:r>
                <a:r>
                  <a:rPr lang="en-US" i="1" dirty="0">
                    <a:cs typeface="Times New Roman" panose="02020603050405020304" pitchFamily="18" charset="0"/>
                  </a:rPr>
                  <a:t>p</a:t>
                </a:r>
                <a:r>
                  <a:rPr lang="en-US" dirty="0">
                    <a:latin typeface="+mn-lt"/>
                  </a:rPr>
                  <a:t> and </a:t>
                </a:r>
                <a:r>
                  <a:rPr lang="en-US" i="1" dirty="0">
                    <a:cs typeface="Times New Roman" panose="02020603050405020304" pitchFamily="18" charset="0"/>
                  </a:rPr>
                  <a:t>q</a:t>
                </a:r>
                <a:r>
                  <a:rPr lang="en-US" dirty="0">
                    <a:latin typeface="+mn-lt"/>
                  </a:rPr>
                  <a:t> are integers with no common factors.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3BA785-53D4-90F3-D4A3-CFF918D99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7" y="1103522"/>
                <a:ext cx="8527026" cy="996491"/>
              </a:xfrm>
              <a:prstGeom prst="rect">
                <a:avLst/>
              </a:prstGeom>
              <a:blipFill>
                <a:blip r:embed="rId5"/>
                <a:stretch>
                  <a:fillRect l="-1144" t="-613" b="-1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D2935D9-6AF6-06E2-CA84-902D26C1F07D}"/>
              </a:ext>
            </a:extLst>
          </p:cNvPr>
          <p:cNvSpPr txBox="1"/>
          <p:nvPr/>
        </p:nvSpPr>
        <p:spPr>
          <a:xfrm>
            <a:off x="304800" y="2186143"/>
            <a:ext cx="838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3: Squaring both sides gives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D49EBF-58EE-FF7D-A5DB-4FB8B468F95C}"/>
                  </a:ext>
                </a:extLst>
              </p:cNvPr>
              <p:cNvSpPr txBox="1"/>
              <p:nvPr/>
            </p:nvSpPr>
            <p:spPr>
              <a:xfrm>
                <a:off x="5514899" y="1955737"/>
                <a:ext cx="967957" cy="803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D49EBF-58EE-FF7D-A5DB-4FB8B468F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899" y="1955737"/>
                <a:ext cx="967957" cy="803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E483DCF-9BB9-77ED-F373-63A8072DB35E}"/>
              </a:ext>
            </a:extLst>
          </p:cNvPr>
          <p:cNvSpPr txBox="1"/>
          <p:nvPr/>
        </p:nvSpPr>
        <p:spPr>
          <a:xfrm>
            <a:off x="5215041" y="2672543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baseline="30000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CC462A-6B35-5BE5-2B0C-23777EE1AD69}"/>
              </a:ext>
            </a:extLst>
          </p:cNvPr>
          <p:cNvSpPr txBox="1"/>
          <p:nvPr/>
        </p:nvSpPr>
        <p:spPr>
          <a:xfrm>
            <a:off x="304800" y="3049343"/>
            <a:ext cx="868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4: This implies that </a:t>
            </a:r>
            <a:r>
              <a:rPr lang="en-US" i="1" dirty="0"/>
              <a:t>p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even, so p must be even (since the square of an odd number is odd).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E484D2-3158-600A-8B44-7B630581E956}"/>
              </a:ext>
            </a:extLst>
          </p:cNvPr>
          <p:cNvSpPr txBox="1"/>
          <p:nvPr/>
        </p:nvSpPr>
        <p:spPr>
          <a:xfrm>
            <a:off x="304800" y="3880340"/>
            <a:ext cx="838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5: Let </a:t>
            </a:r>
            <a:r>
              <a:rPr lang="en-US" i="1" dirty="0"/>
              <a:t>p</a:t>
            </a:r>
            <a:r>
              <a:rPr lang="en-US" dirty="0"/>
              <a:t> = 2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for some integer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dirty="0">
                <a:latin typeface="+mn-lt"/>
              </a:rPr>
              <a:t>then substitute into the equation to get </a:t>
            </a:r>
            <a:r>
              <a:rPr lang="en-US" dirty="0"/>
              <a:t>2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= (2</a:t>
            </a:r>
            <a:r>
              <a:rPr lang="en-US" i="1" dirty="0"/>
              <a:t>k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81514A-4865-9D72-BDA7-F850CB86AA42}"/>
              </a:ext>
            </a:extLst>
          </p:cNvPr>
          <p:cNvSpPr txBox="1"/>
          <p:nvPr/>
        </p:nvSpPr>
        <p:spPr>
          <a:xfrm>
            <a:off x="3609825" y="4663455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4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9E2B41-1518-EFA4-828B-916D7153BF3C}"/>
              </a:ext>
            </a:extLst>
          </p:cNvPr>
          <p:cNvSpPr txBox="1"/>
          <p:nvPr/>
        </p:nvSpPr>
        <p:spPr>
          <a:xfrm>
            <a:off x="3228825" y="5064143"/>
            <a:ext cx="1752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= 2</a:t>
            </a:r>
            <a:r>
              <a:rPr lang="en-US" i="1" dirty="0"/>
              <a:t>k</a:t>
            </a:r>
            <a:r>
              <a:rPr lang="en-US" baseline="30000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2457E3-8C3D-F020-AE24-E27B62618C61}"/>
              </a:ext>
            </a:extLst>
          </p:cNvPr>
          <p:cNvSpPr txBox="1"/>
          <p:nvPr/>
        </p:nvSpPr>
        <p:spPr>
          <a:xfrm>
            <a:off x="4745146" y="4749583"/>
            <a:ext cx="34754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This implies that </a:t>
            </a:r>
            <a:r>
              <a:rPr lang="en-US" sz="2000" i="1" dirty="0">
                <a:solidFill>
                  <a:srgbClr val="FF6600"/>
                </a:solidFill>
              </a:rPr>
              <a:t>q</a:t>
            </a:r>
            <a:r>
              <a:rPr lang="en-US" sz="2000" baseline="30000" dirty="0">
                <a:solidFill>
                  <a:srgbClr val="FF6600"/>
                </a:solidFill>
              </a:rPr>
              <a:t>2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is even, so </a:t>
            </a:r>
            <a:r>
              <a:rPr lang="en-US" sz="2000" i="1" dirty="0">
                <a:solidFill>
                  <a:srgbClr val="FF6600"/>
                </a:solidFill>
              </a:rPr>
              <a:t>q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must also be even</a:t>
            </a:r>
            <a:r>
              <a:rPr lang="en-US" sz="2000" dirty="0">
                <a:solidFill>
                  <a:srgbClr val="FF6600"/>
                </a:solidFill>
              </a:rPr>
              <a:t>,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6BB980-DE87-FA65-CE5C-E3C32A00E34A}"/>
              </a:ext>
            </a:extLst>
          </p:cNvPr>
          <p:cNvSpPr txBox="1"/>
          <p:nvPr/>
        </p:nvSpPr>
        <p:spPr>
          <a:xfrm>
            <a:off x="304799" y="5494145"/>
            <a:ext cx="88391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This contradicts the assumption that </a:t>
            </a:r>
            <a:r>
              <a:rPr lang="en-US" sz="2000" i="1" dirty="0"/>
              <a:t>p</a:t>
            </a:r>
            <a:r>
              <a:rPr lang="en-US" sz="2000" dirty="0"/>
              <a:t> </a:t>
            </a:r>
            <a:r>
              <a:rPr lang="en-US" sz="2000" dirty="0">
                <a:latin typeface="+mn-lt"/>
              </a:rPr>
              <a:t>and</a:t>
            </a:r>
            <a:r>
              <a:rPr lang="en-US" sz="2000" dirty="0"/>
              <a:t> </a:t>
            </a:r>
            <a:r>
              <a:rPr lang="en-US" sz="2000" i="1" dirty="0"/>
              <a:t>q </a:t>
            </a:r>
            <a:r>
              <a:rPr lang="en-US" sz="2000" dirty="0">
                <a:latin typeface="+mn-lt"/>
              </a:rPr>
              <a:t>have no common factors.</a:t>
            </a:r>
          </a:p>
        </p:txBody>
      </p:sp>
    </p:spTree>
    <p:extLst>
      <p:ext uri="{BB962C8B-B14F-4D97-AF65-F5344CB8AC3E}">
        <p14:creationId xmlns:p14="http://schemas.microsoft.com/office/powerpoint/2010/main" val="329054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1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944562"/>
          </a:xfrm>
        </p:spPr>
        <p:txBody>
          <a:bodyPr>
            <a:normAutofit/>
          </a:bodyPr>
          <a:lstStyle/>
          <a:p>
            <a:r>
              <a:rPr sz="2600" dirty="0"/>
              <a:t>Example </a:t>
            </a:r>
            <a:r>
              <a:rPr lang="en-US" sz="2600" dirty="0"/>
              <a:t>3</a:t>
            </a:r>
            <a:r>
              <a:rPr sz="2600" dirty="0"/>
              <a:t>: Prove that there are infinitely many prime numbers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99153-98B2-90C4-B63B-5AC9B75B34B3}"/>
              </a:ext>
            </a:extLst>
          </p:cNvPr>
          <p:cNvSpPr txBox="1"/>
          <p:nvPr/>
        </p:nvSpPr>
        <p:spPr>
          <a:xfrm>
            <a:off x="457200" y="12192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 Assume the opposite, that there are finitely many prime numbers, say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DB57E7-7DCA-20C3-726A-1635F87B17FD}"/>
              </a:ext>
            </a:extLst>
          </p:cNvPr>
          <p:cNvSpPr txBox="1"/>
          <p:nvPr/>
        </p:nvSpPr>
        <p:spPr>
          <a:xfrm>
            <a:off x="457200" y="2167978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 Consider the number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×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× ... × </a:t>
            </a:r>
            <a:r>
              <a:rPr lang="en-US" i="1" dirty="0" err="1"/>
              <a:t>p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+ 1.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F0E122-16E0-EB6A-3429-E086547AC52E}"/>
              </a:ext>
            </a:extLst>
          </p:cNvPr>
          <p:cNvSpPr txBox="1"/>
          <p:nvPr/>
        </p:nvSpPr>
        <p:spPr>
          <a:xfrm>
            <a:off x="489626" y="2747424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3: This number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not divisible by any of the prime numbers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(</a:t>
            </a:r>
            <a:r>
              <a:rPr lang="en-US" dirty="0">
                <a:latin typeface="+mn-lt"/>
              </a:rPr>
              <a:t>since dividing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by any </a:t>
            </a:r>
            <a:r>
              <a:rPr lang="en-US" i="1" dirty="0"/>
              <a:t>p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leaves a remainder of </a:t>
            </a:r>
            <a:r>
              <a:rPr lang="en-US" dirty="0"/>
              <a:t>1).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8D6E1-E0F4-4CB9-36C6-6E3AF0802C72}"/>
              </a:ext>
            </a:extLst>
          </p:cNvPr>
          <p:cNvSpPr txBox="1"/>
          <p:nvPr/>
        </p:nvSpPr>
        <p:spPr>
          <a:xfrm>
            <a:off x="571500" y="4093591"/>
            <a:ext cx="8001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4: Therefore,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must either be prime or divisible by a prime not in the list, contradicting the assumption that we have listed all the prime numbers.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A1794-EEA9-DBE4-8128-A6FDCAA7BB35}"/>
              </a:ext>
            </a:extLst>
          </p:cNvPr>
          <p:cNvSpPr txBox="1"/>
          <p:nvPr/>
        </p:nvSpPr>
        <p:spPr>
          <a:xfrm>
            <a:off x="588522" y="5439758"/>
            <a:ext cx="84030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Conclusion: There must be infinitely many prime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83" y="641046"/>
            <a:ext cx="7772400" cy="715962"/>
          </a:xfrm>
        </p:spPr>
        <p:txBody>
          <a:bodyPr>
            <a:normAutofit/>
          </a:bodyPr>
          <a:lstStyle/>
          <a:p>
            <a:r>
              <a:rPr sz="2600" dirty="0"/>
              <a:t>Common Pitfalls in Proof by Contradiction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3CE598-B914-17B4-7BB4-26B3D074B393}"/>
              </a:ext>
            </a:extLst>
          </p:cNvPr>
          <p:cNvSpPr txBox="1"/>
          <p:nvPr/>
        </p:nvSpPr>
        <p:spPr>
          <a:xfrm>
            <a:off x="685800" y="1371600"/>
            <a:ext cx="8001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 Failing to identify the correct contradiction: Ensure that the derived contradiction truly makes the assumption impossible.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0272DA-7D31-B5F1-DC9D-56CFA1665498}"/>
              </a:ext>
            </a:extLst>
          </p:cNvPr>
          <p:cNvSpPr txBox="1"/>
          <p:nvPr/>
        </p:nvSpPr>
        <p:spPr>
          <a:xfrm>
            <a:off x="685800" y="2828835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2. Neglecting to carefully follow logical steps: Proof by contradiction requires careful reasoning, as assumptions and implications need to be rigorously justified.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41D560-EFEB-DEE0-6337-CEF95221136F}"/>
              </a:ext>
            </a:extLst>
          </p:cNvPr>
          <p:cNvSpPr txBox="1"/>
          <p:nvPr/>
        </p:nvSpPr>
        <p:spPr>
          <a:xfrm>
            <a:off x="685800" y="4289313"/>
            <a:ext cx="7924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3. Confusing contradiction with other proof methods: Remember that in proof by contradiction, the goal is to show the assumed negation leads to an absurd result.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93979A0-CE6A-E75E-50D2-E2EC94631875}"/>
              </a:ext>
            </a:extLst>
          </p:cNvPr>
          <p:cNvSpPr txBox="1">
            <a:spLocks/>
          </p:cNvSpPr>
          <p:nvPr/>
        </p:nvSpPr>
        <p:spPr>
          <a:xfrm>
            <a:off x="266700" y="-168792"/>
            <a:ext cx="89916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>
                <a:solidFill>
                  <a:srgbClr val="0070C0"/>
                </a:solidFill>
              </a:rPr>
              <a:t>Proof by Contradiction (Reductio ad Absurdum)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69812"/>
            <a:ext cx="7772400" cy="639762"/>
          </a:xfrm>
        </p:spPr>
        <p:txBody>
          <a:bodyPr>
            <a:normAutofit/>
          </a:bodyPr>
          <a:lstStyle/>
          <a:p>
            <a:r>
              <a:rPr sz="2600" dirty="0"/>
              <a:t>Why Proof by Contradiction is Important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08217C-7DD3-4B6A-62E2-B09EC8C1E36E}"/>
              </a:ext>
            </a:extLst>
          </p:cNvPr>
          <p:cNvSpPr txBox="1"/>
          <p:nvPr/>
        </p:nvSpPr>
        <p:spPr>
          <a:xfrm>
            <a:off x="724710" y="1745531"/>
            <a:ext cx="77723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1. Powerful method: It can be used to prove results that are difficult to show directly.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E2FB1C-3C01-04FD-31BD-98FDD7C39399}"/>
              </a:ext>
            </a:extLst>
          </p:cNvPr>
          <p:cNvSpPr txBox="1"/>
          <p:nvPr/>
        </p:nvSpPr>
        <p:spPr>
          <a:xfrm>
            <a:off x="724710" y="2989502"/>
            <a:ext cx="777239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2. Application in many areas of mathematics: Proof by contradiction is used in number theory, algebra, and geometry.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385DBC-D653-9103-1C69-423D6B594480}"/>
              </a:ext>
            </a:extLst>
          </p:cNvPr>
          <p:cNvSpPr txBox="1"/>
          <p:nvPr/>
        </p:nvSpPr>
        <p:spPr>
          <a:xfrm>
            <a:off x="747408" y="4633583"/>
            <a:ext cx="77497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3. Builds logical reasoning: It trains you to think carefully about the implications of assumptions.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B541792-D215-9A78-74F0-3F4E4059FC2E}"/>
              </a:ext>
            </a:extLst>
          </p:cNvPr>
          <p:cNvSpPr txBox="1">
            <a:spLocks/>
          </p:cNvSpPr>
          <p:nvPr/>
        </p:nvSpPr>
        <p:spPr>
          <a:xfrm>
            <a:off x="266700" y="-168792"/>
            <a:ext cx="89916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>
                <a:solidFill>
                  <a:srgbClr val="0070C0"/>
                </a:solidFill>
              </a:rPr>
              <a:t>Proof by Contradiction (Reductio ad Absurdum)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A35418-6916-0F35-7F2E-0086045E1B2F}"/>
              </a:ext>
            </a:extLst>
          </p:cNvPr>
          <p:cNvSpPr txBox="1"/>
          <p:nvPr/>
        </p:nvSpPr>
        <p:spPr>
          <a:xfrm>
            <a:off x="762000" y="1848310"/>
            <a:ext cx="8001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Proof by contradiction (reductio ad absurdum) is a fundamental method in mathematics, where assuming the opposite of a statement leads to an impossible or absurd result.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E40483-AB6E-5309-DF0C-9DDF3BA0ADF6}"/>
              </a:ext>
            </a:extLst>
          </p:cNvPr>
          <p:cNvSpPr txBox="1"/>
          <p:nvPr/>
        </p:nvSpPr>
        <p:spPr>
          <a:xfrm>
            <a:off x="762000" y="3581400"/>
            <a:ext cx="8001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By mastering this technique, you can prove a wide range of mathematical statements and build strong logical reasoning skills.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1A4ED9-C650-085D-1067-2EB570264D8F}"/>
              </a:ext>
            </a:extLst>
          </p:cNvPr>
          <p:cNvSpPr txBox="1"/>
          <p:nvPr/>
        </p:nvSpPr>
        <p:spPr>
          <a:xfrm>
            <a:off x="914400" y="4976413"/>
            <a:ext cx="762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Always carefully follow logical steps to ensure the contradiction is valid and leads to a clear conclusion.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C962F02-9D6C-438F-9DF3-16E799D04B6D}"/>
              </a:ext>
            </a:extLst>
          </p:cNvPr>
          <p:cNvSpPr txBox="1">
            <a:spLocks/>
          </p:cNvSpPr>
          <p:nvPr/>
        </p:nvSpPr>
        <p:spPr>
          <a:xfrm>
            <a:off x="266700" y="-168792"/>
            <a:ext cx="89916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>
                <a:solidFill>
                  <a:srgbClr val="0070C0"/>
                </a:solidFill>
              </a:rPr>
              <a:t>Proof by Contradiction (Reductio ad Absurdum)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3169</TotalTime>
  <Words>860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Comic Sans MS</vt:lpstr>
      <vt:lpstr>Times New Roman</vt:lpstr>
      <vt:lpstr>Wingdings 2</vt:lpstr>
      <vt:lpstr>Theme1</vt:lpstr>
      <vt:lpstr>Proof by contradiction</vt:lpstr>
      <vt:lpstr>What is Proof by Contradiction (Reductio ad Absurdum)?</vt:lpstr>
      <vt:lpstr>Structure of a Proof by Contradiction</vt:lpstr>
      <vt:lpstr>Example 1: Prove that log2 3 is irrational (by contradiction)</vt:lpstr>
      <vt:lpstr>Example 2: Prove that √2 is irrational (by contradiction)</vt:lpstr>
      <vt:lpstr>Example 3: Prove that there are infinitely many prime numbers</vt:lpstr>
      <vt:lpstr>Common Pitfalls in Proof by Contradiction</vt:lpstr>
      <vt:lpstr>Why Proof by Contradiction is Important</vt:lpstr>
      <vt:lpstr>Conclusion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41</cp:revision>
  <dcterms:created xsi:type="dcterms:W3CDTF">2020-03-20T14:31:49Z</dcterms:created>
  <dcterms:modified xsi:type="dcterms:W3CDTF">2024-11-20T13:06:42Z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