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9" r:id="rId9"/>
    <p:sldId id="263" r:id="rId10"/>
    <p:sldId id="264" r:id="rId11"/>
    <p:sldId id="298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>
      <p:cViewPr varScale="1">
        <p:scale>
          <a:sx n="65" d="100"/>
          <a:sy n="65" d="100"/>
        </p:scale>
        <p:origin x="12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21 October 2024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2A00AEB-3C8A-4E90-92BB-E70457310CB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701638-9891-450A-A820-2B77055369E3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B2DE70-67B1-47C9-9580-E8E78BFC64BA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10/21/2024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21 October 2024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atin typeface="+mn-lt"/>
              </a:rPr>
              <a:t>Proof by equivalence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81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understand and use proof by equivalence.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01C1432-EA39-4F3F-8846-0BD411EF8E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D2E3DCF-D697-4AC5-B232-335DFDD5A17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15C7D7-1A10-70CC-78A3-029FF85EBCF5}"/>
              </a:ext>
            </a:extLst>
          </p:cNvPr>
          <p:cNvSpPr txBox="1"/>
          <p:nvPr/>
        </p:nvSpPr>
        <p:spPr>
          <a:xfrm>
            <a:off x="924232" y="1600200"/>
            <a:ext cx="776256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08138" indent="-1608138"/>
            <a:r>
              <a:rPr lang="en-US" sz="2600" dirty="0">
                <a:latin typeface="+mn-lt"/>
              </a:rPr>
              <a:t>Summary: Proof by equivalence shows the logical interdependence of two mathematical statements.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507B8B-FDB0-1828-662F-FA6181921BE6}"/>
              </a:ext>
            </a:extLst>
          </p:cNvPr>
          <p:cNvSpPr txBox="1"/>
          <p:nvPr/>
        </p:nvSpPr>
        <p:spPr>
          <a:xfrm>
            <a:off x="1066800" y="3429000"/>
            <a:ext cx="7620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Practice with a variety of problems to get comfortable with proving in both directions.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8399A3E6-3B2B-4602-A9E5-05FA33B4BD6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29C96EE-20AA-42DA-8C63-7445E997B17A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1D77BE-AB03-42A4-8AF6-1CFF22C0B6C6}"/>
              </a:ext>
            </a:extLst>
          </p:cNvPr>
          <p:cNvSpPr txBox="1"/>
          <p:nvPr/>
        </p:nvSpPr>
        <p:spPr>
          <a:xfrm>
            <a:off x="2262188" y="4198867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8D739D-66AF-4885-BC68-895FBFDDB710}"/>
              </a:ext>
            </a:extLst>
          </p:cNvPr>
          <p:cNvSpPr txBox="1"/>
          <p:nvPr/>
        </p:nvSpPr>
        <p:spPr>
          <a:xfrm>
            <a:off x="765464" y="4778387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2F41C2-F4E7-4566-9934-734052273CA2}"/>
              </a:ext>
            </a:extLst>
          </p:cNvPr>
          <p:cNvSpPr txBox="1"/>
          <p:nvPr/>
        </p:nvSpPr>
        <p:spPr>
          <a:xfrm>
            <a:off x="2778918" y="531364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2CD8414-B8DC-40F1-BE72-BA7BE5366312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731838"/>
          </a:xfrm>
        </p:spPr>
        <p:txBody>
          <a:bodyPr>
            <a:normAutofit/>
          </a:bodyPr>
          <a:lstStyle/>
          <a:p>
            <a:r>
              <a:rPr sz="3200" dirty="0"/>
              <a:t>What is Proof by Equivalence?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3AD32A8-52F1-818D-35F3-790D17785AB0}"/>
              </a:ext>
            </a:extLst>
          </p:cNvPr>
          <p:cNvSpPr txBox="1">
            <a:spLocks/>
          </p:cNvSpPr>
          <p:nvPr/>
        </p:nvSpPr>
        <p:spPr>
          <a:xfrm>
            <a:off x="88490" y="57201"/>
            <a:ext cx="7772400" cy="731838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</a:rPr>
              <a:t>Proof by Equivalence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CB193B-43B4-16A2-1C77-D85E15C1CAFD}"/>
              </a:ext>
            </a:extLst>
          </p:cNvPr>
          <p:cNvSpPr txBox="1"/>
          <p:nvPr/>
        </p:nvSpPr>
        <p:spPr>
          <a:xfrm>
            <a:off x="1143000" y="1514667"/>
            <a:ext cx="77724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Proof by equivalence (biconditional proof) shows two statements are logically equivalent.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8784DE-D31E-D97D-91A3-D429D94C3DCA}"/>
              </a:ext>
            </a:extLst>
          </p:cNvPr>
          <p:cNvSpPr txBox="1"/>
          <p:nvPr/>
        </p:nvSpPr>
        <p:spPr>
          <a:xfrm>
            <a:off x="1143000" y="2511622"/>
            <a:ext cx="60198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This means proving both directions: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B2D18A-8CC9-9F14-0663-9B0DC8F04AEA}"/>
              </a:ext>
            </a:extLst>
          </p:cNvPr>
          <p:cNvSpPr txBox="1"/>
          <p:nvPr/>
        </p:nvSpPr>
        <p:spPr>
          <a:xfrm>
            <a:off x="1655507" y="3108468"/>
            <a:ext cx="463836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- A </a:t>
            </a:r>
            <a:r>
              <a:rPr lang="en-US" sz="2600" dirty="0">
                <a:latin typeface="+mn-lt"/>
              </a:rPr>
              <a:t>implies </a:t>
            </a:r>
            <a:r>
              <a:rPr lang="en-US" dirty="0"/>
              <a:t>B (A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US" dirty="0"/>
              <a:t> B)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DB8C8F-8763-1055-DAE6-28B803696A24}"/>
              </a:ext>
            </a:extLst>
          </p:cNvPr>
          <p:cNvSpPr txBox="1"/>
          <p:nvPr/>
        </p:nvSpPr>
        <p:spPr>
          <a:xfrm>
            <a:off x="1655507" y="3723017"/>
            <a:ext cx="463836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- B </a:t>
            </a:r>
            <a:r>
              <a:rPr lang="en-US" sz="2600" dirty="0">
                <a:latin typeface="+mn-lt"/>
              </a:rPr>
              <a:t>implies</a:t>
            </a:r>
            <a:r>
              <a:rPr lang="en-US" dirty="0"/>
              <a:t> A (B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US" dirty="0"/>
              <a:t> A)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A14F16-59C5-878A-955C-1ABF79104CE4}"/>
              </a:ext>
            </a:extLst>
          </p:cNvPr>
          <p:cNvSpPr txBox="1"/>
          <p:nvPr/>
        </p:nvSpPr>
        <p:spPr>
          <a:xfrm>
            <a:off x="1143000" y="4337566"/>
            <a:ext cx="73152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Goal: To establish that two mathematical statements are true in both directions, denoted as </a:t>
            </a:r>
            <a:r>
              <a:rPr lang="en-US" dirty="0"/>
              <a:t>A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⇔</a:t>
            </a:r>
            <a:r>
              <a:rPr lang="en-US" dirty="0"/>
              <a:t> 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08038"/>
            <a:ext cx="8077200" cy="868362"/>
          </a:xfrm>
        </p:spPr>
        <p:txBody>
          <a:bodyPr>
            <a:normAutofit fontScale="90000"/>
          </a:bodyPr>
          <a:lstStyle/>
          <a:p>
            <a:r>
              <a:rPr dirty="0"/>
              <a:t>Structure of a Proof by Equivalence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6BF76D-3182-EDAD-0C50-4E345CBE204D}"/>
              </a:ext>
            </a:extLst>
          </p:cNvPr>
          <p:cNvSpPr txBox="1">
            <a:spLocks/>
          </p:cNvSpPr>
          <p:nvPr/>
        </p:nvSpPr>
        <p:spPr>
          <a:xfrm>
            <a:off x="88490" y="57201"/>
            <a:ext cx="7772400" cy="731838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</a:rPr>
              <a:t>Proof by Equivalence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85251D-FFDE-B41E-E7B2-DD8A0ABF367D}"/>
              </a:ext>
            </a:extLst>
          </p:cNvPr>
          <p:cNvSpPr txBox="1"/>
          <p:nvPr/>
        </p:nvSpPr>
        <p:spPr>
          <a:xfrm>
            <a:off x="1371600" y="1698974"/>
            <a:ext cx="463836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1. Prove </a:t>
            </a:r>
            <a:r>
              <a:rPr lang="en-US" dirty="0"/>
              <a:t>A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US" dirty="0"/>
              <a:t> B: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6DE5A6-700B-E365-AD19-6861014F9651}"/>
              </a:ext>
            </a:extLst>
          </p:cNvPr>
          <p:cNvSpPr txBox="1"/>
          <p:nvPr/>
        </p:nvSpPr>
        <p:spPr>
          <a:xfrm>
            <a:off x="2209800" y="2160639"/>
            <a:ext cx="67818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- Assume </a:t>
            </a:r>
            <a:r>
              <a:rPr lang="en-US" dirty="0"/>
              <a:t>A </a:t>
            </a:r>
            <a:r>
              <a:rPr lang="en-US" sz="2600" dirty="0">
                <a:latin typeface="+mn-lt"/>
              </a:rPr>
              <a:t>is true and deduce </a:t>
            </a:r>
            <a:r>
              <a:rPr lang="en-US" dirty="0"/>
              <a:t>B </a:t>
            </a:r>
            <a:r>
              <a:rPr lang="en-US" sz="2600" dirty="0">
                <a:latin typeface="+mn-lt"/>
              </a:rPr>
              <a:t>from it.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7D2EDC-DCDB-E0E7-EE53-01EB426B952F}"/>
              </a:ext>
            </a:extLst>
          </p:cNvPr>
          <p:cNvSpPr txBox="1"/>
          <p:nvPr/>
        </p:nvSpPr>
        <p:spPr>
          <a:xfrm>
            <a:off x="1371600" y="3048000"/>
            <a:ext cx="463836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2. Prove </a:t>
            </a:r>
            <a:r>
              <a:rPr lang="en-US" dirty="0"/>
              <a:t>B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US" dirty="0"/>
              <a:t> A: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67ADE7-735A-D1E6-9A85-C26CB89B1807}"/>
              </a:ext>
            </a:extLst>
          </p:cNvPr>
          <p:cNvSpPr txBox="1"/>
          <p:nvPr/>
        </p:nvSpPr>
        <p:spPr>
          <a:xfrm>
            <a:off x="2209800" y="3586317"/>
            <a:ext cx="6553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 - Assume </a:t>
            </a:r>
            <a:r>
              <a:rPr lang="en-US" dirty="0"/>
              <a:t>B </a:t>
            </a:r>
            <a:r>
              <a:rPr lang="en-US" sz="2600" dirty="0">
                <a:latin typeface="+mn-lt"/>
              </a:rPr>
              <a:t>is true and deduce </a:t>
            </a:r>
            <a:r>
              <a:rPr lang="en-US" dirty="0"/>
              <a:t>A </a:t>
            </a:r>
            <a:r>
              <a:rPr lang="en-US" sz="2600" dirty="0">
                <a:latin typeface="+mn-lt"/>
              </a:rPr>
              <a:t>from it.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723D7A-4634-C74C-5BBA-B51BF47D1D14}"/>
              </a:ext>
            </a:extLst>
          </p:cNvPr>
          <p:cNvSpPr txBox="1"/>
          <p:nvPr/>
        </p:nvSpPr>
        <p:spPr>
          <a:xfrm>
            <a:off x="1371600" y="4596496"/>
            <a:ext cx="70866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Conclusion: If both directions are true, we conclude </a:t>
            </a:r>
            <a:r>
              <a:rPr lang="en-US" dirty="0"/>
              <a:t>A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⇔</a:t>
            </a:r>
            <a:r>
              <a:rPr lang="en-US" dirty="0"/>
              <a:t> 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2286000" cy="579438"/>
          </a:xfrm>
        </p:spPr>
        <p:txBody>
          <a:bodyPr>
            <a:normAutofit fontScale="90000"/>
          </a:bodyPr>
          <a:lstStyle/>
          <a:p>
            <a:r>
              <a:rPr sz="3200" b="1" dirty="0"/>
              <a:t>Example 1: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F21ECB-0AAC-A96D-0F61-7CCBB1E05E18}"/>
              </a:ext>
            </a:extLst>
          </p:cNvPr>
          <p:cNvSpPr txBox="1">
            <a:spLocks/>
          </p:cNvSpPr>
          <p:nvPr/>
        </p:nvSpPr>
        <p:spPr>
          <a:xfrm>
            <a:off x="1059426" y="842421"/>
            <a:ext cx="8077200" cy="931911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b="1" dirty="0"/>
              <a:t>               Prove that for any integer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dirty="0"/>
              <a:t>,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baseline="30000" dirty="0"/>
              <a:t>2</a:t>
            </a:r>
            <a:r>
              <a:rPr lang="en-US" sz="2400" b="1" dirty="0"/>
              <a:t> is divisible by 4 if and only if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dirty="0"/>
              <a:t> is even.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F73727-072B-3B5C-F022-6C18FED33323}"/>
              </a:ext>
            </a:extLst>
          </p:cNvPr>
          <p:cNvSpPr txBox="1"/>
          <p:nvPr/>
        </p:nvSpPr>
        <p:spPr>
          <a:xfrm>
            <a:off x="897194" y="1847565"/>
            <a:ext cx="138880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1: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E60197-A0CC-93CB-CCE4-4D75011EB131}"/>
              </a:ext>
            </a:extLst>
          </p:cNvPr>
          <p:cNvSpPr txBox="1"/>
          <p:nvPr/>
        </p:nvSpPr>
        <p:spPr>
          <a:xfrm>
            <a:off x="2263876" y="1742183"/>
            <a:ext cx="61476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Prove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+mn-lt"/>
              </a:rPr>
              <a:t> is even 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US" sz="2600" dirty="0">
                <a:latin typeface="+mn-lt"/>
              </a:rPr>
              <a:t>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baseline="30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is divisible by 4: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E5A2CE-43B7-896C-ED79-BE8BCA1FF452}"/>
              </a:ext>
            </a:extLst>
          </p:cNvPr>
          <p:cNvSpPr txBox="1"/>
          <p:nvPr/>
        </p:nvSpPr>
        <p:spPr>
          <a:xfrm>
            <a:off x="914400" y="2351879"/>
            <a:ext cx="5572432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- Let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+mn-lt"/>
              </a:rPr>
              <a:t> = 2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, where 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 is an integer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3CF6F5-4FE7-DEF9-E218-B7145DCA7AC9}"/>
              </a:ext>
            </a:extLst>
          </p:cNvPr>
          <p:cNvSpPr txBox="1"/>
          <p:nvPr/>
        </p:nvSpPr>
        <p:spPr>
          <a:xfrm>
            <a:off x="6324600" y="2440680"/>
            <a:ext cx="2690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definition of even numbers.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D72FE2-2998-8F46-E3CF-5940DF9490A8}"/>
              </a:ext>
            </a:extLst>
          </p:cNvPr>
          <p:cNvSpPr txBox="1"/>
          <p:nvPr/>
        </p:nvSpPr>
        <p:spPr>
          <a:xfrm>
            <a:off x="1607573" y="2844322"/>
            <a:ext cx="2102875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baseline="30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= (2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)</a:t>
            </a:r>
            <a:r>
              <a:rPr lang="en-US" sz="2600" baseline="30000" dirty="0">
                <a:latin typeface="+mn-lt"/>
              </a:rPr>
              <a:t> 2</a:t>
            </a:r>
            <a:endParaRPr lang="en-US" sz="2600" dirty="0"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4DD001-413F-DB34-4FF1-29749B1A7FD4}"/>
              </a:ext>
            </a:extLst>
          </p:cNvPr>
          <p:cNvSpPr txBox="1"/>
          <p:nvPr/>
        </p:nvSpPr>
        <p:spPr>
          <a:xfrm>
            <a:off x="2008239" y="3324055"/>
            <a:ext cx="12192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= 4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latin typeface="+mn-lt"/>
              </a:rPr>
              <a:t>2</a:t>
            </a:r>
            <a:endParaRPr lang="en-US" sz="2600" dirty="0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D9EE0E-9CB0-82DF-5F24-24B2E7A7498D}"/>
              </a:ext>
            </a:extLst>
          </p:cNvPr>
          <p:cNvSpPr txBox="1"/>
          <p:nvPr/>
        </p:nvSpPr>
        <p:spPr>
          <a:xfrm>
            <a:off x="3577763" y="3321030"/>
            <a:ext cx="36243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which is divisible by 4.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691514A-B452-2A27-7AF2-2C76CED2DC97}"/>
              </a:ext>
            </a:extLst>
          </p:cNvPr>
          <p:cNvSpPr txBox="1"/>
          <p:nvPr/>
        </p:nvSpPr>
        <p:spPr>
          <a:xfrm>
            <a:off x="943897" y="3890009"/>
            <a:ext cx="147238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Step 2: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9F72EE-B802-5067-E757-90F9BC28A862}"/>
              </a:ext>
            </a:extLst>
          </p:cNvPr>
          <p:cNvSpPr txBox="1"/>
          <p:nvPr/>
        </p:nvSpPr>
        <p:spPr>
          <a:xfrm>
            <a:off x="2293374" y="3890009"/>
            <a:ext cx="61476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Prove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baseline="30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is divisible by 4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n-US" sz="2600" dirty="0">
                <a:latin typeface="+mn-lt"/>
              </a:rPr>
              <a:t>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+mn-lt"/>
              </a:rPr>
              <a:t> is even: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EFB0A08-E843-755E-4DC2-06A8C07B7AE7}"/>
              </a:ext>
            </a:extLst>
          </p:cNvPr>
          <p:cNvSpPr txBox="1"/>
          <p:nvPr/>
        </p:nvSpPr>
        <p:spPr>
          <a:xfrm>
            <a:off x="795182" y="4378787"/>
            <a:ext cx="7616313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6538" indent="-236538"/>
            <a:r>
              <a:rPr lang="en-US" sz="2600" dirty="0">
                <a:latin typeface="+mn-lt"/>
              </a:rPr>
              <a:t>- Suppose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baseline="30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is divisible by 4, if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+mn-lt"/>
              </a:rPr>
              <a:t> were odd say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+mn-lt"/>
              </a:rPr>
              <a:t> = 2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 + 1, then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baseline="30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= (2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 + 1)</a:t>
            </a:r>
            <a:r>
              <a:rPr lang="en-US" sz="2600" baseline="30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= 4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baseline="30000" dirty="0">
                <a:latin typeface="+mn-lt"/>
              </a:rPr>
              <a:t>2</a:t>
            </a:r>
            <a:r>
              <a:rPr lang="en-US" sz="2600" dirty="0">
                <a:latin typeface="+mn-lt"/>
              </a:rPr>
              <a:t> + 4</a:t>
            </a:r>
            <a:r>
              <a:rPr lang="en-US" sz="2600" i="1" dirty="0">
                <a:cs typeface="Times New Roman" panose="02020603050405020304" pitchFamily="18" charset="0"/>
              </a:rPr>
              <a:t>k</a:t>
            </a:r>
            <a:r>
              <a:rPr lang="en-US" sz="2600" dirty="0">
                <a:latin typeface="+mn-lt"/>
              </a:rPr>
              <a:t> + 1, which is not divisible by 4.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177421B-6C69-F346-6CCF-C8DA570AF3CD}"/>
              </a:ext>
            </a:extLst>
          </p:cNvPr>
          <p:cNvSpPr txBox="1"/>
          <p:nvPr/>
        </p:nvSpPr>
        <p:spPr>
          <a:xfrm>
            <a:off x="824679" y="5683878"/>
            <a:ext cx="7772399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Therefore, </a:t>
            </a:r>
            <a:r>
              <a:rPr lang="en-US" sz="2600" i="1" dirty="0"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+mn-lt"/>
              </a:rPr>
              <a:t> must be even.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CC1FD8BD-ADCF-A6DB-A044-4720BC3866F6}"/>
              </a:ext>
            </a:extLst>
          </p:cNvPr>
          <p:cNvSpPr txBox="1">
            <a:spLocks/>
          </p:cNvSpPr>
          <p:nvPr/>
        </p:nvSpPr>
        <p:spPr>
          <a:xfrm>
            <a:off x="88490" y="57201"/>
            <a:ext cx="7772400" cy="731838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</a:rPr>
              <a:t>Proof by Equivalence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09FC417-CCC9-8076-9A14-D088F8DB4630}"/>
              </a:ext>
            </a:extLst>
          </p:cNvPr>
          <p:cNvSpPr txBox="1"/>
          <p:nvPr/>
        </p:nvSpPr>
        <p:spPr>
          <a:xfrm>
            <a:off x="1027471" y="6107372"/>
            <a:ext cx="7162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Conclusion:</a:t>
            </a:r>
            <a:r>
              <a:rPr lang="en-US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baseline="30000" dirty="0"/>
              <a:t>2</a:t>
            </a:r>
            <a:r>
              <a:rPr lang="en-US" b="1" dirty="0"/>
              <a:t> </a:t>
            </a:r>
            <a:r>
              <a:rPr lang="en-US" dirty="0">
                <a:latin typeface="+mn-lt"/>
              </a:rPr>
              <a:t>is divisible by 4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⇔ 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1" dirty="0"/>
              <a:t> </a:t>
            </a:r>
            <a:r>
              <a:rPr lang="en-US" dirty="0">
                <a:latin typeface="+mn-lt"/>
              </a:rPr>
              <a:t>is even.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5" grpId="0"/>
      <p:bldP spid="17" grpId="0"/>
      <p:bldP spid="18" grpId="0"/>
      <p:bldP spid="20" grpId="0"/>
      <p:bldP spid="22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579438"/>
          </a:xfrm>
        </p:spPr>
        <p:txBody>
          <a:bodyPr>
            <a:normAutofit/>
          </a:bodyPr>
          <a:lstStyle/>
          <a:p>
            <a:r>
              <a:rPr sz="2400" b="1" dirty="0">
                <a:latin typeface="+mn-lt"/>
              </a:rPr>
              <a:t>Example 2: Prove </a:t>
            </a:r>
            <a:r>
              <a:rPr lang="en-US" sz="2400" b="1" i="1" dirty="0">
                <a:latin typeface="+mn-lt"/>
                <a:cs typeface="Times New Roman" panose="02020603050405020304" pitchFamily="18" charset="0"/>
              </a:rPr>
              <a:t>a + b </a:t>
            </a:r>
            <a:r>
              <a:rPr lang="en-US" sz="2400" b="1" dirty="0">
                <a:latin typeface="+mn-lt"/>
              </a:rPr>
              <a:t>= 0 </a:t>
            </a:r>
            <a:r>
              <a:rPr sz="2400" b="1" dirty="0">
                <a:latin typeface="+mn-lt"/>
              </a:rPr>
              <a:t>if and only if </a:t>
            </a:r>
            <a:r>
              <a:rPr lang="en-US" sz="2400" b="1" i="1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latin typeface="+mn-lt"/>
                <a:cs typeface="Times New Roman" panose="02020603050405020304" pitchFamily="18" charset="0"/>
              </a:rPr>
              <a:t> = </a:t>
            </a:r>
            <a:r>
              <a:rPr lang="en-US" sz="2400" b="1" i="1" dirty="0">
                <a:latin typeface="+mn-lt"/>
                <a:cs typeface="Times New Roman" panose="02020603050405020304" pitchFamily="18" charset="0"/>
              </a:rPr>
              <a:t>–b</a:t>
            </a:r>
            <a:endParaRPr sz="2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B2DAF0-3641-47E3-2761-8EAE76CAE54B}"/>
              </a:ext>
            </a:extLst>
          </p:cNvPr>
          <p:cNvSpPr txBox="1">
            <a:spLocks/>
          </p:cNvSpPr>
          <p:nvPr/>
        </p:nvSpPr>
        <p:spPr>
          <a:xfrm>
            <a:off x="88490" y="57201"/>
            <a:ext cx="7772400" cy="731838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</a:rPr>
              <a:t>Proof by Equivalence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90D5F2-91C0-9F1B-35EB-DC3AD86DADC7}"/>
              </a:ext>
            </a:extLst>
          </p:cNvPr>
          <p:cNvSpPr txBox="1"/>
          <p:nvPr/>
        </p:nvSpPr>
        <p:spPr>
          <a:xfrm>
            <a:off x="685800" y="1586241"/>
            <a:ext cx="6019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1: Prove </a:t>
            </a:r>
            <a:r>
              <a:rPr lang="en-US" i="1" dirty="0"/>
              <a:t>a + b </a:t>
            </a:r>
            <a:r>
              <a:rPr lang="en-US" dirty="0">
                <a:latin typeface="+mn-lt"/>
              </a:rPr>
              <a:t>= 0 ⇒ </a:t>
            </a:r>
            <a:r>
              <a:rPr lang="en-US" i="1" dirty="0"/>
              <a:t>a</a:t>
            </a:r>
            <a:r>
              <a:rPr lang="en-US" dirty="0">
                <a:latin typeface="+mn-lt"/>
              </a:rPr>
              <a:t> = </a:t>
            </a:r>
            <a:r>
              <a:rPr lang="en-US" i="1" dirty="0"/>
              <a:t>–b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9DAD28-74A6-7579-1D60-54C621A58FD4}"/>
              </a:ext>
            </a:extLst>
          </p:cNvPr>
          <p:cNvSpPr txBox="1"/>
          <p:nvPr/>
        </p:nvSpPr>
        <p:spPr>
          <a:xfrm>
            <a:off x="1295400" y="2077688"/>
            <a:ext cx="463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- Assume </a:t>
            </a:r>
            <a:r>
              <a:rPr lang="en-US" i="1" dirty="0"/>
              <a:t>a + b </a:t>
            </a:r>
            <a:r>
              <a:rPr lang="en-US" dirty="0"/>
              <a:t>= 0.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48D451-555E-56C9-D2BE-D4312D20A777}"/>
              </a:ext>
            </a:extLst>
          </p:cNvPr>
          <p:cNvSpPr txBox="1"/>
          <p:nvPr/>
        </p:nvSpPr>
        <p:spPr>
          <a:xfrm>
            <a:off x="1268360" y="2589352"/>
            <a:ext cx="60197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- Subtract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from both sides: </a:t>
            </a:r>
            <a:r>
              <a:rPr lang="en-US" i="1" dirty="0"/>
              <a:t>a = –b</a:t>
            </a:r>
            <a:r>
              <a:rPr lang="en-US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A857C5-11A8-E8F9-D9CE-866B76528AFB}"/>
              </a:ext>
            </a:extLst>
          </p:cNvPr>
          <p:cNvSpPr txBox="1"/>
          <p:nvPr/>
        </p:nvSpPr>
        <p:spPr>
          <a:xfrm>
            <a:off x="685800" y="3249402"/>
            <a:ext cx="463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Step 2: Prove </a:t>
            </a:r>
            <a:r>
              <a:rPr lang="en-US" i="1" dirty="0"/>
              <a:t>a</a:t>
            </a:r>
            <a:r>
              <a:rPr lang="en-US" dirty="0">
                <a:latin typeface="+mn-lt"/>
              </a:rPr>
              <a:t> = </a:t>
            </a:r>
            <a:r>
              <a:rPr lang="en-US" i="1" dirty="0"/>
              <a:t>–b</a:t>
            </a:r>
            <a:r>
              <a:rPr lang="en-US" dirty="0"/>
              <a:t> </a:t>
            </a:r>
            <a:r>
              <a:rPr lang="en-US" dirty="0">
                <a:latin typeface="+mn-lt"/>
              </a:rPr>
              <a:t>⇒</a:t>
            </a:r>
            <a:r>
              <a:rPr lang="en-US" dirty="0"/>
              <a:t> </a:t>
            </a:r>
            <a:r>
              <a:rPr lang="en-US" i="1" dirty="0"/>
              <a:t>a + b </a:t>
            </a:r>
            <a:r>
              <a:rPr lang="en-US" dirty="0"/>
              <a:t>= 0: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1B5D85-C395-FF37-3112-90A5117100E1}"/>
              </a:ext>
            </a:extLst>
          </p:cNvPr>
          <p:cNvSpPr txBox="1"/>
          <p:nvPr/>
        </p:nvSpPr>
        <p:spPr>
          <a:xfrm>
            <a:off x="1268360" y="3809221"/>
            <a:ext cx="463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- Assume </a:t>
            </a:r>
            <a:r>
              <a:rPr lang="en-US" i="1" dirty="0"/>
              <a:t>a</a:t>
            </a:r>
            <a:r>
              <a:rPr lang="en-US" dirty="0">
                <a:latin typeface="+mn-lt"/>
              </a:rPr>
              <a:t> = </a:t>
            </a:r>
            <a:r>
              <a:rPr lang="en-US" i="1" dirty="0"/>
              <a:t>–b</a:t>
            </a:r>
            <a:r>
              <a:rPr lang="en-US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83AB90-8765-C91A-EE1D-4C5C975B743B}"/>
              </a:ext>
            </a:extLst>
          </p:cNvPr>
          <p:cNvSpPr txBox="1"/>
          <p:nvPr/>
        </p:nvSpPr>
        <p:spPr>
          <a:xfrm>
            <a:off x="1143000" y="4369040"/>
            <a:ext cx="7772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- Substitute into the equation: </a:t>
            </a:r>
            <a:r>
              <a:rPr lang="en-US" i="1" dirty="0"/>
              <a:t>a + b</a:t>
            </a:r>
            <a:r>
              <a:rPr lang="en-US" dirty="0"/>
              <a:t> = 0</a:t>
            </a:r>
            <a:r>
              <a:rPr lang="en-US" i="1" dirty="0"/>
              <a:t> 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598B32-8C41-078B-2E17-EDA762398F9D}"/>
              </a:ext>
            </a:extLst>
          </p:cNvPr>
          <p:cNvSpPr txBox="1"/>
          <p:nvPr/>
        </p:nvSpPr>
        <p:spPr>
          <a:xfrm>
            <a:off x="5356121" y="4810094"/>
            <a:ext cx="2133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i="1" dirty="0"/>
              <a:t>–b + b </a:t>
            </a:r>
            <a:r>
              <a:rPr lang="en-US" dirty="0"/>
              <a:t>= 0.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554279-D37C-77E4-AF32-576EB97A384B}"/>
              </a:ext>
            </a:extLst>
          </p:cNvPr>
          <p:cNvSpPr txBox="1"/>
          <p:nvPr/>
        </p:nvSpPr>
        <p:spPr>
          <a:xfrm>
            <a:off x="936521" y="5563267"/>
            <a:ext cx="463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Conclusion: </a:t>
            </a:r>
            <a:r>
              <a:rPr lang="en-US" i="1" dirty="0"/>
              <a:t>a + b </a:t>
            </a:r>
            <a:r>
              <a:rPr lang="en-US" dirty="0"/>
              <a:t>= 0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⇔</a:t>
            </a:r>
            <a:r>
              <a:rPr lang="en-US" dirty="0"/>
              <a:t> </a:t>
            </a:r>
            <a:r>
              <a:rPr lang="en-US" i="1" dirty="0"/>
              <a:t>a = –b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7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797248"/>
            <a:ext cx="8610600" cy="1183952"/>
          </a:xfrm>
        </p:spPr>
        <p:txBody>
          <a:bodyPr>
            <a:noAutofit/>
          </a:bodyPr>
          <a:lstStyle/>
          <a:p>
            <a:r>
              <a:rPr lang="en-US" sz="2400" dirty="0"/>
              <a:t>We can construct an argument so that each deductive step is an equivalence , then we will prove A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n-US" sz="2400" dirty="0"/>
              <a:t>B and A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n-US" sz="2400" dirty="0"/>
              <a:t>B at the same time.</a:t>
            </a:r>
            <a:endParaRPr sz="2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B9A8FE5-3E5E-B9C0-6069-3816DBBE4C15}"/>
              </a:ext>
            </a:extLst>
          </p:cNvPr>
          <p:cNvSpPr txBox="1">
            <a:spLocks/>
          </p:cNvSpPr>
          <p:nvPr/>
        </p:nvSpPr>
        <p:spPr>
          <a:xfrm>
            <a:off x="88490" y="57201"/>
            <a:ext cx="7772400" cy="731838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</a:rPr>
              <a:t>Proof by Equivalence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F8CFFF4-BF57-E482-A85B-F40160DC34BE}"/>
              </a:ext>
            </a:extLst>
          </p:cNvPr>
          <p:cNvSpPr txBox="1">
            <a:spLocks/>
          </p:cNvSpPr>
          <p:nvPr/>
        </p:nvSpPr>
        <p:spPr>
          <a:xfrm>
            <a:off x="457200" y="1894534"/>
            <a:ext cx="7772400" cy="579438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Example 3: Deduce the solutions of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+ 1)</a:t>
            </a:r>
            <a:r>
              <a:rPr lang="en-US" sz="2400" baseline="30000" dirty="0"/>
              <a:t>3</a:t>
            </a:r>
            <a:r>
              <a:rPr lang="en-US" sz="2400" dirty="0"/>
              <a:t>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+ 1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243338-28A8-9CDD-0002-F51236D843D6}"/>
              </a:ext>
            </a:extLst>
          </p:cNvPr>
          <p:cNvSpPr txBox="1"/>
          <p:nvPr/>
        </p:nvSpPr>
        <p:spPr>
          <a:xfrm>
            <a:off x="266700" y="2466626"/>
            <a:ext cx="899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We can write the following series of equivalent statements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0D54A1-D724-9006-9671-6C99FCF71B7E}"/>
              </a:ext>
            </a:extLst>
          </p:cNvPr>
          <p:cNvSpPr txBox="1"/>
          <p:nvPr/>
        </p:nvSpPr>
        <p:spPr>
          <a:xfrm>
            <a:off x="3390900" y="2989458"/>
            <a:ext cx="236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400" dirty="0"/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+ 1)</a:t>
            </a:r>
            <a:r>
              <a:rPr lang="en-US" sz="2400" baseline="30000" dirty="0"/>
              <a:t>3</a:t>
            </a:r>
            <a:r>
              <a:rPr lang="en-US" sz="2400" dirty="0"/>
              <a:t>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+ 1</a:t>
            </a:r>
            <a:r>
              <a:rPr lang="en-US" dirty="0"/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A16C23-804F-F032-D782-CD96E10E62E5}"/>
              </a:ext>
            </a:extLst>
          </p:cNvPr>
          <p:cNvSpPr txBox="1"/>
          <p:nvPr/>
        </p:nvSpPr>
        <p:spPr>
          <a:xfrm>
            <a:off x="2286000" y="3402698"/>
            <a:ext cx="37067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/>
              <a:t>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+ 1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F27452-F4A2-59F2-1160-F3AAAFB82684}"/>
              </a:ext>
            </a:extLst>
          </p:cNvPr>
          <p:cNvSpPr txBox="1"/>
          <p:nvPr/>
        </p:nvSpPr>
        <p:spPr>
          <a:xfrm>
            <a:off x="5992760" y="3491748"/>
            <a:ext cx="2690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Expanding the brackets.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4DD96B-EA51-48F9-C7AA-B97FE2143DA9}"/>
              </a:ext>
            </a:extLst>
          </p:cNvPr>
          <p:cNvSpPr txBox="1"/>
          <p:nvPr/>
        </p:nvSpPr>
        <p:spPr>
          <a:xfrm>
            <a:off x="1595901" y="3448189"/>
            <a:ext cx="82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⇔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9092F5-3E96-ADD2-E4A4-55CD0F43C1FB}"/>
              </a:ext>
            </a:extLst>
          </p:cNvPr>
          <p:cNvSpPr txBox="1"/>
          <p:nvPr/>
        </p:nvSpPr>
        <p:spPr>
          <a:xfrm>
            <a:off x="3390900" y="3877105"/>
            <a:ext cx="228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/>
              <a:t>= 0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DC9CF5-79DF-6E25-056A-4EB61CB3FC3D}"/>
              </a:ext>
            </a:extLst>
          </p:cNvPr>
          <p:cNvSpPr txBox="1"/>
          <p:nvPr/>
        </p:nvSpPr>
        <p:spPr>
          <a:xfrm>
            <a:off x="5992760" y="3953413"/>
            <a:ext cx="2690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Simplifying.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05F907-D76B-966F-085E-B45D3B1D56B5}"/>
              </a:ext>
            </a:extLst>
          </p:cNvPr>
          <p:cNvSpPr txBox="1"/>
          <p:nvPr/>
        </p:nvSpPr>
        <p:spPr>
          <a:xfrm>
            <a:off x="1595901" y="3909854"/>
            <a:ext cx="82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⇔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057F5A-0770-B7B5-D7AB-45ABFF85E2D0}"/>
              </a:ext>
            </a:extLst>
          </p:cNvPr>
          <p:cNvSpPr txBox="1"/>
          <p:nvPr/>
        </p:nvSpPr>
        <p:spPr>
          <a:xfrm>
            <a:off x="3429000" y="4354531"/>
            <a:ext cx="228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3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/>
              <a:t> + 1)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/>
              <a:t>= 0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7F46857-B220-C30D-388D-CE7E596E024F}"/>
              </a:ext>
            </a:extLst>
          </p:cNvPr>
          <p:cNvSpPr txBox="1"/>
          <p:nvPr/>
        </p:nvSpPr>
        <p:spPr>
          <a:xfrm>
            <a:off x="6030860" y="4430839"/>
            <a:ext cx="2690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+mn-lt"/>
              </a:rPr>
              <a:t>Factorising</a:t>
            </a:r>
            <a:r>
              <a:rPr lang="en-US" sz="1400" dirty="0">
                <a:solidFill>
                  <a:srgbClr val="FF0000"/>
                </a:solidFill>
                <a:latin typeface="+mn-lt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553AF4-7153-5260-77B7-8344A3E08EFB}"/>
              </a:ext>
            </a:extLst>
          </p:cNvPr>
          <p:cNvSpPr txBox="1"/>
          <p:nvPr/>
        </p:nvSpPr>
        <p:spPr>
          <a:xfrm>
            <a:off x="1634001" y="4387280"/>
            <a:ext cx="82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⇔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F5E9ED-FB3A-7FF8-9F85-83B59101EC65}"/>
              </a:ext>
            </a:extLst>
          </p:cNvPr>
          <p:cNvSpPr txBox="1"/>
          <p:nvPr/>
        </p:nvSpPr>
        <p:spPr>
          <a:xfrm>
            <a:off x="2996380" y="4816196"/>
            <a:ext cx="11184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/>
              <a:t>= 0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655AF7-2E5D-7579-28A1-9EF25781389F}"/>
              </a:ext>
            </a:extLst>
          </p:cNvPr>
          <p:cNvSpPr txBox="1"/>
          <p:nvPr/>
        </p:nvSpPr>
        <p:spPr>
          <a:xfrm>
            <a:off x="4762500" y="4755012"/>
            <a:ext cx="1405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= – </a:t>
            </a:r>
            <a:r>
              <a:rPr lang="en-US" sz="2400" dirty="0"/>
              <a:t>1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BA671EC-E75A-246D-D22D-287BDE81FF5A}"/>
              </a:ext>
            </a:extLst>
          </p:cNvPr>
          <p:cNvSpPr txBox="1"/>
          <p:nvPr/>
        </p:nvSpPr>
        <p:spPr>
          <a:xfrm>
            <a:off x="1634001" y="4876864"/>
            <a:ext cx="82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⇔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278FD8-E337-F1DC-7089-934DA39FF742}"/>
              </a:ext>
            </a:extLst>
          </p:cNvPr>
          <p:cNvSpPr txBox="1"/>
          <p:nvPr/>
        </p:nvSpPr>
        <p:spPr>
          <a:xfrm>
            <a:off x="4097595" y="4800435"/>
            <a:ext cx="8283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∨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78B7E3-7E88-92F9-F4A6-B2A93C907570}"/>
              </a:ext>
            </a:extLst>
          </p:cNvPr>
          <p:cNvSpPr txBox="1"/>
          <p:nvPr/>
        </p:nvSpPr>
        <p:spPr>
          <a:xfrm>
            <a:off x="5992760" y="4856194"/>
            <a:ext cx="2690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+mn-lt"/>
              </a:rPr>
              <a:t>Solving for </a:t>
            </a:r>
            <a:r>
              <a:rPr lang="en-US" sz="14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rgbClr val="FF0000"/>
                </a:solidFill>
                <a:latin typeface="+mn-lt"/>
              </a:rPr>
              <a:t>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975AE0-B2FD-54EF-6DEB-31EA43E53A0D}"/>
              </a:ext>
            </a:extLst>
          </p:cNvPr>
          <p:cNvSpPr txBox="1"/>
          <p:nvPr/>
        </p:nvSpPr>
        <p:spPr>
          <a:xfrm>
            <a:off x="152400" y="5317859"/>
            <a:ext cx="7708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This chain of reasoning relies on the fact that: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EA930C4-33CD-7501-FE62-162BD6E53550}"/>
              </a:ext>
            </a:extLst>
          </p:cNvPr>
          <p:cNvSpPr txBox="1"/>
          <p:nvPr/>
        </p:nvSpPr>
        <p:spPr>
          <a:xfrm>
            <a:off x="457200" y="5808641"/>
            <a:ext cx="77084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Two equations are equivalent if they have precisely the same solutions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535" y="707203"/>
            <a:ext cx="7772400" cy="551106"/>
          </a:xfrm>
        </p:spPr>
        <p:txBody>
          <a:bodyPr>
            <a:normAutofit/>
          </a:bodyPr>
          <a:lstStyle/>
          <a:p>
            <a:r>
              <a:rPr lang="en-US" sz="2400" dirty="0"/>
              <a:t>To maintain mathematical equivalence, we can:</a:t>
            </a:r>
            <a:endParaRPr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36A612-FFA9-6266-3E39-F1BC935DE8C9}"/>
              </a:ext>
            </a:extLst>
          </p:cNvPr>
          <p:cNvSpPr txBox="1">
            <a:spLocks/>
          </p:cNvSpPr>
          <p:nvPr/>
        </p:nvSpPr>
        <p:spPr>
          <a:xfrm>
            <a:off x="88490" y="57201"/>
            <a:ext cx="7772400" cy="731838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</a:rPr>
              <a:t>Proof by Equivalence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B14EAB-61E6-F248-5283-B0BAFFC5A65A}"/>
              </a:ext>
            </a:extLst>
          </p:cNvPr>
          <p:cNvSpPr txBox="1"/>
          <p:nvPr/>
        </p:nvSpPr>
        <p:spPr>
          <a:xfrm>
            <a:off x="1066800" y="1247625"/>
            <a:ext cx="75438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>
                <a:latin typeface="+mn-lt"/>
              </a:rPr>
              <a:t>Add or subtract the same term from both side of an equation.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2DF826-739D-A88B-D16B-CA1D791089FF}"/>
              </a:ext>
            </a:extLst>
          </p:cNvPr>
          <p:cNvSpPr txBox="1"/>
          <p:nvPr/>
        </p:nvSpPr>
        <p:spPr>
          <a:xfrm>
            <a:off x="1064342" y="2180559"/>
            <a:ext cx="75438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>
                <a:latin typeface="+mn-lt"/>
              </a:rPr>
              <a:t>Multiply or divide both sides of an equation by a non-zero term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CFD72F-CE4D-D531-607A-30901400D7D0}"/>
              </a:ext>
            </a:extLst>
          </p:cNvPr>
          <p:cNvSpPr txBox="1"/>
          <p:nvPr/>
        </p:nvSpPr>
        <p:spPr>
          <a:xfrm>
            <a:off x="1066800" y="3101203"/>
            <a:ext cx="769865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>
                <a:latin typeface="+mn-lt"/>
              </a:rPr>
              <a:t>Substitute for an equivalent sub-term, for example by replacing a term by its factored or expanded form.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507BF6-CD66-DF90-8013-17A5ADA90EC9}"/>
              </a:ext>
            </a:extLst>
          </p:cNvPr>
          <p:cNvSpPr txBox="1"/>
          <p:nvPr/>
        </p:nvSpPr>
        <p:spPr>
          <a:xfrm>
            <a:off x="201561" y="4317713"/>
            <a:ext cx="7698658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There are some other operations which maintain equivalence, for example, some of the rules of logarithms with positive terms.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C2D1F4-8DF7-B763-7013-E2067AECDB19}"/>
              </a:ext>
            </a:extLst>
          </p:cNvPr>
          <p:cNvSpPr txBox="1"/>
          <p:nvPr/>
        </p:nvSpPr>
        <p:spPr>
          <a:xfrm>
            <a:off x="201561" y="5750676"/>
            <a:ext cx="806982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latin typeface="+mn-lt"/>
              </a:rPr>
              <a:t>However, squaring or taking square roots of bots. Sides of an equation does not maintain equivalence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731838"/>
          </a:xfrm>
        </p:spPr>
        <p:txBody>
          <a:bodyPr>
            <a:normAutofit/>
          </a:bodyPr>
          <a:lstStyle/>
          <a:p>
            <a:r>
              <a:rPr sz="2400" dirty="0"/>
              <a:t>Common Pitfalls in Proof by Equivalence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36A612-FFA9-6266-3E39-F1BC935DE8C9}"/>
              </a:ext>
            </a:extLst>
          </p:cNvPr>
          <p:cNvSpPr txBox="1">
            <a:spLocks/>
          </p:cNvSpPr>
          <p:nvPr/>
        </p:nvSpPr>
        <p:spPr>
          <a:xfrm>
            <a:off x="88490" y="57201"/>
            <a:ext cx="7772400" cy="731838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</a:rPr>
              <a:t>Proof by Equivalence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B14EAB-61E6-F248-5283-B0BAFFC5A65A}"/>
              </a:ext>
            </a:extLst>
          </p:cNvPr>
          <p:cNvSpPr txBox="1"/>
          <p:nvPr/>
        </p:nvSpPr>
        <p:spPr>
          <a:xfrm>
            <a:off x="1143000" y="1714936"/>
            <a:ext cx="7543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1. Forgetting to Prove Both Directions: Always prove A </a:t>
            </a:r>
            <a:r>
              <a:rPr lang="en-US" sz="2800" dirty="0">
                <a:latin typeface="+mn-lt"/>
              </a:rPr>
              <a:t>⇒</a:t>
            </a:r>
            <a:r>
              <a:rPr lang="en-US" sz="2600" dirty="0">
                <a:latin typeface="+mn-lt"/>
              </a:rPr>
              <a:t> B and B </a:t>
            </a:r>
            <a:r>
              <a:rPr lang="en-US" sz="2800" dirty="0">
                <a:latin typeface="+mn-lt"/>
              </a:rPr>
              <a:t>⇒</a:t>
            </a:r>
            <a:r>
              <a:rPr lang="en-US" sz="2600" dirty="0">
                <a:latin typeface="+mn-lt"/>
              </a:rPr>
              <a:t> A.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2DF826-739D-A88B-D16B-CA1D791089FF}"/>
              </a:ext>
            </a:extLst>
          </p:cNvPr>
          <p:cNvSpPr txBox="1"/>
          <p:nvPr/>
        </p:nvSpPr>
        <p:spPr>
          <a:xfrm>
            <a:off x="1143000" y="2982724"/>
            <a:ext cx="80010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/>
            <a:r>
              <a:rPr lang="en-US" sz="2600" dirty="0">
                <a:latin typeface="+mn-lt"/>
              </a:rPr>
              <a:t>2. Circular Reasoning: Don't assume the statement you're trying to prove.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CFD72F-CE4D-D531-607A-30901400D7D0}"/>
              </a:ext>
            </a:extLst>
          </p:cNvPr>
          <p:cNvSpPr txBox="1"/>
          <p:nvPr/>
        </p:nvSpPr>
        <p:spPr>
          <a:xfrm>
            <a:off x="1106129" y="4208752"/>
            <a:ext cx="769865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3. Oversimplifying: Ensure that each logical step is justified.</a:t>
            </a:r>
          </a:p>
        </p:txBody>
      </p:sp>
    </p:spTree>
    <p:extLst>
      <p:ext uri="{BB962C8B-B14F-4D97-AF65-F5344CB8AC3E}">
        <p14:creationId xmlns:p14="http://schemas.microsoft.com/office/powerpoint/2010/main" val="262891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677" y="1143000"/>
            <a:ext cx="7772400" cy="609600"/>
          </a:xfrm>
        </p:spPr>
        <p:txBody>
          <a:bodyPr>
            <a:normAutofit/>
          </a:bodyPr>
          <a:lstStyle/>
          <a:p>
            <a:r>
              <a:rPr sz="2400" dirty="0"/>
              <a:t>Why Proof by Equivalence is Important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24C742-C145-7B4E-3A6C-09FEC928B866}"/>
              </a:ext>
            </a:extLst>
          </p:cNvPr>
          <p:cNvSpPr txBox="1">
            <a:spLocks/>
          </p:cNvSpPr>
          <p:nvPr/>
        </p:nvSpPr>
        <p:spPr>
          <a:xfrm>
            <a:off x="88490" y="57201"/>
            <a:ext cx="7772400" cy="731838"/>
          </a:xfrm>
          <a:prstGeom prst="rect">
            <a:avLst/>
          </a:prstGeom>
        </p:spPr>
        <p:txBody>
          <a:bodyPr bIns="91440" anchor="b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B0F0"/>
                </a:solidFill>
              </a:rPr>
              <a:t>Proof by Equivalence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4F74A-56D0-4B1E-07D2-9B9015C5E93A}"/>
              </a:ext>
            </a:extLst>
          </p:cNvPr>
          <p:cNvSpPr txBox="1"/>
          <p:nvPr/>
        </p:nvSpPr>
        <p:spPr>
          <a:xfrm>
            <a:off x="1219200" y="1752600"/>
            <a:ext cx="79248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1. Bidirectional Understanding: It solidifies understanding of two interconnected statements.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9BDD1E-F820-4A3F-DAA9-47EC80040259}"/>
              </a:ext>
            </a:extLst>
          </p:cNvPr>
          <p:cNvSpPr txBox="1"/>
          <p:nvPr/>
        </p:nvSpPr>
        <p:spPr>
          <a:xfrm>
            <a:off x="1201994" y="3333754"/>
            <a:ext cx="754380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2. Versatility in Mathematics: Used in algebra, geometry, number theory, and other areas.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21C10F-9F40-3438-FEF8-1FE90EEDD6D3}"/>
              </a:ext>
            </a:extLst>
          </p:cNvPr>
          <p:cNvSpPr txBox="1"/>
          <p:nvPr/>
        </p:nvSpPr>
        <p:spPr>
          <a:xfrm>
            <a:off x="1219200" y="4514798"/>
            <a:ext cx="73914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9725" indent="-339725"/>
            <a:r>
              <a:rPr lang="en-US" sz="2600" dirty="0">
                <a:latin typeface="+mn-lt"/>
              </a:rPr>
              <a:t>3. Real-World Applications: Equivalence reasoning is used in computer science and logic.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2748</TotalTime>
  <Words>798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Proof by equivalence</vt:lpstr>
      <vt:lpstr>What is Proof by Equivalence?</vt:lpstr>
      <vt:lpstr>Structure of a Proof by Equivalence</vt:lpstr>
      <vt:lpstr>Example 1:</vt:lpstr>
      <vt:lpstr>Example 2: Prove a + b = 0 if and only if a = –b</vt:lpstr>
      <vt:lpstr>We can construct an argument so that each deductive step is an equivalence , then we will prove A ⇒ B and A ⇒ B at the same time.</vt:lpstr>
      <vt:lpstr>To maintain mathematical equivalence, we can:</vt:lpstr>
      <vt:lpstr>Common Pitfalls in Proof by Equivalence</vt:lpstr>
      <vt:lpstr>Why Proof by Equivalence is Important</vt:lpstr>
      <vt:lpstr>Conclusion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 Support</dc:creator>
  <cp:lastModifiedBy>Orlando Hurtado</cp:lastModifiedBy>
  <cp:revision>34</cp:revision>
  <dcterms:created xsi:type="dcterms:W3CDTF">2020-03-20T14:31:49Z</dcterms:created>
  <dcterms:modified xsi:type="dcterms:W3CDTF">2024-10-21T19:29:33Z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