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9"/>
  </p:notesMasterIdLst>
  <p:handoutMasterIdLst>
    <p:handoutMasterId r:id="rId40"/>
  </p:handoutMasterIdLst>
  <p:sldIdLst>
    <p:sldId id="256" r:id="rId2"/>
    <p:sldId id="266" r:id="rId3"/>
    <p:sldId id="264" r:id="rId4"/>
    <p:sldId id="265" r:id="rId5"/>
    <p:sldId id="267" r:id="rId6"/>
    <p:sldId id="268" r:id="rId7"/>
    <p:sldId id="274" r:id="rId8"/>
    <p:sldId id="269" r:id="rId9"/>
    <p:sldId id="270" r:id="rId10"/>
    <p:sldId id="276" r:id="rId11"/>
    <p:sldId id="271" r:id="rId12"/>
    <p:sldId id="272" r:id="rId13"/>
    <p:sldId id="273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3" r:id="rId28"/>
    <p:sldId id="312" r:id="rId29"/>
    <p:sldId id="314" r:id="rId30"/>
    <p:sldId id="315" r:id="rId31"/>
    <p:sldId id="316" r:id="rId32"/>
    <p:sldId id="319" r:id="rId33"/>
    <p:sldId id="320" r:id="rId34"/>
    <p:sldId id="321" r:id="rId35"/>
    <p:sldId id="323" r:id="rId36"/>
    <p:sldId id="322" r:id="rId37"/>
    <p:sldId id="298" r:id="rId3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F6F6F6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9 November 2024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8AE26B59-5E00-45FE-9B52-97E5DC1FFB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33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4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2355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CAFA1C81-F3F0-4582-B0CC-EC5CDED59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285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2010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849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2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3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3543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4992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11/9/2024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E2AC732B-304D-47AC-AFE7-57E51B2598E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/><Relationship Id="rId3" Type="http://schemas.openxmlformats.org/officeDocument/2006/relationships/image" Target="../media/image270.png"/><Relationship Id="rId7" Type="http://schemas.openxmlformats.org/officeDocument/2006/relationships/image" Target="../media/image310.png"/><Relationship Id="rId12" Type="http://schemas.openxmlformats.org/officeDocument/2006/relationships/hyperlink" Target="http://www.mathssupport.org/" TargetMode="External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0.png"/><Relationship Id="rId11" Type="http://schemas.openxmlformats.org/officeDocument/2006/relationships/image" Target="../media/image351.png"/><Relationship Id="rId5" Type="http://schemas.openxmlformats.org/officeDocument/2006/relationships/image" Target="../media/image290.png"/><Relationship Id="rId10" Type="http://schemas.openxmlformats.org/officeDocument/2006/relationships/image" Target="../media/image340.png"/><Relationship Id="rId4" Type="http://schemas.openxmlformats.org/officeDocument/2006/relationships/image" Target="../media/image280.png"/><Relationship Id="rId9" Type="http://schemas.openxmlformats.org/officeDocument/2006/relationships/image" Target="../media/image33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0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60.png"/><Relationship Id="rId7" Type="http://schemas.openxmlformats.org/officeDocument/2006/relationships/image" Target="../media/image400.png"/><Relationship Id="rId12" Type="http://schemas.openxmlformats.org/officeDocument/2006/relationships/image" Target="../media/image440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0.png"/><Relationship Id="rId11" Type="http://schemas.openxmlformats.org/officeDocument/2006/relationships/image" Target="../media/image430.png"/><Relationship Id="rId5" Type="http://schemas.openxmlformats.org/officeDocument/2006/relationships/image" Target="../media/image380.png"/><Relationship Id="rId10" Type="http://schemas.openxmlformats.org/officeDocument/2006/relationships/image" Target="../media/image200.png"/><Relationship Id="rId4" Type="http://schemas.openxmlformats.org/officeDocument/2006/relationships/image" Target="../media/image370.png"/><Relationship Id="rId9" Type="http://schemas.openxmlformats.org/officeDocument/2006/relationships/image" Target="../media/image42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80.png"/><Relationship Id="rId2" Type="http://schemas.openxmlformats.org/officeDocument/2006/relationships/image" Target="../media/image4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67.png"/><Relationship Id="rId4" Type="http://schemas.openxmlformats.org/officeDocument/2006/relationships/image" Target="../media/image51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4100.png"/><Relationship Id="rId7" Type="http://schemas.openxmlformats.org/officeDocument/2006/relationships/image" Target="../media/image10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image" Target="../media/image67.png"/><Relationship Id="rId4" Type="http://schemas.openxmlformats.org/officeDocument/2006/relationships/image" Target="../media/image510.png"/><Relationship Id="rId9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10.png"/><Relationship Id="rId7" Type="http://schemas.openxmlformats.org/officeDocument/2006/relationships/image" Target="../media/image1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67.png"/><Relationship Id="rId9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510.png"/><Relationship Id="rId7" Type="http://schemas.openxmlformats.org/officeDocument/2006/relationships/image" Target="../media/image2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6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3.png"/><Relationship Id="rId9" Type="http://schemas.openxmlformats.org/officeDocument/2006/relationships/image" Target="../media/image3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3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23.png"/><Relationship Id="rId7" Type="http://schemas.openxmlformats.org/officeDocument/2006/relationships/image" Target="../media/image4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23.png"/><Relationship Id="rId7" Type="http://schemas.openxmlformats.org/officeDocument/2006/relationships/image" Target="../media/image4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2.png"/><Relationship Id="rId3" Type="http://schemas.openxmlformats.org/officeDocument/2006/relationships/image" Target="../media/image47.png"/><Relationship Id="rId12" Type="http://schemas.openxmlformats.org/officeDocument/2006/relationships/image" Target="../media/image5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0.png"/><Relationship Id="rId12" Type="http://schemas.openxmlformats.org/officeDocument/2006/relationships/image" Target="../media/image6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11" Type="http://schemas.openxmlformats.org/officeDocument/2006/relationships/image" Target="../media/image60.png"/><Relationship Id="rId5" Type="http://schemas.openxmlformats.org/officeDocument/2006/relationships/image" Target="../media/image55.png"/><Relationship Id="rId10" Type="http://schemas.openxmlformats.org/officeDocument/2006/relationships/image" Target="../media/image59.png"/><Relationship Id="rId4" Type="http://schemas.openxmlformats.org/officeDocument/2006/relationships/image" Target="../media/image48.png"/><Relationship Id="rId9" Type="http://schemas.openxmlformats.org/officeDocument/2006/relationships/image" Target="../media/image58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47.png"/><Relationship Id="rId7" Type="http://schemas.openxmlformats.org/officeDocument/2006/relationships/image" Target="../media/image6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6.png"/><Relationship Id="rId4" Type="http://schemas.openxmlformats.org/officeDocument/2006/relationships/image" Target="../media/image55.png"/><Relationship Id="rId9" Type="http://schemas.openxmlformats.org/officeDocument/2006/relationships/image" Target="../media/image6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78.png"/><Relationship Id="rId7" Type="http://schemas.openxmlformats.org/officeDocument/2006/relationships/image" Target="../media/image760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hyperlink" Target="http://www.mathssupport.org/" TargetMode="External"/><Relationship Id="rId10" Type="http://schemas.openxmlformats.org/officeDocument/2006/relationships/image" Target="../media/image83.png"/><Relationship Id="rId4" Type="http://schemas.openxmlformats.org/officeDocument/2006/relationships/image" Target="../media/image79.png"/><Relationship Id="rId9" Type="http://schemas.openxmlformats.org/officeDocument/2006/relationships/image" Target="../media/image8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710.png"/><Relationship Id="rId7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0.png"/><Relationship Id="rId5" Type="http://schemas.openxmlformats.org/officeDocument/2006/relationships/image" Target="../media/image230.png"/><Relationship Id="rId4" Type="http://schemas.openxmlformats.org/officeDocument/2006/relationships/image" Target="../media/image2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1825" indent="-631825"/>
            <a:r>
              <a:rPr lang="en-US" dirty="0"/>
              <a:t>LO: Use mathematical induction to prove a statement.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9 November 2024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Mathematical induction</a:t>
            </a:r>
            <a:endParaRPr lang="en-US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C97CF2A-7E2B-4744-8F44-B33232159A7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C0DA65A-341E-4E0D-970E-5A3D67EDBC8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5176" y="2306292"/>
            <a:ext cx="8095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i="1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)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i="1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+ 1) is true. This can be done as follows.</a:t>
            </a:r>
          </a:p>
        </p:txBody>
      </p:sp>
      <p:sp>
        <p:nvSpPr>
          <p:cNvPr id="8" name="Rectangle 7"/>
          <p:cNvSpPr/>
          <p:nvPr/>
        </p:nvSpPr>
        <p:spPr>
          <a:xfrm>
            <a:off x="481424" y="4075683"/>
            <a:ext cx="81785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Using the assumption that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i="1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) is true, the left-hand side can be rewritten to:</a:t>
            </a:r>
          </a:p>
        </p:txBody>
      </p:sp>
      <p:sp>
        <p:nvSpPr>
          <p:cNvPr id="2" name="Rectangle 1"/>
          <p:cNvSpPr/>
          <p:nvPr/>
        </p:nvSpPr>
        <p:spPr>
          <a:xfrm>
            <a:off x="358833" y="2317934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2" name="Text Box 59"/>
          <p:cNvSpPr txBox="1">
            <a:spLocks noChangeArrowheads="1"/>
          </p:cNvSpPr>
          <p:nvPr/>
        </p:nvSpPr>
        <p:spPr bwMode="auto">
          <a:xfrm>
            <a:off x="2908513" y="3052610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k+1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784466" y="3017990"/>
                <a:ext cx="3044295" cy="582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+1−1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466" y="3017990"/>
                <a:ext cx="3044295" cy="5823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848894" y="3597228"/>
                <a:ext cx="1925848" cy="582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894" y="3597228"/>
                <a:ext cx="1925848" cy="5823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2806722" y="5811492"/>
            <a:ext cx="20358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2000" i="1" dirty="0" err="1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000" i="1" baseline="-25000" dirty="0" err="1">
                <a:solidFill>
                  <a:srgbClr val="0000FF"/>
                </a:solidFill>
                <a:latin typeface="Times New Roman" pitchFamily="18" charset="0"/>
              </a:rPr>
              <a:t>k</a:t>
            </a:r>
            <a:endParaRPr lang="en-GB" sz="20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87515" y="4863171"/>
                <a:ext cx="31575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515" y="4863171"/>
                <a:ext cx="3157596" cy="307777"/>
              </a:xfrm>
              <a:prstGeom prst="rect">
                <a:avLst/>
              </a:prstGeom>
              <a:blipFill>
                <a:blip r:embed="rId4"/>
                <a:stretch>
                  <a:fillRect l="-1351" r="-19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CC948739-34AD-495B-8122-58B7C60B2512}"/>
              </a:ext>
            </a:extLst>
          </p:cNvPr>
          <p:cNvSpPr/>
          <p:nvPr/>
        </p:nvSpPr>
        <p:spPr>
          <a:xfrm>
            <a:off x="381000" y="638823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Mathematical induction to show that the sum of the first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terms of an arithmetic sequence with first term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 and common difference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dirty="0">
                <a:latin typeface="Arial" panose="020B0604020202020204" pitchFamily="34" charset="0"/>
              </a:rPr>
              <a:t> is given by</a:t>
            </a:r>
          </a:p>
        </p:txBody>
      </p:sp>
      <p:sp>
        <p:nvSpPr>
          <p:cNvPr id="36" name="Rectangle 4">
            <a:extLst>
              <a:ext uri="{FF2B5EF4-FFF2-40B4-BE49-F238E27FC236}">
                <a16:creationId xmlns:a16="http://schemas.microsoft.com/office/drawing/2014/main" id="{560AFA85-B884-4EA0-8F06-BAFFE7C5B2D3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76200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7" name="Text Box 59">
            <a:extLst>
              <a:ext uri="{FF2B5EF4-FFF2-40B4-BE49-F238E27FC236}">
                <a16:creationId xmlns:a16="http://schemas.microsoft.com/office/drawing/2014/main" id="{0597A68C-5B56-4091-875F-0A27B7AD0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266" y="1895988"/>
            <a:ext cx="6495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CFEA542-77AE-4430-B8AE-1621E0C972B1}"/>
                  </a:ext>
                </a:extLst>
              </p:cNvPr>
              <p:cNvSpPr txBox="1"/>
              <p:nvPr/>
            </p:nvSpPr>
            <p:spPr>
              <a:xfrm>
                <a:off x="3415522" y="1857412"/>
                <a:ext cx="2165593" cy="525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CFEA542-77AE-4430-B8AE-1621E0C97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522" y="1857412"/>
                <a:ext cx="2165593" cy="5250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59">
            <a:extLst>
              <a:ext uri="{FF2B5EF4-FFF2-40B4-BE49-F238E27FC236}">
                <a16:creationId xmlns:a16="http://schemas.microsoft.com/office/drawing/2014/main" id="{E75E2CF1-6504-45C9-A07A-BA8EF5792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609" y="3666778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k+1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F84E3C-8545-4326-838E-4774887993C3}"/>
              </a:ext>
            </a:extLst>
          </p:cNvPr>
          <p:cNvSpPr/>
          <p:nvPr/>
        </p:nvSpPr>
        <p:spPr>
          <a:xfrm>
            <a:off x="515176" y="3740769"/>
            <a:ext cx="1999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  <a:endParaRPr lang="en-GB" sz="1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241FB1-8BC0-4634-B323-D8CB57E59C3A}"/>
                  </a:ext>
                </a:extLst>
              </p:cNvPr>
              <p:cNvSpPr txBox="1"/>
              <p:nvPr/>
            </p:nvSpPr>
            <p:spPr>
              <a:xfrm>
                <a:off x="792549" y="5315585"/>
                <a:ext cx="42319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E241FB1-8BC0-4634-B323-D8CB57E59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549" y="5315585"/>
                <a:ext cx="4231928" cy="307777"/>
              </a:xfrm>
              <a:prstGeom prst="rect">
                <a:avLst/>
              </a:prstGeom>
              <a:blipFill>
                <a:blip r:embed="rId6"/>
                <a:stretch>
                  <a:fillRect l="-865" r="-144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ight Brace 2">
            <a:extLst>
              <a:ext uri="{FF2B5EF4-FFF2-40B4-BE49-F238E27FC236}">
                <a16:creationId xmlns:a16="http://schemas.microsoft.com/office/drawing/2014/main" id="{0972619F-3D6F-49C5-B0BB-8B104D2D8D68}"/>
              </a:ext>
            </a:extLst>
          </p:cNvPr>
          <p:cNvSpPr/>
          <p:nvPr/>
        </p:nvSpPr>
        <p:spPr>
          <a:xfrm rot="5400000">
            <a:off x="2832999" y="4421834"/>
            <a:ext cx="112750" cy="2511474"/>
          </a:xfrm>
          <a:prstGeom prst="rightBrace">
            <a:avLst/>
          </a:prstGeom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587105F-D4E9-4F08-85EA-245DC03FE84B}"/>
                  </a:ext>
                </a:extLst>
              </p:cNvPr>
              <p:cNvSpPr txBox="1"/>
              <p:nvPr/>
            </p:nvSpPr>
            <p:spPr>
              <a:xfrm>
                <a:off x="5858782" y="5087705"/>
                <a:ext cx="302531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000" i="1" dirty="0">
                    <a:solidFill>
                      <a:srgbClr val="0000FF"/>
                    </a:solidFill>
                  </a:rPr>
                  <a:t>u</a:t>
                </a:r>
                <a:r>
                  <a:rPr lang="en-GB" sz="2000" i="1" baseline="-25000" dirty="0">
                    <a:solidFill>
                      <a:srgbClr val="0000FF"/>
                    </a:solidFill>
                    <a:latin typeface="Times New Roman" pitchFamily="18" charset="0"/>
                  </a:rPr>
                  <a:t>k+1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−1)</m:t>
                    </m:r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587105F-D4E9-4F08-85EA-245DC03FE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8782" y="5087705"/>
                <a:ext cx="3025315" cy="307777"/>
              </a:xfrm>
              <a:prstGeom prst="rect">
                <a:avLst/>
              </a:prstGeom>
              <a:blipFill>
                <a:blip r:embed="rId7"/>
                <a:stretch>
                  <a:fillRect l="-5040" t="-26000" r="-3024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60C7B7C-E710-4DC2-B6BE-55F8CAF9776D}"/>
                  </a:ext>
                </a:extLst>
              </p:cNvPr>
              <p:cNvSpPr txBox="1"/>
              <p:nvPr/>
            </p:nvSpPr>
            <p:spPr>
              <a:xfrm>
                <a:off x="5858782" y="5523682"/>
                <a:ext cx="15894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000" i="1" dirty="0">
                    <a:solidFill>
                      <a:srgbClr val="0000FF"/>
                    </a:solidFill>
                  </a:rPr>
                  <a:t>u</a:t>
                </a:r>
                <a:r>
                  <a:rPr lang="en-GB" sz="2000" i="1" baseline="-25000" dirty="0">
                    <a:solidFill>
                      <a:srgbClr val="0000FF"/>
                    </a:solidFill>
                    <a:latin typeface="Times New Roman" pitchFamily="18" charset="0"/>
                  </a:rPr>
                  <a:t>k+1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60C7B7C-E710-4DC2-B6BE-55F8CAF977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8782" y="5523682"/>
                <a:ext cx="1589474" cy="307777"/>
              </a:xfrm>
              <a:prstGeom prst="rect">
                <a:avLst/>
              </a:prstGeom>
              <a:blipFill>
                <a:blip r:embed="rId8"/>
                <a:stretch>
                  <a:fillRect l="-9579" t="-25490" r="-4215" b="-49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2759865-E2DF-4AF0-BE3D-EBF2BB3438BA}"/>
                  </a:ext>
                </a:extLst>
              </p:cNvPr>
              <p:cNvSpPr txBox="1"/>
              <p:nvPr/>
            </p:nvSpPr>
            <p:spPr>
              <a:xfrm>
                <a:off x="3831372" y="5811492"/>
                <a:ext cx="13338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𝑘𝑑</m:t>
                      </m:r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2759865-E2DF-4AF0-BE3D-EBF2BB343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372" y="5811492"/>
                <a:ext cx="1333891" cy="307777"/>
              </a:xfrm>
              <a:prstGeom prst="rect">
                <a:avLst/>
              </a:prstGeom>
              <a:blipFill>
                <a:blip r:embed="rId9"/>
                <a:stretch>
                  <a:fillRect l="-3670" r="-6422" b="-35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BE4BDC8-71EB-4F77-BF1A-47B53ACF7CBF}"/>
                  </a:ext>
                </a:extLst>
              </p:cNvPr>
              <p:cNvSpPr txBox="1"/>
              <p:nvPr/>
            </p:nvSpPr>
            <p:spPr>
              <a:xfrm>
                <a:off x="1666579" y="6176698"/>
                <a:ext cx="16514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000" i="1" dirty="0">
                          <a:solidFill>
                            <a:srgbClr val="0000FF"/>
                          </a:solidFill>
                        </a:rPr>
                        <m:t>S</m:t>
                      </m:r>
                      <m:r>
                        <m:rPr>
                          <m:nor/>
                        </m:rPr>
                        <a:rPr lang="en-GB" sz="2000" i="1" baseline="-25000" dirty="0">
                          <a:solidFill>
                            <a:srgbClr val="0000FF"/>
                          </a:solidFill>
                        </a:rPr>
                        <m:t>k</m:t>
                      </m:r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𝑘𝑑</m:t>
                      </m:r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BE4BDC8-71EB-4F77-BF1A-47B53ACF7C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579" y="6176698"/>
                <a:ext cx="1651478" cy="307777"/>
              </a:xfrm>
              <a:prstGeom prst="rect">
                <a:avLst/>
              </a:prstGeom>
              <a:blipFill>
                <a:blip r:embed="rId10"/>
                <a:stretch>
                  <a:fillRect l="-3321" r="-4797" b="-35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59">
            <a:extLst>
              <a:ext uri="{FF2B5EF4-FFF2-40B4-BE49-F238E27FC236}">
                <a16:creationId xmlns:a16="http://schemas.microsoft.com/office/drawing/2014/main" id="{282D39EA-3FE6-43DC-8DBE-584C88B48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037" y="6115799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k+1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EB06DF7-89F5-44AF-99AC-579DE4CA2BAA}"/>
                  </a:ext>
                </a:extLst>
              </p:cNvPr>
              <p:cNvSpPr txBox="1"/>
              <p:nvPr/>
            </p:nvSpPr>
            <p:spPr>
              <a:xfrm>
                <a:off x="5858781" y="4689415"/>
                <a:ext cx="21759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000" i="1" dirty="0">
                    <a:solidFill>
                      <a:srgbClr val="0000FF"/>
                    </a:solidFill>
                  </a:rPr>
                  <a:t>u</a:t>
                </a:r>
                <a:r>
                  <a:rPr lang="en-GB" sz="2000" i="1" baseline="-25000" dirty="0">
                    <a:solidFill>
                      <a:srgbClr val="0000FF"/>
                    </a:solidFill>
                  </a:rPr>
                  <a:t>n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−1)</m:t>
                    </m:r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EB06DF7-89F5-44AF-99AC-579DE4CA2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8781" y="4689415"/>
                <a:ext cx="2175917" cy="307777"/>
              </a:xfrm>
              <a:prstGeom prst="rect">
                <a:avLst/>
              </a:prstGeom>
              <a:blipFill>
                <a:blip r:embed="rId11"/>
                <a:stretch>
                  <a:fillRect l="-7003" t="-25490" r="-4482" b="-49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hlinkClick r:id="rId12"/>
            <a:extLst>
              <a:ext uri="{FF2B5EF4-FFF2-40B4-BE49-F238E27FC236}">
                <a16:creationId xmlns:a16="http://schemas.microsoft.com/office/drawing/2014/main" id="{68AB79C4-17BB-464D-B213-938DB08ABB9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12"/>
            <a:extLst>
              <a:ext uri="{FF2B5EF4-FFF2-40B4-BE49-F238E27FC236}">
                <a16:creationId xmlns:a16="http://schemas.microsoft.com/office/drawing/2014/main" id="{988B492D-6FE6-4F8B-B9ED-1CFFC92F59E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10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" grpId="0"/>
      <p:bldP spid="22" grpId="0"/>
      <p:bldP spid="23" grpId="0"/>
      <p:bldP spid="24" grpId="0"/>
      <p:bldP spid="26" grpId="0"/>
      <p:bldP spid="27" grpId="0"/>
      <p:bldP spid="33" grpId="0"/>
      <p:bldP spid="39" grpId="0"/>
      <p:bldP spid="40" grpId="0"/>
      <p:bldP spid="3" grpId="0" animBg="1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5176" y="2438400"/>
            <a:ext cx="8095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i="1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)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i="1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+ 1) is true. This can be done as follows.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10891" y="608706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58833" y="2450042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2" name="Text Box 59"/>
          <p:cNvSpPr txBox="1">
            <a:spLocks noChangeArrowheads="1"/>
          </p:cNvSpPr>
          <p:nvPr/>
        </p:nvSpPr>
        <p:spPr bwMode="auto">
          <a:xfrm>
            <a:off x="1329607" y="3255568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k+1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303294" y="3172526"/>
                <a:ext cx="1925848" cy="582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294" y="3172526"/>
                <a:ext cx="1925848" cy="5823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3596" y="3945114"/>
                <a:ext cx="14733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000" i="1" dirty="0">
                    <a:solidFill>
                      <a:srgbClr val="0000FF"/>
                    </a:solidFill>
                    <a:latin typeface="Times New Roman" pitchFamily="18" charset="0"/>
                  </a:rPr>
                  <a:t>S</a:t>
                </a:r>
                <a:r>
                  <a:rPr lang="en-GB" sz="2000" i="1" baseline="-25000" dirty="0" err="1">
                    <a:solidFill>
                      <a:srgbClr val="0000FF"/>
                    </a:solidFill>
                    <a:latin typeface="Times New Roman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𝑘𝑑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96" y="3945114"/>
                <a:ext cx="1473352" cy="307777"/>
              </a:xfrm>
              <a:prstGeom prst="rect">
                <a:avLst/>
              </a:prstGeom>
              <a:blipFill>
                <a:blip r:embed="rId3"/>
                <a:stretch>
                  <a:fillRect l="-10788" t="-25490" r="-7469" b="-49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9741" y="4637438"/>
                <a:ext cx="3318408" cy="582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𝑘𝑑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41" y="4637438"/>
                <a:ext cx="3318408" cy="5823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65812" y="5251357"/>
                <a:ext cx="3111429" cy="582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𝑘𝑑</m:t>
                      </m:r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12" y="5251357"/>
                <a:ext cx="3111429" cy="5823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4402" y="5896547"/>
                <a:ext cx="3124124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𝑘𝑑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02" y="5896547"/>
                <a:ext cx="3124124" cy="6915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69337" y="5351228"/>
                <a:ext cx="1925847" cy="582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337" y="5351228"/>
                <a:ext cx="1925847" cy="5823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01663" y="3793899"/>
                <a:ext cx="3124125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𝑘𝑑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−1+2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663" y="3793899"/>
                <a:ext cx="3124125" cy="6915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48222" y="4620875"/>
                <a:ext cx="2675091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𝑘𝑑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222" y="4620875"/>
                <a:ext cx="2675091" cy="6915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CC948739-34AD-495B-8122-58B7C60B2512}"/>
              </a:ext>
            </a:extLst>
          </p:cNvPr>
          <p:cNvSpPr/>
          <p:nvPr/>
        </p:nvSpPr>
        <p:spPr>
          <a:xfrm>
            <a:off x="381000" y="770931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Mathematical induction to show that the sum of the first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terms of an arithmetic sequence with first term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 and common difference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dirty="0">
                <a:latin typeface="Arial" panose="020B0604020202020204" pitchFamily="34" charset="0"/>
              </a:rPr>
              <a:t> is given by</a:t>
            </a:r>
          </a:p>
        </p:txBody>
      </p:sp>
      <p:sp>
        <p:nvSpPr>
          <p:cNvPr id="36" name="Rectangle 4">
            <a:extLst>
              <a:ext uri="{FF2B5EF4-FFF2-40B4-BE49-F238E27FC236}">
                <a16:creationId xmlns:a16="http://schemas.microsoft.com/office/drawing/2014/main" id="{560AFA85-B884-4EA0-8F06-BAFFE7C5B2D3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7" name="Text Box 59">
            <a:extLst>
              <a:ext uri="{FF2B5EF4-FFF2-40B4-BE49-F238E27FC236}">
                <a16:creationId xmlns:a16="http://schemas.microsoft.com/office/drawing/2014/main" id="{0597A68C-5B56-4091-875F-0A27B7AD0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266" y="2028096"/>
            <a:ext cx="6495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CFEA542-77AE-4430-B8AE-1621E0C972B1}"/>
                  </a:ext>
                </a:extLst>
              </p:cNvPr>
              <p:cNvSpPr txBox="1"/>
              <p:nvPr/>
            </p:nvSpPr>
            <p:spPr>
              <a:xfrm>
                <a:off x="3415522" y="1989520"/>
                <a:ext cx="2165593" cy="525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CFEA542-77AE-4430-B8AE-1621E0C97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522" y="1989520"/>
                <a:ext cx="2165593" cy="52508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18B972E-1C24-4858-B28A-20C09250641E}"/>
                  </a:ext>
                </a:extLst>
              </p:cNvPr>
              <p:cNvSpPr txBox="1"/>
              <p:nvPr/>
            </p:nvSpPr>
            <p:spPr>
              <a:xfrm>
                <a:off x="2015486" y="3817716"/>
                <a:ext cx="2189446" cy="582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18B972E-1C24-4858-B28A-20C0925064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486" y="3817716"/>
                <a:ext cx="2189446" cy="58233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842BFDF-41CC-4CEF-A1CE-14C2E87317E6}"/>
                  </a:ext>
                </a:extLst>
              </p:cNvPr>
              <p:cNvSpPr txBox="1"/>
              <p:nvPr/>
            </p:nvSpPr>
            <p:spPr>
              <a:xfrm>
                <a:off x="6849473" y="5312411"/>
                <a:ext cx="2189446" cy="582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842BFDF-41CC-4CEF-A1CE-14C2E8731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9473" y="5312411"/>
                <a:ext cx="2189446" cy="58233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220CD196-DB81-452D-B49E-C1AD5FD6BB13}"/>
              </a:ext>
            </a:extLst>
          </p:cNvPr>
          <p:cNvSpPr/>
          <p:nvPr/>
        </p:nvSpPr>
        <p:spPr>
          <a:xfrm>
            <a:off x="314069" y="4339044"/>
            <a:ext cx="3245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Working on the left-hand side 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21" name="Rectangle 20">
            <a:hlinkClick r:id="rId13"/>
            <a:extLst>
              <a:ext uri="{FF2B5EF4-FFF2-40B4-BE49-F238E27FC236}">
                <a16:creationId xmlns:a16="http://schemas.microsoft.com/office/drawing/2014/main" id="{CBEE6281-CC00-4371-B491-F864E0C4F35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13"/>
            <a:extLst>
              <a:ext uri="{FF2B5EF4-FFF2-40B4-BE49-F238E27FC236}">
                <a16:creationId xmlns:a16="http://schemas.microsoft.com/office/drawing/2014/main" id="{1CE93886-227D-4288-AB4B-0D5A6EA4396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0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9" grpId="0"/>
      <p:bldP spid="40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923" y="838166"/>
            <a:ext cx="77671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 4</a:t>
            </a:r>
            <a:r>
              <a:rPr lang="en-US" altLang="en-US" baseline="30000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+ 15n -1 is divisible by 9 for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987" y="1969243"/>
            <a:ext cx="7827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6642" y="2545578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6" name="Rectangle 5"/>
          <p:cNvSpPr/>
          <p:nvPr/>
        </p:nvSpPr>
        <p:spPr>
          <a:xfrm>
            <a:off x="764987" y="1531407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4122889" y="1553001"/>
            <a:ext cx="2558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n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3155847" y="2453245"/>
            <a:ext cx="27230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15(1)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" name="Text Box 59"/>
          <p:cNvSpPr txBox="1">
            <a:spLocks noChangeArrowheads="1"/>
          </p:cNvSpPr>
          <p:nvPr/>
        </p:nvSpPr>
        <p:spPr bwMode="auto">
          <a:xfrm>
            <a:off x="3573783" y="2937247"/>
            <a:ext cx="22100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" name="Text Box 59"/>
          <p:cNvSpPr txBox="1">
            <a:spLocks noChangeArrowheads="1"/>
          </p:cNvSpPr>
          <p:nvPr/>
        </p:nvSpPr>
        <p:spPr bwMode="auto">
          <a:xfrm>
            <a:off x="4601508" y="3489752"/>
            <a:ext cx="12322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18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1" name="Text Box 59"/>
          <p:cNvSpPr txBox="1">
            <a:spLocks noChangeArrowheads="1"/>
          </p:cNvSpPr>
          <p:nvPr/>
        </p:nvSpPr>
        <p:spPr bwMode="auto">
          <a:xfrm>
            <a:off x="4601508" y="4042257"/>
            <a:ext cx="14374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9(2)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47362" y="4640929"/>
            <a:ext cx="4734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So, P</a:t>
            </a:r>
            <a:r>
              <a:rPr lang="en-US" altLang="en-US" i="1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divisible by 9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FF90FBFE-694C-4173-899E-B54389173CD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98C0FFC6-9DBD-4A83-9604-A2332FF2D85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37C6A08D-A7B5-4D94-9BB4-8891E57917B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41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0856" y="685800"/>
            <a:ext cx="77671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 4</a:t>
            </a:r>
            <a:r>
              <a:rPr lang="en-US" altLang="en-US" baseline="30000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+ 15n -1 is divisible by 9 for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39575" y="2218401"/>
            <a:ext cx="13730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) =</a:t>
            </a:r>
          </a:p>
        </p:txBody>
      </p:sp>
      <p:sp>
        <p:nvSpPr>
          <p:cNvPr id="6" name="Rectangle 5"/>
          <p:cNvSpPr/>
          <p:nvPr/>
        </p:nvSpPr>
        <p:spPr>
          <a:xfrm>
            <a:off x="647920" y="1379041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3822675" y="1432040"/>
            <a:ext cx="2558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n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2584163" y="2150641"/>
            <a:ext cx="25178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7920" y="1774740"/>
            <a:ext cx="7827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k.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4558" y="2586987"/>
            <a:ext cx="76797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latin typeface="Arial" panose="020B0604020202020204" pitchFamily="34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is true. This can be done as follows.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6505" y="2586987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43288" y="3333597"/>
            <a:ext cx="1611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k + 1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) =</a:t>
            </a:r>
          </a:p>
        </p:txBody>
      </p:sp>
      <p:sp>
        <p:nvSpPr>
          <p:cNvPr id="17" name="Text Box 59"/>
          <p:cNvSpPr txBox="1">
            <a:spLocks noChangeArrowheads="1"/>
          </p:cNvSpPr>
          <p:nvPr/>
        </p:nvSpPr>
        <p:spPr bwMode="auto">
          <a:xfrm>
            <a:off x="4643710" y="3290980"/>
            <a:ext cx="33762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itchFamily="18" charset="0"/>
              </a:rPr>
              <a:t>+1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15(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+ 1)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8" name="Text Box 59"/>
          <p:cNvSpPr txBox="1">
            <a:spLocks noChangeArrowheads="1"/>
          </p:cNvSpPr>
          <p:nvPr/>
        </p:nvSpPr>
        <p:spPr bwMode="auto">
          <a:xfrm>
            <a:off x="4484441" y="3715228"/>
            <a:ext cx="36102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(4) + 15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+ 15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9" name="Text Box 59"/>
          <p:cNvSpPr txBox="1">
            <a:spLocks noChangeArrowheads="1"/>
          </p:cNvSpPr>
          <p:nvPr/>
        </p:nvSpPr>
        <p:spPr bwMode="auto">
          <a:xfrm>
            <a:off x="5442436" y="2158650"/>
            <a:ext cx="25555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=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 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0" name="Text Box 59"/>
          <p:cNvSpPr txBox="1">
            <a:spLocks noChangeArrowheads="1"/>
          </p:cNvSpPr>
          <p:nvPr/>
        </p:nvSpPr>
        <p:spPr bwMode="auto">
          <a:xfrm>
            <a:off x="3156497" y="4168884"/>
            <a:ext cx="5073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4(9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 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1 ) + 15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+ 15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1" name="Text Box 59"/>
          <p:cNvSpPr txBox="1">
            <a:spLocks noChangeArrowheads="1"/>
          </p:cNvSpPr>
          <p:nvPr/>
        </p:nvSpPr>
        <p:spPr bwMode="auto">
          <a:xfrm>
            <a:off x="3412978" y="4634839"/>
            <a:ext cx="4817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36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60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 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 + 15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+ 15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2" name="Text Box 59"/>
          <p:cNvSpPr txBox="1">
            <a:spLocks noChangeArrowheads="1"/>
          </p:cNvSpPr>
          <p:nvPr/>
        </p:nvSpPr>
        <p:spPr bwMode="auto">
          <a:xfrm>
            <a:off x="5205793" y="5096504"/>
            <a:ext cx="28889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36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+ 18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3" name="Text Box 59"/>
          <p:cNvSpPr txBox="1">
            <a:spLocks noChangeArrowheads="1"/>
          </p:cNvSpPr>
          <p:nvPr/>
        </p:nvSpPr>
        <p:spPr bwMode="auto">
          <a:xfrm>
            <a:off x="5310559" y="5547816"/>
            <a:ext cx="27093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9(4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+ 2) = 9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934386" y="607329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457200" y="3799552"/>
            <a:ext cx="144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Splitting 4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k+1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57200" y="4238875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P(k) for 4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k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" y="4700540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Expanding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" y="5188837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6505" y="5650502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 err="1">
                <a:solidFill>
                  <a:srgbClr val="FF6600"/>
                </a:solidFill>
                <a:latin typeface="Arial" panose="020B0604020202020204" pitchFamily="34" charset="0"/>
              </a:rPr>
              <a:t>Factorising</a:t>
            </a:r>
            <a:endParaRPr lang="en-US" altLang="en-US" sz="18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7200" y="6073291"/>
            <a:ext cx="64771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With C = 4B – 5k + 2, P</a:t>
            </a:r>
            <a:r>
              <a:rPr lang="en-US" altLang="en-US" baseline="-25000" dirty="0">
                <a:latin typeface="Arial" panose="020B0604020202020204" pitchFamily="34" charset="0"/>
              </a:rPr>
              <a:t>k + 1</a:t>
            </a:r>
            <a:r>
              <a:rPr lang="en-US" altLang="en-US" dirty="0">
                <a:latin typeface="Arial" panose="020B0604020202020204" pitchFamily="34" charset="0"/>
              </a:rPr>
              <a:t> is divisible by 9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7D88242-4A88-42F6-A7F1-34E7A060E67E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11F49CD7-25C9-4D67-B2BF-F59B2248559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71A8251-4CC0-4FD0-871E-FD3FD092BD3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06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 4</a:t>
            </a:r>
            <a:r>
              <a:rPr lang="en-US" altLang="en-US" baseline="30000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+ 2 is divisible by 3 for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ℤ, n ≥ 0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987" y="1969243"/>
            <a:ext cx="7827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0.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3692" y="2430908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6" name="Rectangle 5"/>
          <p:cNvSpPr/>
          <p:nvPr/>
        </p:nvSpPr>
        <p:spPr>
          <a:xfrm>
            <a:off x="764986" y="1531407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4122889" y="1553001"/>
            <a:ext cx="44092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400" i="1" dirty="0" err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altLang="en-US" sz="2400" i="1" baseline="-25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is: 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  <a:latin typeface="Times New Roman" pitchFamily="18" charset="0"/>
              </a:rPr>
              <a:t>for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ℤ,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≥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endParaRPr lang="en-GB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3155847" y="2453245"/>
            <a:ext cx="16971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" name="Text Box 59"/>
          <p:cNvSpPr txBox="1">
            <a:spLocks noChangeArrowheads="1"/>
          </p:cNvSpPr>
          <p:nvPr/>
        </p:nvSpPr>
        <p:spPr bwMode="auto">
          <a:xfrm>
            <a:off x="3277489" y="2937064"/>
            <a:ext cx="1594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" name="Text Box 59"/>
          <p:cNvSpPr txBox="1">
            <a:spLocks noChangeArrowheads="1"/>
          </p:cNvSpPr>
          <p:nvPr/>
        </p:nvSpPr>
        <p:spPr bwMode="auto">
          <a:xfrm>
            <a:off x="3793656" y="3417519"/>
            <a:ext cx="10783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3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1" name="Text Box 59"/>
          <p:cNvSpPr txBox="1">
            <a:spLocks noChangeArrowheads="1"/>
          </p:cNvSpPr>
          <p:nvPr/>
        </p:nvSpPr>
        <p:spPr bwMode="auto">
          <a:xfrm>
            <a:off x="3434583" y="3984222"/>
            <a:ext cx="14374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3(1)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47362" y="4640929"/>
            <a:ext cx="4734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true, is divisible by 3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FF90FBFE-694C-4173-899E-B54389173CD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98C0FFC6-9DBD-4A83-9604-A2332FF2D85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37C6A08D-A7B5-4D94-9BB4-8891E57917B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8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31908" y="2160857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2584163" y="2150641"/>
            <a:ext cx="16914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7920" y="1774740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cs typeface="Times New Roman" panose="02020603050405020304" pitchFamily="18" charset="0"/>
              </a:rPr>
              <a:t>n = k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4558" y="2586987"/>
            <a:ext cx="76797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i="1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)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i="1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+ 1) is true. This can be done as follows.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6505" y="2586987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418308" y="3294377"/>
            <a:ext cx="1611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 + 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17" name="Text Box 59"/>
          <p:cNvSpPr txBox="1">
            <a:spLocks noChangeArrowheads="1"/>
          </p:cNvSpPr>
          <p:nvPr/>
        </p:nvSpPr>
        <p:spPr bwMode="auto">
          <a:xfrm>
            <a:off x="3552996" y="3290980"/>
            <a:ext cx="19271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itchFamily="18" charset="0"/>
              </a:rPr>
              <a:t>+1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8" name="Text Box 59"/>
          <p:cNvSpPr txBox="1">
            <a:spLocks noChangeArrowheads="1"/>
          </p:cNvSpPr>
          <p:nvPr/>
        </p:nvSpPr>
        <p:spPr bwMode="auto">
          <a:xfrm>
            <a:off x="3393727" y="3715228"/>
            <a:ext cx="2032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</a:rPr>
              <a:t>(4)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+ 2 </a:t>
            </a: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</a:rPr>
              <a:t>= 3</a:t>
            </a:r>
            <a:r>
              <a:rPr lang="en-US" altLang="en-US" sz="2400" i="1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9" name="Text Box 59"/>
          <p:cNvSpPr txBox="1">
            <a:spLocks noChangeArrowheads="1"/>
          </p:cNvSpPr>
          <p:nvPr/>
        </p:nvSpPr>
        <p:spPr bwMode="auto">
          <a:xfrm>
            <a:off x="5442436" y="2158650"/>
            <a:ext cx="1595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=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GB" sz="24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" name="Text Box 59"/>
          <p:cNvSpPr txBox="1">
            <a:spLocks noChangeArrowheads="1"/>
          </p:cNvSpPr>
          <p:nvPr/>
        </p:nvSpPr>
        <p:spPr bwMode="auto">
          <a:xfrm>
            <a:off x="2871712" y="4092684"/>
            <a:ext cx="25907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4(3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2) + 2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1" name="Text Box 59"/>
          <p:cNvSpPr txBox="1">
            <a:spLocks noChangeArrowheads="1"/>
          </p:cNvSpPr>
          <p:nvPr/>
        </p:nvSpPr>
        <p:spPr bwMode="auto">
          <a:xfrm>
            <a:off x="3032175" y="4438650"/>
            <a:ext cx="2420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12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8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2" name="Text Box 59"/>
          <p:cNvSpPr txBox="1">
            <a:spLocks noChangeArrowheads="1"/>
          </p:cNvSpPr>
          <p:nvPr/>
        </p:nvSpPr>
        <p:spPr bwMode="auto">
          <a:xfrm>
            <a:off x="3557486" y="4819650"/>
            <a:ext cx="1904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12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6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3" name="Text Box 59"/>
          <p:cNvSpPr txBox="1">
            <a:spLocks noChangeArrowheads="1"/>
          </p:cNvSpPr>
          <p:nvPr/>
        </p:nvSpPr>
        <p:spPr bwMode="auto">
          <a:xfrm>
            <a:off x="3328886" y="5200650"/>
            <a:ext cx="21098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3(4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2)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8737" y="616487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457200" y="3799552"/>
            <a:ext cx="144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Splitting 4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k+1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57200" y="4162675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P(k) for 4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k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" y="4504696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Expanding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" y="4911983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6505" y="5303336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 err="1">
                <a:solidFill>
                  <a:srgbClr val="FF6600"/>
                </a:solidFill>
                <a:latin typeface="Arial" panose="020B0604020202020204" pitchFamily="34" charset="0"/>
              </a:rPr>
              <a:t>Factorising</a:t>
            </a:r>
            <a:endParaRPr lang="en-US" altLang="en-US" sz="18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7200" y="5715000"/>
            <a:ext cx="7867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latin typeface="Arial" panose="020B0604020202020204" pitchFamily="34" charset="0"/>
              </a:rPr>
              <a:t>Since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0</a:t>
            </a:r>
            <a:r>
              <a:rPr lang="en-US" altLang="en-US" sz="2300" dirty="0">
                <a:latin typeface="Arial" panose="020B0604020202020204" pitchFamily="34" charset="0"/>
              </a:rPr>
              <a:t> is true, and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+ 1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dirty="0">
                <a:latin typeface="Arial" panose="020B0604020202020204" pitchFamily="34" charset="0"/>
              </a:rPr>
              <a:t>is true whenever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latin typeface="Arial" panose="020B0604020202020204" pitchFamily="34" charset="0"/>
              </a:rPr>
              <a:t> is true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7D88242-4A88-42F6-A7F1-34E7A060E67E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11F49CD7-25C9-4D67-B2BF-F59B2248559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71A8251-4CC0-4FD0-871E-FD3FD092BD3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D4BA9E-8D5F-7A2E-8968-4AB76ECC0DC3}"/>
              </a:ext>
            </a:extLst>
          </p:cNvPr>
          <p:cNvSpPr/>
          <p:nvPr/>
        </p:nvSpPr>
        <p:spPr>
          <a:xfrm>
            <a:off x="717923" y="762000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 4</a:t>
            </a:r>
            <a:r>
              <a:rPr lang="en-US" altLang="en-US" baseline="30000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+ 2 is divisible by 3 for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ℤ, n ≥ 0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15AB0D-BFB8-BE86-F9E6-FC4E93A7E919}"/>
              </a:ext>
            </a:extLst>
          </p:cNvPr>
          <p:cNvSpPr/>
          <p:nvPr/>
        </p:nvSpPr>
        <p:spPr>
          <a:xfrm>
            <a:off x="764986" y="1455241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9" name="Text Box 59">
            <a:extLst>
              <a:ext uri="{FF2B5EF4-FFF2-40B4-BE49-F238E27FC236}">
                <a16:creationId xmlns:a16="http://schemas.microsoft.com/office/drawing/2014/main" id="{F9DFE18B-1606-D024-49E4-01AB2A829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889" y="1476835"/>
            <a:ext cx="44092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400" i="1" dirty="0" err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altLang="en-US" sz="2400" i="1" baseline="-25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is: 4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+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 = 3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  <a:latin typeface="Times New Roman" pitchFamily="18" charset="0"/>
              </a:rPr>
              <a:t>for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ℤ,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≥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endParaRPr lang="en-GB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1FD7B9-F98E-E2CD-F9C9-8B5543C0872C}"/>
              </a:ext>
            </a:extLst>
          </p:cNvPr>
          <p:cNvSpPr/>
          <p:nvPr/>
        </p:nvSpPr>
        <p:spPr>
          <a:xfrm>
            <a:off x="5329442" y="5246816"/>
            <a:ext cx="3785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Where </a:t>
            </a:r>
            <a:r>
              <a:rPr lang="en-US" altLang="en-US" sz="1800" dirty="0">
                <a:solidFill>
                  <a:srgbClr val="FF0000"/>
                </a:solidFill>
              </a:rPr>
              <a:t>4</a:t>
            </a:r>
            <a:r>
              <a:rPr lang="en-US" altLang="en-US" sz="1800" i="1" dirty="0">
                <a:solidFill>
                  <a:srgbClr val="FF0000"/>
                </a:solidFill>
              </a:rPr>
              <a:t>B – </a:t>
            </a:r>
            <a:r>
              <a:rPr lang="en-US" altLang="en-US" sz="1800" dirty="0">
                <a:solidFill>
                  <a:srgbClr val="FF0000"/>
                </a:solidFill>
              </a:rPr>
              <a:t>2</a:t>
            </a: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 is an integer as A</a:t>
            </a: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 ℤ</a:t>
            </a:r>
            <a:endParaRPr lang="en-US" altLang="en-US" sz="1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F63FBC-8A1F-CE2F-DA5B-773E93D345A7}"/>
              </a:ext>
            </a:extLst>
          </p:cNvPr>
          <p:cNvSpPr/>
          <p:nvPr/>
        </p:nvSpPr>
        <p:spPr>
          <a:xfrm>
            <a:off x="486505" y="6118711"/>
            <a:ext cx="3789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3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is true 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300" dirty="0">
                <a:latin typeface="Arial" panose="020B0604020202020204" pitchFamily="34" charset="0"/>
              </a:rPr>
              <a:t>,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≥ 0</a:t>
            </a:r>
          </a:p>
        </p:txBody>
      </p:sp>
    </p:spTree>
    <p:extLst>
      <p:ext uri="{BB962C8B-B14F-4D97-AF65-F5344CB8AC3E}">
        <p14:creationId xmlns:p14="http://schemas.microsoft.com/office/powerpoint/2010/main" val="167385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 2</a:t>
            </a:r>
            <a:r>
              <a:rPr lang="en-US" altLang="en-US" baseline="30000" dirty="0">
                <a:latin typeface="Arial" panose="020B0604020202020204" pitchFamily="34" charset="0"/>
              </a:rPr>
              <a:t>n + 2</a:t>
            </a:r>
            <a:r>
              <a:rPr lang="en-US" altLang="en-US" dirty="0">
                <a:latin typeface="Arial" panose="020B0604020202020204" pitchFamily="34" charset="0"/>
              </a:rPr>
              <a:t> + 3</a:t>
            </a:r>
            <a:r>
              <a:rPr lang="en-US" altLang="en-US" baseline="30000" dirty="0">
                <a:latin typeface="Arial" panose="020B0604020202020204" pitchFamily="34" charset="0"/>
              </a:rPr>
              <a:t>3n</a:t>
            </a:r>
            <a:r>
              <a:rPr lang="en-US" altLang="en-US" dirty="0">
                <a:latin typeface="Arial" panose="020B0604020202020204" pitchFamily="34" charset="0"/>
              </a:rPr>
              <a:t> is divisible by 5 for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ℤ, n ≥ 0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987" y="1969243"/>
            <a:ext cx="7827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0.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7882" y="2453282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6" name="Rectangle 5"/>
          <p:cNvSpPr/>
          <p:nvPr/>
        </p:nvSpPr>
        <p:spPr>
          <a:xfrm>
            <a:off x="764986" y="1531407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3810000" y="1553001"/>
            <a:ext cx="4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400" i="1" dirty="0" err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altLang="en-US" sz="2400" i="1" baseline="-25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is: 2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n + 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 + </a:t>
            </a:r>
            <a:r>
              <a:rPr lang="en-US" altLang="en-US" dirty="0">
                <a:solidFill>
                  <a:srgbClr val="0000FF"/>
                </a:solidFill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n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  <a:latin typeface="Times New Roman" pitchFamily="18" charset="0"/>
              </a:rPr>
              <a:t>for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ℤ,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≥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endParaRPr lang="en-GB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3155847" y="2453245"/>
            <a:ext cx="23607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itchFamily="18" charset="0"/>
              </a:rPr>
              <a:t>0 + 2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dirty="0">
                <a:solidFill>
                  <a:srgbClr val="0000FF"/>
                </a:solidFill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</a:rPr>
              <a:t>3(0)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" name="Text Box 59"/>
          <p:cNvSpPr txBox="1">
            <a:spLocks noChangeArrowheads="1"/>
          </p:cNvSpPr>
          <p:nvPr/>
        </p:nvSpPr>
        <p:spPr bwMode="auto">
          <a:xfrm>
            <a:off x="3710352" y="2934917"/>
            <a:ext cx="17997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</a:rPr>
              <a:t>2</a:t>
            </a:r>
            <a:r>
              <a:rPr lang="en-US" altLang="en-US" baseline="30000" dirty="0">
                <a:solidFill>
                  <a:srgbClr val="0000FF"/>
                </a:solidFill>
              </a:rPr>
              <a:t>2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i="1" dirty="0">
                <a:solidFill>
                  <a:srgbClr val="0000FF"/>
                </a:solidFill>
              </a:rPr>
              <a:t>+ </a:t>
            </a:r>
            <a:r>
              <a:rPr lang="en-US" altLang="en-US" dirty="0">
                <a:solidFill>
                  <a:srgbClr val="0000FF"/>
                </a:solidFill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</a:rPr>
              <a:t>0</a:t>
            </a:r>
            <a:r>
              <a:rPr lang="en-US" altLang="en-US" dirty="0">
                <a:solidFill>
                  <a:srgbClr val="0000FF"/>
                </a:solidFill>
              </a:rPr>
              <a:t> = 5</a:t>
            </a:r>
            <a:r>
              <a:rPr lang="en-US" altLang="en-US" i="1" dirty="0">
                <a:solidFill>
                  <a:srgbClr val="0000FF"/>
                </a:solidFill>
              </a:rPr>
              <a:t>A</a:t>
            </a:r>
            <a:r>
              <a:rPr lang="en-GB" i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0" name="Text Box 59"/>
          <p:cNvSpPr txBox="1">
            <a:spLocks noChangeArrowheads="1"/>
          </p:cNvSpPr>
          <p:nvPr/>
        </p:nvSpPr>
        <p:spPr bwMode="auto">
          <a:xfrm>
            <a:off x="3830286" y="3433382"/>
            <a:ext cx="1636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4 + 1  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1" name="Text Box 59"/>
          <p:cNvSpPr txBox="1">
            <a:spLocks noChangeArrowheads="1"/>
          </p:cNvSpPr>
          <p:nvPr/>
        </p:nvSpPr>
        <p:spPr bwMode="auto">
          <a:xfrm>
            <a:off x="4033741" y="4364116"/>
            <a:ext cx="14374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5(1) 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81200" y="4960458"/>
            <a:ext cx="4734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true, is divisible by 5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FF90FBFE-694C-4173-899E-B54389173CD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98C0FFC6-9DBD-4A83-9604-A2332FF2D85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37C6A08D-A7B5-4D94-9BB4-8891E57917B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59">
            <a:extLst>
              <a:ext uri="{FF2B5EF4-FFF2-40B4-BE49-F238E27FC236}">
                <a16:creationId xmlns:a16="http://schemas.microsoft.com/office/drawing/2014/main" id="{8DEBFEE1-09F1-C69D-8B62-1FAA1B0DB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2982" y="3863321"/>
            <a:ext cx="10783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5 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754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74905" y="2133600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2316188" y="2150641"/>
            <a:ext cx="2239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 + 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dirty="0">
                <a:solidFill>
                  <a:srgbClr val="0000FF"/>
                </a:solidFill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7920" y="1774740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cs typeface="Times New Roman" panose="02020603050405020304" pitchFamily="18" charset="0"/>
              </a:rPr>
              <a:t>n = k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4558" y="2586987"/>
            <a:ext cx="76797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latin typeface="Arial" panose="020B0604020202020204" pitchFamily="34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is true. This can be done as follows.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6505" y="2586987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33321" y="3297299"/>
            <a:ext cx="1611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 + 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17" name="Text Box 59"/>
          <p:cNvSpPr txBox="1">
            <a:spLocks noChangeArrowheads="1"/>
          </p:cNvSpPr>
          <p:nvPr/>
        </p:nvSpPr>
        <p:spPr bwMode="auto">
          <a:xfrm>
            <a:off x="3234997" y="3306901"/>
            <a:ext cx="28552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itchFamily="18" charset="0"/>
              </a:rPr>
              <a:t>+1)+2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altLang="en-US" dirty="0">
                <a:solidFill>
                  <a:srgbClr val="0000FF"/>
                </a:solidFill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</a:rPr>
              <a:t>3(</a:t>
            </a:r>
            <a:r>
              <a:rPr lang="en-US" altLang="en-US" i="1" baseline="30000" dirty="0">
                <a:solidFill>
                  <a:srgbClr val="0000FF"/>
                </a:solidFill>
              </a:rPr>
              <a:t>k+</a:t>
            </a:r>
            <a:r>
              <a:rPr lang="en-US" altLang="en-US" baseline="30000" dirty="0">
                <a:solidFill>
                  <a:srgbClr val="0000FF"/>
                </a:solidFill>
              </a:rPr>
              <a:t>1)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8" name="Text Box 59"/>
          <p:cNvSpPr txBox="1">
            <a:spLocks noChangeArrowheads="1"/>
          </p:cNvSpPr>
          <p:nvPr/>
        </p:nvSpPr>
        <p:spPr bwMode="auto">
          <a:xfrm>
            <a:off x="3118170" y="3713868"/>
            <a:ext cx="29290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</a:rPr>
              <a:t>2(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k+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) + </a:t>
            </a:r>
            <a:r>
              <a:rPr lang="en-US" altLang="en-US" dirty="0">
                <a:solidFill>
                  <a:srgbClr val="0000FF"/>
                </a:solidFill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(3)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9" name="Text Box 59"/>
          <p:cNvSpPr txBox="1">
            <a:spLocks noChangeArrowheads="1"/>
          </p:cNvSpPr>
          <p:nvPr/>
        </p:nvSpPr>
        <p:spPr bwMode="auto">
          <a:xfrm>
            <a:off x="5008875" y="2157544"/>
            <a:ext cx="21323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</a:rPr>
              <a:t>2</a:t>
            </a:r>
            <a:r>
              <a:rPr lang="en-US" altLang="en-US" i="1" baseline="30000" dirty="0">
                <a:solidFill>
                  <a:srgbClr val="0000FF"/>
                </a:solidFill>
              </a:rPr>
              <a:t>k + </a:t>
            </a:r>
            <a:r>
              <a:rPr lang="en-US" altLang="en-US" baseline="30000" dirty="0">
                <a:solidFill>
                  <a:srgbClr val="0000FF"/>
                </a:solidFill>
              </a:rPr>
              <a:t>2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=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dirty="0">
                <a:solidFill>
                  <a:srgbClr val="0000FF"/>
                </a:solidFill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k</a:t>
            </a:r>
            <a:endParaRPr lang="en-GB" sz="24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" name="Text Box 59"/>
          <p:cNvSpPr txBox="1">
            <a:spLocks noChangeArrowheads="1"/>
          </p:cNvSpPr>
          <p:nvPr/>
        </p:nvSpPr>
        <p:spPr bwMode="auto">
          <a:xfrm>
            <a:off x="2489332" y="4092437"/>
            <a:ext cx="3542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2(</a:t>
            </a:r>
            <a:r>
              <a:rPr lang="en-US" altLang="en-US" dirty="0">
                <a:solidFill>
                  <a:srgbClr val="0000FF"/>
                </a:solidFill>
              </a:rPr>
              <a:t>5</a:t>
            </a:r>
            <a:r>
              <a:rPr lang="en-US" altLang="en-US" i="1" dirty="0">
                <a:solidFill>
                  <a:srgbClr val="0000FF"/>
                </a:solidFill>
              </a:rPr>
              <a:t>B – </a:t>
            </a:r>
            <a:r>
              <a:rPr lang="en-US" altLang="en-US" dirty="0">
                <a:solidFill>
                  <a:srgbClr val="0000FF"/>
                </a:solidFill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) + </a:t>
            </a:r>
            <a:r>
              <a:rPr lang="en-US" altLang="en-US" dirty="0">
                <a:solidFill>
                  <a:srgbClr val="0000FF"/>
                </a:solidFill>
              </a:rPr>
              <a:t>27(3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k 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  <a:r>
              <a:rPr lang="en-US" altLang="en-US" i="1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1" name="Text Box 59"/>
          <p:cNvSpPr txBox="1">
            <a:spLocks noChangeArrowheads="1"/>
          </p:cNvSpPr>
          <p:nvPr/>
        </p:nvSpPr>
        <p:spPr bwMode="auto">
          <a:xfrm>
            <a:off x="2253009" y="4478101"/>
            <a:ext cx="3809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10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–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dirty="0">
                <a:solidFill>
                  <a:srgbClr val="0000FF"/>
                </a:solidFill>
              </a:rPr>
              <a:t>(3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+</a:t>
            </a:r>
            <a:r>
              <a:rPr lang="en-US" altLang="en-US" dirty="0">
                <a:solidFill>
                  <a:srgbClr val="0000FF"/>
                </a:solidFill>
              </a:rPr>
              <a:t> 27(3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k 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  <a:r>
              <a:rPr lang="en-US" altLang="en-US" i="1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2" name="Text Box 59"/>
          <p:cNvSpPr txBox="1">
            <a:spLocks noChangeArrowheads="1"/>
          </p:cNvSpPr>
          <p:nvPr/>
        </p:nvSpPr>
        <p:spPr bwMode="auto">
          <a:xfrm>
            <a:off x="3296536" y="4819650"/>
            <a:ext cx="26661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10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+ </a:t>
            </a:r>
            <a:r>
              <a:rPr lang="en-US" altLang="en-US" dirty="0">
                <a:solidFill>
                  <a:srgbClr val="0000FF"/>
                </a:solidFill>
              </a:rPr>
              <a:t>25(3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3" name="Text Box 59"/>
          <p:cNvSpPr txBox="1">
            <a:spLocks noChangeArrowheads="1"/>
          </p:cNvSpPr>
          <p:nvPr/>
        </p:nvSpPr>
        <p:spPr bwMode="auto">
          <a:xfrm>
            <a:off x="3195536" y="5200650"/>
            <a:ext cx="27174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5(2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B + </a:t>
            </a:r>
            <a:r>
              <a:rPr lang="en-US" altLang="en-US" dirty="0">
                <a:solidFill>
                  <a:srgbClr val="0000FF"/>
                </a:solidFill>
              </a:rPr>
              <a:t>5(3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) = 5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18737" y="616487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457200" y="3799552"/>
            <a:ext cx="1624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Splitting 2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k+2+1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57200" y="4162675"/>
            <a:ext cx="2039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P(k) for 2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k+2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" y="4504696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Expanding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" y="4911983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6505" y="5303336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 err="1">
                <a:solidFill>
                  <a:srgbClr val="FF6600"/>
                </a:solidFill>
                <a:latin typeface="Arial" panose="020B0604020202020204" pitchFamily="34" charset="0"/>
              </a:rPr>
              <a:t>Factorising</a:t>
            </a:r>
            <a:endParaRPr lang="en-US" altLang="en-US" sz="18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7200" y="5715000"/>
            <a:ext cx="7867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latin typeface="Arial" panose="020B0604020202020204" pitchFamily="34" charset="0"/>
              </a:rPr>
              <a:t>Since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0</a:t>
            </a:r>
            <a:r>
              <a:rPr lang="en-US" altLang="en-US" sz="2300" dirty="0">
                <a:latin typeface="Arial" panose="020B0604020202020204" pitchFamily="34" charset="0"/>
              </a:rPr>
              <a:t> is true, and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+ 1 </a:t>
            </a:r>
            <a:r>
              <a:rPr lang="en-US" altLang="en-US" sz="2300" dirty="0">
                <a:latin typeface="Arial" panose="020B0604020202020204" pitchFamily="34" charset="0"/>
              </a:rPr>
              <a:t>is true whenever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latin typeface="Arial" panose="020B0604020202020204" pitchFamily="34" charset="0"/>
              </a:rPr>
              <a:t> is true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7D88242-4A88-42F6-A7F1-34E7A060E67E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11F49CD7-25C9-4D67-B2BF-F59B2248559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71A8251-4CC0-4FD0-871E-FD3FD092BD3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15AB0D-BFB8-BE86-F9E6-FC4E93A7E919}"/>
              </a:ext>
            </a:extLst>
          </p:cNvPr>
          <p:cNvSpPr/>
          <p:nvPr/>
        </p:nvSpPr>
        <p:spPr>
          <a:xfrm>
            <a:off x="764986" y="1455241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9" name="Text Box 59">
            <a:extLst>
              <a:ext uri="{FF2B5EF4-FFF2-40B4-BE49-F238E27FC236}">
                <a16:creationId xmlns:a16="http://schemas.microsoft.com/office/drawing/2014/main" id="{F9DFE18B-1606-D024-49E4-01AB2A829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3262" y="1476835"/>
            <a:ext cx="4982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i="1" dirty="0" err="1">
                <a:solidFill>
                  <a:srgbClr val="0000FF"/>
                </a:solidFill>
              </a:rPr>
              <a:t>P</a:t>
            </a:r>
            <a:r>
              <a:rPr lang="en-US" altLang="en-US" i="1" baseline="-25000" dirty="0" err="1">
                <a:solidFill>
                  <a:srgbClr val="0000FF"/>
                </a:solidFill>
              </a:rPr>
              <a:t>n</a:t>
            </a:r>
            <a:r>
              <a:rPr lang="en-US" altLang="en-US" dirty="0">
                <a:solidFill>
                  <a:srgbClr val="0000FF"/>
                </a:solidFill>
              </a:rPr>
              <a:t> is: 2</a:t>
            </a:r>
            <a:r>
              <a:rPr lang="en-US" altLang="en-US" i="1" baseline="30000" dirty="0">
                <a:solidFill>
                  <a:srgbClr val="0000FF"/>
                </a:solidFill>
              </a:rPr>
              <a:t>n + </a:t>
            </a:r>
            <a:r>
              <a:rPr lang="en-US" altLang="en-US" baseline="30000" dirty="0">
                <a:solidFill>
                  <a:srgbClr val="0000FF"/>
                </a:solidFill>
              </a:rPr>
              <a:t>2</a:t>
            </a:r>
            <a:r>
              <a:rPr lang="en-US" altLang="en-US" i="1" dirty="0">
                <a:solidFill>
                  <a:srgbClr val="0000FF"/>
                </a:solidFill>
              </a:rPr>
              <a:t> + </a:t>
            </a:r>
            <a:r>
              <a:rPr lang="en-US" altLang="en-US" dirty="0">
                <a:solidFill>
                  <a:srgbClr val="0000FF"/>
                </a:solidFill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</a:rPr>
              <a:t>3</a:t>
            </a:r>
            <a:r>
              <a:rPr lang="en-US" altLang="en-US" i="1" baseline="30000" dirty="0">
                <a:solidFill>
                  <a:srgbClr val="0000FF"/>
                </a:solidFill>
              </a:rPr>
              <a:t>n</a:t>
            </a:r>
            <a:r>
              <a:rPr lang="en-US" altLang="en-US" dirty="0">
                <a:solidFill>
                  <a:srgbClr val="0000FF"/>
                </a:solidFill>
              </a:rPr>
              <a:t> = 5</a:t>
            </a:r>
            <a:r>
              <a:rPr lang="en-US" altLang="en-US" i="1" dirty="0">
                <a:solidFill>
                  <a:srgbClr val="0000FF"/>
                </a:solidFill>
              </a:rPr>
              <a:t>A</a:t>
            </a:r>
            <a:r>
              <a:rPr lang="en-GB" i="1" dirty="0">
                <a:solidFill>
                  <a:srgbClr val="0000FF"/>
                </a:solidFill>
              </a:rPr>
              <a:t> </a:t>
            </a:r>
            <a:r>
              <a:rPr lang="en-GB" dirty="0">
                <a:solidFill>
                  <a:srgbClr val="0000FF"/>
                </a:solidFill>
              </a:rPr>
              <a:t>for</a:t>
            </a:r>
            <a:r>
              <a:rPr lang="en-GB" i="1" dirty="0">
                <a:solidFill>
                  <a:srgbClr val="0000FF"/>
                </a:solidFill>
              </a:rPr>
              <a:t>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ℤ,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≥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endParaRPr lang="en-GB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1FD7B9-F98E-E2CD-F9C9-8B5543C0872C}"/>
              </a:ext>
            </a:extLst>
          </p:cNvPr>
          <p:cNvSpPr/>
          <p:nvPr/>
        </p:nvSpPr>
        <p:spPr>
          <a:xfrm>
            <a:off x="5715001" y="5109865"/>
            <a:ext cx="342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Where </a:t>
            </a:r>
            <a:r>
              <a:rPr lang="en-US" altLang="en-US" sz="1800" dirty="0">
                <a:solidFill>
                  <a:srgbClr val="FF0000"/>
                </a:solidFill>
              </a:rPr>
              <a:t>2</a:t>
            </a:r>
            <a:r>
              <a:rPr lang="en-US" altLang="en-US" sz="1800" i="1" dirty="0">
                <a:solidFill>
                  <a:srgbClr val="FF0000"/>
                </a:solidFill>
              </a:rPr>
              <a:t>B + </a:t>
            </a:r>
            <a:r>
              <a:rPr lang="en-US" altLang="en-US" sz="1800" dirty="0">
                <a:solidFill>
                  <a:srgbClr val="FF0000"/>
                </a:solidFill>
              </a:rPr>
              <a:t>5(3</a:t>
            </a:r>
            <a:r>
              <a:rPr lang="en-US" altLang="en-US" sz="1800" baseline="30000" dirty="0">
                <a:solidFill>
                  <a:srgbClr val="FF0000"/>
                </a:solidFill>
              </a:rPr>
              <a:t>3</a:t>
            </a:r>
            <a:r>
              <a:rPr lang="en-US" altLang="en-US" sz="1800" i="1" baseline="30000" dirty="0">
                <a:solidFill>
                  <a:srgbClr val="FF0000"/>
                </a:solidFill>
              </a:rPr>
              <a:t>k</a:t>
            </a:r>
            <a:r>
              <a:rPr lang="en-US" altLang="en-US" sz="1800" dirty="0">
                <a:solidFill>
                  <a:srgbClr val="FF0000"/>
                </a:solidFill>
              </a:rPr>
              <a:t>) </a:t>
            </a: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is an integer as B</a:t>
            </a: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 ℤ and k ≥ 0 is an integer</a:t>
            </a:r>
            <a:endParaRPr lang="en-US" altLang="en-US" sz="1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F63FBC-8A1F-CE2F-DA5B-773E93D345A7}"/>
              </a:ext>
            </a:extLst>
          </p:cNvPr>
          <p:cNvSpPr/>
          <p:nvPr/>
        </p:nvSpPr>
        <p:spPr>
          <a:xfrm>
            <a:off x="486505" y="6118711"/>
            <a:ext cx="3789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3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is true 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300" dirty="0">
                <a:latin typeface="Arial" panose="020B0604020202020204" pitchFamily="34" charset="0"/>
              </a:rPr>
              <a:t>,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≥ 0</a:t>
            </a:r>
          </a:p>
        </p:txBody>
      </p:sp>
      <p:sp>
        <p:nvSpPr>
          <p:cNvPr id="7" name="Text Box 59">
            <a:extLst>
              <a:ext uri="{FF2B5EF4-FFF2-40B4-BE49-F238E27FC236}">
                <a16:creationId xmlns:a16="http://schemas.microsoft.com/office/drawing/2014/main" id="{49BB6545-9EAB-0C43-43A1-C76D3C674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4133" y="2105386"/>
            <a:ext cx="203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where</a:t>
            </a:r>
            <a:r>
              <a:rPr lang="en-GB" i="1" dirty="0">
                <a:solidFill>
                  <a:srgbClr val="0000FF"/>
                </a:solidFill>
              </a:rPr>
              <a:t>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endParaRPr lang="en-GB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E5DF98-4C6B-AB58-19B3-D8B1C41723C2}"/>
              </a:ext>
            </a:extLst>
          </p:cNvPr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 2</a:t>
            </a:r>
            <a:r>
              <a:rPr lang="en-US" altLang="en-US" baseline="30000" dirty="0">
                <a:latin typeface="Arial" panose="020B0604020202020204" pitchFamily="34" charset="0"/>
              </a:rPr>
              <a:t>n + 2</a:t>
            </a:r>
            <a:r>
              <a:rPr lang="en-US" altLang="en-US" dirty="0">
                <a:latin typeface="Arial" panose="020B0604020202020204" pitchFamily="34" charset="0"/>
              </a:rPr>
              <a:t> + 3</a:t>
            </a:r>
            <a:r>
              <a:rPr lang="en-US" altLang="en-US" baseline="30000" dirty="0">
                <a:latin typeface="Arial" panose="020B0604020202020204" pitchFamily="34" charset="0"/>
              </a:rPr>
              <a:t>3n</a:t>
            </a:r>
            <a:r>
              <a:rPr lang="en-US" altLang="en-US" dirty="0">
                <a:latin typeface="Arial" panose="020B0604020202020204" pitchFamily="34" charset="0"/>
              </a:rPr>
              <a:t> is divisible by 5 for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ℤ, n ≥ 0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8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 </a:t>
            </a:r>
            <a:r>
              <a:rPr lang="en-US" altLang="en-US" i="1" dirty="0" err="1">
                <a:cs typeface="Times New Roman" panose="02020603050405020304" pitchFamily="18" charset="0"/>
              </a:rPr>
              <a:t>x</a:t>
            </a:r>
            <a:r>
              <a:rPr lang="en-US" altLang="en-US" baseline="30000" dirty="0" err="1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– </a:t>
            </a:r>
            <a:r>
              <a:rPr lang="en-US" altLang="en-US" i="1" dirty="0" err="1">
                <a:cs typeface="Times New Roman" panose="02020603050405020304" pitchFamily="18" charset="0"/>
              </a:rPr>
              <a:t>y</a:t>
            </a:r>
            <a:r>
              <a:rPr lang="en-US" altLang="en-US" baseline="30000" dirty="0" err="1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has a factor 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Arial" panose="020B0604020202020204" pitchFamily="34" charset="0"/>
              </a:rPr>
              <a:t> –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latin typeface="Arial" panose="020B0604020202020204" pitchFamily="34" charset="0"/>
              </a:rPr>
              <a:t>) for all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6973" y="2110061"/>
            <a:ext cx="7827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41285" y="2645463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6" name="Rectangle 5"/>
          <p:cNvSpPr/>
          <p:nvPr/>
        </p:nvSpPr>
        <p:spPr>
          <a:xfrm>
            <a:off x="148728" y="1550182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3132289" y="1580134"/>
            <a:ext cx="570691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200" i="1" dirty="0" err="1">
                <a:solidFill>
                  <a:srgbClr val="0000FF"/>
                </a:solidFill>
              </a:rPr>
              <a:t>P</a:t>
            </a:r>
            <a:r>
              <a:rPr lang="en-US" altLang="en-US" sz="2200" i="1" baseline="-25000" dirty="0" err="1">
                <a:solidFill>
                  <a:srgbClr val="0000FF"/>
                </a:solidFill>
              </a:rPr>
              <a:t>n</a:t>
            </a:r>
            <a:r>
              <a:rPr lang="en-US" altLang="en-US" sz="2200" dirty="0">
                <a:solidFill>
                  <a:srgbClr val="0000FF"/>
                </a:solidFill>
              </a:rPr>
              <a:t> is: </a:t>
            </a:r>
            <a:r>
              <a:rPr lang="en-US" altLang="en-US" sz="2200" i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baseline="30000" dirty="0" err="1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– </a:t>
            </a:r>
            <a:r>
              <a:rPr lang="en-US" altLang="en-US" sz="2200" i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sz="2200" baseline="30000" dirty="0" err="1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has a factor 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–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for all n 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200" baseline="30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. </a:t>
            </a:r>
            <a:endParaRPr lang="en-GB" sz="2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3127833" y="2594063"/>
            <a:ext cx="1026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–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9" name="Text Box 59"/>
          <p:cNvSpPr txBox="1">
            <a:spLocks noChangeArrowheads="1"/>
          </p:cNvSpPr>
          <p:nvPr/>
        </p:nvSpPr>
        <p:spPr bwMode="auto">
          <a:xfrm>
            <a:off x="2845931" y="3175324"/>
            <a:ext cx="11256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</a:rPr>
              <a:t>=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–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y</a:t>
            </a:r>
            <a:r>
              <a:rPr lang="en-GB" i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0" name="Text Box 59"/>
          <p:cNvSpPr txBox="1">
            <a:spLocks noChangeArrowheads="1"/>
          </p:cNvSpPr>
          <p:nvPr/>
        </p:nvSpPr>
        <p:spPr bwMode="auto">
          <a:xfrm>
            <a:off x="4154076" y="3158528"/>
            <a:ext cx="3470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Which has a factor (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–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GB" sz="24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86955" y="3807985"/>
            <a:ext cx="4734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true.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FF90FBFE-694C-4173-899E-B54389173CD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98C0FFC6-9DBD-4A83-9604-A2332FF2D85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37C6A08D-A7B5-4D94-9BB4-8891E57917B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63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0100" y="2218401"/>
            <a:ext cx="1944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Then</a:t>
            </a: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 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2316188" y="2188741"/>
            <a:ext cx="3847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</a:rPr>
              <a:t>: </a:t>
            </a:r>
            <a:r>
              <a:rPr lang="en-US" altLang="en-US" i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baseline="30000" dirty="0" err="1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– </a:t>
            </a:r>
            <a:r>
              <a:rPr lang="en-US" altLang="en-US" i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baseline="30000" dirty="0" err="1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has a factor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–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)</a:t>
            </a:r>
            <a:endParaRPr lang="en-GB" sz="24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7920" y="1900535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cs typeface="Times New Roman" panose="02020603050405020304" pitchFamily="18" charset="0"/>
              </a:rPr>
              <a:t>n = k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4558" y="2586987"/>
            <a:ext cx="76797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latin typeface="Arial" panose="020B0604020202020204" pitchFamily="34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is true. This can be done as follows.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6505" y="2586987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74555" y="3333597"/>
            <a:ext cx="1611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 + 1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17" name="Text Box 59"/>
          <p:cNvSpPr txBox="1">
            <a:spLocks noChangeArrowheads="1"/>
          </p:cNvSpPr>
          <p:nvPr/>
        </p:nvSpPr>
        <p:spPr bwMode="auto">
          <a:xfrm>
            <a:off x="3419646" y="3290980"/>
            <a:ext cx="1633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i="1" baseline="30000" dirty="0" err="1">
                <a:solidFill>
                  <a:srgbClr val="0000FF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 +1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– </a:t>
            </a:r>
            <a:r>
              <a:rPr lang="en-US" altLang="en-US" i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baseline="30000" dirty="0" err="1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 + 1</a:t>
            </a:r>
            <a:endParaRPr lang="en-GB" sz="24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" name="Text Box 59"/>
          <p:cNvSpPr txBox="1">
            <a:spLocks noChangeArrowheads="1"/>
          </p:cNvSpPr>
          <p:nvPr/>
        </p:nvSpPr>
        <p:spPr bwMode="auto">
          <a:xfrm>
            <a:off x="3260377" y="3715228"/>
            <a:ext cx="1725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>
                <a:solidFill>
                  <a:srgbClr val="0000FF"/>
                </a:solidFill>
              </a:rPr>
              <a:t>x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sz="2400" i="1" dirty="0" err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altLang="en-US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)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–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rgbClr val="0000FF"/>
                </a:solidFill>
              </a:rPr>
              <a:t>y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</a:rPr>
              <a:t>y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GB" sz="24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" name="Text Box 59"/>
          <p:cNvSpPr txBox="1">
            <a:spLocks noChangeArrowheads="1"/>
          </p:cNvSpPr>
          <p:nvPr/>
        </p:nvSpPr>
        <p:spPr bwMode="auto">
          <a:xfrm>
            <a:off x="3384682" y="4092437"/>
            <a:ext cx="1725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>
                <a:solidFill>
                  <a:srgbClr val="0000FF"/>
                </a:solidFill>
              </a:rPr>
              <a:t>x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</a:rPr>
              <a:t>x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–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i="1" dirty="0">
                <a:solidFill>
                  <a:srgbClr val="0000FF"/>
                </a:solidFill>
              </a:rPr>
              <a:t>y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</a:rPr>
              <a:t>y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 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21" name="Text Box 59"/>
          <p:cNvSpPr txBox="1">
            <a:spLocks noChangeArrowheads="1"/>
          </p:cNvSpPr>
          <p:nvPr/>
        </p:nvSpPr>
        <p:spPr bwMode="auto">
          <a:xfrm>
            <a:off x="2253009" y="4478101"/>
            <a:ext cx="3571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>
                <a:solidFill>
                  <a:srgbClr val="0000FF"/>
                </a:solidFill>
              </a:rPr>
              <a:t>x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</a:rPr>
              <a:t>x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                        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–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i="1" dirty="0">
                <a:solidFill>
                  <a:srgbClr val="0000FF"/>
                </a:solidFill>
              </a:rPr>
              <a:t>y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</a:rPr>
              <a:t>y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 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22" name="Text Box 59"/>
          <p:cNvSpPr txBox="1">
            <a:spLocks noChangeArrowheads="1"/>
          </p:cNvSpPr>
          <p:nvPr/>
        </p:nvSpPr>
        <p:spPr bwMode="auto">
          <a:xfrm>
            <a:off x="2303655" y="4876800"/>
            <a:ext cx="1383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>
                <a:solidFill>
                  <a:srgbClr val="0000FF"/>
                </a:solidFill>
              </a:rPr>
              <a:t>x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</a:rPr>
              <a:t>x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–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</a:rPr>
              <a:t>y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 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18737" y="616487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457200" y="3799552"/>
            <a:ext cx="2156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Splitting </a:t>
            </a:r>
            <a:r>
              <a:rPr lang="en-US" altLang="en-US" sz="1800" i="1" dirty="0" err="1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1800" i="1" baseline="30000" dirty="0" err="1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 +1</a:t>
            </a: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 – </a:t>
            </a:r>
            <a:r>
              <a:rPr lang="en-US" altLang="en-US" sz="1800" i="1" dirty="0" err="1">
                <a:solidFill>
                  <a:srgbClr val="FF6600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sz="1800" baseline="30000" dirty="0" err="1">
                <a:solidFill>
                  <a:srgbClr val="FF6600"/>
                </a:solidFill>
                <a:latin typeface="Arial" panose="020B0604020202020204" pitchFamily="34" charset="0"/>
              </a:rPr>
              <a:t>k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 + 1</a:t>
            </a:r>
            <a:endParaRPr lang="en-GB" sz="1800" i="1" dirty="0">
              <a:solidFill>
                <a:srgbClr val="FF66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7200" y="4162675"/>
            <a:ext cx="3100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Adding and subtracting </a:t>
            </a:r>
            <a:r>
              <a:rPr lang="en-US" altLang="en-US" sz="1800" i="1" dirty="0">
                <a:solidFill>
                  <a:srgbClr val="FF6600"/>
                </a:solidFill>
              </a:rPr>
              <a:t>x</a:t>
            </a:r>
            <a:r>
              <a:rPr lang="en-US" altLang="en-US" sz="1800" dirty="0">
                <a:solidFill>
                  <a:srgbClr val="FF6600"/>
                </a:solidFill>
              </a:rPr>
              <a:t>(</a:t>
            </a:r>
            <a:r>
              <a:rPr lang="en-US" altLang="en-US" sz="1800" i="1" dirty="0" err="1">
                <a:solidFill>
                  <a:srgbClr val="FF6600"/>
                </a:solidFill>
              </a:rPr>
              <a:t>y</a:t>
            </a:r>
            <a:r>
              <a:rPr lang="en-US" altLang="en-US" sz="1800" i="1" baseline="30000" dirty="0" err="1">
                <a:solidFill>
                  <a:srgbClr val="FF6600"/>
                </a:solidFill>
              </a:rPr>
              <a:t>k</a:t>
            </a:r>
            <a:r>
              <a:rPr lang="en-US" altLang="en-US" sz="1800" dirty="0">
                <a:solidFill>
                  <a:srgbClr val="FF6600"/>
                </a:solidFill>
              </a:rPr>
              <a:t>)</a:t>
            </a: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endParaRPr lang="en-US" altLang="en-US" sz="1800" baseline="300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" y="4504696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Re-ordering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" y="4911983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 err="1">
                <a:solidFill>
                  <a:srgbClr val="FF6600"/>
                </a:solidFill>
                <a:latin typeface="Arial" panose="020B0604020202020204" pitchFamily="34" charset="0"/>
              </a:rPr>
              <a:t>Factorising</a:t>
            </a:r>
            <a:endParaRPr lang="en-US" altLang="en-US" sz="18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90600" y="5217184"/>
            <a:ext cx="22927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P</a:t>
            </a:r>
            <a:r>
              <a:rPr lang="en-US" altLang="en-US" sz="1800" baseline="-25000" dirty="0">
                <a:solidFill>
                  <a:srgbClr val="FF6600"/>
                </a:solidFill>
                <a:latin typeface="Arial" panose="020B0604020202020204" pitchFamily="34" charset="0"/>
              </a:rPr>
              <a:t>k</a:t>
            </a: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 this term has a factor (x – y)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7200" y="5772150"/>
            <a:ext cx="7867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latin typeface="Arial" panose="020B0604020202020204" pitchFamily="34" charset="0"/>
              </a:rPr>
              <a:t>Since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300" dirty="0">
                <a:latin typeface="Arial" panose="020B0604020202020204" pitchFamily="34" charset="0"/>
              </a:rPr>
              <a:t> is true, and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+ 1 </a:t>
            </a:r>
            <a:r>
              <a:rPr lang="en-US" altLang="en-US" sz="2300" dirty="0">
                <a:latin typeface="Arial" panose="020B0604020202020204" pitchFamily="34" charset="0"/>
              </a:rPr>
              <a:t>is true whenever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latin typeface="Arial" panose="020B0604020202020204" pitchFamily="34" charset="0"/>
              </a:rPr>
              <a:t> is true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7D88242-4A88-42F6-A7F1-34E7A060E67E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11F49CD7-25C9-4D67-B2BF-F59B2248559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71A8251-4CC0-4FD0-871E-FD3FD092BD3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1FD7B9-F98E-E2CD-F9C9-8B5543C0872C}"/>
              </a:ext>
            </a:extLst>
          </p:cNvPr>
          <p:cNvSpPr/>
          <p:nvPr/>
        </p:nvSpPr>
        <p:spPr>
          <a:xfrm>
            <a:off x="4267201" y="5223635"/>
            <a:ext cx="1904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This term has factor (x – y)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F63FBC-8A1F-CE2F-DA5B-773E93D345A7}"/>
              </a:ext>
            </a:extLst>
          </p:cNvPr>
          <p:cNvSpPr/>
          <p:nvPr/>
        </p:nvSpPr>
        <p:spPr>
          <a:xfrm>
            <a:off x="486505" y="6118711"/>
            <a:ext cx="3789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3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is true 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300" dirty="0"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5DCF92-4357-871A-B9B0-BC890E3730E6}"/>
              </a:ext>
            </a:extLst>
          </p:cNvPr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 </a:t>
            </a:r>
            <a:r>
              <a:rPr lang="en-US" altLang="en-US" i="1" dirty="0" err="1">
                <a:cs typeface="Times New Roman" panose="02020603050405020304" pitchFamily="18" charset="0"/>
              </a:rPr>
              <a:t>x</a:t>
            </a:r>
            <a:r>
              <a:rPr lang="en-US" altLang="en-US" baseline="30000" dirty="0" err="1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– </a:t>
            </a:r>
            <a:r>
              <a:rPr lang="en-US" altLang="en-US" i="1" dirty="0" err="1">
                <a:cs typeface="Times New Roman" panose="02020603050405020304" pitchFamily="18" charset="0"/>
              </a:rPr>
              <a:t>y</a:t>
            </a:r>
            <a:r>
              <a:rPr lang="en-US" altLang="en-US" baseline="30000" dirty="0" err="1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has a factor 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Arial" panose="020B0604020202020204" pitchFamily="34" charset="0"/>
              </a:rPr>
              <a:t> –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latin typeface="Arial" panose="020B0604020202020204" pitchFamily="34" charset="0"/>
              </a:rPr>
              <a:t>) for all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39A571-277F-32EB-79B1-3BFB8EA9DAAF}"/>
              </a:ext>
            </a:extLst>
          </p:cNvPr>
          <p:cNvSpPr/>
          <p:nvPr/>
        </p:nvSpPr>
        <p:spPr>
          <a:xfrm>
            <a:off x="148728" y="1550182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12" name="Text Box 59">
            <a:extLst>
              <a:ext uri="{FF2B5EF4-FFF2-40B4-BE49-F238E27FC236}">
                <a16:creationId xmlns:a16="http://schemas.microsoft.com/office/drawing/2014/main" id="{B3074DE3-C341-C758-CDC3-03F1497C5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89" y="1580134"/>
            <a:ext cx="570691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200" i="1" dirty="0" err="1">
                <a:solidFill>
                  <a:srgbClr val="0000FF"/>
                </a:solidFill>
              </a:rPr>
              <a:t>P</a:t>
            </a:r>
            <a:r>
              <a:rPr lang="en-US" altLang="en-US" sz="2200" i="1" baseline="-25000" dirty="0" err="1">
                <a:solidFill>
                  <a:srgbClr val="0000FF"/>
                </a:solidFill>
              </a:rPr>
              <a:t>n</a:t>
            </a:r>
            <a:r>
              <a:rPr lang="en-US" altLang="en-US" sz="2200" dirty="0">
                <a:solidFill>
                  <a:srgbClr val="0000FF"/>
                </a:solidFill>
              </a:rPr>
              <a:t> is: </a:t>
            </a:r>
            <a:r>
              <a:rPr lang="en-US" altLang="en-US" sz="2200" i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baseline="30000" dirty="0" err="1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– </a:t>
            </a:r>
            <a:r>
              <a:rPr lang="en-US" altLang="en-US" sz="2200" i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sz="2200" baseline="30000" dirty="0" err="1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has a factor 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–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y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for all n 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200" baseline="30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. </a:t>
            </a:r>
            <a:endParaRPr lang="en-GB" sz="2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Text Box 59">
            <a:extLst>
              <a:ext uri="{FF2B5EF4-FFF2-40B4-BE49-F238E27FC236}">
                <a16:creationId xmlns:a16="http://schemas.microsoft.com/office/drawing/2014/main" id="{167FF557-82E1-FE42-A91D-87F0005A5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4452" y="4074390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+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i="1" dirty="0">
                <a:solidFill>
                  <a:srgbClr val="0000FF"/>
                </a:solidFill>
              </a:rPr>
              <a:t>x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</a:rPr>
              <a:t>y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 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35" name="Text Box 59">
            <a:extLst>
              <a:ext uri="{FF2B5EF4-FFF2-40B4-BE49-F238E27FC236}">
                <a16:creationId xmlns:a16="http://schemas.microsoft.com/office/drawing/2014/main" id="{18E112BE-8A3B-1B0B-8F16-3695F0A9A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858" y="4095308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–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i="1" dirty="0">
                <a:solidFill>
                  <a:srgbClr val="0000FF"/>
                </a:solidFill>
              </a:rPr>
              <a:t>x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</a:rPr>
              <a:t>y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 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36" name="Text Box 59">
            <a:extLst>
              <a:ext uri="{FF2B5EF4-FFF2-40B4-BE49-F238E27FC236}">
                <a16:creationId xmlns:a16="http://schemas.microsoft.com/office/drawing/2014/main" id="{274E9672-7DC9-5CE1-FBB8-B46ACA056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3170" y="4476499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–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i="1" dirty="0">
                <a:solidFill>
                  <a:srgbClr val="0000FF"/>
                </a:solidFill>
              </a:rPr>
              <a:t>x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</a:rPr>
              <a:t>y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 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37" name="Text Box 59">
            <a:extLst>
              <a:ext uri="{FF2B5EF4-FFF2-40B4-BE49-F238E27FC236}">
                <a16:creationId xmlns:a16="http://schemas.microsoft.com/office/drawing/2014/main" id="{54D4249D-D547-2DCF-F057-E984D0A49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4424" y="4512088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+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i="1" dirty="0">
                <a:solidFill>
                  <a:srgbClr val="0000FF"/>
                </a:solidFill>
              </a:rPr>
              <a:t>x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 err="1">
                <a:solidFill>
                  <a:srgbClr val="0000FF"/>
                </a:solidFill>
              </a:rPr>
              <a:t>y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) 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38" name="Text Box 59">
            <a:extLst>
              <a:ext uri="{FF2B5EF4-FFF2-40B4-BE49-F238E27FC236}">
                <a16:creationId xmlns:a16="http://schemas.microsoft.com/office/drawing/2014/main" id="{BBDFADC5-6149-C54F-468E-71B8B7B81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2780" y="4895791"/>
            <a:ext cx="15776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>
                <a:solidFill>
                  <a:srgbClr val="0000FF"/>
                </a:solidFill>
              </a:rPr>
              <a:t>+ </a:t>
            </a:r>
            <a:r>
              <a:rPr lang="en-US" altLang="en-US" i="1" dirty="0" err="1">
                <a:solidFill>
                  <a:srgbClr val="0000FF"/>
                </a:solidFill>
              </a:rPr>
              <a:t>y</a:t>
            </a:r>
            <a:r>
              <a:rPr lang="en-US" altLang="en-US" i="1" baseline="30000" dirty="0" err="1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i="1" dirty="0">
                <a:solidFill>
                  <a:srgbClr val="0000FF"/>
                </a:solidFill>
              </a:rPr>
              <a:t>x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–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i="1" dirty="0">
                <a:solidFill>
                  <a:srgbClr val="0000FF"/>
                </a:solidFill>
              </a:rPr>
              <a:t>y</a:t>
            </a:r>
            <a:r>
              <a:rPr lang="en-US" altLang="en-US" dirty="0">
                <a:solidFill>
                  <a:srgbClr val="0000FF"/>
                </a:solidFill>
              </a:rPr>
              <a:t>) 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9A318837-F300-DC7B-8BCD-BF1A93B4B4A0}"/>
              </a:ext>
            </a:extLst>
          </p:cNvPr>
          <p:cNvSpPr/>
          <p:nvPr/>
        </p:nvSpPr>
        <p:spPr>
          <a:xfrm>
            <a:off x="3038168" y="5353665"/>
            <a:ext cx="191729" cy="353961"/>
          </a:xfrm>
          <a:custGeom>
            <a:avLst/>
            <a:gdLst>
              <a:gd name="connsiteX0" fmla="*/ 0 w 191729"/>
              <a:gd name="connsiteY0" fmla="*/ 353961 h 353961"/>
              <a:gd name="connsiteX1" fmla="*/ 147484 w 191729"/>
              <a:gd name="connsiteY1" fmla="*/ 294967 h 353961"/>
              <a:gd name="connsiteX2" fmla="*/ 191729 w 191729"/>
              <a:gd name="connsiteY2" fmla="*/ 147483 h 353961"/>
              <a:gd name="connsiteX3" fmla="*/ 162232 w 191729"/>
              <a:gd name="connsiteY3" fmla="*/ 0 h 353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729" h="353961">
                <a:moveTo>
                  <a:pt x="0" y="353961"/>
                </a:moveTo>
                <a:cubicBezTo>
                  <a:pt x="49161" y="334296"/>
                  <a:pt x="103428" y="324338"/>
                  <a:pt x="147484" y="294967"/>
                </a:cubicBezTo>
                <a:cubicBezTo>
                  <a:pt x="179635" y="273533"/>
                  <a:pt x="187944" y="170193"/>
                  <a:pt x="191729" y="147483"/>
                </a:cubicBezTo>
                <a:cubicBezTo>
                  <a:pt x="159847" y="19958"/>
                  <a:pt x="162232" y="70035"/>
                  <a:pt x="162232" y="0"/>
                </a:cubicBezTo>
              </a:path>
            </a:pathLst>
          </a:custGeom>
          <a:noFill/>
          <a:ln w="25400">
            <a:solidFill>
              <a:srgbClr val="FF6600"/>
            </a:solidFill>
            <a:tailEnd type="stealth" w="med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D4E0F3C-CF25-D854-AB7A-811E1FAF7CDA}"/>
              </a:ext>
            </a:extLst>
          </p:cNvPr>
          <p:cNvSpPr/>
          <p:nvPr/>
        </p:nvSpPr>
        <p:spPr>
          <a:xfrm>
            <a:off x="3996774" y="5338916"/>
            <a:ext cx="265510" cy="280219"/>
          </a:xfrm>
          <a:custGeom>
            <a:avLst/>
            <a:gdLst>
              <a:gd name="connsiteX0" fmla="*/ 265510 w 265510"/>
              <a:gd name="connsiteY0" fmla="*/ 280219 h 280219"/>
              <a:gd name="connsiteX1" fmla="*/ 103278 w 265510"/>
              <a:gd name="connsiteY1" fmla="*/ 265471 h 280219"/>
              <a:gd name="connsiteX2" fmla="*/ 59032 w 265510"/>
              <a:gd name="connsiteY2" fmla="*/ 206478 h 280219"/>
              <a:gd name="connsiteX3" fmla="*/ 44284 w 265510"/>
              <a:gd name="connsiteY3" fmla="*/ 147484 h 280219"/>
              <a:gd name="connsiteX4" fmla="*/ 14787 w 265510"/>
              <a:gd name="connsiteY4" fmla="*/ 58994 h 280219"/>
              <a:gd name="connsiteX5" fmla="*/ 39 w 265510"/>
              <a:gd name="connsiteY5" fmla="*/ 0 h 28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5510" h="280219">
                <a:moveTo>
                  <a:pt x="265510" y="280219"/>
                </a:moveTo>
                <a:cubicBezTo>
                  <a:pt x="211433" y="275303"/>
                  <a:pt x="154415" y="283734"/>
                  <a:pt x="103278" y="265471"/>
                </a:cubicBezTo>
                <a:cubicBezTo>
                  <a:pt x="80129" y="257204"/>
                  <a:pt x="70025" y="228464"/>
                  <a:pt x="59032" y="206478"/>
                </a:cubicBezTo>
                <a:cubicBezTo>
                  <a:pt x="49967" y="188348"/>
                  <a:pt x="50108" y="166899"/>
                  <a:pt x="44284" y="147484"/>
                </a:cubicBezTo>
                <a:cubicBezTo>
                  <a:pt x="35350" y="117703"/>
                  <a:pt x="24619" y="88491"/>
                  <a:pt x="14787" y="58994"/>
                </a:cubicBezTo>
                <a:cubicBezTo>
                  <a:pt x="-1516" y="10086"/>
                  <a:pt x="39" y="30295"/>
                  <a:pt x="39" y="0"/>
                </a:cubicBezTo>
              </a:path>
            </a:pathLst>
          </a:custGeom>
          <a:noFill/>
          <a:ln w="25400">
            <a:solidFill>
              <a:srgbClr val="FF6600"/>
            </a:solidFill>
            <a:tailEnd type="stealth" w="lg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0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" grpId="0"/>
      <p:bldP spid="6" grpId="0"/>
      <p:bldP spid="34" grpId="0"/>
      <p:bldP spid="35" grpId="0"/>
      <p:bldP spid="36" grpId="0"/>
      <p:bldP spid="37" grpId="0"/>
      <p:bldP spid="38" grpId="0"/>
      <p:bldP spid="39" grpId="0" animBg="1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powrightbetweentheeyes.typepad.com/.a/6a00d83451bd1369e20162fd593d17970d-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841" y="3254730"/>
            <a:ext cx="5015753" cy="3631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305342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930871"/>
            <a:ext cx="77858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Mathematical induction</a:t>
            </a:r>
            <a:r>
              <a:rPr lang="en-GB" dirty="0"/>
              <a:t> is a method of mathematical proof typically used to establish a given statement about sequences.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433754" y="1720426"/>
            <a:ext cx="77589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It is a form of direct proof, and it is done in three steps.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446580" y="2061347"/>
            <a:ext cx="77589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To illustrate the principle of proof by induction, imagine two dominoes placed at a distance less than half their length.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820407"/>
            <a:ext cx="8108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If the first domino is tilted, it will fall and cause the second  domino to fall with it.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3910" y="3535941"/>
            <a:ext cx="8014290" cy="1091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If there are </a:t>
            </a:r>
            <a:r>
              <a:rPr lang="en-GB" i="1" dirty="0"/>
              <a:t>n</a:t>
            </a:r>
            <a:r>
              <a:rPr lang="en-GB" dirty="0"/>
              <a:t> dominoes arranged in the same way, if the first domino falls it will cause the next domino to fall with it. This is the second step in the process.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3754" y="4657775"/>
            <a:ext cx="30390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If we add another domino at the end of the </a:t>
            </a:r>
            <a:r>
              <a:rPr lang="en-GB" i="1" dirty="0"/>
              <a:t>n</a:t>
            </a:r>
            <a:r>
              <a:rPr lang="en-GB" dirty="0"/>
              <a:t> dominoes, this last domino also falls. </a:t>
            </a:r>
          </a:p>
        </p:txBody>
      </p:sp>
    </p:spTree>
    <p:extLst>
      <p:ext uri="{BB962C8B-B14F-4D97-AF65-F5344CB8AC3E}">
        <p14:creationId xmlns:p14="http://schemas.microsoft.com/office/powerpoint/2010/main" val="44157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Prove that </a:t>
            </a:r>
            <a:r>
              <a:rPr lang="en-US" altLang="en-US" dirty="0">
                <a:cs typeface="Times New Roman" panose="02020603050405020304" pitchFamily="18" charset="0"/>
              </a:rPr>
              <a:t>1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+ </a:t>
            </a:r>
            <a:r>
              <a:rPr lang="en-US" altLang="en-US" dirty="0">
                <a:cs typeface="Times New Roman" panose="02020603050405020304" pitchFamily="18" charset="0"/>
              </a:rPr>
              <a:t>2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+ </a:t>
            </a:r>
            <a:r>
              <a:rPr lang="en-US" altLang="en-US" dirty="0">
                <a:cs typeface="Times New Roman" panose="02020603050405020304" pitchFamily="18" charset="0"/>
              </a:rPr>
              <a:t>3</a:t>
            </a:r>
            <a:r>
              <a:rPr lang="en-US" altLang="en-US" baseline="30000" dirty="0">
                <a:latin typeface="Arial" panose="020B0604020202020204" pitchFamily="34" charset="0"/>
              </a:rPr>
              <a:t>2  </a:t>
            </a:r>
            <a:r>
              <a:rPr lang="en-US" altLang="en-US" dirty="0">
                <a:latin typeface="Arial" panose="020B0604020202020204" pitchFamily="34" charset="0"/>
              </a:rPr>
              <a:t>+ … +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=        =                       for all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6973" y="2336211"/>
            <a:ext cx="7827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28628" y="3140394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6" name="Rectangle 5"/>
          <p:cNvSpPr/>
          <p:nvPr/>
        </p:nvSpPr>
        <p:spPr>
          <a:xfrm>
            <a:off x="148728" y="1550182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59"/>
              <p:cNvSpPr txBox="1">
                <a:spLocks noChangeArrowheads="1"/>
              </p:cNvSpPr>
              <p:nvPr/>
            </p:nvSpPr>
            <p:spPr bwMode="auto">
              <a:xfrm>
                <a:off x="3132289" y="1580134"/>
                <a:ext cx="5706911" cy="8817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en-US" sz="2200" i="1" dirty="0">
                    <a:solidFill>
                      <a:srgbClr val="0000FF"/>
                    </a:solidFill>
                  </a:rPr>
                  <a:t>P</a:t>
                </a:r>
                <a:r>
                  <a:rPr lang="en-US" altLang="en-US" sz="2200" i="1" baseline="-25000" dirty="0" err="1">
                    <a:solidFill>
                      <a:srgbClr val="0000FF"/>
                    </a:solidFill>
                  </a:rPr>
                  <a:t>n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 is: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+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+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+ …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+1)(2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en-US" sz="2200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  <a:p>
                <a:pPr marL="685800"/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for all n 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sz="2200" baseline="30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. </a:t>
                </a:r>
                <a:endParaRPr lang="en-GB" sz="22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2289" y="1580134"/>
                <a:ext cx="5706911" cy="881780"/>
              </a:xfrm>
              <a:prstGeom prst="rect">
                <a:avLst/>
              </a:prstGeom>
              <a:blipFill>
                <a:blip r:embed="rId2"/>
                <a:stretch>
                  <a:fillRect l="-1389" b="-1379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2615051" y="3163052"/>
            <a:ext cx="452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65539" y="5271962"/>
            <a:ext cx="4734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true.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FF90FBFE-694C-4173-899E-B54389173CD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98C0FFC6-9DBD-4A83-9604-A2332FF2D85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37C6A08D-A7B5-4D94-9BB4-8891E57917B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9D9C333-F8BA-A52C-7130-185C8BB0B08B}"/>
                  </a:ext>
                </a:extLst>
              </p:cNvPr>
              <p:cNvSpPr txBox="1"/>
              <p:nvPr/>
            </p:nvSpPr>
            <p:spPr>
              <a:xfrm>
                <a:off x="5324281" y="675808"/>
                <a:ext cx="661463" cy="840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9D9C333-F8BA-A52C-7130-185C8BB0B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81" y="675808"/>
                <a:ext cx="661463" cy="8402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56224FB-E24E-7E67-1199-7823AD610482}"/>
                  </a:ext>
                </a:extLst>
              </p:cNvPr>
              <p:cNvSpPr txBox="1"/>
              <p:nvPr/>
            </p:nvSpPr>
            <p:spPr>
              <a:xfrm>
                <a:off x="6234052" y="647144"/>
                <a:ext cx="2376548" cy="7010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56224FB-E24E-7E67-1199-7823AD610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052" y="647144"/>
                <a:ext cx="2376548" cy="7010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3B2535A-6497-A7C4-1739-C033B9173D64}"/>
                  </a:ext>
                </a:extLst>
              </p:cNvPr>
              <p:cNvSpPr txBox="1"/>
              <p:nvPr/>
            </p:nvSpPr>
            <p:spPr>
              <a:xfrm>
                <a:off x="3359633" y="3128962"/>
                <a:ext cx="3929296" cy="6785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3B2535A-6497-A7C4-1739-C033B9173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33" y="3128962"/>
                <a:ext cx="3929296" cy="6785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3092C646-942C-7506-23FA-CD6B96114118}"/>
              </a:ext>
            </a:extLst>
          </p:cNvPr>
          <p:cNvSpPr/>
          <p:nvPr/>
        </p:nvSpPr>
        <p:spPr>
          <a:xfrm>
            <a:off x="2415175" y="2721770"/>
            <a:ext cx="1345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LHS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C913F6E-92A1-84C7-C55F-ECA372632DAB}"/>
              </a:ext>
            </a:extLst>
          </p:cNvPr>
          <p:cNvSpPr/>
          <p:nvPr/>
        </p:nvSpPr>
        <p:spPr>
          <a:xfrm>
            <a:off x="4332976" y="2701387"/>
            <a:ext cx="1345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RHS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" name="Text Box 59">
            <a:extLst>
              <a:ext uri="{FF2B5EF4-FFF2-40B4-BE49-F238E27FC236}">
                <a16:creationId xmlns:a16="http://schemas.microsoft.com/office/drawing/2014/main" id="{585AA522-27CB-6C3D-45F4-679613C65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230" y="3636149"/>
            <a:ext cx="7056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 1</a:t>
            </a:r>
            <a:endParaRPr lang="en-GB" sz="2400" i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E4E6945-7872-16AC-DB71-95A37C44879D}"/>
                  </a:ext>
                </a:extLst>
              </p:cNvPr>
              <p:cNvSpPr txBox="1"/>
              <p:nvPr/>
            </p:nvSpPr>
            <p:spPr>
              <a:xfrm>
                <a:off x="3448529" y="3796010"/>
                <a:ext cx="2537215" cy="6785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E4E6945-7872-16AC-DB71-95A37C4487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529" y="3796010"/>
                <a:ext cx="2537215" cy="6785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59">
            <a:extLst>
              <a:ext uri="{FF2B5EF4-FFF2-40B4-BE49-F238E27FC236}">
                <a16:creationId xmlns:a16="http://schemas.microsoft.com/office/drawing/2014/main" id="{F0F32E02-C232-AF38-0887-93E7588C5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6464" y="4487958"/>
            <a:ext cx="7056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 1</a:t>
            </a:r>
            <a:endParaRPr lang="en-GB" sz="2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0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7036" y="2909059"/>
            <a:ext cx="1944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Then</a:t>
            </a: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 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2238413" y="2932250"/>
            <a:ext cx="29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+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+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 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+ … +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4796" y="2436598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cs typeface="Times New Roman" panose="02020603050405020304" pitchFamily="18" charset="0"/>
              </a:rPr>
              <a:t>n = k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4796" y="3371850"/>
            <a:ext cx="76797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latin typeface="Arial" panose="020B0604020202020204" pitchFamily="34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is true. This can be done as follows.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6743" y="3390900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84793" y="4076700"/>
            <a:ext cx="1611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 + 1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17" name="Text Box 59"/>
          <p:cNvSpPr txBox="1">
            <a:spLocks noChangeArrowheads="1"/>
          </p:cNvSpPr>
          <p:nvPr/>
        </p:nvSpPr>
        <p:spPr bwMode="auto">
          <a:xfrm>
            <a:off x="3309775" y="4110410"/>
            <a:ext cx="2973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+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+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 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+ … +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7438" y="452687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P</a:t>
            </a:r>
            <a:r>
              <a:rPr lang="en-US" altLang="en-US" sz="1800" baseline="-25000" dirty="0">
                <a:solidFill>
                  <a:srgbClr val="FF6600"/>
                </a:solidFill>
                <a:latin typeface="Arial" panose="020B0604020202020204" pitchFamily="34" charset="0"/>
              </a:rPr>
              <a:t>k</a:t>
            </a:r>
            <a:endParaRPr lang="en-GB" sz="1800" i="1" baseline="-25000" dirty="0">
              <a:solidFill>
                <a:srgbClr val="FF66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1332" y="5209596"/>
            <a:ext cx="253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Common denominator </a:t>
            </a:r>
            <a:endParaRPr lang="en-US" altLang="en-US" sz="1800" baseline="300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6969" y="6141482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 err="1">
                <a:solidFill>
                  <a:srgbClr val="FF6600"/>
                </a:solidFill>
                <a:latin typeface="Arial" panose="020B0604020202020204" pitchFamily="34" charset="0"/>
              </a:rPr>
              <a:t>Factorising</a:t>
            </a:r>
            <a:endParaRPr lang="en-US" altLang="en-US" sz="18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7D88242-4A88-42F6-A7F1-34E7A060E67E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11F49CD7-25C9-4D67-B2BF-F59B2248559D}"/>
              </a:ext>
            </a:extLst>
          </p:cNvPr>
          <p:cNvSpPr/>
          <p:nvPr/>
        </p:nvSpPr>
        <p:spPr>
          <a:xfrm>
            <a:off x="8077200" y="70821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71A8251-4CC0-4FD0-871E-FD3FD092BD37}"/>
              </a:ext>
            </a:extLst>
          </p:cNvPr>
          <p:cNvSpPr/>
          <p:nvPr/>
        </p:nvSpPr>
        <p:spPr>
          <a:xfrm>
            <a:off x="810338" y="8458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D8EC40-5B4D-B57B-BA36-14DA6DB370D9}"/>
              </a:ext>
            </a:extLst>
          </p:cNvPr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Prove that </a:t>
            </a:r>
            <a:r>
              <a:rPr lang="en-US" altLang="en-US" dirty="0">
                <a:cs typeface="Times New Roman" panose="02020603050405020304" pitchFamily="18" charset="0"/>
              </a:rPr>
              <a:t>1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+ </a:t>
            </a:r>
            <a:r>
              <a:rPr lang="en-US" altLang="en-US" dirty="0">
                <a:cs typeface="Times New Roman" panose="02020603050405020304" pitchFamily="18" charset="0"/>
              </a:rPr>
              <a:t>2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+ </a:t>
            </a:r>
            <a:r>
              <a:rPr lang="en-US" altLang="en-US" dirty="0">
                <a:cs typeface="Times New Roman" panose="02020603050405020304" pitchFamily="18" charset="0"/>
              </a:rPr>
              <a:t>3</a:t>
            </a:r>
            <a:r>
              <a:rPr lang="en-US" altLang="en-US" baseline="30000" dirty="0">
                <a:latin typeface="Arial" panose="020B0604020202020204" pitchFamily="34" charset="0"/>
              </a:rPr>
              <a:t>2  </a:t>
            </a:r>
            <a:r>
              <a:rPr lang="en-US" altLang="en-US" dirty="0">
                <a:latin typeface="Arial" panose="020B0604020202020204" pitchFamily="34" charset="0"/>
              </a:rPr>
              <a:t>+ … +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=        =                       for all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EE691B6-1AB3-7E4E-1AAB-54671CBA350A}"/>
              </a:ext>
            </a:extLst>
          </p:cNvPr>
          <p:cNvSpPr/>
          <p:nvPr/>
        </p:nvSpPr>
        <p:spPr>
          <a:xfrm>
            <a:off x="148728" y="1550182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 Box 59">
                <a:extLst>
                  <a:ext uri="{FF2B5EF4-FFF2-40B4-BE49-F238E27FC236}">
                    <a16:creationId xmlns:a16="http://schemas.microsoft.com/office/drawing/2014/main" id="{CC62F72D-9545-F99F-C6A0-3198155F00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2289" y="1580134"/>
                <a:ext cx="5706911" cy="8817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en-US" sz="2200" i="1" dirty="0">
                    <a:solidFill>
                      <a:srgbClr val="0000FF"/>
                    </a:solidFill>
                  </a:rPr>
                  <a:t>P</a:t>
                </a:r>
                <a:r>
                  <a:rPr lang="en-US" altLang="en-US" sz="2200" i="1" baseline="-25000" dirty="0" err="1">
                    <a:solidFill>
                      <a:srgbClr val="0000FF"/>
                    </a:solidFill>
                  </a:rPr>
                  <a:t>n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 is: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+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+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+ …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+1)(2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en-US" sz="2200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  <a:p>
                <a:pPr marL="685800"/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for all n 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sz="2200" baseline="30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. </a:t>
                </a:r>
                <a:endParaRPr lang="en-GB" sz="22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 Box 59">
                <a:extLst>
                  <a:ext uri="{FF2B5EF4-FFF2-40B4-BE49-F238E27FC236}">
                    <a16:creationId xmlns:a16="http://schemas.microsoft.com/office/drawing/2014/main" id="{CC62F72D-9545-F99F-C6A0-3198155F00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2289" y="1580134"/>
                <a:ext cx="5706911" cy="881780"/>
              </a:xfrm>
              <a:prstGeom prst="rect">
                <a:avLst/>
              </a:prstGeom>
              <a:blipFill>
                <a:blip r:embed="rId3"/>
                <a:stretch>
                  <a:fillRect l="-1389" b="-1379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B446BAC-7EB0-3B66-E77C-5AB9818384AD}"/>
                  </a:ext>
                </a:extLst>
              </p:cNvPr>
              <p:cNvSpPr txBox="1"/>
              <p:nvPr/>
            </p:nvSpPr>
            <p:spPr>
              <a:xfrm>
                <a:off x="5324281" y="675808"/>
                <a:ext cx="661463" cy="840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B446BAC-7EB0-3B66-E77C-5AB981838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81" y="675808"/>
                <a:ext cx="661463" cy="8402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C77F547-13FA-487B-DC03-EC2CDFB73978}"/>
                  </a:ext>
                </a:extLst>
              </p:cNvPr>
              <p:cNvSpPr txBox="1"/>
              <p:nvPr/>
            </p:nvSpPr>
            <p:spPr>
              <a:xfrm>
                <a:off x="6234052" y="647144"/>
                <a:ext cx="2376548" cy="7010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C77F547-13FA-487B-DC03-EC2CDFB73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052" y="647144"/>
                <a:ext cx="2376548" cy="7010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7E09BD4-BDA3-CCE8-F295-589C09E3A373}"/>
                  </a:ext>
                </a:extLst>
              </p:cNvPr>
              <p:cNvSpPr txBox="1"/>
              <p:nvPr/>
            </p:nvSpPr>
            <p:spPr>
              <a:xfrm>
                <a:off x="4340906" y="2802711"/>
                <a:ext cx="3929296" cy="6785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7E09BD4-BDA3-CCE8-F295-589C09E3A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906" y="2802711"/>
                <a:ext cx="3929296" cy="6785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 Box 59">
            <a:extLst>
              <a:ext uri="{FF2B5EF4-FFF2-40B4-BE49-F238E27FC236}">
                <a16:creationId xmlns:a16="http://schemas.microsoft.com/office/drawing/2014/main" id="{6734D6BF-F97A-59E3-2DEF-667973358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2438" y="4108173"/>
            <a:ext cx="1420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+ (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k +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1)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endParaRPr lang="en-GB" i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CB411B6-DA31-284D-82AA-4C2F4E67AF1A}"/>
                  </a:ext>
                </a:extLst>
              </p:cNvPr>
              <p:cNvSpPr txBox="1"/>
              <p:nvPr/>
            </p:nvSpPr>
            <p:spPr>
              <a:xfrm>
                <a:off x="2173314" y="4419600"/>
                <a:ext cx="4572000" cy="7957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CB411B6-DA31-284D-82AA-4C2F4E67A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3314" y="4419600"/>
                <a:ext cx="4572000" cy="7957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59">
            <a:extLst>
              <a:ext uri="{FF2B5EF4-FFF2-40B4-BE49-F238E27FC236}">
                <a16:creationId xmlns:a16="http://schemas.microsoft.com/office/drawing/2014/main" id="{A5F3BA1E-D0BD-EA84-1BE8-9BBDD5706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609333"/>
            <a:ext cx="1420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+ (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k +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1)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endParaRPr lang="en-GB" i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838F199-20D8-80BD-032E-D8887FCEDA5F}"/>
                  </a:ext>
                </a:extLst>
              </p:cNvPr>
              <p:cNvSpPr txBox="1"/>
              <p:nvPr/>
            </p:nvSpPr>
            <p:spPr>
              <a:xfrm>
                <a:off x="2913408" y="5108256"/>
                <a:ext cx="4572000" cy="8661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sz="24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838F199-20D8-80BD-032E-D8887FCED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3408" y="5108256"/>
                <a:ext cx="4572000" cy="8661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694007A-E59E-0080-985C-7D1A148C7A28}"/>
                  </a:ext>
                </a:extLst>
              </p:cNvPr>
              <p:cNvSpPr txBox="1"/>
              <p:nvPr/>
            </p:nvSpPr>
            <p:spPr>
              <a:xfrm>
                <a:off x="2943938" y="5908430"/>
                <a:ext cx="4572000" cy="8098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+6(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694007A-E59E-0080-985C-7D1A148C7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3938" y="5908430"/>
                <a:ext cx="4572000" cy="8098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222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  <p:bldP spid="14" grpId="0"/>
      <p:bldP spid="15" grpId="0"/>
      <p:bldP spid="16" grpId="0"/>
      <p:bldP spid="17" grpId="0"/>
      <p:bldP spid="25" grpId="0"/>
      <p:bldP spid="26" grpId="0"/>
      <p:bldP spid="27" grpId="0"/>
      <p:bldP spid="43" grpId="0"/>
      <p:bldP spid="44" grpId="0"/>
      <p:bldP spid="46" grpId="0"/>
      <p:bldP spid="47" grpId="0"/>
      <p:bldP spid="48" grpId="0"/>
      <p:bldP spid="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448028" y="3481500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  <a:endParaRPr lang="en-GB" sz="1800" i="1" baseline="-25000" dirty="0">
              <a:solidFill>
                <a:srgbClr val="FF66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8028" y="4126266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US" altLang="en-US" sz="1800" dirty="0" err="1">
                <a:solidFill>
                  <a:srgbClr val="FF6600"/>
                </a:solidFill>
                <a:latin typeface="Arial" panose="020B0604020202020204" pitchFamily="34" charset="0"/>
              </a:rPr>
              <a:t>Factorising</a:t>
            </a:r>
            <a:endParaRPr lang="en-US" altLang="en-US" sz="1800" baseline="300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68950" y="2269931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Expanding brackets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7D88242-4A88-42F6-A7F1-34E7A060E67E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11F49CD7-25C9-4D67-B2BF-F59B2248559D}"/>
              </a:ext>
            </a:extLst>
          </p:cNvPr>
          <p:cNvSpPr/>
          <p:nvPr/>
        </p:nvSpPr>
        <p:spPr>
          <a:xfrm>
            <a:off x="8077200" y="70821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71A8251-4CC0-4FD0-871E-FD3FD092BD37}"/>
              </a:ext>
            </a:extLst>
          </p:cNvPr>
          <p:cNvSpPr/>
          <p:nvPr/>
        </p:nvSpPr>
        <p:spPr>
          <a:xfrm>
            <a:off x="810338" y="8458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D8EC40-5B4D-B57B-BA36-14DA6DB370D9}"/>
              </a:ext>
            </a:extLst>
          </p:cNvPr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Prove that </a:t>
            </a:r>
            <a:r>
              <a:rPr lang="en-US" altLang="en-US" dirty="0">
                <a:cs typeface="Times New Roman" panose="02020603050405020304" pitchFamily="18" charset="0"/>
              </a:rPr>
              <a:t>1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+ </a:t>
            </a:r>
            <a:r>
              <a:rPr lang="en-US" altLang="en-US" dirty="0">
                <a:cs typeface="Times New Roman" panose="02020603050405020304" pitchFamily="18" charset="0"/>
              </a:rPr>
              <a:t>2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+ </a:t>
            </a:r>
            <a:r>
              <a:rPr lang="en-US" altLang="en-US" dirty="0">
                <a:cs typeface="Times New Roman" panose="02020603050405020304" pitchFamily="18" charset="0"/>
              </a:rPr>
              <a:t>3</a:t>
            </a:r>
            <a:r>
              <a:rPr lang="en-US" altLang="en-US" baseline="30000" dirty="0">
                <a:latin typeface="Arial" panose="020B0604020202020204" pitchFamily="34" charset="0"/>
              </a:rPr>
              <a:t>2  </a:t>
            </a:r>
            <a:r>
              <a:rPr lang="en-US" altLang="en-US" dirty="0">
                <a:latin typeface="Arial" panose="020B0604020202020204" pitchFamily="34" charset="0"/>
              </a:rPr>
              <a:t>+ … +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=        =                       for all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B446BAC-7EB0-3B66-E77C-5AB9818384AD}"/>
                  </a:ext>
                </a:extLst>
              </p:cNvPr>
              <p:cNvSpPr txBox="1"/>
              <p:nvPr/>
            </p:nvSpPr>
            <p:spPr>
              <a:xfrm>
                <a:off x="5324281" y="675808"/>
                <a:ext cx="661463" cy="840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B446BAC-7EB0-3B66-E77C-5AB981838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81" y="675808"/>
                <a:ext cx="661463" cy="8402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C77F547-13FA-487B-DC03-EC2CDFB73978}"/>
                  </a:ext>
                </a:extLst>
              </p:cNvPr>
              <p:cNvSpPr txBox="1"/>
              <p:nvPr/>
            </p:nvSpPr>
            <p:spPr>
              <a:xfrm>
                <a:off x="6234052" y="647144"/>
                <a:ext cx="2376548" cy="7010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C77F547-13FA-487B-DC03-EC2CDFB73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052" y="647144"/>
                <a:ext cx="2376548" cy="7010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CB411B6-DA31-284D-82AA-4C2F4E67AF1A}"/>
                  </a:ext>
                </a:extLst>
              </p:cNvPr>
              <p:cNvSpPr txBox="1"/>
              <p:nvPr/>
            </p:nvSpPr>
            <p:spPr>
              <a:xfrm>
                <a:off x="1887638" y="3136386"/>
                <a:ext cx="4572000" cy="8661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+1)(2</m:t>
                          </m:r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+6)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CB411B6-DA31-284D-82AA-4C2F4E67A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638" y="3136386"/>
                <a:ext cx="4572000" cy="8661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838F199-20D8-80BD-032E-D8887FCEDA5F}"/>
                  </a:ext>
                </a:extLst>
              </p:cNvPr>
              <p:cNvSpPr txBox="1"/>
              <p:nvPr/>
            </p:nvSpPr>
            <p:spPr>
              <a:xfrm>
                <a:off x="1940744" y="3954797"/>
                <a:ext cx="4572000" cy="8090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838F199-20D8-80BD-032E-D8887FCED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744" y="3954797"/>
                <a:ext cx="4572000" cy="8090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694007A-E59E-0080-985C-7D1A148C7A28}"/>
                  </a:ext>
                </a:extLst>
              </p:cNvPr>
              <p:cNvSpPr txBox="1"/>
              <p:nvPr/>
            </p:nvSpPr>
            <p:spPr>
              <a:xfrm>
                <a:off x="2381078" y="1539255"/>
                <a:ext cx="4572000" cy="8098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+6(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694007A-E59E-0080-985C-7D1A148C7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078" y="1539255"/>
                <a:ext cx="4572000" cy="8098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4251003-C594-CC48-C679-6951B0B429C3}"/>
                  </a:ext>
                </a:extLst>
              </p:cNvPr>
              <p:cNvSpPr txBox="1"/>
              <p:nvPr/>
            </p:nvSpPr>
            <p:spPr>
              <a:xfrm>
                <a:off x="2092190" y="2262658"/>
                <a:ext cx="4572000" cy="833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4251003-C594-CC48-C679-6951B0B42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190" y="2262658"/>
                <a:ext cx="4572000" cy="8334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B224CF15-E24E-3547-1BCE-A22BA0FA46E4}"/>
              </a:ext>
            </a:extLst>
          </p:cNvPr>
          <p:cNvSpPr/>
          <p:nvPr/>
        </p:nvSpPr>
        <p:spPr>
          <a:xfrm>
            <a:off x="448028" y="4871871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Manipulating</a:t>
            </a:r>
            <a:endParaRPr lang="en-US" altLang="en-US" sz="1800" baseline="300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CC4F5FB-3D50-F117-7A9D-BA9525A853CD}"/>
                  </a:ext>
                </a:extLst>
              </p:cNvPr>
              <p:cNvSpPr txBox="1"/>
              <p:nvPr/>
            </p:nvSpPr>
            <p:spPr>
              <a:xfrm>
                <a:off x="2547865" y="4728802"/>
                <a:ext cx="5009930" cy="8180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+1)+1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+1)+1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CC4F5FB-3D50-F117-7A9D-BA9525A85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865" y="4728802"/>
                <a:ext cx="5009930" cy="8180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9F03A221-6C4C-B000-3882-B774B30AACD0}"/>
              </a:ext>
            </a:extLst>
          </p:cNvPr>
          <p:cNvSpPr/>
          <p:nvPr/>
        </p:nvSpPr>
        <p:spPr>
          <a:xfrm>
            <a:off x="4418737" y="616487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16E2CA-4235-F329-D5BD-E60E4F17559B}"/>
              </a:ext>
            </a:extLst>
          </p:cNvPr>
          <p:cNvSpPr/>
          <p:nvPr/>
        </p:nvSpPr>
        <p:spPr>
          <a:xfrm>
            <a:off x="457200" y="5772150"/>
            <a:ext cx="7867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latin typeface="Arial" panose="020B0604020202020204" pitchFamily="34" charset="0"/>
              </a:rPr>
              <a:t>Since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300" dirty="0">
                <a:latin typeface="Arial" panose="020B0604020202020204" pitchFamily="34" charset="0"/>
              </a:rPr>
              <a:t> is true, and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+ 1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dirty="0">
                <a:latin typeface="Arial" panose="020B0604020202020204" pitchFamily="34" charset="0"/>
              </a:rPr>
              <a:t>is true whenever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latin typeface="Arial" panose="020B0604020202020204" pitchFamily="34" charset="0"/>
              </a:rPr>
              <a:t> is true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0F15A5-9649-2607-290B-90700A24EC99}"/>
              </a:ext>
            </a:extLst>
          </p:cNvPr>
          <p:cNvSpPr/>
          <p:nvPr/>
        </p:nvSpPr>
        <p:spPr>
          <a:xfrm>
            <a:off x="486505" y="6118711"/>
            <a:ext cx="3789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3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is true 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3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46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46" grpId="0"/>
      <p:bldP spid="48" grpId="0"/>
      <p:bldP spid="2" grpId="0"/>
      <p:bldP spid="3" grpId="0"/>
      <p:bldP spid="4" grpId="0"/>
      <p:bldP spid="6" grpId="0"/>
      <p:bldP spid="7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481073" y="3349617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  <a:endParaRPr lang="en-GB" sz="1800" i="1" baseline="-25000" dirty="0">
              <a:solidFill>
                <a:srgbClr val="FF6600"/>
              </a:solidFill>
            </a:endParaRP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7D88242-4A88-42F6-A7F1-34E7A060E67E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11F49CD7-25C9-4D67-B2BF-F59B2248559D}"/>
              </a:ext>
            </a:extLst>
          </p:cNvPr>
          <p:cNvSpPr/>
          <p:nvPr/>
        </p:nvSpPr>
        <p:spPr>
          <a:xfrm>
            <a:off x="8077200" y="70821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71A8251-4CC0-4FD0-871E-FD3FD092BD37}"/>
              </a:ext>
            </a:extLst>
          </p:cNvPr>
          <p:cNvSpPr/>
          <p:nvPr/>
        </p:nvSpPr>
        <p:spPr>
          <a:xfrm>
            <a:off x="810338" y="8458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D8EC40-5B4D-B57B-BA36-14DA6DB370D9}"/>
              </a:ext>
            </a:extLst>
          </p:cNvPr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Prove that </a:t>
            </a:r>
            <a:r>
              <a:rPr lang="en-US" altLang="en-US" dirty="0">
                <a:cs typeface="Times New Roman" panose="02020603050405020304" pitchFamily="18" charset="0"/>
              </a:rPr>
              <a:t>1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+ </a:t>
            </a:r>
            <a:r>
              <a:rPr lang="en-US" altLang="en-US" dirty="0">
                <a:cs typeface="Times New Roman" panose="02020603050405020304" pitchFamily="18" charset="0"/>
              </a:rPr>
              <a:t>2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+ </a:t>
            </a:r>
            <a:r>
              <a:rPr lang="en-US" altLang="en-US" dirty="0">
                <a:cs typeface="Times New Roman" panose="02020603050405020304" pitchFamily="18" charset="0"/>
              </a:rPr>
              <a:t>3</a:t>
            </a:r>
            <a:r>
              <a:rPr lang="en-US" altLang="en-US" baseline="30000" dirty="0">
                <a:latin typeface="Arial" panose="020B0604020202020204" pitchFamily="34" charset="0"/>
              </a:rPr>
              <a:t>2  </a:t>
            </a:r>
            <a:r>
              <a:rPr lang="en-US" altLang="en-US" dirty="0">
                <a:latin typeface="Arial" panose="020B0604020202020204" pitchFamily="34" charset="0"/>
              </a:rPr>
              <a:t>+ … +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=        =                       for all n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B446BAC-7EB0-3B66-E77C-5AB9818384AD}"/>
                  </a:ext>
                </a:extLst>
              </p:cNvPr>
              <p:cNvSpPr txBox="1"/>
              <p:nvPr/>
            </p:nvSpPr>
            <p:spPr>
              <a:xfrm>
                <a:off x="5324281" y="675808"/>
                <a:ext cx="661463" cy="840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B446BAC-7EB0-3B66-E77C-5AB981838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81" y="675808"/>
                <a:ext cx="661463" cy="8402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C77F547-13FA-487B-DC03-EC2CDFB73978}"/>
                  </a:ext>
                </a:extLst>
              </p:cNvPr>
              <p:cNvSpPr txBox="1"/>
              <p:nvPr/>
            </p:nvSpPr>
            <p:spPr>
              <a:xfrm>
                <a:off x="6234052" y="647144"/>
                <a:ext cx="2376548" cy="7010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C77F547-13FA-487B-DC03-EC2CDFB73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052" y="647144"/>
                <a:ext cx="2376548" cy="7010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CB411B6-DA31-284D-82AA-4C2F4E67AF1A}"/>
                  </a:ext>
                </a:extLst>
              </p:cNvPr>
              <p:cNvSpPr txBox="1"/>
              <p:nvPr/>
            </p:nvSpPr>
            <p:spPr>
              <a:xfrm>
                <a:off x="1887638" y="3136386"/>
                <a:ext cx="4572000" cy="7957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01)(201)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CB411B6-DA31-284D-82AA-4C2F4E67A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638" y="3136386"/>
                <a:ext cx="4572000" cy="7957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838F199-20D8-80BD-032E-D8887FCEDA5F}"/>
                  </a:ext>
                </a:extLst>
              </p:cNvPr>
              <p:cNvSpPr txBox="1"/>
              <p:nvPr/>
            </p:nvSpPr>
            <p:spPr>
              <a:xfrm>
                <a:off x="1356594" y="4221485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338 350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838F199-20D8-80BD-032E-D8887FCED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594" y="4221485"/>
                <a:ext cx="457200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37ACF4C1-20AE-9A42-E6C3-F57A4B79808D}"/>
              </a:ext>
            </a:extLst>
          </p:cNvPr>
          <p:cNvSpPr/>
          <p:nvPr/>
        </p:nvSpPr>
        <p:spPr>
          <a:xfrm>
            <a:off x="481073" y="1694794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dirty="0">
                <a:latin typeface="Arial" panose="020B0604020202020204" pitchFamily="34" charset="0"/>
              </a:rPr>
              <a:t>Find </a:t>
            </a:r>
            <a:r>
              <a:rPr lang="en-US" altLang="en-US" dirty="0">
                <a:cs typeface="Times New Roman" panose="02020603050405020304" pitchFamily="18" charset="0"/>
              </a:rPr>
              <a:t>1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+ </a:t>
            </a:r>
            <a:r>
              <a:rPr lang="en-US" altLang="en-US" dirty="0">
                <a:cs typeface="Times New Roman" panose="02020603050405020304" pitchFamily="18" charset="0"/>
              </a:rPr>
              <a:t>2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+ </a:t>
            </a:r>
            <a:r>
              <a:rPr lang="en-US" altLang="en-US" dirty="0">
                <a:cs typeface="Times New Roman" panose="02020603050405020304" pitchFamily="18" charset="0"/>
              </a:rPr>
              <a:t>3</a:t>
            </a:r>
            <a:r>
              <a:rPr lang="en-US" altLang="en-US" baseline="30000" dirty="0">
                <a:latin typeface="Arial" panose="020B0604020202020204" pitchFamily="34" charset="0"/>
              </a:rPr>
              <a:t>2  </a:t>
            </a:r>
            <a:r>
              <a:rPr lang="en-US" altLang="en-US" dirty="0">
                <a:latin typeface="Arial" panose="020B0604020202020204" pitchFamily="34" charset="0"/>
              </a:rPr>
              <a:t>+ … + </a:t>
            </a:r>
            <a:r>
              <a:rPr lang="en-US" altLang="en-US" dirty="0">
                <a:cs typeface="Times New Roman" panose="02020603050405020304" pitchFamily="18" charset="0"/>
              </a:rPr>
              <a:t>100</a:t>
            </a:r>
            <a:r>
              <a:rPr lang="en-US" altLang="en-US" baseline="30000" dirty="0">
                <a:latin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9585015-3708-2CCD-7ED6-74D4701EE2CB}"/>
                  </a:ext>
                </a:extLst>
              </p:cNvPr>
              <p:cNvSpPr txBox="1"/>
              <p:nvPr/>
            </p:nvSpPr>
            <p:spPr>
              <a:xfrm>
                <a:off x="1970955" y="2257884"/>
                <a:ext cx="661463" cy="864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9585015-3708-2CCD-7ED6-74D4701EE2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955" y="2257884"/>
                <a:ext cx="661463" cy="8646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F1C7988-8AFC-AE6E-5E8E-ACE007664923}"/>
                  </a:ext>
                </a:extLst>
              </p:cNvPr>
              <p:cNvSpPr txBox="1"/>
              <p:nvPr/>
            </p:nvSpPr>
            <p:spPr>
              <a:xfrm>
                <a:off x="2767073" y="2339686"/>
                <a:ext cx="3932230" cy="7034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100(100+1)(2(100)+1)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F1C7988-8AFC-AE6E-5E8E-ACE007664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073" y="2339686"/>
                <a:ext cx="3932230" cy="7034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879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6" grpId="0"/>
      <p:bldP spid="48" grpId="0"/>
      <p:bldP spid="8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70C9A-2497-07C7-5623-5C0A46E54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EBEF3D-98BF-3C58-20EB-8F33D92845B1}"/>
              </a:ext>
            </a:extLst>
          </p:cNvPr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dirty="0">
                <a:latin typeface="Arial" panose="020B0604020202020204" pitchFamily="34" charset="0"/>
              </a:rPr>
              <a:t>A sequence is defined by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= 1 </a:t>
            </a:r>
            <a:r>
              <a:rPr lang="en-US" altLang="en-US" dirty="0">
                <a:latin typeface="Arial" panose="020B0604020202020204" pitchFamily="34" charset="0"/>
              </a:rPr>
              <a:t>and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i="1" baseline="-25000" dirty="0">
                <a:cs typeface="Times New Roman" panose="02020603050405020304" pitchFamily="18" charset="0"/>
              </a:rPr>
              <a:t>n + </a:t>
            </a:r>
            <a:r>
              <a:rPr lang="en-US" altLang="en-US" baseline="-25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 = 2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i="1" baseline="-25000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                    for all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 Prove that </a:t>
            </a:r>
            <a:r>
              <a:rPr lang="en-US" alt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i="1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= 2</a:t>
            </a:r>
            <a:r>
              <a:rPr lang="en-US" altLang="en-US" i="1" baseline="30000" dirty="0"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– 1 for all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 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6B5606-7307-7EA8-8BB0-387C74C94FF1}"/>
              </a:ext>
            </a:extLst>
          </p:cNvPr>
          <p:cNvSpPr/>
          <p:nvPr/>
        </p:nvSpPr>
        <p:spPr>
          <a:xfrm>
            <a:off x="736973" y="2336211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C863CB-9639-F5ED-6627-9432F1739525}"/>
              </a:ext>
            </a:extLst>
          </p:cNvPr>
          <p:cNvSpPr/>
          <p:nvPr/>
        </p:nvSpPr>
        <p:spPr>
          <a:xfrm>
            <a:off x="5163761" y="2803343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=</a:t>
            </a:r>
            <a:endParaRPr lang="en-US" altLang="en-US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AF7981-D34E-8BA4-9846-96FEC9681168}"/>
              </a:ext>
            </a:extLst>
          </p:cNvPr>
          <p:cNvSpPr/>
          <p:nvPr/>
        </p:nvSpPr>
        <p:spPr>
          <a:xfrm>
            <a:off x="148728" y="1550182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7" name="Text Box 59">
            <a:extLst>
              <a:ext uri="{FF2B5EF4-FFF2-40B4-BE49-F238E27FC236}">
                <a16:creationId xmlns:a16="http://schemas.microsoft.com/office/drawing/2014/main" id="{283FDD86-3B57-90E3-C7FF-BBD20725A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89" y="1580134"/>
            <a:ext cx="570691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200" i="1" dirty="0" err="1">
                <a:solidFill>
                  <a:srgbClr val="0000FF"/>
                </a:solidFill>
              </a:rPr>
              <a:t>P</a:t>
            </a:r>
            <a:r>
              <a:rPr lang="en-US" altLang="en-US" sz="2200" i="1" baseline="-25000" dirty="0" err="1">
                <a:solidFill>
                  <a:srgbClr val="0000FF"/>
                </a:solidFill>
              </a:rPr>
              <a:t>n</a:t>
            </a:r>
            <a:r>
              <a:rPr lang="en-US" altLang="en-US" sz="2200" dirty="0">
                <a:solidFill>
                  <a:srgbClr val="0000FF"/>
                </a:solidFill>
              </a:rPr>
              <a:t> is: if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sz="2000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 = 1 and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sz="20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n + </a:t>
            </a:r>
            <a:r>
              <a:rPr lang="en-US" altLang="en-US" sz="2000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= 2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sz="20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 + 1 for all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then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sz="2000" i="1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2</a:t>
            </a:r>
            <a:r>
              <a:rPr lang="en-US" altLang="en-US" sz="2000" i="1" baseline="30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– 1 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endParaRPr lang="en-GB" sz="2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59">
            <a:extLst>
              <a:ext uri="{FF2B5EF4-FFF2-40B4-BE49-F238E27FC236}">
                <a16:creationId xmlns:a16="http://schemas.microsoft.com/office/drawing/2014/main" id="{5C0C15C6-179B-16CA-A163-EE4BC67CE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2274" y="2810233"/>
            <a:ext cx="1050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– 1 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57E8CE-92AE-508A-0412-3F9F3C1FDA32}"/>
              </a:ext>
            </a:extLst>
          </p:cNvPr>
          <p:cNvSpPr/>
          <p:nvPr/>
        </p:nvSpPr>
        <p:spPr>
          <a:xfrm>
            <a:off x="2895253" y="4360459"/>
            <a:ext cx="4734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true.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19E80FA2-0561-6985-E5FF-56D4FC79F2EC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03BA6525-BA26-9071-5C62-82673FAB851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52826C97-C25F-B63A-F276-5253FEE4782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 Box 59">
            <a:extLst>
              <a:ext uri="{FF2B5EF4-FFF2-40B4-BE49-F238E27FC236}">
                <a16:creationId xmlns:a16="http://schemas.microsoft.com/office/drawing/2014/main" id="{62F6C270-32C8-8C45-3E50-9E4C9BD52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1878" y="3764591"/>
            <a:ext cx="10583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1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E062F2-6FAC-5E8F-2A68-F0D3E2F5DE58}"/>
              </a:ext>
            </a:extLst>
          </p:cNvPr>
          <p:cNvSpPr/>
          <p:nvPr/>
        </p:nvSpPr>
        <p:spPr>
          <a:xfrm>
            <a:off x="1559029" y="2802836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If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 1,</a:t>
            </a:r>
          </a:p>
        </p:txBody>
      </p:sp>
      <p:sp>
        <p:nvSpPr>
          <p:cNvPr id="23" name="Text Box 59">
            <a:extLst>
              <a:ext uri="{FF2B5EF4-FFF2-40B4-BE49-F238E27FC236}">
                <a16:creationId xmlns:a16="http://schemas.microsoft.com/office/drawing/2014/main" id="{E8E6C7B6-1C7B-2145-33B8-E4CD95210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9085" y="2847126"/>
            <a:ext cx="10583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 1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DF00E9-E541-490F-826B-CAE39241BA48}"/>
              </a:ext>
            </a:extLst>
          </p:cNvPr>
          <p:cNvSpPr/>
          <p:nvPr/>
        </p:nvSpPr>
        <p:spPr>
          <a:xfrm>
            <a:off x="2693107" y="2847126"/>
            <a:ext cx="1058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is: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45BF1AB-2E45-D5F0-DA48-C8797CFA8DDB}"/>
              </a:ext>
            </a:extLst>
          </p:cNvPr>
          <p:cNvSpPr/>
          <p:nvPr/>
        </p:nvSpPr>
        <p:spPr>
          <a:xfrm>
            <a:off x="4487108" y="2847126"/>
            <a:ext cx="10357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then</a:t>
            </a:r>
          </a:p>
        </p:txBody>
      </p:sp>
      <p:sp>
        <p:nvSpPr>
          <p:cNvPr id="26" name="Text Box 59">
            <a:extLst>
              <a:ext uri="{FF2B5EF4-FFF2-40B4-BE49-F238E27FC236}">
                <a16:creationId xmlns:a16="http://schemas.microsoft.com/office/drawing/2014/main" id="{9FE5EF17-32D8-0D0F-CD2A-9473EE8B9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2865" y="3271898"/>
            <a:ext cx="1186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= 2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– 1 </a:t>
            </a:r>
            <a:endParaRPr lang="en-GB" sz="2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74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2" grpId="0"/>
      <p:bldP spid="20" grpId="0"/>
      <p:bldP spid="16" grpId="0"/>
      <p:bldP spid="23" grpId="0"/>
      <p:bldP spid="24" grpId="0"/>
      <p:bldP spid="25" grpId="0"/>
      <p:bldP spid="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49545-FC36-CF24-2750-844C7D024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6FB49A-E7B8-695E-D6F4-DF490DEA6B02}"/>
              </a:ext>
            </a:extLst>
          </p:cNvPr>
          <p:cNvSpPr/>
          <p:nvPr/>
        </p:nvSpPr>
        <p:spPr>
          <a:xfrm>
            <a:off x="737036" y="2758461"/>
            <a:ext cx="1944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Then</a:t>
            </a: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 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is:</a:t>
            </a:r>
          </a:p>
        </p:txBody>
      </p:sp>
      <p:sp>
        <p:nvSpPr>
          <p:cNvPr id="8" name="Text Box 59">
            <a:extLst>
              <a:ext uri="{FF2B5EF4-FFF2-40B4-BE49-F238E27FC236}">
                <a16:creationId xmlns:a16="http://schemas.microsoft.com/office/drawing/2014/main" id="{C79C0DB3-0604-ED6D-4596-94FEAA2C3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6365" y="2702226"/>
            <a:ext cx="16626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 err="1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i="1" baseline="-25000" dirty="0" err="1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2</a:t>
            </a:r>
            <a:r>
              <a:rPr lang="en-US" altLang="en-US" i="1" baseline="30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– 1 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CEE4EC-90BE-C33E-4827-01F4A14036B8}"/>
              </a:ext>
            </a:extLst>
          </p:cNvPr>
          <p:cNvSpPr/>
          <p:nvPr/>
        </p:nvSpPr>
        <p:spPr>
          <a:xfrm>
            <a:off x="654796" y="2286000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cs typeface="Times New Roman" panose="02020603050405020304" pitchFamily="18" charset="0"/>
              </a:rPr>
              <a:t>n = k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151C59-277C-D6EF-CE57-B868B18B1FB8}"/>
              </a:ext>
            </a:extLst>
          </p:cNvPr>
          <p:cNvSpPr/>
          <p:nvPr/>
        </p:nvSpPr>
        <p:spPr>
          <a:xfrm>
            <a:off x="654796" y="3221252"/>
            <a:ext cx="76797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latin typeface="Arial" panose="020B0604020202020204" pitchFamily="34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is true. This can be done as follows.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A67912-F363-96E7-795D-3ED0FDD47DBD}"/>
              </a:ext>
            </a:extLst>
          </p:cNvPr>
          <p:cNvSpPr/>
          <p:nvPr/>
        </p:nvSpPr>
        <p:spPr>
          <a:xfrm>
            <a:off x="496743" y="3240302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B0597E4-5865-EDDF-A321-B4CA5CAFF597}"/>
              </a:ext>
            </a:extLst>
          </p:cNvPr>
          <p:cNvSpPr/>
          <p:nvPr/>
        </p:nvSpPr>
        <p:spPr>
          <a:xfrm>
            <a:off x="2057400" y="3926102"/>
            <a:ext cx="1611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 + 1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is:</a:t>
            </a:r>
          </a:p>
        </p:txBody>
      </p:sp>
      <p:sp>
        <p:nvSpPr>
          <p:cNvPr id="17" name="Text Box 59">
            <a:extLst>
              <a:ext uri="{FF2B5EF4-FFF2-40B4-BE49-F238E27FC236}">
                <a16:creationId xmlns:a16="http://schemas.microsoft.com/office/drawing/2014/main" id="{11944AA7-04D9-255C-5FE2-C8968051A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775" y="3959812"/>
            <a:ext cx="2196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 err="1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i="1" baseline="-25000" dirty="0" err="1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i="1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altLang="en-US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2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i="1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+ 1 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50C8CC-1B5E-4048-9D9B-AD74786B3152}"/>
              </a:ext>
            </a:extLst>
          </p:cNvPr>
          <p:cNvSpPr/>
          <p:nvPr/>
        </p:nvSpPr>
        <p:spPr>
          <a:xfrm>
            <a:off x="467438" y="437627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P</a:t>
            </a:r>
            <a:r>
              <a:rPr lang="en-US" altLang="en-US" sz="1800" baseline="-25000" dirty="0">
                <a:solidFill>
                  <a:srgbClr val="FF6600"/>
                </a:solidFill>
                <a:latin typeface="Arial" panose="020B0604020202020204" pitchFamily="34" charset="0"/>
              </a:rPr>
              <a:t>k</a:t>
            </a:r>
            <a:endParaRPr lang="en-GB" sz="1800" i="1" baseline="-25000" dirty="0">
              <a:solidFill>
                <a:srgbClr val="FF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65AD9D6-236B-746D-1592-12C119C6B16B}"/>
              </a:ext>
            </a:extLst>
          </p:cNvPr>
          <p:cNvSpPr/>
          <p:nvPr/>
        </p:nvSpPr>
        <p:spPr>
          <a:xfrm>
            <a:off x="441332" y="4954802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Expanding brackets</a:t>
            </a:r>
            <a:endParaRPr lang="en-US" altLang="en-US" sz="1800" baseline="300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B5D1F0E-523E-FB47-3E21-A7ECBC1AEED0}"/>
              </a:ext>
            </a:extLst>
          </p:cNvPr>
          <p:cNvSpPr/>
          <p:nvPr/>
        </p:nvSpPr>
        <p:spPr>
          <a:xfrm>
            <a:off x="396153" y="5412002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7C45406-3DEF-3E48-AACC-11471AC3A58F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B7B94342-FCF6-F82C-56AD-2AB49C764A2C}"/>
              </a:ext>
            </a:extLst>
          </p:cNvPr>
          <p:cNvSpPr/>
          <p:nvPr/>
        </p:nvSpPr>
        <p:spPr>
          <a:xfrm>
            <a:off x="8077200" y="70821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F36667D9-DC1F-ACC6-A97C-7F0668536832}"/>
              </a:ext>
            </a:extLst>
          </p:cNvPr>
          <p:cNvSpPr/>
          <p:nvPr/>
        </p:nvSpPr>
        <p:spPr>
          <a:xfrm>
            <a:off x="810338" y="8458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59">
            <a:extLst>
              <a:ext uri="{FF2B5EF4-FFF2-40B4-BE49-F238E27FC236}">
                <a16:creationId xmlns:a16="http://schemas.microsoft.com/office/drawing/2014/main" id="{C85F00E5-691B-B7BC-B8FA-FAB8AAAD2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22" y="4443375"/>
            <a:ext cx="21739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= 2(2</a:t>
            </a:r>
            <a:r>
              <a:rPr lang="en-US" altLang="en-US" i="1" baseline="30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– 1)</a:t>
            </a:r>
            <a:r>
              <a:rPr lang="en-US" altLang="en-US" i="1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+ 1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A7C3AEF-77F8-AE60-6C5C-FB9F290DAF92}"/>
              </a:ext>
            </a:extLst>
          </p:cNvPr>
          <p:cNvSpPr/>
          <p:nvPr/>
        </p:nvSpPr>
        <p:spPr>
          <a:xfrm>
            <a:off x="717923" y="838166"/>
            <a:ext cx="77671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dirty="0">
                <a:latin typeface="Arial" panose="020B0604020202020204" pitchFamily="34" charset="0"/>
              </a:rPr>
              <a:t>A sequence is defined by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= 1 </a:t>
            </a:r>
            <a:r>
              <a:rPr lang="en-US" altLang="en-US" dirty="0">
                <a:latin typeface="Arial" panose="020B0604020202020204" pitchFamily="34" charset="0"/>
              </a:rPr>
              <a:t>and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i="1" baseline="-25000" dirty="0">
                <a:cs typeface="Times New Roman" panose="02020603050405020304" pitchFamily="18" charset="0"/>
              </a:rPr>
              <a:t>n + </a:t>
            </a:r>
            <a:r>
              <a:rPr lang="en-US" altLang="en-US" baseline="-25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 = 2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i="1" baseline="-25000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                    for all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 Prove that </a:t>
            </a:r>
            <a:r>
              <a:rPr lang="en-US" alt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i="1" baseline="-25000" dirty="0"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= 2</a:t>
            </a:r>
            <a:r>
              <a:rPr lang="en-US" altLang="en-US" i="1" baseline="30000" dirty="0"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 – 1 for all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. 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63572B-E129-061B-B192-F644B21FACCD}"/>
              </a:ext>
            </a:extLst>
          </p:cNvPr>
          <p:cNvSpPr/>
          <p:nvPr/>
        </p:nvSpPr>
        <p:spPr>
          <a:xfrm>
            <a:off x="148728" y="1550182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4" name="Text Box 59">
            <a:extLst>
              <a:ext uri="{FF2B5EF4-FFF2-40B4-BE49-F238E27FC236}">
                <a16:creationId xmlns:a16="http://schemas.microsoft.com/office/drawing/2014/main" id="{B2EA86F9-DF69-1AC2-9B25-04F727009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89" y="1580134"/>
            <a:ext cx="570691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200" i="1" dirty="0" err="1">
                <a:solidFill>
                  <a:srgbClr val="0000FF"/>
                </a:solidFill>
              </a:rPr>
              <a:t>P</a:t>
            </a:r>
            <a:r>
              <a:rPr lang="en-US" altLang="en-US" sz="2200" i="1" baseline="-25000" dirty="0" err="1">
                <a:solidFill>
                  <a:srgbClr val="0000FF"/>
                </a:solidFill>
              </a:rPr>
              <a:t>n</a:t>
            </a:r>
            <a:r>
              <a:rPr lang="en-US" altLang="en-US" sz="2200" dirty="0">
                <a:solidFill>
                  <a:srgbClr val="0000FF"/>
                </a:solidFill>
              </a:rPr>
              <a:t> is: if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sz="2000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 = 1 and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sz="20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n + </a:t>
            </a:r>
            <a:r>
              <a:rPr lang="en-US" altLang="en-US" sz="2000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= 2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sz="2000" i="1" baseline="-25000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 + 1 for all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then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sz="2000" i="1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2</a:t>
            </a:r>
            <a:r>
              <a:rPr lang="en-US" altLang="en-US" sz="2000" i="1" baseline="30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– 1 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endParaRPr lang="en-GB" sz="2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 Box 59">
            <a:extLst>
              <a:ext uri="{FF2B5EF4-FFF2-40B4-BE49-F238E27FC236}">
                <a16:creationId xmlns:a16="http://schemas.microsoft.com/office/drawing/2014/main" id="{9954E9FA-5B13-5855-0362-27A172ADC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838" y="2752282"/>
            <a:ext cx="22653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 err="1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i="1" baseline="-25000" dirty="0" err="1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i="1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altLang="en-US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2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i="1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+ 1 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3958B7-261E-0134-80F2-9F8B691DC6B9}"/>
              </a:ext>
            </a:extLst>
          </p:cNvPr>
          <p:cNvSpPr/>
          <p:nvPr/>
        </p:nvSpPr>
        <p:spPr>
          <a:xfrm>
            <a:off x="4681529" y="2740623"/>
            <a:ext cx="10357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then</a:t>
            </a:r>
          </a:p>
        </p:txBody>
      </p:sp>
      <p:sp>
        <p:nvSpPr>
          <p:cNvPr id="9" name="Text Box 59">
            <a:extLst>
              <a:ext uri="{FF2B5EF4-FFF2-40B4-BE49-F238E27FC236}">
                <a16:creationId xmlns:a16="http://schemas.microsoft.com/office/drawing/2014/main" id="{707C9CA4-CFDF-CFF3-E05F-DF0B30167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22" y="4954378"/>
            <a:ext cx="214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= 2</a:t>
            </a:r>
            <a:r>
              <a:rPr lang="en-US" altLang="en-US" i="1" baseline="30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 + </a:t>
            </a:r>
            <a:r>
              <a:rPr lang="en-US" altLang="en-US" baseline="30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– 2</a:t>
            </a:r>
            <a:r>
              <a:rPr lang="en-US" altLang="en-US" i="1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+ 1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11" name="Text Box 59">
            <a:extLst>
              <a:ext uri="{FF2B5EF4-FFF2-40B4-BE49-F238E27FC236}">
                <a16:creationId xmlns:a16="http://schemas.microsoft.com/office/drawing/2014/main" id="{4BA686F9-BF8F-B3A2-955D-08230DB96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775" y="5407571"/>
            <a:ext cx="2241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i="1" dirty="0" err="1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i="1" baseline="-25000" dirty="0" err="1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i="1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+ </a:t>
            </a:r>
            <a:r>
              <a:rPr lang="en-US" altLang="en-US" baseline="-25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2</a:t>
            </a:r>
            <a:r>
              <a:rPr lang="en-US" altLang="en-US" i="1" baseline="30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 + </a:t>
            </a:r>
            <a:r>
              <a:rPr lang="en-US" altLang="en-US" baseline="30000" dirty="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– 1</a:t>
            </a:r>
            <a:endParaRPr lang="en-GB" i="1" dirty="0">
              <a:solidFill>
                <a:srgbClr val="0000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0B8B1E-4880-FA5A-F4D9-A0698D53E8FE}"/>
              </a:ext>
            </a:extLst>
          </p:cNvPr>
          <p:cNvSpPr/>
          <p:nvPr/>
        </p:nvSpPr>
        <p:spPr>
          <a:xfrm>
            <a:off x="4418737" y="616487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3C7440-446E-49F4-1817-7EBD331F8BF6}"/>
              </a:ext>
            </a:extLst>
          </p:cNvPr>
          <p:cNvSpPr/>
          <p:nvPr/>
        </p:nvSpPr>
        <p:spPr>
          <a:xfrm>
            <a:off x="457200" y="5772150"/>
            <a:ext cx="7867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latin typeface="Arial" panose="020B0604020202020204" pitchFamily="34" charset="0"/>
              </a:rPr>
              <a:t>Since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300" dirty="0">
                <a:latin typeface="Arial" panose="020B0604020202020204" pitchFamily="34" charset="0"/>
              </a:rPr>
              <a:t> is true, and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+ 1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dirty="0">
                <a:latin typeface="Arial" panose="020B0604020202020204" pitchFamily="34" charset="0"/>
              </a:rPr>
              <a:t>is true whenever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latin typeface="Arial" panose="020B0604020202020204" pitchFamily="34" charset="0"/>
              </a:rPr>
              <a:t> is true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A8AB0C6-EED4-5B40-7F4C-64CF27B1FD0C}"/>
              </a:ext>
            </a:extLst>
          </p:cNvPr>
          <p:cNvSpPr/>
          <p:nvPr/>
        </p:nvSpPr>
        <p:spPr>
          <a:xfrm>
            <a:off x="486505" y="6118711"/>
            <a:ext cx="3789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3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is true 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300" dirty="0">
              <a:latin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9E77F52-EBA8-00FA-A882-2019E49ACC7D}"/>
              </a:ext>
            </a:extLst>
          </p:cNvPr>
          <p:cNvSpPr/>
          <p:nvPr/>
        </p:nvSpPr>
        <p:spPr>
          <a:xfrm>
            <a:off x="5855996" y="5335408"/>
            <a:ext cx="31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k + 1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also true.</a:t>
            </a:r>
          </a:p>
        </p:txBody>
      </p:sp>
    </p:spTree>
    <p:extLst>
      <p:ext uri="{BB962C8B-B14F-4D97-AF65-F5344CB8AC3E}">
        <p14:creationId xmlns:p14="http://schemas.microsoft.com/office/powerpoint/2010/main" val="24810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4" grpId="0"/>
      <p:bldP spid="15" grpId="0"/>
      <p:bldP spid="16" grpId="0"/>
      <p:bldP spid="17" grpId="0"/>
      <p:bldP spid="25" grpId="0"/>
      <p:bldP spid="26" grpId="0"/>
      <p:bldP spid="27" grpId="0"/>
      <p:bldP spid="47" grpId="0"/>
      <p:bldP spid="6" grpId="0"/>
      <p:bldP spid="7" grpId="0"/>
      <p:bldP spid="9" grpId="0"/>
      <p:bldP spid="11" grpId="0"/>
      <p:bldP spid="12" grpId="0"/>
      <p:bldP spid="18" grpId="0"/>
      <p:bldP spid="19" grpId="0"/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351BD-8C83-F6CC-863A-FAADF6458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59">
            <a:extLst>
              <a:ext uri="{FF2B5EF4-FFF2-40B4-BE49-F238E27FC236}">
                <a16:creationId xmlns:a16="http://schemas.microsoft.com/office/drawing/2014/main" id="{58B022F5-EE6A-68A6-E9B0-461E3E10A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32" y="1778894"/>
            <a:ext cx="8382000" cy="810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altLang="en-US" sz="2000" i="1" dirty="0">
                <a:solidFill>
                  <a:srgbClr val="0000FF"/>
                </a:solidFill>
              </a:rPr>
              <a:t>                                                </a:t>
            </a:r>
            <a:r>
              <a:rPr lang="en-US" altLang="en-US" sz="2000" i="1" dirty="0" err="1">
                <a:solidFill>
                  <a:srgbClr val="0000FF"/>
                </a:solidFill>
              </a:rPr>
              <a:t>P</a:t>
            </a:r>
            <a:r>
              <a:rPr lang="en-US" altLang="en-US" sz="2000" i="1" baseline="-25000" dirty="0" err="1">
                <a:solidFill>
                  <a:srgbClr val="0000FF"/>
                </a:solidFill>
              </a:rPr>
              <a:t>n</a:t>
            </a:r>
            <a:r>
              <a:rPr lang="en-US" altLang="en-US" sz="2000" dirty="0">
                <a:solidFill>
                  <a:srgbClr val="0000FF"/>
                </a:solidFill>
              </a:rPr>
              <a:t> is: </a:t>
            </a:r>
          </a:p>
          <a:p>
            <a:pPr>
              <a:spcAft>
                <a:spcPts val="800"/>
              </a:spcAft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4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6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+ … + 2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nx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en-GB" sz="20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EC2B91-BC73-9A76-8CB7-6CE27345F45E}"/>
              </a:ext>
            </a:extLst>
          </p:cNvPr>
          <p:cNvSpPr/>
          <p:nvPr/>
        </p:nvSpPr>
        <p:spPr>
          <a:xfrm>
            <a:off x="736973" y="2717448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8B555B2-5AC3-B9CA-C896-0908006E3CDC}"/>
                  </a:ext>
                </a:extLst>
              </p:cNvPr>
              <p:cNvSpPr/>
              <p:nvPr/>
            </p:nvSpPr>
            <p:spPr>
              <a:xfrm>
                <a:off x="4193614" y="3497998"/>
                <a:ext cx="3883586" cy="809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(1)</m:t>
                                      </m:r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en-US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8B555B2-5AC3-B9CA-C896-0908006E3C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614" y="3497998"/>
                <a:ext cx="3883586" cy="8099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4">
            <a:extLst>
              <a:ext uri="{FF2B5EF4-FFF2-40B4-BE49-F238E27FC236}">
                <a16:creationId xmlns:a16="http://schemas.microsoft.com/office/drawing/2014/main" id="{6A73D2CE-60FF-2A54-63F2-2CC5521C97E9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04A440E9-4756-8CBA-DEF1-EEBC54AB70C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BB2A5D06-945B-F88B-F747-2307EF29896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207FC8-C817-8C64-A385-807601582381}"/>
              </a:ext>
            </a:extLst>
          </p:cNvPr>
          <p:cNvSpPr/>
          <p:nvPr/>
        </p:nvSpPr>
        <p:spPr>
          <a:xfrm>
            <a:off x="584314" y="3561017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If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 1,</a:t>
            </a:r>
          </a:p>
        </p:txBody>
      </p:sp>
      <p:sp>
        <p:nvSpPr>
          <p:cNvPr id="23" name="Text Box 59">
            <a:extLst>
              <a:ext uri="{FF2B5EF4-FFF2-40B4-BE49-F238E27FC236}">
                <a16:creationId xmlns:a16="http://schemas.microsoft.com/office/drawing/2014/main" id="{12E55F77-76E4-34F3-22F4-4B0481208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9191" y="3561017"/>
            <a:ext cx="1244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12B5623-B566-35F5-1F53-F6A17C087CEE}"/>
              </a:ext>
            </a:extLst>
          </p:cNvPr>
          <p:cNvSpPr/>
          <p:nvPr/>
        </p:nvSpPr>
        <p:spPr>
          <a:xfrm>
            <a:off x="1697666" y="3561017"/>
            <a:ext cx="1058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is: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642DBE-19BA-46FC-776C-EA4869BF2128}"/>
              </a:ext>
            </a:extLst>
          </p:cNvPr>
          <p:cNvSpPr/>
          <p:nvPr/>
        </p:nvSpPr>
        <p:spPr>
          <a:xfrm>
            <a:off x="310030" y="750913"/>
            <a:ext cx="77671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880DE8-1CDD-D727-1412-75571325F67C}"/>
              </a:ext>
            </a:extLst>
          </p:cNvPr>
          <p:cNvSpPr/>
          <p:nvPr/>
        </p:nvSpPr>
        <p:spPr>
          <a:xfrm>
            <a:off x="180827" y="1722468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F81CA84-116E-979D-432C-6C65703CA8F7}"/>
              </a:ext>
            </a:extLst>
          </p:cNvPr>
          <p:cNvSpPr/>
          <p:nvPr/>
        </p:nvSpPr>
        <p:spPr>
          <a:xfrm>
            <a:off x="304800" y="1295400"/>
            <a:ext cx="8690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Arial" panose="020B0604020202020204" pitchFamily="34" charset="0"/>
              </a:rPr>
              <a:t>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4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6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…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cs typeface="Times New Roman" panose="02020603050405020304" pitchFamily="18" charset="0"/>
              </a:rPr>
              <a:t>nx</a:t>
            </a:r>
            <a:r>
              <a:rPr lang="en-US" altLang="en-US" sz="2000" dirty="0">
                <a:latin typeface="Arial" panose="020B0604020202020204" pitchFamily="34" charset="0"/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AE88C0E-60FC-910B-3C36-C27A7C8363B8}"/>
                  </a:ext>
                </a:extLst>
              </p:cNvPr>
              <p:cNvSpPr txBox="1"/>
              <p:nvPr/>
            </p:nvSpPr>
            <p:spPr>
              <a:xfrm>
                <a:off x="5353049" y="1174416"/>
                <a:ext cx="2116926" cy="597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AE88C0E-60FC-910B-3C36-C27A7C836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049" y="1174416"/>
                <a:ext cx="2116926" cy="597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576E617-A8C8-85B4-56FD-8677774FD8D9}"/>
                  </a:ext>
                </a:extLst>
              </p:cNvPr>
              <p:cNvSpPr txBox="1"/>
              <p:nvPr/>
            </p:nvSpPr>
            <p:spPr>
              <a:xfrm>
                <a:off x="5078459" y="2085039"/>
                <a:ext cx="2380523" cy="597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576E617-A8C8-85B4-56FD-8677774FD8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459" y="2085039"/>
                <a:ext cx="2380523" cy="5979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D89156E7-1D0F-860C-84CD-37FFD96775DC}"/>
              </a:ext>
            </a:extLst>
          </p:cNvPr>
          <p:cNvSpPr/>
          <p:nvPr/>
        </p:nvSpPr>
        <p:spPr>
          <a:xfrm>
            <a:off x="7458982" y="1316917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000" dirty="0">
                <a:latin typeface="Arial" panose="020B0604020202020204" pitchFamily="34" charset="0"/>
              </a:rPr>
              <a:t>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C37B68F-BB80-00C0-78F2-6C56173C91A3}"/>
              </a:ext>
            </a:extLst>
          </p:cNvPr>
          <p:cNvSpPr/>
          <p:nvPr/>
        </p:nvSpPr>
        <p:spPr>
          <a:xfrm>
            <a:off x="7469436" y="2191742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for all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0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47D3280-4B10-1E13-0E52-0D32B46D093C}"/>
              </a:ext>
            </a:extLst>
          </p:cNvPr>
          <p:cNvSpPr/>
          <p:nvPr/>
        </p:nvSpPr>
        <p:spPr>
          <a:xfrm>
            <a:off x="2736681" y="3073876"/>
            <a:ext cx="1345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LHS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63A0A56-3D63-9368-0571-D5D1E7B96676}"/>
              </a:ext>
            </a:extLst>
          </p:cNvPr>
          <p:cNvSpPr/>
          <p:nvPr/>
        </p:nvSpPr>
        <p:spPr>
          <a:xfrm>
            <a:off x="5441681" y="3098083"/>
            <a:ext cx="1345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RHS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EA8136C2-53E1-6C3B-3D6C-60D12024A7FC}"/>
                  </a:ext>
                </a:extLst>
              </p:cNvPr>
              <p:cNvSpPr/>
              <p:nvPr/>
            </p:nvSpPr>
            <p:spPr>
              <a:xfrm>
                <a:off x="4355158" y="4267964"/>
                <a:ext cx="2194418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en-US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EA8136C2-53E1-6C3B-3D6C-60D12024A7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158" y="4267964"/>
                <a:ext cx="2194418" cy="7862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8EEFF99C-8E93-B831-862E-C8776D3D2BF0}"/>
              </a:ext>
            </a:extLst>
          </p:cNvPr>
          <p:cNvSpPr/>
          <p:nvPr/>
        </p:nvSpPr>
        <p:spPr>
          <a:xfrm>
            <a:off x="7357438" y="4944873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Manipulating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B37FDD4-8F6B-0E9B-4C73-0C93A5D50E89}"/>
                  </a:ext>
                </a:extLst>
              </p:cNvPr>
              <p:cNvSpPr/>
              <p:nvPr/>
            </p:nvSpPr>
            <p:spPr>
              <a:xfrm>
                <a:off x="4355158" y="5090469"/>
                <a:ext cx="2807642" cy="7958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en-US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B37FDD4-8F6B-0E9B-4C73-0C93A5D50E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158" y="5090469"/>
                <a:ext cx="2807642" cy="7958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AF820350-1C79-8E9B-C046-3E9D4C4E71B9}"/>
              </a:ext>
            </a:extLst>
          </p:cNvPr>
          <p:cNvSpPr txBox="1"/>
          <p:nvPr/>
        </p:nvSpPr>
        <p:spPr>
          <a:xfrm>
            <a:off x="206512" y="5158337"/>
            <a:ext cx="44435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 use the </a:t>
            </a:r>
            <a:r>
              <a:rPr 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angle sum identity</a:t>
            </a:r>
            <a:r>
              <a:rPr 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sine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35FFE47-23C7-12F1-8627-A1A44CADDCA5}"/>
              </a:ext>
            </a:extLst>
          </p:cNvPr>
          <p:cNvSpPr txBox="1"/>
          <p:nvPr/>
        </p:nvSpPr>
        <p:spPr>
          <a:xfrm>
            <a:off x="84884" y="5838735"/>
            <a:ext cx="79923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sine of a sum of two angles is given by the identity:</a:t>
            </a:r>
          </a:p>
          <a:p>
            <a:r>
              <a:rPr lang="en-US" dirty="0"/>
              <a:t>sin (A + B) = sin A cos B + cos A sin B </a:t>
            </a:r>
          </a:p>
        </p:txBody>
      </p:sp>
    </p:spTree>
    <p:extLst>
      <p:ext uri="{BB962C8B-B14F-4D97-AF65-F5344CB8AC3E}">
        <p14:creationId xmlns:p14="http://schemas.microsoft.com/office/powerpoint/2010/main" val="160425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" grpId="0"/>
      <p:bldP spid="5" grpId="0"/>
      <p:bldP spid="16" grpId="0"/>
      <p:bldP spid="23" grpId="0"/>
      <p:bldP spid="24" grpId="0"/>
      <p:bldP spid="18" grpId="0"/>
      <p:bldP spid="30" grpId="0"/>
      <p:bldP spid="31" grpId="0"/>
      <p:bldP spid="32" grpId="0"/>
      <p:bldP spid="33" grpId="0"/>
      <p:bldP spid="36" grpId="0"/>
      <p:bldP spid="37" grpId="0"/>
      <p:bldP spid="39" grpId="0"/>
      <p:bldP spid="4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E9EBE7-9FDF-A8CD-823D-E0E150746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6330CCD-4AB1-D2C0-462F-54CF8E92EC0A}"/>
                  </a:ext>
                </a:extLst>
              </p:cNvPr>
              <p:cNvSpPr/>
              <p:nvPr/>
            </p:nvSpPr>
            <p:spPr>
              <a:xfrm>
                <a:off x="4048555" y="2921261"/>
                <a:ext cx="4443524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func>
                                        <m:funcPr>
                                          <m:ctrlPr>
                                            <a:rPr lang="en-US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b="0" i="0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func>
                                </m:e>
                              </m:func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en-US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6330CCD-4AB1-D2C0-462F-54CF8E92EC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555" y="2921261"/>
                <a:ext cx="4443524" cy="7862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4">
            <a:extLst>
              <a:ext uri="{FF2B5EF4-FFF2-40B4-BE49-F238E27FC236}">
                <a16:creationId xmlns:a16="http://schemas.microsoft.com/office/drawing/2014/main" id="{8EBD7D94-4F7C-D902-21B2-F6DCC8BA9773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E14EDF01-9F83-81A2-CFD6-831520B8BE7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3610B6A-820E-09DC-880C-F0FA7DF0369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85EF3-B65D-263F-14E3-5A007A5957CE}"/>
              </a:ext>
            </a:extLst>
          </p:cNvPr>
          <p:cNvSpPr/>
          <p:nvPr/>
        </p:nvSpPr>
        <p:spPr>
          <a:xfrm>
            <a:off x="584314" y="2315941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If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 1,</a:t>
            </a:r>
          </a:p>
        </p:txBody>
      </p:sp>
      <p:sp>
        <p:nvSpPr>
          <p:cNvPr id="23" name="Text Box 59">
            <a:extLst>
              <a:ext uri="{FF2B5EF4-FFF2-40B4-BE49-F238E27FC236}">
                <a16:creationId xmlns:a16="http://schemas.microsoft.com/office/drawing/2014/main" id="{E03A5920-B6AE-1CF3-4A5D-729641A23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9191" y="2315941"/>
            <a:ext cx="1244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00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85B16A8-DA81-CD7B-04C8-E8E188BBEDD5}"/>
              </a:ext>
            </a:extLst>
          </p:cNvPr>
          <p:cNvSpPr/>
          <p:nvPr/>
        </p:nvSpPr>
        <p:spPr>
          <a:xfrm>
            <a:off x="1697666" y="2315941"/>
            <a:ext cx="1058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is: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A7919F-98BC-0BAF-BEB2-9CB2D9BBAF3A}"/>
              </a:ext>
            </a:extLst>
          </p:cNvPr>
          <p:cNvSpPr/>
          <p:nvPr/>
        </p:nvSpPr>
        <p:spPr>
          <a:xfrm>
            <a:off x="310030" y="750913"/>
            <a:ext cx="77671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EC4122-3182-04DD-C5FD-F5148F3AF50A}"/>
              </a:ext>
            </a:extLst>
          </p:cNvPr>
          <p:cNvSpPr/>
          <p:nvPr/>
        </p:nvSpPr>
        <p:spPr>
          <a:xfrm>
            <a:off x="304800" y="1295400"/>
            <a:ext cx="8690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Arial" panose="020B0604020202020204" pitchFamily="34" charset="0"/>
              </a:rPr>
              <a:t>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4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6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…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cs typeface="Times New Roman" panose="02020603050405020304" pitchFamily="18" charset="0"/>
              </a:rPr>
              <a:t>nx</a:t>
            </a:r>
            <a:r>
              <a:rPr lang="en-US" altLang="en-US" sz="2000" dirty="0">
                <a:latin typeface="Arial" panose="020B0604020202020204" pitchFamily="34" charset="0"/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EB00E13-5F07-085B-F372-4A235C670357}"/>
                  </a:ext>
                </a:extLst>
              </p:cNvPr>
              <p:cNvSpPr txBox="1"/>
              <p:nvPr/>
            </p:nvSpPr>
            <p:spPr>
              <a:xfrm>
                <a:off x="5353049" y="1174416"/>
                <a:ext cx="2116926" cy="597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EB00E13-5F07-085B-F372-4A235C670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049" y="1174416"/>
                <a:ext cx="2116926" cy="597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15DF6F86-FE4F-BB4B-AECA-51312E8F1DC9}"/>
              </a:ext>
            </a:extLst>
          </p:cNvPr>
          <p:cNvSpPr/>
          <p:nvPr/>
        </p:nvSpPr>
        <p:spPr>
          <a:xfrm>
            <a:off x="7458982" y="1316917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000" dirty="0">
                <a:latin typeface="Arial" panose="020B0604020202020204" pitchFamily="34" charset="0"/>
              </a:rPr>
              <a:t>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82A4C39-227C-BEAD-50BA-182F4E2C1CFE}"/>
              </a:ext>
            </a:extLst>
          </p:cNvPr>
          <p:cNvSpPr/>
          <p:nvPr/>
        </p:nvSpPr>
        <p:spPr>
          <a:xfrm>
            <a:off x="2736681" y="1828800"/>
            <a:ext cx="1345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LHS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8AC1BCA-14A6-4CC5-E4FC-6414E5F41094}"/>
              </a:ext>
            </a:extLst>
          </p:cNvPr>
          <p:cNvSpPr/>
          <p:nvPr/>
        </p:nvSpPr>
        <p:spPr>
          <a:xfrm>
            <a:off x="5441681" y="1853007"/>
            <a:ext cx="1345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RHS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C91E8E0-5BBE-B30A-DA1B-E0EE501D37EF}"/>
                  </a:ext>
                </a:extLst>
              </p:cNvPr>
              <p:cNvSpPr/>
              <p:nvPr/>
            </p:nvSpPr>
            <p:spPr>
              <a:xfrm>
                <a:off x="3753442" y="4384287"/>
                <a:ext cx="391204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en-US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C91E8E0-5BBE-B30A-DA1B-E0EE501D37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442" y="4384287"/>
                <a:ext cx="3912049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7BA4EF61-B947-F978-5F19-E3DDD813E192}"/>
              </a:ext>
            </a:extLst>
          </p:cNvPr>
          <p:cNvSpPr/>
          <p:nvPr/>
        </p:nvSpPr>
        <p:spPr>
          <a:xfrm>
            <a:off x="288715" y="3365787"/>
            <a:ext cx="4094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the identity for sine of the double angle: </a:t>
            </a:r>
            <a:r>
              <a:rPr lang="es-ES" sz="1800" dirty="0">
                <a:solidFill>
                  <a:srgbClr val="FF6600"/>
                </a:solidFill>
                <a:latin typeface="Google Sans"/>
              </a:rPr>
              <a:t>sin 2x = 2 sin x cos x</a:t>
            </a:r>
            <a:endParaRPr lang="en-US" sz="1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E2F7EF0F-3F86-4BED-475D-7934693B545F}"/>
                  </a:ext>
                </a:extLst>
              </p:cNvPr>
              <p:cNvSpPr/>
              <p:nvPr/>
            </p:nvSpPr>
            <p:spPr>
              <a:xfrm>
                <a:off x="4038600" y="2199092"/>
                <a:ext cx="2807642" cy="7958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en-US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E2F7EF0F-3F86-4BED-475D-7934693B54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199092"/>
                <a:ext cx="2807642" cy="7958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245B18E4-A305-3FB8-783A-38BFF4A58B46}"/>
              </a:ext>
            </a:extLst>
          </p:cNvPr>
          <p:cNvSpPr txBox="1"/>
          <p:nvPr/>
        </p:nvSpPr>
        <p:spPr>
          <a:xfrm>
            <a:off x="304800" y="3969550"/>
            <a:ext cx="1714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simplifying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B98EF96-ACAB-C275-9378-BB1406CA7D18}"/>
              </a:ext>
            </a:extLst>
          </p:cNvPr>
          <p:cNvSpPr txBox="1"/>
          <p:nvPr/>
        </p:nvSpPr>
        <p:spPr>
          <a:xfrm>
            <a:off x="304800" y="2744201"/>
            <a:ext cx="41823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Using the identity </a:t>
            </a:r>
          </a:p>
          <a:p>
            <a:r>
              <a:rPr lang="en-US" sz="1800" dirty="0">
                <a:solidFill>
                  <a:srgbClr val="FF6600"/>
                </a:solidFill>
              </a:rPr>
              <a:t>sin (A + B) = sin A cos B + cos A sin B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0670B45-1DED-DEB8-0085-E47124CE830A}"/>
                  </a:ext>
                </a:extLst>
              </p:cNvPr>
              <p:cNvSpPr/>
              <p:nvPr/>
            </p:nvSpPr>
            <p:spPr>
              <a:xfrm>
                <a:off x="3801382" y="3709743"/>
                <a:ext cx="5440680" cy="737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2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m:rPr>
                                  <m:sty m:val="p"/>
                                </m:rPr>
                                <a:rPr lang="en-US" sz="22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func>
                                <m:funcPr>
                                  <m:ctrlPr>
                                    <a:rPr lang="en-US" sz="22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200" b="0" i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2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US" sz="22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200" b="0" i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2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2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unc>
                                    <m:funcPr>
                                      <m:ctrlPr>
                                        <a:rPr lang="en-US" sz="22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200" b="0" i="0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2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2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func>
                                        <m:funcPr>
                                          <m:ctrlPr>
                                            <a:rPr lang="en-US" sz="22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200" b="0" i="0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sz="22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func>
                                </m:e>
                              </m:func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2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sz="2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en-US" sz="2200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0670B45-1DED-DEB8-0085-E47124CE83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382" y="3709743"/>
                <a:ext cx="5440680" cy="7371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2E50E05-1A68-C122-75EA-11DFBCD69987}"/>
              </a:ext>
            </a:extLst>
          </p:cNvPr>
          <p:cNvCxnSpPr/>
          <p:nvPr/>
        </p:nvCxnSpPr>
        <p:spPr>
          <a:xfrm flipH="1">
            <a:off x="8436877" y="3718355"/>
            <a:ext cx="552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AFDA06D-53FB-8307-F122-455BA73973B6}"/>
              </a:ext>
            </a:extLst>
          </p:cNvPr>
          <p:cNvCxnSpPr/>
          <p:nvPr/>
        </p:nvCxnSpPr>
        <p:spPr>
          <a:xfrm flipH="1">
            <a:off x="6091472" y="4222651"/>
            <a:ext cx="64008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2F8AEDA-1292-382E-8521-1B8515F85DA7}"/>
              </a:ext>
            </a:extLst>
          </p:cNvPr>
          <p:cNvCxnSpPr/>
          <p:nvPr/>
        </p:nvCxnSpPr>
        <p:spPr>
          <a:xfrm flipH="1">
            <a:off x="4761015" y="3800117"/>
            <a:ext cx="548640" cy="1828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E0AB267-5160-86E7-C24A-699A5362FCA3}"/>
              </a:ext>
            </a:extLst>
          </p:cNvPr>
          <p:cNvCxnSpPr>
            <a:cxnSpLocks/>
          </p:cNvCxnSpPr>
          <p:nvPr/>
        </p:nvCxnSpPr>
        <p:spPr>
          <a:xfrm flipH="1">
            <a:off x="7764649" y="3829027"/>
            <a:ext cx="581087" cy="1799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0C016333-3493-F0EB-B449-6C01646F2F75}"/>
                  </a:ext>
                </a:extLst>
              </p:cNvPr>
              <p:cNvSpPr/>
              <p:nvPr/>
            </p:nvSpPr>
            <p:spPr>
              <a:xfrm>
                <a:off x="3729018" y="4846459"/>
                <a:ext cx="391204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=(2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func>
                      <m:r>
                        <a:rPr lang="en-US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altLang="en-US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0C016333-3493-F0EB-B449-6C01646F2F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018" y="4846459"/>
                <a:ext cx="3912049" cy="461665"/>
              </a:xfrm>
              <a:prstGeom prst="rect">
                <a:avLst/>
              </a:prstGeom>
              <a:blipFill>
                <a:blip r:embed="rId8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>
            <a:extLst>
              <a:ext uri="{FF2B5EF4-FFF2-40B4-BE49-F238E27FC236}">
                <a16:creationId xmlns:a16="http://schemas.microsoft.com/office/drawing/2014/main" id="{CF5D3B51-5688-F0A7-312E-4E0A699BAF99}"/>
              </a:ext>
            </a:extLst>
          </p:cNvPr>
          <p:cNvSpPr/>
          <p:nvPr/>
        </p:nvSpPr>
        <p:spPr>
          <a:xfrm>
            <a:off x="288715" y="4782365"/>
            <a:ext cx="4094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the identity for cosine of the double angle: </a:t>
            </a:r>
            <a:r>
              <a:rPr lang="es-ES" sz="1800" dirty="0">
                <a:solidFill>
                  <a:srgbClr val="FF6600"/>
                </a:solidFill>
                <a:latin typeface="Google Sans"/>
              </a:rPr>
              <a:t>cos 2x = 2 cos</a:t>
            </a:r>
            <a:r>
              <a:rPr lang="es-ES" sz="1800" baseline="30000" dirty="0">
                <a:solidFill>
                  <a:srgbClr val="FF6600"/>
                </a:solidFill>
                <a:latin typeface="Google Sans"/>
              </a:rPr>
              <a:t>2</a:t>
            </a:r>
            <a:r>
              <a:rPr lang="es-ES" sz="1800" dirty="0">
                <a:solidFill>
                  <a:srgbClr val="FF6600"/>
                </a:solidFill>
                <a:latin typeface="Google Sans"/>
              </a:rPr>
              <a:t> x – 1 </a:t>
            </a:r>
            <a:endParaRPr lang="en-US" sz="1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202FC75-6BD0-B8D6-05FE-E87F6D8A7EDB}"/>
                  </a:ext>
                </a:extLst>
              </p:cNvPr>
              <p:cNvSpPr/>
              <p:nvPr/>
            </p:nvSpPr>
            <p:spPr>
              <a:xfrm>
                <a:off x="3716886" y="5403951"/>
                <a:ext cx="391204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altLang="en-US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202FC75-6BD0-B8D6-05FE-E87F6D8A7E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886" y="5403951"/>
                <a:ext cx="3912049" cy="461665"/>
              </a:xfrm>
              <a:prstGeom prst="rect">
                <a:avLst/>
              </a:prstGeom>
              <a:blipFill>
                <a:blip r:embed="rId9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C032073-D85A-2AA3-12E7-E4FC5DC7874E}"/>
                  </a:ext>
                </a:extLst>
              </p:cNvPr>
              <p:cNvSpPr/>
              <p:nvPr/>
            </p:nvSpPr>
            <p:spPr>
              <a:xfrm>
                <a:off x="3079310" y="5938583"/>
                <a:ext cx="391204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altLang="en-US" dirty="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C032073-D85A-2AA3-12E7-E4FC5DC787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310" y="5938583"/>
                <a:ext cx="3912049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>
            <a:extLst>
              <a:ext uri="{FF2B5EF4-FFF2-40B4-BE49-F238E27FC236}">
                <a16:creationId xmlns:a16="http://schemas.microsoft.com/office/drawing/2014/main" id="{6378ED7F-1C5F-21CE-4EE6-697A20328B3F}"/>
              </a:ext>
            </a:extLst>
          </p:cNvPr>
          <p:cNvSpPr/>
          <p:nvPr/>
        </p:nvSpPr>
        <p:spPr>
          <a:xfrm>
            <a:off x="5943253" y="5938583"/>
            <a:ext cx="21339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true.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204E645-8ACB-AAB0-EE68-17EE972307DE}"/>
              </a:ext>
            </a:extLst>
          </p:cNvPr>
          <p:cNvSpPr txBox="1"/>
          <p:nvPr/>
        </p:nvSpPr>
        <p:spPr>
          <a:xfrm>
            <a:off x="290651" y="4446932"/>
            <a:ext cx="1714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Re-ordering</a:t>
            </a:r>
          </a:p>
        </p:txBody>
      </p:sp>
    </p:spTree>
    <p:extLst>
      <p:ext uri="{BB962C8B-B14F-4D97-AF65-F5344CB8AC3E}">
        <p14:creationId xmlns:p14="http://schemas.microsoft.com/office/powerpoint/2010/main" val="329554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3" grpId="0"/>
      <p:bldP spid="36" grpId="0"/>
      <p:bldP spid="39" grpId="0"/>
      <p:bldP spid="1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D31C1-DE02-5869-679A-C95790895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54AB436-201D-1254-4624-478C7AB9DAD4}"/>
              </a:ext>
            </a:extLst>
          </p:cNvPr>
          <p:cNvSpPr/>
          <p:nvPr/>
        </p:nvSpPr>
        <p:spPr>
          <a:xfrm>
            <a:off x="17915" y="3110776"/>
            <a:ext cx="194459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Then</a:t>
            </a:r>
            <a:r>
              <a:rPr lang="en-US" altLang="en-US" sz="2200" i="1" dirty="0">
                <a:solidFill>
                  <a:srgbClr val="0000FF"/>
                </a:solidFill>
                <a:latin typeface="Arial" panose="020B0604020202020204" pitchFamily="34" charset="0"/>
              </a:rPr>
              <a:t> P</a:t>
            </a:r>
            <a:r>
              <a:rPr lang="en-US" altLang="en-US" sz="2200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is: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DE1DF3-4817-4B48-5ECF-26892833B2A5}"/>
              </a:ext>
            </a:extLst>
          </p:cNvPr>
          <p:cNvSpPr/>
          <p:nvPr/>
        </p:nvSpPr>
        <p:spPr>
          <a:xfrm>
            <a:off x="654796" y="2639824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cs typeface="Times New Roman" panose="02020603050405020304" pitchFamily="18" charset="0"/>
              </a:rPr>
              <a:t>n = k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4BCD2C-D235-F2ED-6314-6A54B468C92B}"/>
              </a:ext>
            </a:extLst>
          </p:cNvPr>
          <p:cNvSpPr/>
          <p:nvPr/>
        </p:nvSpPr>
        <p:spPr>
          <a:xfrm>
            <a:off x="696176" y="3475704"/>
            <a:ext cx="76797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latin typeface="Arial" panose="020B0604020202020204" pitchFamily="34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is true. This can be done as follows.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726857-9206-8323-0C1B-BAD9C5ED1E7F}"/>
              </a:ext>
            </a:extLst>
          </p:cNvPr>
          <p:cNvSpPr/>
          <p:nvPr/>
        </p:nvSpPr>
        <p:spPr>
          <a:xfrm>
            <a:off x="496743" y="3468902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29231B-8960-A9E8-40B6-9A80C7503ACD}"/>
              </a:ext>
            </a:extLst>
          </p:cNvPr>
          <p:cNvSpPr/>
          <p:nvPr/>
        </p:nvSpPr>
        <p:spPr>
          <a:xfrm>
            <a:off x="84864" y="4287847"/>
            <a:ext cx="1611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 + 1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is:</a:t>
            </a:r>
          </a:p>
        </p:txBody>
      </p:sp>
      <p:sp>
        <p:nvSpPr>
          <p:cNvPr id="17" name="Text Box 59">
            <a:extLst>
              <a:ext uri="{FF2B5EF4-FFF2-40B4-BE49-F238E27FC236}">
                <a16:creationId xmlns:a16="http://schemas.microsoft.com/office/drawing/2014/main" id="{C4B790C4-5E31-1AC9-FE32-4596CC92A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176" y="4306523"/>
            <a:ext cx="767976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+ 2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4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+ 2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6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+ … + 2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kx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+ 2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[2(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k + 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1)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]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en-GB" sz="2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409BC0D-A3B6-40C0-DBA8-94802C9089BF}"/>
              </a:ext>
            </a:extLst>
          </p:cNvPr>
          <p:cNvSpPr/>
          <p:nvPr/>
        </p:nvSpPr>
        <p:spPr>
          <a:xfrm>
            <a:off x="84864" y="489848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P</a:t>
            </a:r>
            <a:r>
              <a:rPr lang="en-US" altLang="en-US" sz="1800" baseline="-25000" dirty="0">
                <a:solidFill>
                  <a:srgbClr val="FF6600"/>
                </a:solidFill>
                <a:latin typeface="Arial" panose="020B0604020202020204" pitchFamily="34" charset="0"/>
              </a:rPr>
              <a:t>k</a:t>
            </a:r>
            <a:endParaRPr lang="en-GB" sz="1800" i="1" baseline="-25000" dirty="0">
              <a:solidFill>
                <a:srgbClr val="FF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ECECD6C-410E-9CF4-A6DF-79238A63EFAB}"/>
              </a:ext>
            </a:extLst>
          </p:cNvPr>
          <p:cNvSpPr/>
          <p:nvPr/>
        </p:nvSpPr>
        <p:spPr>
          <a:xfrm>
            <a:off x="35078" y="5683776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Re-ordering</a:t>
            </a:r>
            <a:endParaRPr lang="en-US" altLang="en-US" sz="1800" baseline="300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22CB61B8-4AD6-D024-5D91-D07AF515126F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F4DF8113-1E93-4A21-449F-413B39CBAE22}"/>
              </a:ext>
            </a:extLst>
          </p:cNvPr>
          <p:cNvSpPr/>
          <p:nvPr/>
        </p:nvSpPr>
        <p:spPr>
          <a:xfrm>
            <a:off x="8077200" y="70821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BE790D6E-0895-B229-93BB-CF8672969FD8}"/>
              </a:ext>
            </a:extLst>
          </p:cNvPr>
          <p:cNvSpPr/>
          <p:nvPr/>
        </p:nvSpPr>
        <p:spPr>
          <a:xfrm>
            <a:off x="810338" y="8458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Box 59">
            <a:extLst>
              <a:ext uri="{FF2B5EF4-FFF2-40B4-BE49-F238E27FC236}">
                <a16:creationId xmlns:a16="http://schemas.microsoft.com/office/drawing/2014/main" id="{7652F15A-8536-6A56-5360-17CB99C4C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64" y="3119597"/>
            <a:ext cx="553068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Aft>
                <a:spcPts val="800"/>
              </a:spcAft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+ 2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4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+ 2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6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+ … + 2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kx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en-GB" sz="2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98289B8-04FD-997B-8EC3-B2680AD92313}"/>
              </a:ext>
            </a:extLst>
          </p:cNvPr>
          <p:cNvSpPr/>
          <p:nvPr/>
        </p:nvSpPr>
        <p:spPr>
          <a:xfrm>
            <a:off x="310030" y="750913"/>
            <a:ext cx="77671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DD3FA5F-1BE3-4D03-28BE-82F8BA3A5AE6}"/>
              </a:ext>
            </a:extLst>
          </p:cNvPr>
          <p:cNvSpPr/>
          <p:nvPr/>
        </p:nvSpPr>
        <p:spPr>
          <a:xfrm>
            <a:off x="180827" y="1722468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p:sp>
        <p:nvSpPr>
          <p:cNvPr id="36" name="Text Box 59">
            <a:extLst>
              <a:ext uri="{FF2B5EF4-FFF2-40B4-BE49-F238E27FC236}">
                <a16:creationId xmlns:a16="http://schemas.microsoft.com/office/drawing/2014/main" id="{7034B606-E317-C48A-BF0E-38E222D1B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32" y="1778894"/>
            <a:ext cx="8382000" cy="810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altLang="en-US" sz="2000" i="1" dirty="0">
                <a:solidFill>
                  <a:srgbClr val="0000FF"/>
                </a:solidFill>
              </a:rPr>
              <a:t>                                                </a:t>
            </a:r>
            <a:r>
              <a:rPr lang="en-US" altLang="en-US" sz="2000" i="1" dirty="0" err="1">
                <a:solidFill>
                  <a:srgbClr val="0000FF"/>
                </a:solidFill>
              </a:rPr>
              <a:t>P</a:t>
            </a:r>
            <a:r>
              <a:rPr lang="en-US" altLang="en-US" sz="2000" i="1" baseline="-25000" dirty="0" err="1">
                <a:solidFill>
                  <a:srgbClr val="0000FF"/>
                </a:solidFill>
              </a:rPr>
              <a:t>n</a:t>
            </a:r>
            <a:r>
              <a:rPr lang="en-US" altLang="en-US" sz="2000" dirty="0">
                <a:solidFill>
                  <a:srgbClr val="0000FF"/>
                </a:solidFill>
              </a:rPr>
              <a:t> is: </a:t>
            </a:r>
          </a:p>
          <a:p>
            <a:pPr>
              <a:spcAft>
                <a:spcPts val="800"/>
              </a:spcAft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4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6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+ … + 2</a:t>
            </a:r>
            <a:r>
              <a:rPr lang="en-US" altLang="en-US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nx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en-GB" sz="20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B7B102C-CED1-1521-0051-193B63CE6C9C}"/>
              </a:ext>
            </a:extLst>
          </p:cNvPr>
          <p:cNvSpPr/>
          <p:nvPr/>
        </p:nvSpPr>
        <p:spPr>
          <a:xfrm>
            <a:off x="304800" y="1295400"/>
            <a:ext cx="8690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Arial" panose="020B0604020202020204" pitchFamily="34" charset="0"/>
              </a:rPr>
              <a:t>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4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6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…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cs typeface="Times New Roman" panose="02020603050405020304" pitchFamily="18" charset="0"/>
              </a:rPr>
              <a:t>nx</a:t>
            </a:r>
            <a:r>
              <a:rPr lang="en-US" altLang="en-US" sz="2000" dirty="0">
                <a:latin typeface="Arial" panose="020B0604020202020204" pitchFamily="34" charset="0"/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D578140-ACE6-8C67-17BF-E396F99092D2}"/>
                  </a:ext>
                </a:extLst>
              </p:cNvPr>
              <p:cNvSpPr txBox="1"/>
              <p:nvPr/>
            </p:nvSpPr>
            <p:spPr>
              <a:xfrm>
                <a:off x="5353049" y="1174416"/>
                <a:ext cx="2116926" cy="597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D578140-ACE6-8C67-17BF-E396F99092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049" y="1174416"/>
                <a:ext cx="2116926" cy="597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C947ADE-CE36-8352-5A79-17677C5FCA87}"/>
                  </a:ext>
                </a:extLst>
              </p:cNvPr>
              <p:cNvSpPr txBox="1"/>
              <p:nvPr/>
            </p:nvSpPr>
            <p:spPr>
              <a:xfrm>
                <a:off x="5078459" y="2085039"/>
                <a:ext cx="2380523" cy="5979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C947ADE-CE36-8352-5A79-17677C5FC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459" y="2085039"/>
                <a:ext cx="2380523" cy="597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2AFA329B-8CBC-CA58-C572-3106BF862E4A}"/>
              </a:ext>
            </a:extLst>
          </p:cNvPr>
          <p:cNvSpPr/>
          <p:nvPr/>
        </p:nvSpPr>
        <p:spPr>
          <a:xfrm>
            <a:off x="7458982" y="1316917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000" dirty="0">
                <a:latin typeface="Arial" panose="020B0604020202020204" pitchFamily="34" charset="0"/>
              </a:rPr>
              <a:t>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A75D4B7-0C91-0AD2-43C3-CBA82CFAD56B}"/>
              </a:ext>
            </a:extLst>
          </p:cNvPr>
          <p:cNvSpPr/>
          <p:nvPr/>
        </p:nvSpPr>
        <p:spPr>
          <a:xfrm>
            <a:off x="7469436" y="2191742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for all </a:t>
            </a:r>
            <a:r>
              <a:rPr lang="en-US" altLang="en-US" sz="2000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0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09F1723-734C-73F6-6D6E-9EAD2B546052}"/>
                  </a:ext>
                </a:extLst>
              </p:cNvPr>
              <p:cNvSpPr txBox="1"/>
              <p:nvPr/>
            </p:nvSpPr>
            <p:spPr>
              <a:xfrm>
                <a:off x="6726725" y="3036048"/>
                <a:ext cx="2380523" cy="5979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09F1723-734C-73F6-6D6E-9EAD2B546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725" y="3036048"/>
                <a:ext cx="2380523" cy="5979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5BB30C4-52A8-CD7E-2CF5-3C6006027874}"/>
                  </a:ext>
                </a:extLst>
              </p:cNvPr>
              <p:cNvSpPr txBox="1"/>
              <p:nvPr/>
            </p:nvSpPr>
            <p:spPr>
              <a:xfrm>
                <a:off x="1858671" y="4737410"/>
                <a:ext cx="2757851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5BB30C4-52A8-CD7E-2CF5-3C6006027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671" y="4737410"/>
                <a:ext cx="2757851" cy="6915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59">
            <a:extLst>
              <a:ext uri="{FF2B5EF4-FFF2-40B4-BE49-F238E27FC236}">
                <a16:creationId xmlns:a16="http://schemas.microsoft.com/office/drawing/2014/main" id="{2C5C2B35-DF65-BEF4-2389-436B96FC0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203" y="4845266"/>
            <a:ext cx="242699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+ 2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cos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 [2(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k + </a:t>
            </a:r>
            <a:r>
              <a:rPr lang="en-US" altLang="en-US" sz="2200" dirty="0">
                <a:solidFill>
                  <a:srgbClr val="0000FF"/>
                </a:solidFill>
                <a:cs typeface="Times New Roman" panose="02020603050405020304" pitchFamily="18" charset="0"/>
              </a:rPr>
              <a:t>1)</a:t>
            </a:r>
            <a:r>
              <a:rPr lang="en-US" altLang="en-US" sz="22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</a:rPr>
              <a:t>] </a:t>
            </a:r>
            <a:endParaRPr lang="en-GB" sz="22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3532ED3-FACC-5EF0-FC79-ED389A9B2F1F}"/>
                  </a:ext>
                </a:extLst>
              </p:cNvPr>
              <p:cNvSpPr txBox="1"/>
              <p:nvPr/>
            </p:nvSpPr>
            <p:spPr>
              <a:xfrm>
                <a:off x="1571614" y="5522674"/>
                <a:ext cx="5037666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m:rPr>
                              <m:nor/>
                            </m:rPr>
                            <a:rPr lang="en-US" sz="20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000" dirty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altLang="en-US" sz="2000" dirty="0">
                              <a:solidFill>
                                <a:srgbClr val="0000FF"/>
                              </a:solidFill>
                              <a:cs typeface="Times New Roman" panose="02020603050405020304" pitchFamily="18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n-US" altLang="en-US" sz="2000" dirty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</a:rPr>
                            <m:t> [2(</m:t>
                          </m:r>
                          <m:r>
                            <m:rPr>
                              <m:nor/>
                            </m:rPr>
                            <a:rPr lang="en-US" altLang="en-US" sz="2000" i="1" dirty="0">
                              <a:solidFill>
                                <a:srgbClr val="0000FF"/>
                              </a:solidFill>
                              <a:cs typeface="Times New Roman" panose="02020603050405020304" pitchFamily="18" charset="0"/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en-US" altLang="en-US" sz="2000" i="1" dirty="0">
                              <a:solidFill>
                                <a:srgbClr val="0000FF"/>
                              </a:solidFill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n-US" sz="2000" dirty="0">
                              <a:solidFill>
                                <a:srgbClr val="0000FF"/>
                              </a:solidFill>
                              <a:cs typeface="Times New Roman" panose="02020603050405020304" pitchFamily="18" charset="0"/>
                            </a:rPr>
                            <m:t>1)</m:t>
                          </m:r>
                          <m:r>
                            <m:rPr>
                              <m:nor/>
                            </m:rPr>
                            <a:rPr lang="en-US" altLang="en-US" sz="2000" i="1" dirty="0">
                              <a:solidFill>
                                <a:srgbClr val="0000FF"/>
                              </a:solidFill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altLang="en-US" sz="2000" dirty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</a:rPr>
                            <m:t>]</m:t>
                          </m:r>
                          <m: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3532ED3-FACC-5EF0-FC79-ED389A9B2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614" y="5522674"/>
                <a:ext cx="5037666" cy="6915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17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5" grpId="0"/>
      <p:bldP spid="16" grpId="0"/>
      <p:bldP spid="17" grpId="0"/>
      <p:bldP spid="25" grpId="0"/>
      <p:bldP spid="26" grpId="0"/>
      <p:bldP spid="6" grpId="0"/>
      <p:bldP spid="44" grpId="0"/>
      <p:bldP spid="45" grpId="0"/>
      <p:bldP spid="46" grpId="0"/>
      <p:bldP spid="4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A71DFC-E43B-25DA-1AD4-DC364D780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13C564EC-8414-A885-9456-50067C05E570}"/>
              </a:ext>
            </a:extLst>
          </p:cNvPr>
          <p:cNvSpPr/>
          <p:nvPr/>
        </p:nvSpPr>
        <p:spPr>
          <a:xfrm>
            <a:off x="112721" y="3312674"/>
            <a:ext cx="6516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the identity 2sin A cos B = sin (A + B) + sin (A – B)</a:t>
            </a:r>
            <a:endParaRPr lang="en-GB" sz="1800" i="1" baseline="-25000" dirty="0">
              <a:solidFill>
                <a:srgbClr val="FF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9A6BA8-8AFA-1AC9-7B1A-CE44FA76BE86}"/>
              </a:ext>
            </a:extLst>
          </p:cNvPr>
          <p:cNvSpPr/>
          <p:nvPr/>
        </p:nvSpPr>
        <p:spPr>
          <a:xfrm>
            <a:off x="107683" y="4655882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US" altLang="en-US" sz="1800" dirty="0" err="1">
                <a:solidFill>
                  <a:srgbClr val="FF6600"/>
                </a:solidFill>
                <a:latin typeface="Arial" panose="020B0604020202020204" pitchFamily="34" charset="0"/>
              </a:rPr>
              <a:t>Factorising</a:t>
            </a:r>
            <a:endParaRPr lang="en-US" altLang="en-US" sz="1800" baseline="300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6A7A8B41-981E-BA57-B688-5A4EE58D2822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F9813E5A-AA46-F145-2411-DB11725CF322}"/>
              </a:ext>
            </a:extLst>
          </p:cNvPr>
          <p:cNvSpPr/>
          <p:nvPr/>
        </p:nvSpPr>
        <p:spPr>
          <a:xfrm>
            <a:off x="8077200" y="70821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7F8C036D-0119-6011-245D-4C3E37311AC7}"/>
              </a:ext>
            </a:extLst>
          </p:cNvPr>
          <p:cNvSpPr/>
          <p:nvPr/>
        </p:nvSpPr>
        <p:spPr>
          <a:xfrm>
            <a:off x="810338" y="8458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D8B5C2C-5F13-DA87-1F0B-B36DC4C94EB1}"/>
              </a:ext>
            </a:extLst>
          </p:cNvPr>
          <p:cNvSpPr/>
          <p:nvPr/>
        </p:nvSpPr>
        <p:spPr>
          <a:xfrm>
            <a:off x="310030" y="750913"/>
            <a:ext cx="77671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0FC001C-8DD9-08A0-C788-8591168834AB}"/>
              </a:ext>
            </a:extLst>
          </p:cNvPr>
          <p:cNvSpPr/>
          <p:nvPr/>
        </p:nvSpPr>
        <p:spPr>
          <a:xfrm>
            <a:off x="304800" y="1295400"/>
            <a:ext cx="8690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Arial" panose="020B0604020202020204" pitchFamily="34" charset="0"/>
              </a:rPr>
              <a:t>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4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6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…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cs typeface="Times New Roman" panose="02020603050405020304" pitchFamily="18" charset="0"/>
              </a:rPr>
              <a:t>nx</a:t>
            </a:r>
            <a:r>
              <a:rPr lang="en-US" altLang="en-US" sz="2000" dirty="0">
                <a:latin typeface="Arial" panose="020B0604020202020204" pitchFamily="34" charset="0"/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5993876-C9CD-A503-C132-B6655C39BFEA}"/>
                  </a:ext>
                </a:extLst>
              </p:cNvPr>
              <p:cNvSpPr txBox="1"/>
              <p:nvPr/>
            </p:nvSpPr>
            <p:spPr>
              <a:xfrm>
                <a:off x="5353049" y="1174416"/>
                <a:ext cx="2116926" cy="597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5993876-C9CD-A503-C132-B6655C39B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049" y="1174416"/>
                <a:ext cx="2116926" cy="597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F61403D8-4240-8AB5-A5C8-66743274854A}"/>
              </a:ext>
            </a:extLst>
          </p:cNvPr>
          <p:cNvSpPr/>
          <p:nvPr/>
        </p:nvSpPr>
        <p:spPr>
          <a:xfrm>
            <a:off x="7458982" y="1316917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000" dirty="0">
                <a:latin typeface="Arial" panose="020B0604020202020204" pitchFamily="34" charset="0"/>
              </a:rPr>
              <a:t>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8638D94-8FD8-38C0-20D3-027D7C1D1FC9}"/>
                  </a:ext>
                </a:extLst>
              </p:cNvPr>
              <p:cNvSpPr txBox="1"/>
              <p:nvPr/>
            </p:nvSpPr>
            <p:spPr>
              <a:xfrm>
                <a:off x="1417059" y="4518403"/>
                <a:ext cx="7543800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unc>
                                <m:funcPr>
                                  <m:ctrl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[(1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</a:rPr>
                                    <m:t>2(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k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1)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]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 [</m:t>
                              </m:r>
                              <m:r>
                                <a:rPr lang="en-US" altLang="en-US" sz="200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2(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1)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]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8638D94-8FD8-38C0-20D3-027D7C1D1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059" y="4518403"/>
                <a:ext cx="7543800" cy="6915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F772514-B7CA-1956-5B93-1CE2584556E5}"/>
                  </a:ext>
                </a:extLst>
              </p:cNvPr>
              <p:cNvSpPr txBox="1"/>
              <p:nvPr/>
            </p:nvSpPr>
            <p:spPr>
              <a:xfrm>
                <a:off x="2293127" y="1834195"/>
                <a:ext cx="5037666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m:rPr>
                              <m:nor/>
                            </m:rPr>
                            <a:rPr lang="en-US" sz="20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000" dirty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altLang="en-US" sz="2000" dirty="0">
                              <a:solidFill>
                                <a:srgbClr val="0000FF"/>
                              </a:solidFill>
                              <a:cs typeface="Times New Roman" panose="02020603050405020304" pitchFamily="18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n-US" altLang="en-US" sz="2000" dirty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</a:rPr>
                            <m:t> [2(</m:t>
                          </m:r>
                          <m:r>
                            <m:rPr>
                              <m:nor/>
                            </m:rPr>
                            <a:rPr lang="en-US" altLang="en-US" sz="2000" i="1" dirty="0">
                              <a:solidFill>
                                <a:srgbClr val="0000FF"/>
                              </a:solidFill>
                              <a:cs typeface="Times New Roman" panose="02020603050405020304" pitchFamily="18" charset="0"/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en-US" altLang="en-US" sz="2000" i="1" dirty="0">
                              <a:solidFill>
                                <a:srgbClr val="0000FF"/>
                              </a:solidFill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n-US" sz="2000" dirty="0">
                              <a:solidFill>
                                <a:srgbClr val="0000FF"/>
                              </a:solidFill>
                              <a:cs typeface="Times New Roman" panose="02020603050405020304" pitchFamily="18" charset="0"/>
                            </a:rPr>
                            <m:t>1)</m:t>
                          </m:r>
                          <m:r>
                            <m:rPr>
                              <m:nor/>
                            </m:rPr>
                            <a:rPr lang="en-US" altLang="en-US" sz="2000" i="1" dirty="0">
                              <a:solidFill>
                                <a:srgbClr val="0000FF"/>
                              </a:solidFill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altLang="en-US" sz="2000" dirty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</a:rPr>
                            <m:t>]</m:t>
                          </m:r>
                          <m: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F772514-B7CA-1956-5B93-1CE2584556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127" y="1834195"/>
                <a:ext cx="5037666" cy="6915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52197FEA-130B-D70D-6D54-F5621026F011}"/>
              </a:ext>
            </a:extLst>
          </p:cNvPr>
          <p:cNvSpPr/>
          <p:nvPr/>
        </p:nvSpPr>
        <p:spPr>
          <a:xfrm>
            <a:off x="112722" y="2525731"/>
            <a:ext cx="2325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Writing with common denominator</a:t>
            </a:r>
            <a:endParaRPr lang="en-US" altLang="en-US" sz="1800" baseline="300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0197A85-E6F7-75E9-F63D-835CEE971875}"/>
                  </a:ext>
                </a:extLst>
              </p:cNvPr>
              <p:cNvSpPr txBox="1"/>
              <p:nvPr/>
            </p:nvSpPr>
            <p:spPr>
              <a:xfrm>
                <a:off x="2133600" y="2609036"/>
                <a:ext cx="5784073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US" altLang="en-US" sz="200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en-US" sz="2000" i="0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 [2(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1)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]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0197A85-E6F7-75E9-F63D-835CEE971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609036"/>
                <a:ext cx="5784073" cy="6915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662E25-5ACA-5375-965A-8DD9478393AD}"/>
                  </a:ext>
                </a:extLst>
              </p:cNvPr>
              <p:cNvSpPr txBox="1"/>
              <p:nvPr/>
            </p:nvSpPr>
            <p:spPr>
              <a:xfrm>
                <a:off x="1858672" y="3676604"/>
                <a:ext cx="7118300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unc>
                                <m:funcPr>
                                  <m:ctrlPr>
                                    <a:rPr lang="en-US" altLang="en-US" sz="200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en-US" sz="2000" i="0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</a:rPr>
                                    <m:t>2(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k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1)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 [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2(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1)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]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sz="2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D662E25-5ACA-5375-965A-8DD947839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672" y="3676604"/>
                <a:ext cx="7118300" cy="6915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47731B8-F664-D6FC-EDCF-293226103BAD}"/>
                  </a:ext>
                </a:extLst>
              </p:cNvPr>
              <p:cNvSpPr txBox="1"/>
              <p:nvPr/>
            </p:nvSpPr>
            <p:spPr>
              <a:xfrm>
                <a:off x="1433172" y="5323031"/>
                <a:ext cx="7543800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unc>
                                <m:funcPr>
                                  <m:ctrl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[(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</a:rPr>
                                    <m:t>2(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k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1)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b="0" i="0" dirty="0" smtClean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+ 1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]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 [</m:t>
                              </m:r>
                              <m:r>
                                <a:rPr lang="en-US" altLang="en-US" sz="200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]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47731B8-F664-D6FC-EDCF-293226103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172" y="5323031"/>
                <a:ext cx="7543800" cy="6915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44B7AC65-CE2A-69CE-5AA0-62AD0C2AFA21}"/>
              </a:ext>
            </a:extLst>
          </p:cNvPr>
          <p:cNvSpPr/>
          <p:nvPr/>
        </p:nvSpPr>
        <p:spPr>
          <a:xfrm>
            <a:off x="62615" y="5332722"/>
            <a:ext cx="14307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Expanding brackets</a:t>
            </a:r>
            <a:endParaRPr lang="en-US" altLang="en-US" sz="1800" baseline="300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61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45" grpId="0"/>
      <p:bldP spid="2" grpId="0"/>
      <p:bldP spid="3" grpId="0"/>
      <p:bldP spid="4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779928" y="927043"/>
            <a:ext cx="77858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The dominoes analogy can be applied to mathematics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433592" y="2105589"/>
            <a:ext cx="74638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first step, known as the </a:t>
            </a:r>
            <a:r>
              <a:rPr lang="en-GB" b="1" dirty="0"/>
              <a:t>base case</a:t>
            </a:r>
            <a:r>
              <a:rPr lang="en-GB" dirty="0"/>
              <a:t>, is to prove the given statement for the starting value P</a:t>
            </a:r>
            <a:r>
              <a:rPr lang="en-GB" baseline="-25000" dirty="0"/>
              <a:t>1</a:t>
            </a:r>
            <a:r>
              <a:rPr lang="en-GB" dirty="0"/>
              <a:t>. The first step, known as the </a:t>
            </a:r>
            <a:r>
              <a:rPr lang="en-GB" b="1" dirty="0"/>
              <a:t>base case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13006" y="2097943"/>
            <a:ext cx="116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Step 1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425386" y="3348335"/>
            <a:ext cx="76424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Assume that P</a:t>
            </a:r>
            <a:r>
              <a:rPr lang="en-GB" i="1" baseline="-25000" dirty="0"/>
              <a:t>k</a:t>
            </a:r>
            <a:r>
              <a:rPr lang="en-GB" dirty="0"/>
              <a:t> is true, where </a:t>
            </a:r>
            <a:r>
              <a:rPr lang="en-GB" i="1" dirty="0"/>
              <a:t>k</a:t>
            </a:r>
            <a:r>
              <a:rPr lang="en-GB" dirty="0"/>
              <a:t> is a particular value of </a:t>
            </a:r>
            <a:r>
              <a:rPr lang="en-GB" i="1" dirty="0"/>
              <a:t>n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 </a:t>
            </a:r>
            <a:r>
              <a:rPr lang="en-GB" dirty="0"/>
              <a:t>1.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4800" y="3330205"/>
            <a:ext cx="116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Step 2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425387" y="3969603"/>
            <a:ext cx="74720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Use the assumption that P</a:t>
            </a:r>
            <a:r>
              <a:rPr lang="en-GB" i="1" baseline="-25000" dirty="0"/>
              <a:t>k</a:t>
            </a:r>
            <a:r>
              <a:rPr lang="en-GB" dirty="0"/>
              <a:t> is true to show that P</a:t>
            </a:r>
            <a:r>
              <a:rPr lang="en-GB" i="1" baseline="-25000" dirty="0"/>
              <a:t>k</a:t>
            </a:r>
            <a:r>
              <a:rPr lang="en-GB" baseline="-25000" dirty="0"/>
              <a:t> + 1</a:t>
            </a:r>
            <a:r>
              <a:rPr lang="en-GB" dirty="0"/>
              <a:t> is then also true. This step, known as the </a:t>
            </a:r>
            <a:r>
              <a:rPr lang="en-GB" b="1" dirty="0"/>
              <a:t>inductive step.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04800" y="3963611"/>
            <a:ext cx="116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Step 3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533400" y="4752879"/>
            <a:ext cx="83640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If the statement is proved true for </a:t>
            </a:r>
            <a:r>
              <a:rPr lang="en-GB" i="1" dirty="0"/>
              <a:t>n</a:t>
            </a:r>
            <a:r>
              <a:rPr lang="en-GB" dirty="0"/>
              <a:t> = 1 (the first domino will fall).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6846" y="5151075"/>
            <a:ext cx="80089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Steps 2 and 3 show that if one domino falls then its neighbour will also fall, then using the principle of mathematical induction it is true for all values of </a:t>
            </a:r>
            <a:r>
              <a:rPr lang="en-GB" i="1" dirty="0"/>
              <a:t>n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 </a:t>
            </a:r>
            <a:r>
              <a:rPr lang="en-GB" dirty="0"/>
              <a:t>1.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79927" y="1383759"/>
            <a:ext cx="79068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We start with a statement P(</a:t>
            </a:r>
            <a:r>
              <a:rPr lang="en-GB" i="1" dirty="0"/>
              <a:t>n</a:t>
            </a:r>
            <a:r>
              <a:rPr lang="en-GB" dirty="0"/>
              <a:t>) which we want to probe is true for all the values of </a:t>
            </a:r>
            <a:r>
              <a:rPr lang="en-GB" i="1" dirty="0"/>
              <a:t>n</a:t>
            </a:r>
            <a:r>
              <a:rPr lang="en-GB" dirty="0"/>
              <a:t>, </a:t>
            </a:r>
            <a:r>
              <a:rPr lang="en-GB" i="1" dirty="0"/>
              <a:t>n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 ℤ</a:t>
            </a:r>
            <a:r>
              <a:rPr lang="en-GB" baseline="30000" dirty="0">
                <a:sym typeface="Symbol" panose="05050102010706020507" pitchFamily="18" charset="2"/>
              </a:rPr>
              <a:t>+</a:t>
            </a:r>
            <a:endParaRPr lang="en-GB" baseline="30000" dirty="0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89412C88-7F49-4401-8901-D208E1A3668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D2E599C5-2049-43E1-A73E-33568122F66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31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49DFD-ED78-EBC4-1F2B-1D096F7E2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C800194E-447B-71A3-3AB8-19140F0A0A1E}"/>
              </a:ext>
            </a:extLst>
          </p:cNvPr>
          <p:cNvSpPr/>
          <p:nvPr/>
        </p:nvSpPr>
        <p:spPr>
          <a:xfrm>
            <a:off x="145839" y="4030627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1600" dirty="0">
                <a:solidFill>
                  <a:srgbClr val="FF6600"/>
                </a:solidFill>
                <a:latin typeface="Arial" panose="020B0604020202020204" pitchFamily="34" charset="0"/>
              </a:rPr>
              <a:t>Using the fact that sin (-x) = -sin (x)</a:t>
            </a:r>
            <a:endParaRPr lang="en-GB" sz="1600" i="1" baseline="-25000" dirty="0">
              <a:solidFill>
                <a:srgbClr val="FF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2D1A19-FF9C-D56C-5A0F-C96F9B87FBB3}"/>
              </a:ext>
            </a:extLst>
          </p:cNvPr>
          <p:cNvSpPr/>
          <p:nvPr/>
        </p:nvSpPr>
        <p:spPr>
          <a:xfrm>
            <a:off x="26425" y="2904413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217C617-7E01-2FEB-BF1F-29077B9564E2}"/>
              </a:ext>
            </a:extLst>
          </p:cNvPr>
          <p:cNvSpPr/>
          <p:nvPr/>
        </p:nvSpPr>
        <p:spPr>
          <a:xfrm>
            <a:off x="223644" y="4615402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D7BC62B-85C5-BAFA-9C86-F5C995FF201A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93A249F5-E00E-3F86-2F73-B604DA05C196}"/>
              </a:ext>
            </a:extLst>
          </p:cNvPr>
          <p:cNvSpPr/>
          <p:nvPr/>
        </p:nvSpPr>
        <p:spPr>
          <a:xfrm>
            <a:off x="8077200" y="70821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A7FB314B-4B37-DE77-C014-BC6C732437EA}"/>
              </a:ext>
            </a:extLst>
          </p:cNvPr>
          <p:cNvSpPr/>
          <p:nvPr/>
        </p:nvSpPr>
        <p:spPr>
          <a:xfrm>
            <a:off x="810338" y="8458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B82BB3-3AEC-FFD2-6C67-CD620E1AB5B9}"/>
              </a:ext>
            </a:extLst>
          </p:cNvPr>
          <p:cNvSpPr/>
          <p:nvPr/>
        </p:nvSpPr>
        <p:spPr>
          <a:xfrm>
            <a:off x="4418737" y="615443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00BEB6-2813-8D59-BE7E-0FC079EE041A}"/>
              </a:ext>
            </a:extLst>
          </p:cNvPr>
          <p:cNvSpPr/>
          <p:nvPr/>
        </p:nvSpPr>
        <p:spPr>
          <a:xfrm>
            <a:off x="457200" y="5761704"/>
            <a:ext cx="7867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latin typeface="Arial" panose="020B0604020202020204" pitchFamily="34" charset="0"/>
              </a:rPr>
              <a:t>Since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300" dirty="0">
                <a:latin typeface="Arial" panose="020B0604020202020204" pitchFamily="34" charset="0"/>
              </a:rPr>
              <a:t> is true, and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+ 1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dirty="0">
                <a:latin typeface="Arial" panose="020B0604020202020204" pitchFamily="34" charset="0"/>
              </a:rPr>
              <a:t>is true whenever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latin typeface="Arial" panose="020B0604020202020204" pitchFamily="34" charset="0"/>
              </a:rPr>
              <a:t> is true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49879FB-1609-8770-9BAE-357E691646B1}"/>
              </a:ext>
            </a:extLst>
          </p:cNvPr>
          <p:cNvSpPr/>
          <p:nvPr/>
        </p:nvSpPr>
        <p:spPr>
          <a:xfrm>
            <a:off x="486505" y="6108265"/>
            <a:ext cx="3789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3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is true 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300" dirty="0">
              <a:latin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542623-AE68-DEC5-23A7-09C099EFC361}"/>
              </a:ext>
            </a:extLst>
          </p:cNvPr>
          <p:cNvSpPr/>
          <p:nvPr/>
        </p:nvSpPr>
        <p:spPr>
          <a:xfrm>
            <a:off x="5638800" y="5240206"/>
            <a:ext cx="312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k + 1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also true.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3185B7A-098B-53AD-FD96-C29B832AA94B}"/>
              </a:ext>
            </a:extLst>
          </p:cNvPr>
          <p:cNvSpPr/>
          <p:nvPr/>
        </p:nvSpPr>
        <p:spPr>
          <a:xfrm>
            <a:off x="310030" y="750913"/>
            <a:ext cx="77671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the method of Mathematical induction to prove that</a:t>
            </a:r>
            <a:endParaRPr lang="en-US" altLang="en-US" baseline="30000" dirty="0">
              <a:latin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1B9DFB-15D4-12CF-A738-C037C9837B95}"/>
              </a:ext>
            </a:extLst>
          </p:cNvPr>
          <p:cNvSpPr/>
          <p:nvPr/>
        </p:nvSpPr>
        <p:spPr>
          <a:xfrm>
            <a:off x="304800" y="1295400"/>
            <a:ext cx="8690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Arial" panose="020B0604020202020204" pitchFamily="34" charset="0"/>
              </a:rPr>
              <a:t>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4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6</a:t>
            </a:r>
            <a:r>
              <a:rPr lang="en-US" altLang="en-US" sz="2000" i="1" dirty="0"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Arial" panose="020B0604020202020204" pitchFamily="34" charset="0"/>
              </a:rPr>
              <a:t> + … + 2</a:t>
            </a:r>
            <a:r>
              <a:rPr lang="en-US" altLang="en-US" sz="2000" dirty="0">
                <a:cs typeface="Times New Roman" panose="02020603050405020304" pitchFamily="18" charset="0"/>
              </a:rPr>
              <a:t>cos</a:t>
            </a:r>
            <a:r>
              <a:rPr lang="en-US" altLang="en-US" sz="2000" dirty="0">
                <a:latin typeface="Arial" panose="020B0604020202020204" pitchFamily="34" charset="0"/>
              </a:rPr>
              <a:t> 2</a:t>
            </a:r>
            <a:r>
              <a:rPr lang="en-US" altLang="en-US" sz="2000" i="1" dirty="0">
                <a:cs typeface="Times New Roman" panose="02020603050405020304" pitchFamily="18" charset="0"/>
              </a:rPr>
              <a:t>nx</a:t>
            </a:r>
            <a:r>
              <a:rPr lang="en-US" altLang="en-US" sz="2000" dirty="0">
                <a:latin typeface="Arial" panose="020B0604020202020204" pitchFamily="34" charset="0"/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CB1DDA6-B282-FB46-5CAD-CF7FF29D6FB7}"/>
                  </a:ext>
                </a:extLst>
              </p:cNvPr>
              <p:cNvSpPr txBox="1"/>
              <p:nvPr/>
            </p:nvSpPr>
            <p:spPr>
              <a:xfrm>
                <a:off x="5353049" y="1174416"/>
                <a:ext cx="2116926" cy="597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CB1DDA6-B282-FB46-5CAD-CF7FF29D6F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049" y="1174416"/>
                <a:ext cx="2116926" cy="597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2467B82F-FD34-FC48-B5BE-4FF7A76E61EB}"/>
              </a:ext>
            </a:extLst>
          </p:cNvPr>
          <p:cNvSpPr/>
          <p:nvPr/>
        </p:nvSpPr>
        <p:spPr>
          <a:xfrm>
            <a:off x="7458982" y="1316917"/>
            <a:ext cx="1752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000" dirty="0">
                <a:latin typeface="Arial" panose="020B0604020202020204" pitchFamily="34" charset="0"/>
              </a:rPr>
              <a:t>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BC86846-1C1B-E18D-79B9-3D03238E1318}"/>
                  </a:ext>
                </a:extLst>
              </p:cNvPr>
              <p:cNvSpPr txBox="1"/>
              <p:nvPr/>
            </p:nvSpPr>
            <p:spPr>
              <a:xfrm>
                <a:off x="1494852" y="1916717"/>
                <a:ext cx="7543800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unc>
                                <m:funcPr>
                                  <m:ctrl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[(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</a:rPr>
                                    <m:t>2(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k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1)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b="0" i="0" dirty="0" smtClean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+ 1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]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 [</m:t>
                              </m:r>
                              <m:r>
                                <a:rPr lang="en-US" altLang="en-US" sz="200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]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BC86846-1C1B-E18D-79B9-3D03238E13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852" y="1916717"/>
                <a:ext cx="7543800" cy="6915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2D023CF-20D6-EEC9-D609-4C9864D15F62}"/>
                  </a:ext>
                </a:extLst>
              </p:cNvPr>
              <p:cNvSpPr txBox="1"/>
              <p:nvPr/>
            </p:nvSpPr>
            <p:spPr>
              <a:xfrm>
                <a:off x="1581149" y="2758516"/>
                <a:ext cx="7543800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unc>
                                <m:funcPr>
                                  <m:ctrl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[(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</a:rPr>
                                    <m:t>2(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k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1)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b="0" i="0" dirty="0" smtClean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+ 1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]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 [</m:t>
                              </m:r>
                              <m:r>
                                <a:rPr lang="en-US" altLang="en-US" sz="200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]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2D023CF-20D6-EEC9-D609-4C9864D15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149" y="2758516"/>
                <a:ext cx="7543800" cy="6915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0431A4B-29AB-DB86-F0D3-91E11FC6117C}"/>
                  </a:ext>
                </a:extLst>
              </p:cNvPr>
              <p:cNvSpPr txBox="1"/>
              <p:nvPr/>
            </p:nvSpPr>
            <p:spPr>
              <a:xfrm>
                <a:off x="1600200" y="3560012"/>
                <a:ext cx="7543800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unc>
                                <m:funcPr>
                                  <m:ctrl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[(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</a:rPr>
                                    <m:t>2(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k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1)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b="0" i="0" dirty="0" smtClean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+ 1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]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 [</m:t>
                              </m:r>
                              <m:r>
                                <a:rPr lang="en-US" altLang="en-US" sz="200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]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0431A4B-29AB-DB86-F0D3-91E11FC61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560012"/>
                <a:ext cx="7543800" cy="6915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3C1A99-0D36-DEEA-BB8D-7ACDB5CC4883}"/>
                  </a:ext>
                </a:extLst>
              </p:cNvPr>
              <p:cNvSpPr txBox="1"/>
              <p:nvPr/>
            </p:nvSpPr>
            <p:spPr>
              <a:xfrm>
                <a:off x="1524000" y="4343400"/>
                <a:ext cx="7543800" cy="6915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sz="200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unc>
                                <m:funcPr>
                                  <m:ctrl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[(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</a:rPr>
                                    <m:t>2(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k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dirty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1)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altLang="en-US" sz="2000" b="0" i="0" dirty="0" smtClean="0">
                                      <a:solidFill>
                                        <a:srgbClr val="0000FF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+ 1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  <m:r>
                                    <a:rPr lang="en-US" altLang="en-US" sz="2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en-US" sz="20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]</m:t>
                                  </m:r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 [</m:t>
                              </m:r>
                              <m:r>
                                <a:rPr lang="en-US" altLang="en-US" sz="200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k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0" i="0" dirty="0" smtClean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i="1" dirty="0">
                                  <a:solidFill>
                                    <a:srgbClr val="0000FF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dirty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</a:rPr>
                                <m:t>]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3C1A99-0D36-DEEA-BB8D-7ACDB5CC4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343400"/>
                <a:ext cx="7543800" cy="6915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D0AB114-2DA9-C1F9-9104-E00D776802DF}"/>
              </a:ext>
            </a:extLst>
          </p:cNvPr>
          <p:cNvCxnSpPr>
            <a:cxnSpLocks/>
          </p:cNvCxnSpPr>
          <p:nvPr/>
        </p:nvCxnSpPr>
        <p:spPr>
          <a:xfrm flipH="1">
            <a:off x="2381078" y="4422024"/>
            <a:ext cx="1350854" cy="1271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6EF732-2780-AC2D-3CB6-BC7D12DA37A9}"/>
              </a:ext>
            </a:extLst>
          </p:cNvPr>
          <p:cNvCxnSpPr>
            <a:cxnSpLocks/>
          </p:cNvCxnSpPr>
          <p:nvPr/>
        </p:nvCxnSpPr>
        <p:spPr>
          <a:xfrm flipH="1">
            <a:off x="6656707" y="4457834"/>
            <a:ext cx="1350854" cy="1271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23B34B2-4C4F-D9C9-22AF-8877C2788C1B}"/>
                  </a:ext>
                </a:extLst>
              </p:cNvPr>
              <p:cNvSpPr txBox="1"/>
              <p:nvPr/>
            </p:nvSpPr>
            <p:spPr>
              <a:xfrm>
                <a:off x="2216889" y="5167205"/>
                <a:ext cx="3037883" cy="597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2(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+1)+1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23B34B2-4C4F-D9C9-22AF-8877C2788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889" y="5167205"/>
                <a:ext cx="3037883" cy="5979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AEDF855B-CC22-035D-D1C3-CB3AD7C5421B}"/>
              </a:ext>
            </a:extLst>
          </p:cNvPr>
          <p:cNvSpPr/>
          <p:nvPr/>
        </p:nvSpPr>
        <p:spPr>
          <a:xfrm>
            <a:off x="26425" y="3499400"/>
            <a:ext cx="171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brackets</a:t>
            </a:r>
          </a:p>
        </p:txBody>
      </p:sp>
    </p:spTree>
    <p:extLst>
      <p:ext uri="{BB962C8B-B14F-4D97-AF65-F5344CB8AC3E}">
        <p14:creationId xmlns:p14="http://schemas.microsoft.com/office/powerpoint/2010/main" val="158054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12" grpId="0"/>
      <p:bldP spid="18" grpId="0"/>
      <p:bldP spid="19" grpId="0"/>
      <p:bldP spid="20" grpId="0"/>
      <p:bldP spid="6" grpId="0"/>
      <p:bldP spid="7" grpId="0"/>
      <p:bldP spid="9" grpId="0"/>
      <p:bldP spid="14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C1F66-5684-0CAB-B4F8-346E396DD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C9E4E648-D7E1-14A6-D585-8065CB856563}"/>
              </a:ext>
            </a:extLst>
          </p:cNvPr>
          <p:cNvSpPr/>
          <p:nvPr/>
        </p:nvSpPr>
        <p:spPr>
          <a:xfrm>
            <a:off x="467438" y="4526877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  <a:endParaRPr lang="en-GB" sz="1800" i="1" baseline="-25000" dirty="0">
              <a:solidFill>
                <a:srgbClr val="FF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644BB2-607F-1F32-0DF8-01C061AB7253}"/>
              </a:ext>
            </a:extLst>
          </p:cNvPr>
          <p:cNvSpPr/>
          <p:nvPr/>
        </p:nvSpPr>
        <p:spPr>
          <a:xfrm>
            <a:off x="454614" y="5127223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US" altLang="en-US" sz="1800" dirty="0" err="1">
                <a:solidFill>
                  <a:srgbClr val="FF6600"/>
                </a:solidFill>
                <a:latin typeface="Arial" panose="020B0604020202020204" pitchFamily="34" charset="0"/>
              </a:rPr>
              <a:t>Factorising</a:t>
            </a:r>
            <a:endParaRPr lang="en-US" altLang="en-US" sz="1800" baseline="300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3D31DA4-8FB9-E88F-B7F2-23940E821098}"/>
              </a:ext>
            </a:extLst>
          </p:cNvPr>
          <p:cNvSpPr/>
          <p:nvPr/>
        </p:nvSpPr>
        <p:spPr>
          <a:xfrm>
            <a:off x="454614" y="5738758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  <a:endParaRPr lang="en-GB" sz="1800" i="1" baseline="-25000" dirty="0">
              <a:solidFill>
                <a:srgbClr val="FF6600"/>
              </a:solidFill>
            </a:endParaRP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6E198BFD-B2AA-3AEC-D77A-35A0CA890D0F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93E2407E-DAE7-EF8A-2E8F-325DD30BC1CC}"/>
              </a:ext>
            </a:extLst>
          </p:cNvPr>
          <p:cNvSpPr/>
          <p:nvPr/>
        </p:nvSpPr>
        <p:spPr>
          <a:xfrm>
            <a:off x="8077200" y="70821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68F07C19-F833-88C8-0911-5CB124BB2925}"/>
              </a:ext>
            </a:extLst>
          </p:cNvPr>
          <p:cNvSpPr/>
          <p:nvPr/>
        </p:nvSpPr>
        <p:spPr>
          <a:xfrm>
            <a:off x="810338" y="8458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7982144-EBC8-8471-E3AC-F7555BC5D288}"/>
                  </a:ext>
                </a:extLst>
              </p:cNvPr>
              <p:cNvSpPr/>
              <p:nvPr/>
            </p:nvSpPr>
            <p:spPr>
              <a:xfrm>
                <a:off x="152400" y="838166"/>
                <a:ext cx="8839200" cy="1064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dirty="0">
                    <a:latin typeface="Arial" panose="020B0604020202020204" pitchFamily="34" charset="0"/>
                  </a:rPr>
                  <a:t>Prove that if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≠ 1, then</a:t>
                </a:r>
              </a:p>
              <a:p>
                <a:pPr lvl="0" eaLnBrk="0" hangingPunct="0">
                  <a:spcBef>
                    <a:spcPts val="1200"/>
                  </a:spcBef>
                </a:pPr>
                <a:r>
                  <a:rPr lang="en-US" altLang="en-US" dirty="0">
                    <a:cs typeface="Times New Roman" panose="02020603050405020304" pitchFamily="18" charset="0"/>
                  </a:rPr>
                  <a:t>(1 +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(1 +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baseline="30000" dirty="0">
                    <a:latin typeface="Arial" panose="020B0604020202020204" pitchFamily="34" charset="0"/>
                  </a:rPr>
                  <a:t>2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(1 +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baseline="30000" dirty="0">
                    <a:latin typeface="Arial" panose="020B0604020202020204" pitchFamily="34" charset="0"/>
                  </a:rPr>
                  <a:t>4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latin typeface="Arial" panose="020B0604020202020204" pitchFamily="34" charset="0"/>
                  </a:rPr>
                  <a:t> 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                for all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n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baseline="30000" dirty="0"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.</a:t>
                </a:r>
                <a:endParaRPr lang="en-US" altLang="en-US" baseline="30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7982144-EBC8-8471-E3AC-F7555BC5D2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838166"/>
                <a:ext cx="8839200" cy="1064330"/>
              </a:xfrm>
              <a:prstGeom prst="rect">
                <a:avLst/>
              </a:prstGeom>
              <a:blipFill>
                <a:blip r:embed="rId3"/>
                <a:stretch>
                  <a:fillRect l="-1034" t="-5143" b="-9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extLst>
              <a:ext uri="{FF2B5EF4-FFF2-40B4-BE49-F238E27FC236}">
                <a16:creationId xmlns:a16="http://schemas.microsoft.com/office/drawing/2014/main" id="{ADD1BDD2-8144-074C-C26D-C22395587615}"/>
              </a:ext>
            </a:extLst>
          </p:cNvPr>
          <p:cNvSpPr/>
          <p:nvPr/>
        </p:nvSpPr>
        <p:spPr>
          <a:xfrm>
            <a:off x="106981" y="1816475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 Box 59">
                <a:extLst>
                  <a:ext uri="{FF2B5EF4-FFF2-40B4-BE49-F238E27FC236}">
                    <a16:creationId xmlns:a16="http://schemas.microsoft.com/office/drawing/2014/main" id="{6227589F-2B9D-BE67-EB2E-54B846CB2C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705" y="2125699"/>
                <a:ext cx="8987676" cy="860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574675" indent="-574675"/>
                <a:r>
                  <a:rPr lang="en-US" altLang="en-US" sz="2000" i="1" dirty="0">
                    <a:solidFill>
                      <a:srgbClr val="0000FF"/>
                    </a:solidFill>
                  </a:rPr>
                  <a:t>P</a:t>
                </a:r>
                <a:r>
                  <a:rPr lang="en-US" altLang="en-US" sz="2000" i="1" baseline="-25000" dirty="0" err="1">
                    <a:solidFill>
                      <a:srgbClr val="0000FF"/>
                    </a:solidFill>
                  </a:rPr>
                  <a:t>n</a:t>
                </a:r>
                <a:r>
                  <a:rPr lang="en-US" altLang="en-US" sz="2000" dirty="0">
                    <a:solidFill>
                      <a:srgbClr val="0000FF"/>
                    </a:solidFill>
                  </a:rPr>
                  <a:t> is: for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≠ 1</a:t>
                </a:r>
                <a:r>
                  <a:rPr lang="en-US" altLang="en-US" sz="2000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en-GB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0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sup>
                            </m:sSup>
                          </m:e>
                        </m:d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sup>
                        </m:sSup>
                      </m:e>
                    </m:d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                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. </a:t>
                </a:r>
                <a:endParaRPr lang="en-GB" sz="20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 Box 59">
                <a:extLst>
                  <a:ext uri="{FF2B5EF4-FFF2-40B4-BE49-F238E27FC236}">
                    <a16:creationId xmlns:a16="http://schemas.microsoft.com/office/drawing/2014/main" id="{6227589F-2B9D-BE67-EB2E-54B846CB2C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705" y="2125699"/>
                <a:ext cx="8987676" cy="860748"/>
              </a:xfrm>
              <a:prstGeom prst="rect">
                <a:avLst/>
              </a:prstGeom>
              <a:blipFill>
                <a:blip r:embed="rId4"/>
                <a:stretch>
                  <a:fillRect l="-746" b="-120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A1F7AE6-828B-8CF2-347F-6E3FFF764286}"/>
                  </a:ext>
                </a:extLst>
              </p:cNvPr>
              <p:cNvSpPr txBox="1"/>
              <p:nvPr/>
            </p:nvSpPr>
            <p:spPr>
              <a:xfrm>
                <a:off x="5096362" y="1215269"/>
                <a:ext cx="1389676" cy="776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A1F7AE6-828B-8CF2-347F-6E3FFF764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362" y="1215269"/>
                <a:ext cx="1389676" cy="776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C905B4-7C6C-1428-9212-C0C89153235C}"/>
                  </a:ext>
                </a:extLst>
              </p:cNvPr>
              <p:cNvSpPr txBox="1"/>
              <p:nvPr/>
            </p:nvSpPr>
            <p:spPr>
              <a:xfrm>
                <a:off x="4054635" y="638653"/>
                <a:ext cx="2000163" cy="840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sup>
                              </m:sSup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C905B4-7C6C-1428-9212-C0C8915323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635" y="638653"/>
                <a:ext cx="2000163" cy="8402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8578218-7229-D64A-6047-DD23CA4B0645}"/>
                  </a:ext>
                </a:extLst>
              </p:cNvPr>
              <p:cNvSpPr txBox="1"/>
              <p:nvPr/>
            </p:nvSpPr>
            <p:spPr>
              <a:xfrm>
                <a:off x="7931198" y="2021579"/>
                <a:ext cx="1163459" cy="646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8578218-7229-D64A-6047-DD23CA4B0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198" y="2021579"/>
                <a:ext cx="1163459" cy="6468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BD7DD235-1CC1-7FE6-D44B-6A39AED11CBE}"/>
              </a:ext>
            </a:extLst>
          </p:cNvPr>
          <p:cNvSpPr/>
          <p:nvPr/>
        </p:nvSpPr>
        <p:spPr>
          <a:xfrm>
            <a:off x="580837" y="2894815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30743E-7BDF-2946-CF55-9DDD5BC10042}"/>
              </a:ext>
            </a:extLst>
          </p:cNvPr>
          <p:cNvSpPr/>
          <p:nvPr/>
        </p:nvSpPr>
        <p:spPr>
          <a:xfrm>
            <a:off x="620563" y="3711360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If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 1,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043B52-C811-E66C-81E6-31A02D08F60D}"/>
              </a:ext>
            </a:extLst>
          </p:cNvPr>
          <p:cNvSpPr/>
          <p:nvPr/>
        </p:nvSpPr>
        <p:spPr>
          <a:xfrm>
            <a:off x="2593706" y="3711234"/>
            <a:ext cx="1058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(1 +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)</a:t>
            </a:r>
            <a:endParaRPr lang="en-US" altLang="en-US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85D9790-5122-699E-C1EC-CEAF92D42562}"/>
              </a:ext>
            </a:extLst>
          </p:cNvPr>
          <p:cNvSpPr/>
          <p:nvPr/>
        </p:nvSpPr>
        <p:spPr>
          <a:xfrm>
            <a:off x="2772930" y="3224219"/>
            <a:ext cx="1345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LHS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241A87E-673C-E56E-D3E7-2ED12868800F}"/>
              </a:ext>
            </a:extLst>
          </p:cNvPr>
          <p:cNvSpPr/>
          <p:nvPr/>
        </p:nvSpPr>
        <p:spPr>
          <a:xfrm>
            <a:off x="5477930" y="3248426"/>
            <a:ext cx="1345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RHS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EF84164-901C-421D-38DF-8D39C9242A1A}"/>
                  </a:ext>
                </a:extLst>
              </p:cNvPr>
              <p:cNvSpPr txBox="1"/>
              <p:nvPr/>
            </p:nvSpPr>
            <p:spPr>
              <a:xfrm>
                <a:off x="5229938" y="3648648"/>
                <a:ext cx="1043619" cy="6830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d>
                                    <m:dPr>
                                      <m:ctrlP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EF84164-901C-421D-38DF-8D39C9242A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938" y="3648648"/>
                <a:ext cx="1043619" cy="6830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2BE64EE-8216-D8DF-5EC3-2AA9D692CD23}"/>
                  </a:ext>
                </a:extLst>
              </p:cNvPr>
              <p:cNvSpPr txBox="1"/>
              <p:nvPr/>
            </p:nvSpPr>
            <p:spPr>
              <a:xfrm>
                <a:off x="5039675" y="4372245"/>
                <a:ext cx="1088118" cy="6176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2BE64EE-8216-D8DF-5EC3-2AA9D692CD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675" y="4372245"/>
                <a:ext cx="1088118" cy="6176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7AD97FE-0164-EAC5-4744-B9CD9F0995D1}"/>
                  </a:ext>
                </a:extLst>
              </p:cNvPr>
              <p:cNvSpPr txBox="1"/>
              <p:nvPr/>
            </p:nvSpPr>
            <p:spPr>
              <a:xfrm>
                <a:off x="5096362" y="5087665"/>
                <a:ext cx="1939570" cy="5973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7AD97FE-0164-EAC5-4744-B9CD9F099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362" y="5087665"/>
                <a:ext cx="1939570" cy="5973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B0341E84-FF1D-67E4-07AC-769B6BFC7F21}"/>
              </a:ext>
            </a:extLst>
          </p:cNvPr>
          <p:cNvSpPr/>
          <p:nvPr/>
        </p:nvSpPr>
        <p:spPr>
          <a:xfrm>
            <a:off x="5079080" y="5692592"/>
            <a:ext cx="1345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= (1 + </a:t>
            </a:r>
            <a:r>
              <a:rPr lang="en-US" altLang="en-US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000FF"/>
                </a:solidFill>
                <a:cs typeface="Times New Roman" panose="02020603050405020304" pitchFamily="18" charset="0"/>
              </a:rPr>
              <a:t>)</a:t>
            </a:r>
            <a:endParaRPr lang="en-US" altLang="en-US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2C6D81-BD09-EA11-8388-782AFC199515}"/>
              </a:ext>
            </a:extLst>
          </p:cNvPr>
          <p:cNvSpPr/>
          <p:nvPr/>
        </p:nvSpPr>
        <p:spPr>
          <a:xfrm>
            <a:off x="5048683" y="6219347"/>
            <a:ext cx="21339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true.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67DB14C-A51B-C6C1-37ED-4ED38C59197D}"/>
              </a:ext>
            </a:extLst>
          </p:cNvPr>
          <p:cNvCxnSpPr>
            <a:cxnSpLocks/>
          </p:cNvCxnSpPr>
          <p:nvPr/>
        </p:nvCxnSpPr>
        <p:spPr>
          <a:xfrm flipH="1">
            <a:off x="5390720" y="5157127"/>
            <a:ext cx="759877" cy="1765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F0B21F6-3F03-37CD-B72A-2FCA38787503}"/>
              </a:ext>
            </a:extLst>
          </p:cNvPr>
          <p:cNvCxnSpPr>
            <a:cxnSpLocks/>
          </p:cNvCxnSpPr>
          <p:nvPr/>
        </p:nvCxnSpPr>
        <p:spPr>
          <a:xfrm flipH="1">
            <a:off x="5893618" y="5516082"/>
            <a:ext cx="759877" cy="1765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B1D0462-4500-CC1D-3D2D-8DCAF991C1E4}"/>
              </a:ext>
            </a:extLst>
          </p:cNvPr>
          <p:cNvSpPr txBox="1"/>
          <p:nvPr/>
        </p:nvSpPr>
        <p:spPr>
          <a:xfrm>
            <a:off x="6625619" y="5717553"/>
            <a:ext cx="1413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cs typeface="Times New Roman" panose="02020603050405020304" pitchFamily="18" charset="0"/>
              </a:rPr>
              <a:t>as</a:t>
            </a:r>
            <a:r>
              <a:rPr lang="en-US" altLang="en-US" i="1" dirty="0">
                <a:cs typeface="Times New Roman" panose="02020603050405020304" pitchFamily="18" charset="0"/>
              </a:rPr>
              <a:t> x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≠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60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9" grpId="0"/>
      <p:bldP spid="40" grpId="0"/>
      <p:bldP spid="9" grpId="0"/>
      <p:bldP spid="10" grpId="0"/>
      <p:bldP spid="11" grpId="0"/>
      <p:bldP spid="12" grpId="0"/>
      <p:bldP spid="18" grpId="0"/>
      <p:bldP spid="19" grpId="0"/>
      <p:bldP spid="20" grpId="0"/>
      <p:bldP spid="21" grpId="0"/>
      <p:bldP spid="22" grpId="0"/>
      <p:bldP spid="24" grpId="0"/>
      <p:bldP spid="28" grpId="0"/>
      <p:bldP spid="3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337925-8F5E-8B49-A665-9D931199B6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B3FEE91-395A-0E27-905E-6E6788B4F8F2}"/>
              </a:ext>
            </a:extLst>
          </p:cNvPr>
          <p:cNvSpPr/>
          <p:nvPr/>
        </p:nvSpPr>
        <p:spPr>
          <a:xfrm>
            <a:off x="1709000" y="3383040"/>
            <a:ext cx="1944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then</a:t>
            </a: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en-US" altLang="en-US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1992B57-DB57-7B54-0456-E28D4B307572}"/>
              </a:ext>
            </a:extLst>
          </p:cNvPr>
          <p:cNvSpPr/>
          <p:nvPr/>
        </p:nvSpPr>
        <p:spPr>
          <a:xfrm>
            <a:off x="14576" y="5219176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Simplifying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5F0446FE-51A4-9E8A-1227-D33594C5AFEC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F70970E7-BBFA-6C1F-BE7A-41F94E88BCD6}"/>
              </a:ext>
            </a:extLst>
          </p:cNvPr>
          <p:cNvSpPr/>
          <p:nvPr/>
        </p:nvSpPr>
        <p:spPr>
          <a:xfrm>
            <a:off x="8077200" y="70821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1D14131F-CDB7-2ED0-B6F2-2218B47E436A}"/>
              </a:ext>
            </a:extLst>
          </p:cNvPr>
          <p:cNvSpPr/>
          <p:nvPr/>
        </p:nvSpPr>
        <p:spPr>
          <a:xfrm>
            <a:off x="810338" y="8458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5E2188D-AAEE-2233-C0FE-BD5DD8B9C2AC}"/>
                  </a:ext>
                </a:extLst>
              </p:cNvPr>
              <p:cNvSpPr/>
              <p:nvPr/>
            </p:nvSpPr>
            <p:spPr>
              <a:xfrm>
                <a:off x="152400" y="838166"/>
                <a:ext cx="8839200" cy="1064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dirty="0">
                    <a:latin typeface="Arial" panose="020B0604020202020204" pitchFamily="34" charset="0"/>
                  </a:rPr>
                  <a:t>Prove that if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≠ 1, then</a:t>
                </a:r>
              </a:p>
              <a:p>
                <a:pPr lvl="0" eaLnBrk="0" hangingPunct="0">
                  <a:spcBef>
                    <a:spcPts val="1200"/>
                  </a:spcBef>
                </a:pPr>
                <a:r>
                  <a:rPr lang="en-US" altLang="en-US" dirty="0">
                    <a:cs typeface="Times New Roman" panose="02020603050405020304" pitchFamily="18" charset="0"/>
                  </a:rPr>
                  <a:t>(1 +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(1 +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baseline="30000" dirty="0">
                    <a:latin typeface="Arial" panose="020B0604020202020204" pitchFamily="34" charset="0"/>
                  </a:rPr>
                  <a:t>2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(1 +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baseline="30000" dirty="0">
                    <a:latin typeface="Arial" panose="020B0604020202020204" pitchFamily="34" charset="0"/>
                  </a:rPr>
                  <a:t>4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latin typeface="Arial" panose="020B0604020202020204" pitchFamily="34" charset="0"/>
                  </a:rPr>
                  <a:t> 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                for all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n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baseline="30000" dirty="0"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.</a:t>
                </a:r>
                <a:endParaRPr lang="en-US" altLang="en-US" baseline="30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5E2188D-AAEE-2233-C0FE-BD5DD8B9C2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838166"/>
                <a:ext cx="8839200" cy="1064330"/>
              </a:xfrm>
              <a:prstGeom prst="rect">
                <a:avLst/>
              </a:prstGeom>
              <a:blipFill>
                <a:blip r:embed="rId3"/>
                <a:stretch>
                  <a:fillRect l="-1034" t="-5143" b="-9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extLst>
              <a:ext uri="{FF2B5EF4-FFF2-40B4-BE49-F238E27FC236}">
                <a16:creationId xmlns:a16="http://schemas.microsoft.com/office/drawing/2014/main" id="{D140C247-C5E9-0417-9860-5D853E66EFBD}"/>
              </a:ext>
            </a:extLst>
          </p:cNvPr>
          <p:cNvSpPr/>
          <p:nvPr/>
        </p:nvSpPr>
        <p:spPr>
          <a:xfrm>
            <a:off x="106981" y="1816475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 Box 59">
                <a:extLst>
                  <a:ext uri="{FF2B5EF4-FFF2-40B4-BE49-F238E27FC236}">
                    <a16:creationId xmlns:a16="http://schemas.microsoft.com/office/drawing/2014/main" id="{B6883BA7-92B0-075F-4FFD-BFC2A5B8A2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705" y="2125699"/>
                <a:ext cx="8987676" cy="860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574675" indent="-574675"/>
                <a:r>
                  <a:rPr lang="en-US" altLang="en-US" sz="2000" i="1" dirty="0">
                    <a:solidFill>
                      <a:srgbClr val="0000FF"/>
                    </a:solidFill>
                  </a:rPr>
                  <a:t>P</a:t>
                </a:r>
                <a:r>
                  <a:rPr lang="en-US" altLang="en-US" sz="2000" i="1" baseline="-25000" dirty="0" err="1">
                    <a:solidFill>
                      <a:srgbClr val="0000FF"/>
                    </a:solidFill>
                  </a:rPr>
                  <a:t>n</a:t>
                </a:r>
                <a:r>
                  <a:rPr lang="en-US" altLang="en-US" sz="2000" dirty="0">
                    <a:solidFill>
                      <a:srgbClr val="0000FF"/>
                    </a:solidFill>
                  </a:rPr>
                  <a:t> is: for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≠ 1</a:t>
                </a:r>
                <a:r>
                  <a:rPr lang="en-US" altLang="en-US" sz="2000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en-GB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sSup>
                                  <m:sSupPr>
                                    <m:ctrlPr>
                                      <a:rPr lang="en-US" sz="20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0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sup>
                            </m:sSup>
                          </m:e>
                        </m:d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sup>
                        </m:sSup>
                      </m:e>
                    </m:d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                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. </a:t>
                </a:r>
                <a:endParaRPr lang="en-GB" sz="20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 Box 59">
                <a:extLst>
                  <a:ext uri="{FF2B5EF4-FFF2-40B4-BE49-F238E27FC236}">
                    <a16:creationId xmlns:a16="http://schemas.microsoft.com/office/drawing/2014/main" id="{B6883BA7-92B0-075F-4FFD-BFC2A5B8A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705" y="2125699"/>
                <a:ext cx="8987676" cy="860748"/>
              </a:xfrm>
              <a:prstGeom prst="rect">
                <a:avLst/>
              </a:prstGeom>
              <a:blipFill>
                <a:blip r:embed="rId4"/>
                <a:stretch>
                  <a:fillRect l="-746" b="-120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FF3E087-0766-D4B4-71E7-752331D244AA}"/>
                  </a:ext>
                </a:extLst>
              </p:cNvPr>
              <p:cNvSpPr txBox="1"/>
              <p:nvPr/>
            </p:nvSpPr>
            <p:spPr>
              <a:xfrm>
                <a:off x="5096362" y="1215269"/>
                <a:ext cx="1389676" cy="776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FF3E087-0766-D4B4-71E7-752331D24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362" y="1215269"/>
                <a:ext cx="1389676" cy="776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9937313-3A0F-16B3-0957-7BF48420BAA5}"/>
                  </a:ext>
                </a:extLst>
              </p:cNvPr>
              <p:cNvSpPr txBox="1"/>
              <p:nvPr/>
            </p:nvSpPr>
            <p:spPr>
              <a:xfrm>
                <a:off x="4054635" y="638653"/>
                <a:ext cx="2000163" cy="840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sup>
                              </m:sSup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9937313-3A0F-16B3-0957-7BF48420BA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635" y="638653"/>
                <a:ext cx="2000163" cy="8402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C31375A-65A2-F56B-2C2E-496FA39E0323}"/>
                  </a:ext>
                </a:extLst>
              </p:cNvPr>
              <p:cNvSpPr txBox="1"/>
              <p:nvPr/>
            </p:nvSpPr>
            <p:spPr>
              <a:xfrm>
                <a:off x="7931198" y="2021579"/>
                <a:ext cx="1163459" cy="646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C31375A-65A2-F56B-2C2E-496FA39E03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198" y="2021579"/>
                <a:ext cx="1163459" cy="6468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4F832DA3-EF1E-C666-BF12-50073FE6FFA9}"/>
              </a:ext>
            </a:extLst>
          </p:cNvPr>
          <p:cNvSpPr/>
          <p:nvPr/>
        </p:nvSpPr>
        <p:spPr>
          <a:xfrm>
            <a:off x="658158" y="2891285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cs typeface="Times New Roman" panose="02020603050405020304" pitchFamily="18" charset="0"/>
              </a:rPr>
              <a:t>n = k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370AEB-9867-8D6D-5F93-764BD51D297D}"/>
              </a:ext>
            </a:extLst>
          </p:cNvPr>
          <p:cNvSpPr/>
          <p:nvPr/>
        </p:nvSpPr>
        <p:spPr>
          <a:xfrm>
            <a:off x="96705" y="3383041"/>
            <a:ext cx="1944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If</a:t>
            </a: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 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is true,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59">
                <a:extLst>
                  <a:ext uri="{FF2B5EF4-FFF2-40B4-BE49-F238E27FC236}">
                    <a16:creationId xmlns:a16="http://schemas.microsoft.com/office/drawing/2014/main" id="{6BD29009-E0EF-3718-85F4-CC498E382B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16485" y="3353424"/>
                <a:ext cx="4760469" cy="552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574675" indent="-574675"/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sup>
                        </m:sSup>
                      </m:e>
                    </m:d>
                    <m:r>
                      <a:rPr lang="en-US" sz="2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                 </a:t>
                </a:r>
                <a:endParaRPr lang="en-GB" sz="20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59">
                <a:extLst>
                  <a:ext uri="{FF2B5EF4-FFF2-40B4-BE49-F238E27FC236}">
                    <a16:creationId xmlns:a16="http://schemas.microsoft.com/office/drawing/2014/main" id="{6BD29009-E0EF-3718-85F4-CC498E382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6485" y="3353424"/>
                <a:ext cx="4760469" cy="552972"/>
              </a:xfrm>
              <a:prstGeom prst="rect">
                <a:avLst/>
              </a:prstGeom>
              <a:blipFill>
                <a:blip r:embed="rId8"/>
                <a:stretch>
                  <a:fillRect l="-1280" b="-439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19B20E9-D8EF-B5E9-B875-A1B2D30AF76E}"/>
                  </a:ext>
                </a:extLst>
              </p:cNvPr>
              <p:cNvSpPr txBox="1"/>
              <p:nvPr/>
            </p:nvSpPr>
            <p:spPr>
              <a:xfrm>
                <a:off x="6564580" y="3221855"/>
                <a:ext cx="1153842" cy="676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19B20E9-D8EF-B5E9-B875-A1B2D30AF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580" y="3221855"/>
                <a:ext cx="1153842" cy="67614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3240A6D9-D72B-9F1D-C300-9DC3AAC2869B}"/>
              </a:ext>
            </a:extLst>
          </p:cNvPr>
          <p:cNvSpPr/>
          <p:nvPr/>
        </p:nvSpPr>
        <p:spPr>
          <a:xfrm>
            <a:off x="750868" y="3845398"/>
            <a:ext cx="76797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latin typeface="Arial" panose="020B0604020202020204" pitchFamily="34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is true. This can be done as follows.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F3412-299E-0D7D-E2D3-FB704489F89F}"/>
              </a:ext>
            </a:extLst>
          </p:cNvPr>
          <p:cNvSpPr/>
          <p:nvPr/>
        </p:nvSpPr>
        <p:spPr>
          <a:xfrm>
            <a:off x="551435" y="3838596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099BCF7-7CB4-B5F3-A4F5-9AE7E21ABA0A}"/>
              </a:ext>
            </a:extLst>
          </p:cNvPr>
          <p:cNvSpPr/>
          <p:nvPr/>
        </p:nvSpPr>
        <p:spPr>
          <a:xfrm>
            <a:off x="552690" y="4657541"/>
            <a:ext cx="1611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 + 1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59">
                <a:extLst>
                  <a:ext uri="{FF2B5EF4-FFF2-40B4-BE49-F238E27FC236}">
                    <a16:creationId xmlns:a16="http://schemas.microsoft.com/office/drawing/2014/main" id="{79A2F15F-BDC2-4EC4-9505-D2BCAAE69F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6494" y="4597641"/>
                <a:ext cx="5933506" cy="552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574675" indent="-574675"/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r>
                  <a:rPr lang="en-GB" sz="2000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+1)−1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                 </a:t>
                </a:r>
                <a:endParaRPr lang="en-GB" sz="20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 Box 59">
                <a:extLst>
                  <a:ext uri="{FF2B5EF4-FFF2-40B4-BE49-F238E27FC236}">
                    <a16:creationId xmlns:a16="http://schemas.microsoft.com/office/drawing/2014/main" id="{79A2F15F-BDC2-4EC4-9505-D2BCAAE69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86494" y="4597641"/>
                <a:ext cx="5933506" cy="552972"/>
              </a:xfrm>
              <a:prstGeom prst="rect">
                <a:avLst/>
              </a:prstGeom>
              <a:blipFill>
                <a:blip r:embed="rId10"/>
                <a:stretch>
                  <a:fillRect l="-1131" b="-439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59">
                <a:extLst>
                  <a:ext uri="{FF2B5EF4-FFF2-40B4-BE49-F238E27FC236}">
                    <a16:creationId xmlns:a16="http://schemas.microsoft.com/office/drawing/2014/main" id="{BA5DBD74-8DB4-5279-293C-82A2451CDE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7800" y="5136510"/>
                <a:ext cx="5933506" cy="5529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574675" indent="-574675"/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= 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(1 + </a:t>
                </a:r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r>
                  <a:rPr lang="en-GB" sz="2000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sup>
                        </m:sSup>
                      </m:e>
                    </m:d>
                  </m:oMath>
                </a14:m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                 </a:t>
                </a:r>
                <a:endParaRPr lang="en-GB" sz="20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59">
                <a:extLst>
                  <a:ext uri="{FF2B5EF4-FFF2-40B4-BE49-F238E27FC236}">
                    <a16:creationId xmlns:a16="http://schemas.microsoft.com/office/drawing/2014/main" id="{BA5DBD74-8DB4-5279-293C-82A2451CD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47800" y="5136510"/>
                <a:ext cx="5933506" cy="552972"/>
              </a:xfrm>
              <a:prstGeom prst="rect">
                <a:avLst/>
              </a:prstGeom>
              <a:blipFill>
                <a:blip r:embed="rId11"/>
                <a:stretch>
                  <a:fillRect l="-1131" b="-555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29A7874-E1BE-E62E-5B01-614930766C65}"/>
                  </a:ext>
                </a:extLst>
              </p:cNvPr>
              <p:cNvSpPr txBox="1"/>
              <p:nvPr/>
            </p:nvSpPr>
            <p:spPr>
              <a:xfrm>
                <a:off x="1471294" y="5579321"/>
                <a:ext cx="2274212" cy="676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sup>
                          </m:sSup>
                        </m:e>
                      </m:d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29A7874-E1BE-E62E-5B01-614930766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1294" y="5579321"/>
                <a:ext cx="2274212" cy="67614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59EE0FDE-FD88-35F7-F983-9345B0B1F846}"/>
              </a:ext>
            </a:extLst>
          </p:cNvPr>
          <p:cNvSpPr/>
          <p:nvPr/>
        </p:nvSpPr>
        <p:spPr>
          <a:xfrm>
            <a:off x="0" y="580286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P</a:t>
            </a:r>
            <a:r>
              <a:rPr lang="en-US" altLang="en-US" sz="1800" baseline="-25000" dirty="0">
                <a:solidFill>
                  <a:srgbClr val="FF6600"/>
                </a:solidFill>
                <a:latin typeface="Arial" panose="020B0604020202020204" pitchFamily="34" charset="0"/>
              </a:rPr>
              <a:t>k</a:t>
            </a:r>
            <a:endParaRPr lang="en-GB" sz="1800" i="1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7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4" grpId="0"/>
      <p:bldP spid="6" grpId="0"/>
      <p:bldP spid="11" grpId="0"/>
      <p:bldP spid="12" grpId="0"/>
      <p:bldP spid="18" grpId="0"/>
      <p:bldP spid="19" grpId="0"/>
      <p:bldP spid="22" grpId="0"/>
      <p:bldP spid="24" grpId="0"/>
      <p:bldP spid="28" grpId="0"/>
      <p:bldP spid="2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548B3-5896-C564-7B4A-FCEE1015A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8C24523-69DF-57F3-93B7-1753AD5FB1C1}"/>
              </a:ext>
            </a:extLst>
          </p:cNvPr>
          <p:cNvSpPr/>
          <p:nvPr/>
        </p:nvSpPr>
        <p:spPr>
          <a:xfrm>
            <a:off x="128570" y="2622756"/>
            <a:ext cx="2988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difference of squares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(a – b)(a + b) = (a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 – b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E63191FF-DEB3-D810-228B-27B55BB4E1C5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F224F36C-FF57-56EB-F903-F7E6FE87DCF5}"/>
              </a:ext>
            </a:extLst>
          </p:cNvPr>
          <p:cNvSpPr/>
          <p:nvPr/>
        </p:nvSpPr>
        <p:spPr>
          <a:xfrm>
            <a:off x="8077200" y="70821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93F5A34D-36DF-6FF7-1697-8F75FB87FC48}"/>
              </a:ext>
            </a:extLst>
          </p:cNvPr>
          <p:cNvSpPr/>
          <p:nvPr/>
        </p:nvSpPr>
        <p:spPr>
          <a:xfrm>
            <a:off x="810338" y="8458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659A3A8-A6A6-927A-2CD8-75213953B7D0}"/>
                  </a:ext>
                </a:extLst>
              </p:cNvPr>
              <p:cNvSpPr/>
              <p:nvPr/>
            </p:nvSpPr>
            <p:spPr>
              <a:xfrm>
                <a:off x="152400" y="838166"/>
                <a:ext cx="8839200" cy="1064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dirty="0">
                    <a:latin typeface="Arial" panose="020B0604020202020204" pitchFamily="34" charset="0"/>
                  </a:rPr>
                  <a:t>Prove that if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≠ 1, then</a:t>
                </a:r>
              </a:p>
              <a:p>
                <a:pPr lvl="0" eaLnBrk="0" hangingPunct="0">
                  <a:spcBef>
                    <a:spcPts val="1200"/>
                  </a:spcBef>
                </a:pPr>
                <a:r>
                  <a:rPr lang="en-US" altLang="en-US" dirty="0">
                    <a:cs typeface="Times New Roman" panose="02020603050405020304" pitchFamily="18" charset="0"/>
                  </a:rPr>
                  <a:t>(1 +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(1 +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baseline="30000" dirty="0">
                    <a:latin typeface="Arial" panose="020B0604020202020204" pitchFamily="34" charset="0"/>
                  </a:rPr>
                  <a:t>2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(1 +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en-US" baseline="30000" dirty="0">
                    <a:latin typeface="Arial" panose="020B0604020202020204" pitchFamily="34" charset="0"/>
                  </a:rPr>
                  <a:t>4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latin typeface="Arial" panose="020B0604020202020204" pitchFamily="34" charset="0"/>
                  </a:rPr>
                  <a:t> 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                for all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n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baseline="30000" dirty="0"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.</a:t>
                </a:r>
                <a:endParaRPr lang="en-US" altLang="en-US" baseline="30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659A3A8-A6A6-927A-2CD8-75213953B7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838166"/>
                <a:ext cx="8839200" cy="1064330"/>
              </a:xfrm>
              <a:prstGeom prst="rect">
                <a:avLst/>
              </a:prstGeom>
              <a:blipFill>
                <a:blip r:embed="rId3"/>
                <a:stretch>
                  <a:fillRect l="-1034" t="-5143" b="-9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6503E4E-BA98-CC70-F856-118DE3280B49}"/>
                  </a:ext>
                </a:extLst>
              </p:cNvPr>
              <p:cNvSpPr txBox="1"/>
              <p:nvPr/>
            </p:nvSpPr>
            <p:spPr>
              <a:xfrm>
                <a:off x="5096362" y="1215269"/>
                <a:ext cx="1389676" cy="776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6503E4E-BA98-CC70-F856-118DE3280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362" y="1215269"/>
                <a:ext cx="1389676" cy="776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D34616C-0EAB-3B3C-AE6B-3A3234F2FC94}"/>
                  </a:ext>
                </a:extLst>
              </p:cNvPr>
              <p:cNvSpPr txBox="1"/>
              <p:nvPr/>
            </p:nvSpPr>
            <p:spPr>
              <a:xfrm>
                <a:off x="4054635" y="638653"/>
                <a:ext cx="2000163" cy="840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sup>
                              </m:sSup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D34616C-0EAB-3B3C-AE6B-3A3234F2FC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635" y="638653"/>
                <a:ext cx="2000163" cy="8402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D48D8C8-5DF5-D1EA-4163-F11DD7C513A4}"/>
                  </a:ext>
                </a:extLst>
              </p:cNvPr>
              <p:cNvSpPr txBox="1"/>
              <p:nvPr/>
            </p:nvSpPr>
            <p:spPr>
              <a:xfrm>
                <a:off x="3507623" y="1919748"/>
                <a:ext cx="2274212" cy="676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sup>
                          </m:sSup>
                        </m:e>
                      </m:d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D48D8C8-5DF5-D1EA-4163-F11DD7C51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623" y="1919748"/>
                <a:ext cx="2274212" cy="6761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4BFA17-3D2C-580E-9C02-D651401B7930}"/>
                  </a:ext>
                </a:extLst>
              </p:cNvPr>
              <p:cNvSpPr txBox="1"/>
              <p:nvPr/>
            </p:nvSpPr>
            <p:spPr>
              <a:xfrm>
                <a:off x="3565236" y="2632485"/>
                <a:ext cx="2274212" cy="676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sup>
                          </m:sSup>
                        </m:e>
                      </m:d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4BFA17-3D2C-580E-9C02-D651401B7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236" y="2632485"/>
                <a:ext cx="2274212" cy="67614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EA9CD45-A58B-965D-F26E-3FDDC50E3FEB}"/>
                  </a:ext>
                </a:extLst>
              </p:cNvPr>
              <p:cNvSpPr txBox="1"/>
              <p:nvPr/>
            </p:nvSpPr>
            <p:spPr>
              <a:xfrm>
                <a:off x="3570152" y="3346546"/>
                <a:ext cx="1898147" cy="8510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000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000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p>
                                          </m:sSup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EA9CD45-A58B-965D-F26E-3FDDC50E3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152" y="3346546"/>
                <a:ext cx="1898147" cy="8510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05824D-1EA9-189B-E053-002690DB8573}"/>
                  </a:ext>
                </a:extLst>
              </p:cNvPr>
              <p:cNvSpPr txBox="1"/>
              <p:nvPr/>
            </p:nvSpPr>
            <p:spPr>
              <a:xfrm>
                <a:off x="3514203" y="4141482"/>
                <a:ext cx="1923282" cy="8320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000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</m:d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</m:sSup>
                                    </m:sup>
                                  </m:sSup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05824D-1EA9-189B-E053-002690DB8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203" y="4141482"/>
                <a:ext cx="1923282" cy="8320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BCB05FC-6C83-90A8-5759-C5BD751337CF}"/>
                  </a:ext>
                </a:extLst>
              </p:cNvPr>
              <p:cNvSpPr txBox="1"/>
              <p:nvPr/>
            </p:nvSpPr>
            <p:spPr>
              <a:xfrm>
                <a:off x="3514203" y="4960782"/>
                <a:ext cx="1865639" cy="8320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sz="20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p>
                                      </m:sSup>
                                    </m:sup>
                                  </m:sSup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BCB05FC-6C83-90A8-5759-C5BD75133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203" y="4960782"/>
                <a:ext cx="1865639" cy="8320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87342E91-3FD8-BFEB-907C-EA6BAF394587}"/>
              </a:ext>
            </a:extLst>
          </p:cNvPr>
          <p:cNvSpPr/>
          <p:nvPr/>
        </p:nvSpPr>
        <p:spPr>
          <a:xfrm>
            <a:off x="4418737" y="616487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246725-72D6-9D4F-B3E0-A04D8D0D42F1}"/>
              </a:ext>
            </a:extLst>
          </p:cNvPr>
          <p:cNvSpPr/>
          <p:nvPr/>
        </p:nvSpPr>
        <p:spPr>
          <a:xfrm>
            <a:off x="583495" y="5757682"/>
            <a:ext cx="7867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latin typeface="Arial" panose="020B0604020202020204" pitchFamily="34" charset="0"/>
              </a:rPr>
              <a:t>Since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300" dirty="0">
                <a:latin typeface="Arial" panose="020B0604020202020204" pitchFamily="34" charset="0"/>
              </a:rPr>
              <a:t> is true, and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+ 1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dirty="0">
                <a:latin typeface="Arial" panose="020B0604020202020204" pitchFamily="34" charset="0"/>
              </a:rPr>
              <a:t>is true whenever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latin typeface="Arial" panose="020B0604020202020204" pitchFamily="34" charset="0"/>
              </a:rPr>
              <a:t> is true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1496A15-5F17-0A66-21B9-C78A592C6AC3}"/>
              </a:ext>
            </a:extLst>
          </p:cNvPr>
          <p:cNvSpPr/>
          <p:nvPr/>
        </p:nvSpPr>
        <p:spPr>
          <a:xfrm>
            <a:off x="486505" y="6118711"/>
            <a:ext cx="3789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3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is true 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3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78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" grpId="0"/>
      <p:bldP spid="8" grpId="0"/>
      <p:bldP spid="10" grpId="0"/>
      <p:bldP spid="13" grpId="0"/>
      <p:bldP spid="14" grpId="0"/>
      <p:bldP spid="15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CC162B-6BFD-41B9-40C0-233539454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EF50DDD-C60E-E1BC-A5F1-B886CA094F73}"/>
                  </a:ext>
                </a:extLst>
              </p:cNvPr>
              <p:cNvSpPr/>
              <p:nvPr/>
            </p:nvSpPr>
            <p:spPr>
              <a:xfrm>
                <a:off x="717923" y="838166"/>
                <a:ext cx="7767170" cy="613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dirty="0">
                    <a:latin typeface="Arial" panose="020B0604020202020204" pitchFamily="34" charset="0"/>
                  </a:rPr>
                  <a:t>Prove that 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2</a:t>
                </a:r>
                <a:r>
                  <a:rPr lang="en-US" altLang="en-US" baseline="30000" dirty="0">
                    <a:latin typeface="Arial" panose="020B0604020202020204" pitchFamily="34" charset="0"/>
                  </a:rPr>
                  <a:t>–</a:t>
                </a:r>
                <a:r>
                  <a:rPr lang="en-US" altLang="en-US" i="1" baseline="30000" dirty="0">
                    <a:cs typeface="Times New Roman" panose="02020603050405020304" pitchFamily="18" charset="0"/>
                  </a:rPr>
                  <a:t>n</a:t>
                </a:r>
                <a:r>
                  <a:rPr lang="en-US" altLang="en-US" dirty="0"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alt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for all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n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baseline="30000" dirty="0"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.</a:t>
                </a:r>
                <a:endParaRPr lang="en-US" altLang="en-US" baseline="30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EF50DDD-C60E-E1BC-A5F1-B886CA094F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23" y="838166"/>
                <a:ext cx="7767170" cy="613886"/>
              </a:xfrm>
              <a:prstGeom prst="rect">
                <a:avLst/>
              </a:prstGeom>
              <a:blipFill>
                <a:blip r:embed="rId2"/>
                <a:stretch>
                  <a:fillRect l="-1256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3FE8A0DE-CE96-7C6B-4BA0-CC80D1481A67}"/>
              </a:ext>
            </a:extLst>
          </p:cNvPr>
          <p:cNvSpPr/>
          <p:nvPr/>
        </p:nvSpPr>
        <p:spPr>
          <a:xfrm>
            <a:off x="736973" y="2110061"/>
            <a:ext cx="7827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216052-52C1-6A9E-E3C2-0D2AC4395369}"/>
              </a:ext>
            </a:extLst>
          </p:cNvPr>
          <p:cNvSpPr/>
          <p:nvPr/>
        </p:nvSpPr>
        <p:spPr>
          <a:xfrm>
            <a:off x="2441285" y="2645463"/>
            <a:ext cx="1373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6F5810-884D-8B00-7700-C75A399BB884}"/>
              </a:ext>
            </a:extLst>
          </p:cNvPr>
          <p:cNvSpPr/>
          <p:nvPr/>
        </p:nvSpPr>
        <p:spPr>
          <a:xfrm>
            <a:off x="148728" y="1550182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59">
                <a:extLst>
                  <a:ext uri="{FF2B5EF4-FFF2-40B4-BE49-F238E27FC236}">
                    <a16:creationId xmlns:a16="http://schemas.microsoft.com/office/drawing/2014/main" id="{79137E43-95FB-3EFE-0A3B-058426F275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2289" y="1580134"/>
                <a:ext cx="5706911" cy="5285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en-US" sz="2200" i="1" dirty="0">
                    <a:solidFill>
                      <a:srgbClr val="0000FF"/>
                    </a:solidFill>
                  </a:rPr>
                  <a:t>P</a:t>
                </a:r>
                <a:r>
                  <a:rPr lang="en-US" altLang="en-US" sz="2200" i="1" baseline="-25000" dirty="0" err="1">
                    <a:solidFill>
                      <a:srgbClr val="0000FF"/>
                    </a:solidFill>
                  </a:rPr>
                  <a:t>n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 is: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altLang="en-US" sz="2000" i="1" baseline="30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0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0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for all </a:t>
                </a:r>
                <a:r>
                  <a:rPr lang="en-US" altLang="en-US" sz="22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sz="2200" baseline="30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. </a:t>
                </a:r>
                <a:endParaRPr lang="en-GB" sz="22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59">
                <a:extLst>
                  <a:ext uri="{FF2B5EF4-FFF2-40B4-BE49-F238E27FC236}">
                    <a16:creationId xmlns:a16="http://schemas.microsoft.com/office/drawing/2014/main" id="{79137E43-95FB-3EFE-0A3B-058426F27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2289" y="1580134"/>
                <a:ext cx="5706911" cy="528543"/>
              </a:xfrm>
              <a:prstGeom prst="rect">
                <a:avLst/>
              </a:prstGeom>
              <a:blipFill>
                <a:blip r:embed="rId3"/>
                <a:stretch>
                  <a:fillRect l="-1389" t="-2299" b="-1149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59">
                <a:extLst>
                  <a:ext uri="{FF2B5EF4-FFF2-40B4-BE49-F238E27FC236}">
                    <a16:creationId xmlns:a16="http://schemas.microsoft.com/office/drawing/2014/main" id="{34363F09-B608-82FA-ED82-E19D2DEB19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7833" y="2594063"/>
                <a:ext cx="1054135" cy="615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en-US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altLang="en-US" baseline="30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en-US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GB" sz="2400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 Box 59">
                <a:extLst>
                  <a:ext uri="{FF2B5EF4-FFF2-40B4-BE49-F238E27FC236}">
                    <a16:creationId xmlns:a16="http://schemas.microsoft.com/office/drawing/2014/main" id="{34363F09-B608-82FA-ED82-E19D2DEB19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7833" y="2594063"/>
                <a:ext cx="1054135" cy="615874"/>
              </a:xfrm>
              <a:prstGeom prst="rect">
                <a:avLst/>
              </a:prstGeom>
              <a:blipFill>
                <a:blip r:embed="rId4"/>
                <a:stretch>
                  <a:fillRect l="-8671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59">
                <a:extLst>
                  <a:ext uri="{FF2B5EF4-FFF2-40B4-BE49-F238E27FC236}">
                    <a16:creationId xmlns:a16="http://schemas.microsoft.com/office/drawing/2014/main" id="{042E2CEE-B456-330B-39F9-0AA4AAD77B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5931" y="3175324"/>
                <a:ext cx="1066318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en-US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en-US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&lt;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 Box 59">
                <a:extLst>
                  <a:ext uri="{FF2B5EF4-FFF2-40B4-BE49-F238E27FC236}">
                    <a16:creationId xmlns:a16="http://schemas.microsoft.com/office/drawing/2014/main" id="{042E2CEE-B456-330B-39F9-0AA4AAD77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5931" y="3175324"/>
                <a:ext cx="1066318" cy="613886"/>
              </a:xfrm>
              <a:prstGeom prst="rect">
                <a:avLst/>
              </a:prstGeom>
              <a:blipFill>
                <a:blip r:embed="rId5"/>
                <a:stretch>
                  <a:fillRect l="-9143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A6D64D9F-CAD6-B6F0-547D-2B68C4955BEA}"/>
              </a:ext>
            </a:extLst>
          </p:cNvPr>
          <p:cNvSpPr/>
          <p:nvPr/>
        </p:nvSpPr>
        <p:spPr>
          <a:xfrm>
            <a:off x="1786955" y="3807985"/>
            <a:ext cx="4734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true.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C19614FD-5170-C561-24DA-688BAF57E1A9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4" name="Rectangle 13">
            <a:hlinkClick r:id="rId6"/>
            <a:extLst>
              <a:ext uri="{FF2B5EF4-FFF2-40B4-BE49-F238E27FC236}">
                <a16:creationId xmlns:a16="http://schemas.microsoft.com/office/drawing/2014/main" id="{FCECF676-46DD-2B8C-F7A2-462049A7597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6"/>
            <a:extLst>
              <a:ext uri="{FF2B5EF4-FFF2-40B4-BE49-F238E27FC236}">
                <a16:creationId xmlns:a16="http://schemas.microsoft.com/office/drawing/2014/main" id="{FD75DFAF-BFEB-3761-F480-8BB1613769E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53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B26D6-6FCE-472B-3FFE-A8A9A5A0D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A7F53D3-DB39-AD35-666A-DF2851CB402C}"/>
              </a:ext>
            </a:extLst>
          </p:cNvPr>
          <p:cNvSpPr/>
          <p:nvPr/>
        </p:nvSpPr>
        <p:spPr>
          <a:xfrm>
            <a:off x="2228330" y="2460290"/>
            <a:ext cx="1944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If n = 1</a:t>
            </a: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en-US" altLang="en-US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3E439C-B4E3-F454-A313-F39D73FC3CC1}"/>
              </a:ext>
            </a:extLst>
          </p:cNvPr>
          <p:cNvSpPr/>
          <p:nvPr/>
        </p:nvSpPr>
        <p:spPr>
          <a:xfrm>
            <a:off x="3367549" y="2509405"/>
            <a:ext cx="10015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59">
                <a:extLst>
                  <a:ext uri="{FF2B5EF4-FFF2-40B4-BE49-F238E27FC236}">
                    <a16:creationId xmlns:a16="http://schemas.microsoft.com/office/drawing/2014/main" id="{D69AF63C-607C-89D6-BB27-19A452DC14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01824" y="2437510"/>
                <a:ext cx="1111202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altLang="en-US" baseline="30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en-US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GB" sz="2400" i="1" dirty="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 Box 59">
                <a:extLst>
                  <a:ext uri="{FF2B5EF4-FFF2-40B4-BE49-F238E27FC236}">
                    <a16:creationId xmlns:a16="http://schemas.microsoft.com/office/drawing/2014/main" id="{D69AF63C-607C-89D6-BB27-19A452DC1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1824" y="2437510"/>
                <a:ext cx="1111202" cy="613886"/>
              </a:xfrm>
              <a:prstGeom prst="rect">
                <a:avLst/>
              </a:prstGeom>
              <a:blipFill>
                <a:blip r:embed="rId2"/>
                <a:stretch>
                  <a:fillRect l="-1639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06C0F23-8E30-D9F6-7827-2F2D84420F3C}"/>
              </a:ext>
            </a:extLst>
          </p:cNvPr>
          <p:cNvSpPr/>
          <p:nvPr/>
        </p:nvSpPr>
        <p:spPr>
          <a:xfrm>
            <a:off x="647920" y="1900535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D19BE7C5-FC40-D9B9-0F44-7B70E8F4DB95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3"/>
            <a:extLst>
              <a:ext uri="{FF2B5EF4-FFF2-40B4-BE49-F238E27FC236}">
                <a16:creationId xmlns:a16="http://schemas.microsoft.com/office/drawing/2014/main" id="{9D829E45-F666-A425-B501-608B14C676C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3"/>
            <a:extLst>
              <a:ext uri="{FF2B5EF4-FFF2-40B4-BE49-F238E27FC236}">
                <a16:creationId xmlns:a16="http://schemas.microsoft.com/office/drawing/2014/main" id="{446D57A9-DE07-5AF7-AE90-1C5E18E3FD6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3A4D094-4306-629D-FD16-B12748E9BFD2}"/>
                  </a:ext>
                </a:extLst>
              </p:cNvPr>
              <p:cNvSpPr/>
              <p:nvPr/>
            </p:nvSpPr>
            <p:spPr>
              <a:xfrm>
                <a:off x="717923" y="838166"/>
                <a:ext cx="7767170" cy="613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dirty="0">
                    <a:latin typeface="Arial" panose="020B0604020202020204" pitchFamily="34" charset="0"/>
                  </a:rPr>
                  <a:t>Prove that 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2</a:t>
                </a:r>
                <a:r>
                  <a:rPr lang="en-US" altLang="en-US" baseline="30000" dirty="0">
                    <a:latin typeface="Arial" panose="020B0604020202020204" pitchFamily="34" charset="0"/>
                  </a:rPr>
                  <a:t>–</a:t>
                </a:r>
                <a:r>
                  <a:rPr lang="en-US" altLang="en-US" i="1" baseline="30000" dirty="0">
                    <a:cs typeface="Times New Roman" panose="02020603050405020304" pitchFamily="18" charset="0"/>
                  </a:rPr>
                  <a:t>n</a:t>
                </a:r>
                <a:r>
                  <a:rPr lang="en-US" altLang="en-US" dirty="0"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alt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for all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n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baseline="30000" dirty="0"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.</a:t>
                </a:r>
                <a:endParaRPr lang="en-US" altLang="en-US" baseline="30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73A4D094-4306-629D-FD16-B12748E9BF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23" y="838166"/>
                <a:ext cx="7767170" cy="613886"/>
              </a:xfrm>
              <a:prstGeom prst="rect">
                <a:avLst/>
              </a:prstGeom>
              <a:blipFill>
                <a:blip r:embed="rId4"/>
                <a:stretch>
                  <a:fillRect l="-1256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0ED1D6FE-8736-2C24-BC2B-210AF9EB486B}"/>
              </a:ext>
            </a:extLst>
          </p:cNvPr>
          <p:cNvSpPr/>
          <p:nvPr/>
        </p:nvSpPr>
        <p:spPr>
          <a:xfrm>
            <a:off x="246336" y="1423647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59">
                <a:extLst>
                  <a:ext uri="{FF2B5EF4-FFF2-40B4-BE49-F238E27FC236}">
                    <a16:creationId xmlns:a16="http://schemas.microsoft.com/office/drawing/2014/main" id="{04558F3D-4A62-2F10-4D9F-A308E79429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29897" y="1453599"/>
                <a:ext cx="5706911" cy="5285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en-US" sz="2200" i="1" dirty="0">
                    <a:solidFill>
                      <a:srgbClr val="0000FF"/>
                    </a:solidFill>
                  </a:rPr>
                  <a:t>P</a:t>
                </a:r>
                <a:r>
                  <a:rPr lang="en-US" altLang="en-US" sz="2200" i="1" baseline="-25000" dirty="0" err="1">
                    <a:solidFill>
                      <a:srgbClr val="0000FF"/>
                    </a:solidFill>
                  </a:rPr>
                  <a:t>n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 is: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altLang="en-US" sz="2000" i="1" baseline="30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0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0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for all </a:t>
                </a:r>
                <a:r>
                  <a:rPr lang="en-US" altLang="en-US" sz="22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sz="2200" baseline="30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. </a:t>
                </a:r>
                <a:endParaRPr lang="en-GB" sz="22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59">
                <a:extLst>
                  <a:ext uri="{FF2B5EF4-FFF2-40B4-BE49-F238E27FC236}">
                    <a16:creationId xmlns:a16="http://schemas.microsoft.com/office/drawing/2014/main" id="{04558F3D-4A62-2F10-4D9F-A308E7942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9897" y="1453599"/>
                <a:ext cx="5706911" cy="528543"/>
              </a:xfrm>
              <a:prstGeom prst="rect">
                <a:avLst/>
              </a:prstGeom>
              <a:blipFill>
                <a:blip r:embed="rId5"/>
                <a:stretch>
                  <a:fillRect l="-1389" t="-1149" b="-1149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C221E3CA-997F-D026-4523-0D3E734C2D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2925" y="3149626"/>
                <a:ext cx="431528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C221E3CA-997F-D026-4523-0D3E734C2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2925" y="3149626"/>
                <a:ext cx="431528" cy="7838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29F54444-86A9-323E-DC47-94368D553334}"/>
              </a:ext>
            </a:extLst>
          </p:cNvPr>
          <p:cNvSpPr/>
          <p:nvPr/>
        </p:nvSpPr>
        <p:spPr>
          <a:xfrm>
            <a:off x="4572000" y="3387376"/>
            <a:ext cx="1944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&lt;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C4A03F-DA94-D579-F7B7-886739D1E951}"/>
              </a:ext>
            </a:extLst>
          </p:cNvPr>
          <p:cNvSpPr/>
          <p:nvPr/>
        </p:nvSpPr>
        <p:spPr>
          <a:xfrm>
            <a:off x="3657600" y="4413367"/>
            <a:ext cx="21339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dirty="0">
                <a:solidFill>
                  <a:srgbClr val="FF0000"/>
                </a:solidFill>
              </a:rPr>
              <a:t>⸫</a:t>
            </a:r>
            <a:r>
              <a:rPr lang="en-US" dirty="0"/>
              <a:t> 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is true.</a:t>
            </a:r>
          </a:p>
        </p:txBody>
      </p:sp>
    </p:spTree>
    <p:extLst>
      <p:ext uri="{BB962C8B-B14F-4D97-AF65-F5344CB8AC3E}">
        <p14:creationId xmlns:p14="http://schemas.microsoft.com/office/powerpoint/2010/main" val="260337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" grpId="0"/>
      <p:bldP spid="8" grpId="0"/>
      <p:bldP spid="13" grpId="0"/>
      <p:bldP spid="4" grpId="0"/>
      <p:bldP spid="7" grpId="0"/>
      <p:bldP spid="11" grpId="0"/>
      <p:bldP spid="12" grpId="0"/>
      <p:bldP spid="1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27475-A944-33E7-71AD-69E76B03C0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71D8702-44A0-8991-A9FF-1A234EE76052}"/>
              </a:ext>
            </a:extLst>
          </p:cNvPr>
          <p:cNvSpPr/>
          <p:nvPr/>
        </p:nvSpPr>
        <p:spPr>
          <a:xfrm>
            <a:off x="800100" y="2218401"/>
            <a:ext cx="1944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Then</a:t>
            </a: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 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59">
                <a:extLst>
                  <a:ext uri="{FF2B5EF4-FFF2-40B4-BE49-F238E27FC236}">
                    <a16:creationId xmlns:a16="http://schemas.microsoft.com/office/drawing/2014/main" id="{DB3F8E1E-F749-375D-F671-6A90CD6DC7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41291" y="2190292"/>
                <a:ext cx="3254609" cy="615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altLang="en-US" i="1" baseline="30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k</a:t>
                </a:r>
                <a:r>
                  <a:rPr lang="en-US" altLang="en-US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GB" sz="2400" i="1" dirty="0">
                    <a:solidFill>
                      <a:srgbClr val="0000FF"/>
                    </a:solidFill>
                    <a:latin typeface="Times New Roman" pitchFamily="18" charset="0"/>
                  </a:rPr>
                  <a:t> </a:t>
                </a:r>
                <a:r>
                  <a:rPr lang="en-US" altLang="en-US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for some </a:t>
                </a:r>
                <a:r>
                  <a:rPr lang="en-US" altLang="en-US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k ≥ </a:t>
                </a:r>
                <a:r>
                  <a:rPr lang="en-US" altLang="en-US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en-US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endParaRPr lang="en-GB" sz="2400" i="1" dirty="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 Box 59">
                <a:extLst>
                  <a:ext uri="{FF2B5EF4-FFF2-40B4-BE49-F238E27FC236}">
                    <a16:creationId xmlns:a16="http://schemas.microsoft.com/office/drawing/2014/main" id="{DB3F8E1E-F749-375D-F671-6A90CD6DC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41291" y="2190292"/>
                <a:ext cx="3254609" cy="615874"/>
              </a:xfrm>
              <a:prstGeom prst="rect">
                <a:avLst/>
              </a:prstGeom>
              <a:blipFill>
                <a:blip r:embed="rId2"/>
                <a:stretch>
                  <a:fillRect l="-749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4EDDB819-C159-6287-82A5-AAA66C322C6A}"/>
              </a:ext>
            </a:extLst>
          </p:cNvPr>
          <p:cNvSpPr/>
          <p:nvPr/>
        </p:nvSpPr>
        <p:spPr>
          <a:xfrm>
            <a:off x="647920" y="1900535"/>
            <a:ext cx="782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cs typeface="Times New Roman" panose="02020603050405020304" pitchFamily="18" charset="0"/>
              </a:rPr>
              <a:t>n = k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452D14-741D-805F-EAB8-4E5935003482}"/>
              </a:ext>
            </a:extLst>
          </p:cNvPr>
          <p:cNvSpPr/>
          <p:nvPr/>
        </p:nvSpPr>
        <p:spPr>
          <a:xfrm>
            <a:off x="644558" y="2586987"/>
            <a:ext cx="76797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          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latin typeface="Arial" panose="020B0604020202020204" pitchFamily="34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is true. This can be done as follows.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0D58E6-051A-38F1-89BC-D9E1D01DAB3D}"/>
              </a:ext>
            </a:extLst>
          </p:cNvPr>
          <p:cNvSpPr/>
          <p:nvPr/>
        </p:nvSpPr>
        <p:spPr>
          <a:xfrm>
            <a:off x="486505" y="2586987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1486C3-36B4-EE79-E141-89561C6353E6}"/>
              </a:ext>
            </a:extLst>
          </p:cNvPr>
          <p:cNvSpPr/>
          <p:nvPr/>
        </p:nvSpPr>
        <p:spPr>
          <a:xfrm>
            <a:off x="2274555" y="3333597"/>
            <a:ext cx="1611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 + 1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59">
                <a:extLst>
                  <a:ext uri="{FF2B5EF4-FFF2-40B4-BE49-F238E27FC236}">
                    <a16:creationId xmlns:a16="http://schemas.microsoft.com/office/drawing/2014/main" id="{78594470-B58B-0E07-ED6E-0E1A597DC1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96014" y="5248609"/>
                <a:ext cx="1225400" cy="615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r>
                      <a:rPr lang="en-US" altLang="en-US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GB" sz="2400" i="1" dirty="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 Box 59">
                <a:extLst>
                  <a:ext uri="{FF2B5EF4-FFF2-40B4-BE49-F238E27FC236}">
                    <a16:creationId xmlns:a16="http://schemas.microsoft.com/office/drawing/2014/main" id="{78594470-B58B-0E07-ED6E-0E1A597DC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96014" y="5248609"/>
                <a:ext cx="1225400" cy="615874"/>
              </a:xfrm>
              <a:prstGeom prst="rect">
                <a:avLst/>
              </a:prstGeom>
              <a:blipFill>
                <a:blip r:embed="rId3"/>
                <a:stretch>
                  <a:fillRect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59">
            <a:extLst>
              <a:ext uri="{FF2B5EF4-FFF2-40B4-BE49-F238E27FC236}">
                <a16:creationId xmlns:a16="http://schemas.microsoft.com/office/drawing/2014/main" id="{48DCEBD7-CBDE-AC4D-1B6C-E1380811C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442" y="3699926"/>
            <a:ext cx="15359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</a:rPr>
              <a:t>(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–</a:t>
            </a:r>
            <a:r>
              <a:rPr lang="en-US" altLang="en-US" sz="2400" i="1" baseline="30000" dirty="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) </a:t>
            </a:r>
            <a:r>
              <a:rPr lang="en-US" altLang="en-US" dirty="0">
                <a:solidFill>
                  <a:srgbClr val="0000FF"/>
                </a:solidFill>
              </a:rPr>
              <a:t>(2</a:t>
            </a:r>
            <a:r>
              <a:rPr lang="en-US" altLang="en-US" baseline="30000" dirty="0">
                <a:solidFill>
                  <a:srgbClr val="0000FF"/>
                </a:solidFill>
                <a:latin typeface="Arial" panose="020B0604020202020204" pitchFamily="34" charset="0"/>
              </a:rPr>
              <a:t> –</a:t>
            </a:r>
            <a:r>
              <a:rPr lang="en-US" altLang="en-US" baseline="30000" dirty="0">
                <a:solidFill>
                  <a:srgbClr val="0000FF"/>
                </a:solidFill>
              </a:rPr>
              <a:t>1</a:t>
            </a:r>
            <a:r>
              <a:rPr lang="en-US" altLang="en-US" dirty="0">
                <a:solidFill>
                  <a:srgbClr val="0000FF"/>
                </a:solidFill>
              </a:rPr>
              <a:t>)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GB" sz="24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59">
                <a:extLst>
                  <a:ext uri="{FF2B5EF4-FFF2-40B4-BE49-F238E27FC236}">
                    <a16:creationId xmlns:a16="http://schemas.microsoft.com/office/drawing/2014/main" id="{164B2C20-C95F-7695-4BD0-62EA4A02A8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0688" y="4077207"/>
                <a:ext cx="1257460" cy="645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en-US" dirty="0">
                    <a:solidFill>
                      <a:srgbClr val="0000FF"/>
                    </a:solidFill>
                  </a:rPr>
                  <a:t>(2</a:t>
                </a:r>
                <a:r>
                  <a:rPr lang="en-US" altLang="en-US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altLang="en-US" i="1" baseline="30000" dirty="0">
                    <a:solidFill>
                      <a:srgbClr val="0000FF"/>
                    </a:solidFill>
                  </a:rPr>
                  <a:t>k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i="1" dirty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Text Box 59">
                <a:extLst>
                  <a:ext uri="{FF2B5EF4-FFF2-40B4-BE49-F238E27FC236}">
                    <a16:creationId xmlns:a16="http://schemas.microsoft.com/office/drawing/2014/main" id="{164B2C20-C95F-7695-4BD0-62EA4A02A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0688" y="4077207"/>
                <a:ext cx="1257460" cy="645048"/>
              </a:xfrm>
              <a:prstGeom prst="rect">
                <a:avLst/>
              </a:prstGeom>
              <a:blipFill>
                <a:blip r:embed="rId4"/>
                <a:stretch>
                  <a:fillRect l="-7282" b="-660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B5B40D80-D3CD-E357-51BF-03CED4549968}"/>
              </a:ext>
            </a:extLst>
          </p:cNvPr>
          <p:cNvSpPr/>
          <p:nvPr/>
        </p:nvSpPr>
        <p:spPr>
          <a:xfrm>
            <a:off x="4418737" y="622386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22C39D6-DC0A-326D-AE59-FC7702966723}"/>
              </a:ext>
            </a:extLst>
          </p:cNvPr>
          <p:cNvSpPr/>
          <p:nvPr/>
        </p:nvSpPr>
        <p:spPr>
          <a:xfrm>
            <a:off x="457200" y="3799552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Splitting LHS: </a:t>
            </a:r>
            <a:r>
              <a:rPr lang="en-US" alt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</a:rPr>
              <a:t>–(</a:t>
            </a:r>
            <a:r>
              <a:rPr lang="en-US" altLang="en-US" sz="1800" i="1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k + 1</a:t>
            </a:r>
            <a:r>
              <a:rPr lang="en-US" altLang="en-US" sz="1800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GB" sz="1800" i="1" dirty="0">
              <a:solidFill>
                <a:srgbClr val="FF66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B50EE8-5BAC-C466-128F-F70F681E3DD3}"/>
              </a:ext>
            </a:extLst>
          </p:cNvPr>
          <p:cNvSpPr/>
          <p:nvPr/>
        </p:nvSpPr>
        <p:spPr>
          <a:xfrm>
            <a:off x="464647" y="4208965"/>
            <a:ext cx="2292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Using P</a:t>
            </a:r>
            <a:r>
              <a:rPr lang="en-US" altLang="en-US" sz="1800" baseline="-25000" dirty="0">
                <a:solidFill>
                  <a:srgbClr val="FF6600"/>
                </a:solidFill>
                <a:latin typeface="Arial" panose="020B0604020202020204" pitchFamily="34" charset="0"/>
              </a:rPr>
              <a:t>k</a:t>
            </a:r>
            <a:endParaRPr lang="en-US" altLang="en-US" sz="18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6CAD29A-A3C9-0AC6-A03E-D7A5A4A1F71D}"/>
              </a:ext>
            </a:extLst>
          </p:cNvPr>
          <p:cNvSpPr/>
          <p:nvPr/>
        </p:nvSpPr>
        <p:spPr>
          <a:xfrm>
            <a:off x="457200" y="5831142"/>
            <a:ext cx="7867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latin typeface="Arial" panose="020B0604020202020204" pitchFamily="34" charset="0"/>
              </a:rPr>
              <a:t>Since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300" dirty="0">
                <a:latin typeface="Arial" panose="020B0604020202020204" pitchFamily="34" charset="0"/>
              </a:rPr>
              <a:t> is true, and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+ 1 </a:t>
            </a:r>
            <a:r>
              <a:rPr lang="en-US" altLang="en-US" sz="2300" dirty="0">
                <a:latin typeface="Arial" panose="020B0604020202020204" pitchFamily="34" charset="0"/>
              </a:rPr>
              <a:t>is true whenever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latin typeface="Arial" panose="020B0604020202020204" pitchFamily="34" charset="0"/>
              </a:rPr>
              <a:t> is true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7F986745-2E13-F2A3-85FB-4416520281CC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32" name="Rectangle 31">
            <a:hlinkClick r:id="rId5"/>
            <a:extLst>
              <a:ext uri="{FF2B5EF4-FFF2-40B4-BE49-F238E27FC236}">
                <a16:creationId xmlns:a16="http://schemas.microsoft.com/office/drawing/2014/main" id="{7D0837BE-91D5-CF65-BB77-610C3FD1CA7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60C25356-E5F0-2BB3-9F24-78B253B65ED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72C967-2C50-38E0-313B-C35E94925F43}"/>
              </a:ext>
            </a:extLst>
          </p:cNvPr>
          <p:cNvSpPr/>
          <p:nvPr/>
        </p:nvSpPr>
        <p:spPr>
          <a:xfrm>
            <a:off x="486505" y="6177703"/>
            <a:ext cx="3789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3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is true 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2000" baseline="30000" dirty="0"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endParaRPr lang="en-US" altLang="en-US" sz="23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E4B7707-D87C-C7E0-654D-6FE83772574C}"/>
                  </a:ext>
                </a:extLst>
              </p:cNvPr>
              <p:cNvSpPr/>
              <p:nvPr/>
            </p:nvSpPr>
            <p:spPr>
              <a:xfrm>
                <a:off x="717923" y="838166"/>
                <a:ext cx="7767170" cy="613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dirty="0">
                    <a:latin typeface="Arial" panose="020B0604020202020204" pitchFamily="34" charset="0"/>
                  </a:rPr>
                  <a:t>Prove that 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2</a:t>
                </a:r>
                <a:r>
                  <a:rPr lang="en-US" altLang="en-US" baseline="30000" dirty="0">
                    <a:latin typeface="Arial" panose="020B0604020202020204" pitchFamily="34" charset="0"/>
                  </a:rPr>
                  <a:t>–</a:t>
                </a:r>
                <a:r>
                  <a:rPr lang="en-US" altLang="en-US" i="1" baseline="30000" dirty="0">
                    <a:cs typeface="Times New Roman" panose="02020603050405020304" pitchFamily="18" charset="0"/>
                  </a:rPr>
                  <a:t>n</a:t>
                </a:r>
                <a:r>
                  <a:rPr lang="en-US" altLang="en-US" dirty="0"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alt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for all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n</a:t>
                </a:r>
                <a:r>
                  <a:rPr lang="en-US" altLang="en-US" dirty="0">
                    <a:latin typeface="Arial" panose="020B0604020202020204" pitchFamily="34" charset="0"/>
                  </a:rPr>
                  <a:t> 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baseline="30000" dirty="0"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dirty="0">
                    <a:latin typeface="Arial" panose="020B0604020202020204" pitchFamily="34" charset="0"/>
                    <a:sym typeface="Symbol" panose="05050102010706020507" pitchFamily="18" charset="2"/>
                  </a:rPr>
                  <a:t>.</a:t>
                </a:r>
                <a:endParaRPr lang="en-US" altLang="en-US" baseline="30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E4B7707-D87C-C7E0-654D-6FE8377257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23" y="838166"/>
                <a:ext cx="7767170" cy="613886"/>
              </a:xfrm>
              <a:prstGeom prst="rect">
                <a:avLst/>
              </a:prstGeom>
              <a:blipFill>
                <a:blip r:embed="rId6"/>
                <a:stretch>
                  <a:fillRect l="-1256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FFCC66FD-9F33-B4D7-55BE-70A0128774BE}"/>
              </a:ext>
            </a:extLst>
          </p:cNvPr>
          <p:cNvSpPr/>
          <p:nvPr/>
        </p:nvSpPr>
        <p:spPr>
          <a:xfrm>
            <a:off x="246336" y="1423647"/>
            <a:ext cx="3121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State the proposition: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59">
                <a:extLst>
                  <a:ext uri="{FF2B5EF4-FFF2-40B4-BE49-F238E27FC236}">
                    <a16:creationId xmlns:a16="http://schemas.microsoft.com/office/drawing/2014/main" id="{86E38D9F-5C4F-FB3B-CC54-C5DF04F5FB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29897" y="1453599"/>
                <a:ext cx="5706911" cy="5285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en-US" sz="2200" i="1" dirty="0">
                    <a:solidFill>
                      <a:srgbClr val="0000FF"/>
                    </a:solidFill>
                  </a:rPr>
                  <a:t>P</a:t>
                </a:r>
                <a:r>
                  <a:rPr lang="en-US" altLang="en-US" sz="2200" i="1" baseline="-25000" dirty="0" err="1">
                    <a:solidFill>
                      <a:srgbClr val="0000FF"/>
                    </a:solidFill>
                  </a:rPr>
                  <a:t>n</a:t>
                </a:r>
                <a:r>
                  <a:rPr lang="en-US" altLang="en-US" sz="2200" dirty="0">
                    <a:solidFill>
                      <a:srgbClr val="0000FF"/>
                    </a:solidFill>
                  </a:rPr>
                  <a:t> is: </a:t>
                </a:r>
                <a:r>
                  <a:rPr lang="en-US" altLang="en-US" sz="2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sz="2000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altLang="en-US" sz="2000" i="1" baseline="30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en-US" altLang="en-US" sz="2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0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0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altLang="en-US" sz="20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for all </a:t>
                </a:r>
                <a:r>
                  <a:rPr lang="en-US" altLang="en-US" sz="2200" i="1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 ℤ</a:t>
                </a:r>
                <a:r>
                  <a:rPr lang="en-US" altLang="en-US" sz="2200" baseline="300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en-US" altLang="en-US" sz="2200" dirty="0">
                    <a:solidFill>
                      <a:srgbClr val="0000FF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. </a:t>
                </a:r>
                <a:endParaRPr lang="en-GB" sz="22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59">
                <a:extLst>
                  <a:ext uri="{FF2B5EF4-FFF2-40B4-BE49-F238E27FC236}">
                    <a16:creationId xmlns:a16="http://schemas.microsoft.com/office/drawing/2014/main" id="{86E38D9F-5C4F-FB3B-CC54-C5DF04F5F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9897" y="1453599"/>
                <a:ext cx="5706911" cy="528543"/>
              </a:xfrm>
              <a:prstGeom prst="rect">
                <a:avLst/>
              </a:prstGeom>
              <a:blipFill>
                <a:blip r:embed="rId7"/>
                <a:stretch>
                  <a:fillRect l="-1389" t="-1149" b="-1149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BBD3CC-A386-0345-550E-6B7DB7F66DCF}"/>
                  </a:ext>
                </a:extLst>
              </p:cNvPr>
              <p:cNvSpPr txBox="1"/>
              <p:nvPr/>
            </p:nvSpPr>
            <p:spPr>
              <a:xfrm>
                <a:off x="4275652" y="4138748"/>
                <a:ext cx="1257460" cy="645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d>
                      <m:dPr>
                        <m:ctrlP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i="1" dirty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BBD3CC-A386-0345-550E-6B7DB7F66D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652" y="4138748"/>
                <a:ext cx="1257460" cy="645048"/>
              </a:xfrm>
              <a:prstGeom prst="rect">
                <a:avLst/>
              </a:prstGeom>
              <a:blipFill>
                <a:blip r:embed="rId8"/>
                <a:stretch>
                  <a:fillRect l="-7246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59">
                <a:extLst>
                  <a:ext uri="{FF2B5EF4-FFF2-40B4-BE49-F238E27FC236}">
                    <a16:creationId xmlns:a16="http://schemas.microsoft.com/office/drawing/2014/main" id="{FF715226-1724-62A1-0F20-6101DAAD63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4422" y="4681778"/>
                <a:ext cx="1646797" cy="615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en-US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–(</a:t>
                </a:r>
                <a:r>
                  <a:rPr lang="en-US" altLang="en-US" i="1" baseline="30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k + 1</a:t>
                </a:r>
                <a:r>
                  <a:rPr lang="en-US" altLang="en-US" baseline="30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endParaRPr lang="en-GB" sz="2400" i="1" dirty="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 Box 59">
                <a:extLst>
                  <a:ext uri="{FF2B5EF4-FFF2-40B4-BE49-F238E27FC236}">
                    <a16:creationId xmlns:a16="http://schemas.microsoft.com/office/drawing/2014/main" id="{FF715226-1724-62A1-0F20-6101DAAD63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64422" y="4681778"/>
                <a:ext cx="1646797" cy="615874"/>
              </a:xfrm>
              <a:prstGeom prst="rect">
                <a:avLst/>
              </a:prstGeom>
              <a:blipFill>
                <a:blip r:embed="rId9"/>
                <a:stretch>
                  <a:fillRect l="-5926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59">
                <a:extLst>
                  <a:ext uri="{FF2B5EF4-FFF2-40B4-BE49-F238E27FC236}">
                    <a16:creationId xmlns:a16="http://schemas.microsoft.com/office/drawing/2014/main" id="{CC91EB47-A583-B4AF-0136-C016B38995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0375" y="3251730"/>
                <a:ext cx="1810304" cy="615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en-US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baseline="30000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–(</a:t>
                </a:r>
                <a:r>
                  <a:rPr lang="en-US" altLang="en-US" i="1" baseline="30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k + 1</a:t>
                </a:r>
                <a:r>
                  <a:rPr lang="en-US" altLang="en-US" baseline="30000" dirty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GB" sz="2400" i="1" dirty="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 Box 59">
                <a:extLst>
                  <a:ext uri="{FF2B5EF4-FFF2-40B4-BE49-F238E27FC236}">
                    <a16:creationId xmlns:a16="http://schemas.microsoft.com/office/drawing/2014/main" id="{CC91EB47-A583-B4AF-0136-C016B3899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0375" y="3251730"/>
                <a:ext cx="1810304" cy="615874"/>
              </a:xfrm>
              <a:prstGeom prst="rect">
                <a:avLst/>
              </a:prstGeom>
              <a:blipFill>
                <a:blip r:embed="rId10"/>
                <a:stretch>
                  <a:fillRect l="-5051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8C354F3B-16DB-6603-CCD0-AE587AD2BBE7}"/>
              </a:ext>
            </a:extLst>
          </p:cNvPr>
          <p:cNvSpPr/>
          <p:nvPr/>
        </p:nvSpPr>
        <p:spPr>
          <a:xfrm>
            <a:off x="440987" y="5381985"/>
            <a:ext cx="2292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Therefore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CB67E2-FA2D-5640-62E2-F4EDBD758070}"/>
              </a:ext>
            </a:extLst>
          </p:cNvPr>
          <p:cNvSpPr/>
          <p:nvPr/>
        </p:nvSpPr>
        <p:spPr>
          <a:xfrm>
            <a:off x="5785092" y="4898928"/>
            <a:ext cx="2292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Which simplifies to</a:t>
            </a:r>
          </a:p>
        </p:txBody>
      </p:sp>
      <p:sp>
        <p:nvSpPr>
          <p:cNvPr id="26" name="Text Box 59">
            <a:extLst>
              <a:ext uri="{FF2B5EF4-FFF2-40B4-BE49-F238E27FC236}">
                <a16:creationId xmlns:a16="http://schemas.microsoft.com/office/drawing/2014/main" id="{EBC0AB70-D195-56F4-272E-540E30AD7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9091" y="5268260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2400" i="1" dirty="0">
                <a:solidFill>
                  <a:srgbClr val="0000FF"/>
                </a:solidFill>
                <a:latin typeface="Times New Roman" pitchFamily="18" charset="0"/>
              </a:rPr>
              <a:t>k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</a:rPr>
              <a:t>&gt; </a:t>
            </a:r>
            <a:r>
              <a:rPr lang="en-US" altLang="en-US" i="1" dirty="0">
                <a:solidFill>
                  <a:srgbClr val="0000FF"/>
                </a:solidFill>
              </a:rPr>
              <a:t>k</a:t>
            </a:r>
            <a:r>
              <a:rPr lang="en-US" altLang="en-US" dirty="0">
                <a:solidFill>
                  <a:srgbClr val="0000FF"/>
                </a:solidFill>
              </a:rPr>
              <a:t> + 1</a:t>
            </a:r>
            <a:endParaRPr lang="en-GB" sz="24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8D8DB0-DB4F-C958-70CB-F15753CC7807}"/>
              </a:ext>
            </a:extLst>
          </p:cNvPr>
          <p:cNvSpPr/>
          <p:nvPr/>
        </p:nvSpPr>
        <p:spPr>
          <a:xfrm>
            <a:off x="5192578" y="5616892"/>
            <a:ext cx="3951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This inequality is true for all </a:t>
            </a:r>
            <a:r>
              <a:rPr lang="en-US" alt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 ℤ</a:t>
            </a:r>
            <a:r>
              <a:rPr lang="en-US" altLang="en-US" sz="1800" baseline="30000" dirty="0">
                <a:solidFill>
                  <a:srgbClr val="FF66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+</a:t>
            </a:r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. </a:t>
            </a:r>
            <a:endParaRPr lang="en-US" altLang="en-US" sz="1800" dirty="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7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4" grpId="0"/>
      <p:bldP spid="25" grpId="0"/>
      <p:bldP spid="29" grpId="0"/>
      <p:bldP spid="30" grpId="0"/>
      <p:bldP spid="6" grpId="0"/>
      <p:bldP spid="12" grpId="0"/>
      <p:bldP spid="19" grpId="0"/>
      <p:bldP spid="20" grpId="0"/>
      <p:bldP spid="22" grpId="0"/>
      <p:bldP spid="23" grpId="0"/>
      <p:bldP spid="26" grpId="0"/>
      <p:bldP spid="2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"/>
    </mc:Choice>
    <mc:Fallback xmlns="">
      <p:transition spd="slow" advTm="57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47592" y="3373768"/>
            <a:ext cx="79587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the starting value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</a:t>
            </a:r>
          </a:p>
        </p:txBody>
      </p:sp>
      <p:sp>
        <p:nvSpPr>
          <p:cNvPr id="5" name="Rectangle 4"/>
          <p:cNvSpPr/>
          <p:nvPr/>
        </p:nvSpPr>
        <p:spPr>
          <a:xfrm>
            <a:off x="660769" y="700782"/>
            <a:ext cx="7845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Mathematical induction can be used to prove that the following statement, which we will call </a:t>
            </a:r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, is true for all natural numbers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181357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gives a formula for the sum of the natural numbers less than or equal to number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. The proof that </a:t>
            </a:r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is true for each natural number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proceeds as follows.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43373" y="5177171"/>
            <a:ext cx="80630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The two sides are equal, so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 Thus, it has been shown that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 is true.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70F7AEAD-F9B5-45DC-8B1B-1127A8294C4C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31DECDB-D8B8-4AF6-BE58-EA91DA0232F5}"/>
                  </a:ext>
                </a:extLst>
              </p:cNvPr>
              <p:cNvSpPr txBox="1"/>
              <p:nvPr/>
            </p:nvSpPr>
            <p:spPr>
              <a:xfrm>
                <a:off x="4685239" y="1572440"/>
                <a:ext cx="4284134" cy="63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 + 2 + 3 + … + </a:t>
                </a:r>
                <a:r>
                  <a:rPr lang="en-US" i="1" dirty="0"/>
                  <a:t>n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31DECDB-D8B8-4AF6-BE58-EA91DA0232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39" y="1572440"/>
                <a:ext cx="4284134" cy="631070"/>
              </a:xfrm>
              <a:prstGeom prst="rect">
                <a:avLst/>
              </a:prstGeom>
              <a:blipFill>
                <a:blip r:embed="rId2"/>
                <a:stretch>
                  <a:fillRect l="-2279" b="-8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BD7B6379-2A53-4DB2-8A8F-9DF6F560E483}"/>
              </a:ext>
            </a:extLst>
          </p:cNvPr>
          <p:cNvSpPr/>
          <p:nvPr/>
        </p:nvSpPr>
        <p:spPr>
          <a:xfrm>
            <a:off x="3671820" y="1670278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EC38BE-3568-4275-8912-950E331746A5}"/>
              </a:ext>
            </a:extLst>
          </p:cNvPr>
          <p:cNvSpPr/>
          <p:nvPr/>
        </p:nvSpPr>
        <p:spPr>
          <a:xfrm>
            <a:off x="2640769" y="4270986"/>
            <a:ext cx="768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 =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7CFC882-1A29-4F52-8402-7C9B8E4E6269}"/>
                  </a:ext>
                </a:extLst>
              </p:cNvPr>
              <p:cNvSpPr/>
              <p:nvPr/>
            </p:nvSpPr>
            <p:spPr>
              <a:xfrm>
                <a:off x="3668303" y="4105702"/>
                <a:ext cx="1417247" cy="793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7CFC882-1A29-4F52-8402-7C9B8E4E62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8303" y="4105702"/>
                <a:ext cx="1417247" cy="7934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B5A3D579-DC5D-4735-9A0D-248F23F982BD}"/>
              </a:ext>
            </a:extLst>
          </p:cNvPr>
          <p:cNvSpPr/>
          <p:nvPr/>
        </p:nvSpPr>
        <p:spPr>
          <a:xfrm>
            <a:off x="5087895" y="4321112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latin typeface="Arial" panose="020B0604020202020204" pitchFamily="34" charset="0"/>
              </a:rPr>
              <a:t>= </a:t>
            </a:r>
            <a:r>
              <a:rPr lang="en-US" altLang="en-US" dirty="0">
                <a:latin typeface="Arial" panose="020B0604020202020204" pitchFamily="34" charset="0"/>
              </a:rPr>
              <a:t>1</a:t>
            </a:r>
            <a:endParaRPr lang="en-GB" dirty="0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F6B96F08-A041-4B5B-8EE2-0027CDFEE88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4"/>
            <a:extLst>
              <a:ext uri="{FF2B5EF4-FFF2-40B4-BE49-F238E27FC236}">
                <a16:creationId xmlns:a16="http://schemas.microsoft.com/office/drawing/2014/main" id="{F9DD54B4-497E-40B7-AFBB-CCDC4CF3FB5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68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8" grpId="0"/>
      <p:bldP spid="15" grpId="0"/>
      <p:bldP spid="2" grpId="0"/>
      <p:bldP spid="3" grpId="0"/>
      <p:bldP spid="4" grpId="0"/>
      <p:bldP spid="9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200400" y="4953000"/>
                <a:ext cx="4477187" cy="7143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…+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953000"/>
                <a:ext cx="4477187" cy="7143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810558" y="3826098"/>
            <a:ext cx="7827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k.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14987" y="5119392"/>
            <a:ext cx="11464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B75C19F-90CB-4600-9E93-2321D448095A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523A31-06E9-4D75-A875-D9D08C29C7CF}"/>
              </a:ext>
            </a:extLst>
          </p:cNvPr>
          <p:cNvSpPr/>
          <p:nvPr/>
        </p:nvSpPr>
        <p:spPr>
          <a:xfrm>
            <a:off x="660769" y="700782"/>
            <a:ext cx="7845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Mathematical induction can be used to prove that the following statement, which we will call </a:t>
            </a:r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, is true for all natural numbers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54B78F-19D2-4E9F-83C6-25F114096DE3}"/>
              </a:ext>
            </a:extLst>
          </p:cNvPr>
          <p:cNvSpPr/>
          <p:nvPr/>
        </p:nvSpPr>
        <p:spPr>
          <a:xfrm>
            <a:off x="533400" y="2181357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gives a formula for the sum of the natural numbers less than or equal to number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. The proof that </a:t>
            </a:r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is true for each natural number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proceeds as follows.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494779D-E3F7-4A52-9F14-2A293A56A12D}"/>
                  </a:ext>
                </a:extLst>
              </p:cNvPr>
              <p:cNvSpPr txBox="1"/>
              <p:nvPr/>
            </p:nvSpPr>
            <p:spPr>
              <a:xfrm>
                <a:off x="4685239" y="1572440"/>
                <a:ext cx="4284134" cy="63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 + 2 + 3 + … + </a:t>
                </a:r>
                <a:r>
                  <a:rPr lang="en-US" i="1" dirty="0"/>
                  <a:t>n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494779D-E3F7-4A52-9F14-2A293A56A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39" y="1572440"/>
                <a:ext cx="4284134" cy="631070"/>
              </a:xfrm>
              <a:prstGeom prst="rect">
                <a:avLst/>
              </a:prstGeom>
              <a:blipFill>
                <a:blip r:embed="rId3"/>
                <a:stretch>
                  <a:fillRect l="-2279" b="-8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D340B08C-3B40-4061-81B8-947DDBFAC311}"/>
              </a:ext>
            </a:extLst>
          </p:cNvPr>
          <p:cNvSpPr/>
          <p:nvPr/>
        </p:nvSpPr>
        <p:spPr>
          <a:xfrm>
            <a:off x="3671820" y="1670278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</a:t>
            </a:r>
            <a:endParaRPr lang="en-GB" dirty="0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EE44A3F5-81EB-48BD-BD37-5FA037C5CA3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4"/>
            <a:extLst>
              <a:ext uri="{FF2B5EF4-FFF2-40B4-BE49-F238E27FC236}">
                <a16:creationId xmlns:a16="http://schemas.microsoft.com/office/drawing/2014/main" id="{6F8937EE-1A09-486B-9FCC-D760A9BC4E5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7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3352800"/>
            <a:ext cx="13379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959129" y="3352800"/>
            <a:ext cx="77101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          </a:t>
            </a:r>
            <a:r>
              <a:rPr lang="en-US" altLang="en-US" b="1" dirty="0">
                <a:latin typeface="Arial" panose="020B0604020202020204" pitchFamily="34" charset="0"/>
              </a:rPr>
              <a:t>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latin typeface="Arial" panose="020B0604020202020204" pitchFamily="34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is true. This can be done as follows.</a:t>
            </a:r>
          </a:p>
        </p:txBody>
      </p:sp>
      <p:sp>
        <p:nvSpPr>
          <p:cNvPr id="8" name="Rectangle 7"/>
          <p:cNvSpPr/>
          <p:nvPr/>
        </p:nvSpPr>
        <p:spPr>
          <a:xfrm>
            <a:off x="743691" y="5417403"/>
            <a:ext cx="77626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dirty="0">
                <a:latin typeface="Arial" panose="020B0604020202020204" pitchFamily="34" charset="0"/>
              </a:rPr>
              <a:t>Using the assumption that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 </a:t>
            </a:r>
            <a:r>
              <a:rPr lang="en-US" altLang="en-US" dirty="0">
                <a:latin typeface="Arial" panose="020B0604020202020204" pitchFamily="34" charset="0"/>
              </a:rPr>
              <a:t>is true, the left-hand side can be rewritten to: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43691" y="4114800"/>
            <a:ext cx="79256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dirty="0">
                <a:latin typeface="Arial" panose="020B0604020202020204" pitchFamily="34" charset="0"/>
              </a:rPr>
              <a:t>Assume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is true (for some unspecified value of </a:t>
            </a:r>
            <a:r>
              <a:rPr lang="en-US" altLang="en-US" i="1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). It must then be shown that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latin typeface="Arial" panose="020B0604020202020204" pitchFamily="34" charset="0"/>
              </a:rPr>
              <a:t> + 1</a:t>
            </a:r>
            <a:r>
              <a:rPr lang="en-US" altLang="en-US" dirty="0">
                <a:latin typeface="Arial" panose="020B0604020202020204" pitchFamily="34" charset="0"/>
              </a:rPr>
              <a:t> is true, that is: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2AA8F219-B45E-4200-BEB5-265FEDD6DBD3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8A1F060-5E91-448A-B04A-1D222546D551}"/>
              </a:ext>
            </a:extLst>
          </p:cNvPr>
          <p:cNvSpPr/>
          <p:nvPr/>
        </p:nvSpPr>
        <p:spPr>
          <a:xfrm>
            <a:off x="660769" y="700782"/>
            <a:ext cx="7845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Mathematical induction can be used to prove that the following statement, which we will call </a:t>
            </a:r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, is true for all natural numbers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DC08802-2497-403B-9633-79759165DC1B}"/>
              </a:ext>
            </a:extLst>
          </p:cNvPr>
          <p:cNvSpPr/>
          <p:nvPr/>
        </p:nvSpPr>
        <p:spPr>
          <a:xfrm>
            <a:off x="533400" y="2181357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gives a formula for the sum of the natural numbers less than or equal to number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. The proof that </a:t>
            </a:r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is true for each natural number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proceeds as follows.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0549283-DC14-4033-8774-0878BB8ACC9E}"/>
                  </a:ext>
                </a:extLst>
              </p:cNvPr>
              <p:cNvSpPr txBox="1"/>
              <p:nvPr/>
            </p:nvSpPr>
            <p:spPr>
              <a:xfrm>
                <a:off x="4685239" y="1572440"/>
                <a:ext cx="4284134" cy="63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 + 2 + 3 + … + </a:t>
                </a:r>
                <a:r>
                  <a:rPr lang="en-US" i="1" dirty="0"/>
                  <a:t>n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0549283-DC14-4033-8774-0878BB8AC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39" y="1572440"/>
                <a:ext cx="4284134" cy="631070"/>
              </a:xfrm>
              <a:prstGeom prst="rect">
                <a:avLst/>
              </a:prstGeom>
              <a:blipFill>
                <a:blip r:embed="rId2"/>
                <a:stretch>
                  <a:fillRect l="-2279" b="-8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2B877079-83F8-4410-BA7A-EDFCBC595ABB}"/>
              </a:ext>
            </a:extLst>
          </p:cNvPr>
          <p:cNvSpPr/>
          <p:nvPr/>
        </p:nvSpPr>
        <p:spPr>
          <a:xfrm>
            <a:off x="3671820" y="1670278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3AE3092-1E84-4B26-B3EF-D28815CEE58C}"/>
                  </a:ext>
                </a:extLst>
              </p:cNvPr>
              <p:cNvSpPr txBox="1"/>
              <p:nvPr/>
            </p:nvSpPr>
            <p:spPr>
              <a:xfrm>
                <a:off x="2429932" y="4798002"/>
                <a:ext cx="5897899" cy="63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1 + 2 + 3 + … + </a:t>
                </a:r>
                <a:r>
                  <a:rPr lang="en-US" i="1" dirty="0">
                    <a:solidFill>
                      <a:srgbClr val="0000FF"/>
                    </a:solidFill>
                  </a:rPr>
                  <a:t>k + </a:t>
                </a:r>
                <a:r>
                  <a:rPr lang="en-US" dirty="0">
                    <a:solidFill>
                      <a:srgbClr val="0000FF"/>
                    </a:solidFill>
                  </a:rPr>
                  <a:t>(</a:t>
                </a:r>
                <a:r>
                  <a:rPr lang="en-US" i="1" dirty="0">
                    <a:solidFill>
                      <a:srgbClr val="0000FF"/>
                    </a:solidFill>
                  </a:rPr>
                  <a:t>k+</a:t>
                </a:r>
                <a:r>
                  <a:rPr lang="en-US" dirty="0">
                    <a:solidFill>
                      <a:srgbClr val="0000FF"/>
                    </a:solidFill>
                  </a:rPr>
                  <a:t>1)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+1+1)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3AE3092-1E84-4B26-B3EF-D28815CEE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932" y="4798002"/>
                <a:ext cx="5897899" cy="631070"/>
              </a:xfrm>
              <a:prstGeom prst="rect">
                <a:avLst/>
              </a:prstGeom>
              <a:blipFill>
                <a:blip r:embed="rId3"/>
                <a:stretch>
                  <a:fillRect l="-1655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74E7B513-928C-40BF-A30A-D3CA4FC11F80}"/>
              </a:ext>
            </a:extLst>
          </p:cNvPr>
          <p:cNvSpPr/>
          <p:nvPr/>
        </p:nvSpPr>
        <p:spPr>
          <a:xfrm>
            <a:off x="1147701" y="4871422"/>
            <a:ext cx="1106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i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 + 1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  <a:endParaRPr lang="en-GB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800FB97-4123-4226-86AB-E6FE350E3B7D}"/>
                  </a:ext>
                </a:extLst>
              </p:cNvPr>
              <p:cNvSpPr txBox="1"/>
              <p:nvPr/>
            </p:nvSpPr>
            <p:spPr>
              <a:xfrm>
                <a:off x="3932767" y="6088936"/>
                <a:ext cx="4616857" cy="63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i="1" dirty="0">
                    <a:solidFill>
                      <a:srgbClr val="0000FF"/>
                    </a:solidFill>
                  </a:rPr>
                  <a:t> + </a:t>
                </a:r>
                <a:r>
                  <a:rPr lang="en-US" dirty="0">
                    <a:solidFill>
                      <a:srgbClr val="0000FF"/>
                    </a:solidFill>
                  </a:rPr>
                  <a:t>(</a:t>
                </a:r>
                <a:r>
                  <a:rPr lang="en-US" i="1" dirty="0">
                    <a:solidFill>
                      <a:srgbClr val="0000FF"/>
                    </a:solidFill>
                  </a:rPr>
                  <a:t>k+1</a:t>
                </a:r>
                <a:r>
                  <a:rPr lang="en-US" dirty="0">
                    <a:solidFill>
                      <a:srgbClr val="0000FF"/>
                    </a:solidFill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800FB97-4123-4226-86AB-E6FE350E3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767" y="6088936"/>
                <a:ext cx="4616857" cy="631070"/>
              </a:xfrm>
              <a:prstGeom prst="rect">
                <a:avLst/>
              </a:prstGeom>
              <a:blipFill>
                <a:blip r:embed="rId4"/>
                <a:stretch>
                  <a:fillRect b="-8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7AFA60FB-15A7-4ACA-88DA-F703D0F5CD7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C7C68E94-B93F-452A-AA4D-566EF05910E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86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>
            <a:extLst>
              <a:ext uri="{FF2B5EF4-FFF2-40B4-BE49-F238E27FC236}">
                <a16:creationId xmlns:a16="http://schemas.microsoft.com/office/drawing/2014/main" id="{2AA8F219-B45E-4200-BEB5-265FEDD6DBD3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76200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652CBB-5022-428D-AE03-E7CF2CBA5E40}"/>
              </a:ext>
            </a:extLst>
          </p:cNvPr>
          <p:cNvSpPr/>
          <p:nvPr/>
        </p:nvSpPr>
        <p:spPr>
          <a:xfrm>
            <a:off x="533400" y="3220692"/>
            <a:ext cx="13379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3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35299C-A0EC-4149-97F4-10628B7D7B80}"/>
              </a:ext>
            </a:extLst>
          </p:cNvPr>
          <p:cNvSpPr/>
          <p:nvPr/>
        </p:nvSpPr>
        <p:spPr>
          <a:xfrm>
            <a:off x="959129" y="3220692"/>
            <a:ext cx="77101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          </a:t>
            </a:r>
            <a:r>
              <a:rPr lang="en-US" altLang="en-US" b="1" dirty="0">
                <a:latin typeface="Arial" panose="020B0604020202020204" pitchFamily="34" charset="0"/>
              </a:rPr>
              <a:t>Inductive step</a:t>
            </a:r>
            <a:r>
              <a:rPr lang="en-US" altLang="en-US" dirty="0">
                <a:latin typeface="Arial" panose="020B0604020202020204" pitchFamily="34" charset="0"/>
              </a:rPr>
              <a:t>: Show that </a:t>
            </a:r>
            <a:r>
              <a:rPr lang="en-US" altLang="en-US" i="1" dirty="0">
                <a:latin typeface="Arial" panose="020B0604020202020204" pitchFamily="34" charset="0"/>
              </a:rPr>
              <a:t>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i="1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) is true, then also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i="1" dirty="0">
                <a:latin typeface="Arial" panose="020B0604020202020204" pitchFamily="34" charset="0"/>
              </a:rPr>
              <a:t>k</a:t>
            </a:r>
            <a:r>
              <a:rPr lang="en-US" altLang="en-US" dirty="0">
                <a:latin typeface="Arial" panose="020B0604020202020204" pitchFamily="34" charset="0"/>
              </a:rPr>
              <a:t> + 1) is true.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A28931-E063-4CEE-A696-D19A01B0B4DA}"/>
              </a:ext>
            </a:extLst>
          </p:cNvPr>
          <p:cNvSpPr/>
          <p:nvPr/>
        </p:nvSpPr>
        <p:spPr>
          <a:xfrm>
            <a:off x="660769" y="568674"/>
            <a:ext cx="7845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Mathematical induction can be used to prove that the following statement, which we will call </a:t>
            </a:r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, is true for all natural numbers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EAD5BF7-D5F4-47FC-B718-EDFEB1CB6CEA}"/>
              </a:ext>
            </a:extLst>
          </p:cNvPr>
          <p:cNvSpPr/>
          <p:nvPr/>
        </p:nvSpPr>
        <p:spPr>
          <a:xfrm>
            <a:off x="533400" y="2049249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gives a formula for the sum of the natural numbers less than or equal to number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. The proof that P(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) is true for each natural number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proceeds as follows.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793B8CF-A881-4762-9E01-781058EEB020}"/>
                  </a:ext>
                </a:extLst>
              </p:cNvPr>
              <p:cNvSpPr txBox="1"/>
              <p:nvPr/>
            </p:nvSpPr>
            <p:spPr>
              <a:xfrm>
                <a:off x="4685239" y="1572440"/>
                <a:ext cx="4284134" cy="63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 + 2 + 3 + … + </a:t>
                </a:r>
                <a:r>
                  <a:rPr lang="en-US" i="1" dirty="0"/>
                  <a:t>n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793B8CF-A881-4762-9E01-781058EEB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39" y="1572440"/>
                <a:ext cx="4284134" cy="631070"/>
              </a:xfrm>
              <a:prstGeom prst="rect">
                <a:avLst/>
              </a:prstGeom>
              <a:blipFill>
                <a:blip r:embed="rId2"/>
                <a:stretch>
                  <a:fillRect l="-2279" b="-8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A17F441C-230B-4945-B06E-2F5CD8E5B72A}"/>
              </a:ext>
            </a:extLst>
          </p:cNvPr>
          <p:cNvSpPr/>
          <p:nvPr/>
        </p:nvSpPr>
        <p:spPr>
          <a:xfrm>
            <a:off x="3671820" y="1538170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err="1">
                <a:latin typeface="Arial" panose="020B0604020202020204" pitchFamily="34" charset="0"/>
              </a:rPr>
              <a:t>P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1F249F-F8D6-4C2D-B222-0A146839A205}"/>
                  </a:ext>
                </a:extLst>
              </p:cNvPr>
              <p:cNvSpPr txBox="1"/>
              <p:nvPr/>
            </p:nvSpPr>
            <p:spPr>
              <a:xfrm>
                <a:off x="3892296" y="3601692"/>
                <a:ext cx="4616857" cy="63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i="1" dirty="0">
                    <a:solidFill>
                      <a:srgbClr val="0000FF"/>
                    </a:solidFill>
                  </a:rPr>
                  <a:t> + </a:t>
                </a:r>
                <a:r>
                  <a:rPr lang="en-US" dirty="0">
                    <a:solidFill>
                      <a:srgbClr val="0000FF"/>
                    </a:solidFill>
                  </a:rPr>
                  <a:t>(</a:t>
                </a:r>
                <a:r>
                  <a:rPr lang="en-US" i="1" dirty="0">
                    <a:solidFill>
                      <a:srgbClr val="0000FF"/>
                    </a:solidFill>
                  </a:rPr>
                  <a:t>k+1</a:t>
                </a:r>
                <a:r>
                  <a:rPr lang="en-US" dirty="0">
                    <a:solidFill>
                      <a:srgbClr val="0000FF"/>
                    </a:solidFill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C1F249F-F8D6-4C2D-B222-0A146839A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296" y="3601692"/>
                <a:ext cx="4616857" cy="631070"/>
              </a:xfrm>
              <a:prstGeom prst="rect">
                <a:avLst/>
              </a:prstGeom>
              <a:blipFill>
                <a:blip r:embed="rId3"/>
                <a:stretch>
                  <a:fillRect b="-8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9E9E2D4-80CB-48B3-BED0-EA67BBEF8397}"/>
                  </a:ext>
                </a:extLst>
              </p:cNvPr>
              <p:cNvSpPr txBox="1"/>
              <p:nvPr/>
            </p:nvSpPr>
            <p:spPr>
              <a:xfrm>
                <a:off x="3903683" y="4256339"/>
                <a:ext cx="2129153" cy="640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+2(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9E9E2D4-80CB-48B3-BED0-EA67BBEF83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683" y="4256339"/>
                <a:ext cx="2129153" cy="6407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2340FD4-0BCF-4836-9CD2-D03853C09BD7}"/>
                  </a:ext>
                </a:extLst>
              </p:cNvPr>
              <p:cNvSpPr txBox="1"/>
              <p:nvPr/>
            </p:nvSpPr>
            <p:spPr>
              <a:xfrm>
                <a:off x="6008980" y="4204983"/>
                <a:ext cx="1894574" cy="63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2340FD4-0BCF-4836-9CD2-D03853C09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980" y="4204983"/>
                <a:ext cx="1894574" cy="631070"/>
              </a:xfrm>
              <a:prstGeom prst="rect">
                <a:avLst/>
              </a:prstGeom>
              <a:blipFill>
                <a:blip r:embed="rId5"/>
                <a:stretch>
                  <a:fillRect l="-5145" b="-8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93FFEEF-809C-4DCA-9FA7-28F38FB4EDAF}"/>
                  </a:ext>
                </a:extLst>
              </p:cNvPr>
              <p:cNvSpPr txBox="1"/>
              <p:nvPr/>
            </p:nvSpPr>
            <p:spPr>
              <a:xfrm>
                <a:off x="5978848" y="4828931"/>
                <a:ext cx="1894574" cy="63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93FFEEF-809C-4DCA-9FA7-28F38FB4ED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848" y="4828931"/>
                <a:ext cx="1894574" cy="631070"/>
              </a:xfrm>
              <a:prstGeom prst="rect">
                <a:avLst/>
              </a:prstGeom>
              <a:blipFill>
                <a:blip r:embed="rId6"/>
                <a:stretch>
                  <a:fillRect l="-5145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63942B9-F6DB-47A7-9F93-C5DFAFCFAAA6}"/>
                  </a:ext>
                </a:extLst>
              </p:cNvPr>
              <p:cNvSpPr txBox="1"/>
              <p:nvPr/>
            </p:nvSpPr>
            <p:spPr>
              <a:xfrm>
                <a:off x="4118597" y="4897092"/>
                <a:ext cx="1894574" cy="631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+1)(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63942B9-F6DB-47A7-9F93-C5DFAFCFA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597" y="4897092"/>
                <a:ext cx="1894574" cy="6310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1FE39D75-5EFD-4BF5-9562-4A64D8376F28}"/>
              </a:ext>
            </a:extLst>
          </p:cNvPr>
          <p:cNvSpPr/>
          <p:nvPr/>
        </p:nvSpPr>
        <p:spPr>
          <a:xfrm>
            <a:off x="267425" y="4342161"/>
            <a:ext cx="3665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Writing with common denominator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A225B73-4310-4864-823D-FB8FAA195036}"/>
              </a:ext>
            </a:extLst>
          </p:cNvPr>
          <p:cNvSpPr/>
          <p:nvPr/>
        </p:nvSpPr>
        <p:spPr>
          <a:xfrm>
            <a:off x="267425" y="4946253"/>
            <a:ext cx="3665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  <a:latin typeface="Arial" panose="020B0604020202020204" pitchFamily="34" charset="0"/>
              </a:rPr>
              <a:t>Factorising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8" name="Rectangle 37">
            <a:hlinkClick r:id="rId8"/>
            <a:extLst>
              <a:ext uri="{FF2B5EF4-FFF2-40B4-BE49-F238E27FC236}">
                <a16:creationId xmlns:a16="http://schemas.microsoft.com/office/drawing/2014/main" id="{24FE61F1-D954-48B2-8C7E-EC7E82DE4C1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8"/>
            <a:extLst>
              <a:ext uri="{FF2B5EF4-FFF2-40B4-BE49-F238E27FC236}">
                <a16:creationId xmlns:a16="http://schemas.microsoft.com/office/drawing/2014/main" id="{D54D73D8-EF78-4B27-B321-34B84BDCBA2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F6D8DD-38C1-D291-3C04-7D742B91D1A9}"/>
              </a:ext>
            </a:extLst>
          </p:cNvPr>
          <p:cNvSpPr/>
          <p:nvPr/>
        </p:nvSpPr>
        <p:spPr>
          <a:xfrm>
            <a:off x="3357673" y="597242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</a:rPr>
              <a:t>Q.E.D.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206AF5-87A5-325B-507D-50A6A5F2F433}"/>
              </a:ext>
            </a:extLst>
          </p:cNvPr>
          <p:cNvSpPr/>
          <p:nvPr/>
        </p:nvSpPr>
        <p:spPr>
          <a:xfrm>
            <a:off x="279715" y="5521040"/>
            <a:ext cx="7867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latin typeface="Arial" panose="020B0604020202020204" pitchFamily="34" charset="0"/>
              </a:rPr>
              <a:t>Since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1</a:t>
            </a:r>
            <a:r>
              <a:rPr lang="en-US" altLang="en-US" sz="2300" dirty="0">
                <a:latin typeface="Arial" panose="020B0604020202020204" pitchFamily="34" charset="0"/>
              </a:rPr>
              <a:t> is true, and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cs typeface="Times New Roman" panose="02020603050405020304" pitchFamily="18" charset="0"/>
              </a:rPr>
              <a:t> </a:t>
            </a:r>
            <a:r>
              <a:rPr lang="en-US" altLang="en-US" sz="2300" baseline="-25000" dirty="0">
                <a:cs typeface="Times New Roman" panose="02020603050405020304" pitchFamily="18" charset="0"/>
              </a:rPr>
              <a:t>+ 1 </a:t>
            </a:r>
            <a:r>
              <a:rPr lang="en-US" altLang="en-US" sz="2300" dirty="0">
                <a:latin typeface="Arial" panose="020B0604020202020204" pitchFamily="34" charset="0"/>
              </a:rPr>
              <a:t>is true whenever </a:t>
            </a:r>
            <a:r>
              <a:rPr lang="en-US" altLang="en-US" sz="2300" i="1" dirty="0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>
                <a:cs typeface="Times New Roman" panose="02020603050405020304" pitchFamily="18" charset="0"/>
              </a:rPr>
              <a:t>k</a:t>
            </a:r>
            <a:r>
              <a:rPr lang="en-US" altLang="en-US" sz="2300" dirty="0">
                <a:latin typeface="Arial" panose="020B0604020202020204" pitchFamily="34" charset="0"/>
              </a:rPr>
              <a:t> is true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C45596-C191-475A-13B3-93A5C1E312C5}"/>
              </a:ext>
            </a:extLst>
          </p:cNvPr>
          <p:cNvSpPr/>
          <p:nvPr/>
        </p:nvSpPr>
        <p:spPr>
          <a:xfrm>
            <a:off x="309020" y="5924751"/>
            <a:ext cx="3789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altLang="en-US" sz="23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23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300" dirty="0">
                <a:latin typeface="Arial" panose="020B0604020202020204" pitchFamily="34" charset="0"/>
              </a:rPr>
              <a:t> is true for all </a:t>
            </a:r>
            <a:r>
              <a:rPr lang="en-US" altLang="en-US" sz="2000" i="1" dirty="0">
                <a:cs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 </a:t>
            </a:r>
            <a:r>
              <a:rPr lang="en-US" altLang="en-US" sz="20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ℕ</a:t>
            </a:r>
            <a:endParaRPr lang="en-US" altLang="en-US" sz="2300" dirty="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E5425F-6F3D-2A82-155B-F9E08D2C8148}"/>
              </a:ext>
            </a:extLst>
          </p:cNvPr>
          <p:cNvSpPr/>
          <p:nvPr/>
        </p:nvSpPr>
        <p:spPr>
          <a:xfrm>
            <a:off x="4439947" y="5944933"/>
            <a:ext cx="34138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/>
              <a:t>quod </a:t>
            </a:r>
            <a:r>
              <a:rPr lang="en-GB" sz="2000" i="1" dirty="0" err="1"/>
              <a:t>erat</a:t>
            </a:r>
            <a:r>
              <a:rPr lang="en-GB" sz="2000" i="1" dirty="0"/>
              <a:t> demonstrandum</a:t>
            </a:r>
            <a:r>
              <a:rPr lang="en-GB" sz="2000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0B51BC-E891-E43E-C847-E696434DDF4C}"/>
              </a:ext>
            </a:extLst>
          </p:cNvPr>
          <p:cNvSpPr/>
          <p:nvPr/>
        </p:nvSpPr>
        <p:spPr>
          <a:xfrm>
            <a:off x="4441175" y="6313877"/>
            <a:ext cx="3772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/>
              <a:t>what was to be demonstrated</a:t>
            </a:r>
          </a:p>
        </p:txBody>
      </p:sp>
    </p:spTree>
    <p:extLst>
      <p:ext uri="{BB962C8B-B14F-4D97-AF65-F5344CB8AC3E}">
        <p14:creationId xmlns:p14="http://schemas.microsoft.com/office/powerpoint/2010/main" val="59331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3" grpId="0"/>
      <p:bldP spid="34" grpId="0"/>
      <p:bldP spid="2" grpId="0"/>
      <p:bldP spid="37" grpId="0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2477869"/>
            <a:ext cx="7827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1</a:t>
            </a:r>
            <a:r>
              <a:rPr lang="en-US" altLang="en-US" dirty="0">
                <a:latin typeface="Arial" panose="020B0604020202020204" pitchFamily="34" charset="0"/>
              </a:rPr>
              <a:t>: Show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4648200"/>
            <a:ext cx="7679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In the right-hand side of the equation, if n = 1 </a:t>
            </a:r>
          </a:p>
        </p:txBody>
      </p:sp>
      <p:sp>
        <p:nvSpPr>
          <p:cNvPr id="8" name="Rectangle 7"/>
          <p:cNvSpPr/>
          <p:nvPr/>
        </p:nvSpPr>
        <p:spPr>
          <a:xfrm>
            <a:off x="2006908" y="3109099"/>
            <a:ext cx="13730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) 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1000" y="3512403"/>
            <a:ext cx="81511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In the left-hand side of the equation, the only term is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, and so the left-hand side is simply equal to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5652786"/>
            <a:ext cx="8087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The two sides are equal, so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1. Thus it has been shown that </a:t>
            </a:r>
            <a:r>
              <a:rPr lang="en-US" altLang="en-US" i="1" dirty="0">
                <a:latin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</a:rPr>
              <a:t>(1) is true.</a:t>
            </a:r>
          </a:p>
        </p:txBody>
      </p:sp>
      <p:sp>
        <p:nvSpPr>
          <p:cNvPr id="10" name="Text Box 59"/>
          <p:cNvSpPr txBox="1">
            <a:spLocks noChangeArrowheads="1"/>
          </p:cNvSpPr>
          <p:nvPr/>
        </p:nvSpPr>
        <p:spPr bwMode="auto">
          <a:xfrm>
            <a:off x="2786266" y="2028096"/>
            <a:ext cx="6495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415522" y="1989520"/>
                <a:ext cx="2165593" cy="525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522" y="1989520"/>
                <a:ext cx="2165593" cy="5250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59"/>
          <p:cNvSpPr txBox="1">
            <a:spLocks noChangeArrowheads="1"/>
          </p:cNvSpPr>
          <p:nvPr/>
        </p:nvSpPr>
        <p:spPr bwMode="auto">
          <a:xfrm>
            <a:off x="2876859" y="3018696"/>
            <a:ext cx="6495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06115" y="2980120"/>
                <a:ext cx="2165593" cy="525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6115" y="2980120"/>
                <a:ext cx="2165593" cy="5250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59"/>
              <p:cNvSpPr txBox="1">
                <a:spLocks noChangeArrowheads="1"/>
              </p:cNvSpPr>
              <p:nvPr/>
            </p:nvSpPr>
            <p:spPr bwMode="auto">
              <a:xfrm>
                <a:off x="3268646" y="4186535"/>
                <a:ext cx="11633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solidFill>
                      <a:srgbClr val="0000FF"/>
                    </a:solidFill>
                    <a:latin typeface="Times New Roman" pitchFamily="18" charset="0"/>
                  </a:rPr>
                  <a:t>S</a:t>
                </a:r>
                <a:r>
                  <a:rPr lang="en-GB" sz="2400" i="1" baseline="-25000" dirty="0">
                    <a:solidFill>
                      <a:srgbClr val="0000FF"/>
                    </a:solidFill>
                    <a:latin typeface="Times New Roman" pitchFamily="18" charset="0"/>
                  </a:rPr>
                  <a:t>1 </a:t>
                </a:r>
                <a:r>
                  <a:rPr lang="en-GB" sz="2400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2400" dirty="0">
                    <a:solidFill>
                      <a:srgbClr val="0000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Text 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68646" y="4186535"/>
                <a:ext cx="1163332" cy="461665"/>
              </a:xfrm>
              <a:prstGeom prst="rect">
                <a:avLst/>
              </a:prstGeom>
              <a:blipFill>
                <a:blip r:embed="rId4"/>
                <a:stretch>
                  <a:fillRect l="-7853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80003" y="5138817"/>
                <a:ext cx="2134430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1−1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003" y="5138817"/>
                <a:ext cx="2134430" cy="5761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59"/>
              <p:cNvSpPr txBox="1">
                <a:spLocks noChangeArrowheads="1"/>
              </p:cNvSpPr>
              <p:nvPr/>
            </p:nvSpPr>
            <p:spPr bwMode="auto">
              <a:xfrm>
                <a:off x="5514433" y="5221611"/>
                <a:ext cx="85555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2400" dirty="0">
                    <a:solidFill>
                      <a:srgbClr val="0000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8" name="Text 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4433" y="5221611"/>
                <a:ext cx="855555" cy="461665"/>
              </a:xfrm>
              <a:prstGeom prst="rect">
                <a:avLst/>
              </a:prstGeom>
              <a:blipFill>
                <a:blip r:embed="rId6"/>
                <a:stretch>
                  <a:fillRect l="-11429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381000" y="770931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Mathematical induction to show that the sum </a:t>
            </a:r>
            <a:r>
              <a:rPr lang="en-GB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GB" b="1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of the first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terms of an arithmetic sequence with first term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 and common difference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dirty="0">
                <a:latin typeface="Arial" panose="020B0604020202020204" pitchFamily="34" charset="0"/>
              </a:rPr>
              <a:t> is given by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48D219CD-EBB2-4536-AEDE-CAA0B23293C0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21" name="Rectangle 20">
            <a:hlinkClick r:id="rId7"/>
            <a:extLst>
              <a:ext uri="{FF2B5EF4-FFF2-40B4-BE49-F238E27FC236}">
                <a16:creationId xmlns:a16="http://schemas.microsoft.com/office/drawing/2014/main" id="{32DA7F61-3AB4-4E21-A01F-7780D03D6BD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7"/>
            <a:extLst>
              <a:ext uri="{FF2B5EF4-FFF2-40B4-BE49-F238E27FC236}">
                <a16:creationId xmlns:a16="http://schemas.microsoft.com/office/drawing/2014/main" id="{7D817A4C-EDED-4819-9336-9F6D1392650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7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4" grpId="0"/>
      <p:bldP spid="15" grpId="0"/>
      <p:bldP spid="10" grpId="0"/>
      <p:bldP spid="11" grpId="0" animBg="1"/>
      <p:bldP spid="12" grpId="0"/>
      <p:bldP spid="13" grpId="0" animBg="1"/>
      <p:bldP spid="16" grpId="0"/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33400" y="2765324"/>
            <a:ext cx="7827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Step 2</a:t>
            </a:r>
            <a:r>
              <a:rPr lang="en-US" altLang="en-US" dirty="0">
                <a:latin typeface="Arial" panose="020B0604020202020204" pitchFamily="34" charset="0"/>
              </a:rPr>
              <a:t>: We assume that the statement is true for </a:t>
            </a:r>
            <a:r>
              <a:rPr lang="en-US" altLang="en-US" i="1" dirty="0">
                <a:latin typeface="Arial" panose="020B0604020202020204" pitchFamily="34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= k.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75214" y="3496235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en-US" altLang="en-US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k</a:t>
            </a:r>
            <a:r>
              <a:rPr lang="en-US" altLang="en-US" dirty="0">
                <a:solidFill>
                  <a:srgbClr val="0000FF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3485544" y="3467576"/>
            <a:ext cx="686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 err="1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14800" y="3429000"/>
                <a:ext cx="2146229" cy="582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2146229" cy="5823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4">
            <a:extLst>
              <a:ext uri="{FF2B5EF4-FFF2-40B4-BE49-F238E27FC236}">
                <a16:creationId xmlns:a16="http://schemas.microsoft.com/office/drawing/2014/main" id="{69433439-1A68-49CD-A479-2E972363B692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08308"/>
            <a:ext cx="6798734" cy="63374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alt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Mathematical induction</a:t>
            </a:r>
          </a:p>
        </p:txBody>
      </p:sp>
      <p:sp>
        <p:nvSpPr>
          <p:cNvPr id="17" name="Text Box 59">
            <a:extLst>
              <a:ext uri="{FF2B5EF4-FFF2-40B4-BE49-F238E27FC236}">
                <a16:creationId xmlns:a16="http://schemas.microsoft.com/office/drawing/2014/main" id="{4AAD62FF-26B0-471E-AF0D-54C0F0384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266" y="2028096"/>
            <a:ext cx="6495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4D3C7A5-0E1C-4AB4-BD26-E910C5D48203}"/>
                  </a:ext>
                </a:extLst>
              </p:cNvPr>
              <p:cNvSpPr txBox="1"/>
              <p:nvPr/>
            </p:nvSpPr>
            <p:spPr>
              <a:xfrm>
                <a:off x="3415522" y="1989520"/>
                <a:ext cx="2165593" cy="525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sz="20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4D3C7A5-0E1C-4AB4-BD26-E910C5D482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522" y="1989520"/>
                <a:ext cx="2165593" cy="5250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8800E25A-D911-4BDC-B02B-F31CB31B583D}"/>
              </a:ext>
            </a:extLst>
          </p:cNvPr>
          <p:cNvSpPr/>
          <p:nvPr/>
        </p:nvSpPr>
        <p:spPr>
          <a:xfrm>
            <a:off x="381000" y="770931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Use Mathematical induction to show that the sum of the first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Arial" panose="020B0604020202020204" pitchFamily="34" charset="0"/>
              </a:rPr>
              <a:t> terms of an arithmetic sequence with first term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baseline="-25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 and common difference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dirty="0">
                <a:latin typeface="Arial" panose="020B0604020202020204" pitchFamily="34" charset="0"/>
              </a:rPr>
              <a:t> is given by</a:t>
            </a:r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53109DC8-18A7-47C2-8046-628DE01B8F7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FC017672-A870-4B64-9941-45F7C11BFF1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40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  <p:bldP spid="13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3310</TotalTime>
  <Words>4704</Words>
  <Application>Microsoft Office PowerPoint</Application>
  <PresentationFormat>On-screen Show (4:3)</PresentationFormat>
  <Paragraphs>595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Cambria Math</vt:lpstr>
      <vt:lpstr>Comic Sans MS</vt:lpstr>
      <vt:lpstr>Google Sans</vt:lpstr>
      <vt:lpstr>Symbol</vt:lpstr>
      <vt:lpstr>Times New Roman</vt:lpstr>
      <vt:lpstr>Wingdings 2</vt:lpstr>
      <vt:lpstr>Theme1</vt:lpstr>
      <vt:lpstr>Mathematical induction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31</cp:revision>
  <dcterms:created xsi:type="dcterms:W3CDTF">2020-03-18T13:56:19Z</dcterms:created>
  <dcterms:modified xsi:type="dcterms:W3CDTF">2024-11-09T18:06:42Z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