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5" r:id="rId3"/>
    <p:sldId id="322" r:id="rId4"/>
    <p:sldId id="316" r:id="rId5"/>
    <p:sldId id="317" r:id="rId6"/>
    <p:sldId id="318" r:id="rId7"/>
    <p:sldId id="319" r:id="rId8"/>
    <p:sldId id="320" r:id="rId9"/>
    <p:sldId id="321" r:id="rId10"/>
    <p:sldId id="323" r:id="rId11"/>
    <p:sldId id="298" r:id="rId1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0099"/>
    <a:srgbClr val="99CCFF"/>
    <a:srgbClr val="FF7C80"/>
    <a:srgbClr val="33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>
      <p:cViewPr varScale="1">
        <p:scale>
          <a:sx n="65" d="100"/>
          <a:sy n="65" d="100"/>
        </p:scale>
        <p:origin x="127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B19CAC-4ADF-40D9-80E2-CF329D1A44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51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0EA90-397B-41BE-BFFD-EAEE08333F1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3FFAF-1E6C-494C-BB6B-3F3017F4A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89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support.org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BC5FDF6F-438B-4719-B23F-CF9DE862B1F0}" type="datetime3">
              <a:rPr lang="en-US" smtClean="0"/>
              <a:pPr/>
              <a:t>21 October 2024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2A00AEB-3C8A-4E90-92BB-E70457310CB6}"/>
              </a:ext>
            </a:extLst>
          </p:cNvPr>
          <p:cNvSpPr/>
          <p:nvPr userDrawn="1"/>
        </p:nvSpPr>
        <p:spPr>
          <a:xfrm>
            <a:off x="645790" y="6504801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86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1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5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8706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1701638-9891-450A-A820-2B77055369E3}"/>
              </a:ext>
            </a:extLst>
          </p:cNvPr>
          <p:cNvSpPr/>
          <p:nvPr userDrawn="1"/>
        </p:nvSpPr>
        <p:spPr>
          <a:xfrm>
            <a:off x="645790" y="6504801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85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59772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188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1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6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B2DE70-67B1-47C9-9580-E8E78BFC64BA}"/>
              </a:ext>
            </a:extLst>
          </p:cNvPr>
          <p:cNvSpPr/>
          <p:nvPr userDrawn="1"/>
        </p:nvSpPr>
        <p:spPr>
          <a:xfrm>
            <a:off x="645790" y="6504801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dirty="0"/>
              <a:t>www.mathssupport.org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187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mathssupport.or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10/21/2024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chemeClr val="tx2">
                    <a:shade val="90000"/>
                  </a:schemeClr>
                </a:solidFill>
              </a:rPr>
              <a:t>www.mathssupport.org</a:t>
            </a: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7BDFDB0-8D90-46E4-99DE-37E7B970D526}"/>
              </a:ext>
            </a:extLst>
          </p:cNvPr>
          <p:cNvSpPr/>
          <p:nvPr userDrawn="1"/>
        </p:nvSpPr>
        <p:spPr>
          <a:xfrm>
            <a:off x="645790" y="6504801"/>
            <a:ext cx="1616212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0070C0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www.mathssupport.org</a:t>
            </a:r>
            <a:endParaRPr lang="en-GB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43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support.org/" TargetMode="External"/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info@mathssupport.org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848600" cy="1295400"/>
          </a:xfrm>
        </p:spPr>
        <p:txBody>
          <a:bodyPr/>
          <a:lstStyle/>
          <a:p>
            <a:r>
              <a:rPr lang="en-US" dirty="0">
                <a:latin typeface="+mn-lt"/>
              </a:rPr>
              <a:t>Proof by deduction</a:t>
            </a:r>
          </a:p>
        </p:txBody>
      </p:sp>
      <p:sp>
        <p:nvSpPr>
          <p:cNvPr id="4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781800" cy="1600200"/>
          </a:xfrm>
        </p:spPr>
        <p:txBody>
          <a:bodyPr/>
          <a:lstStyle/>
          <a:p>
            <a:pPr marL="633413" indent="-633413" algn="l"/>
            <a:r>
              <a:rPr lang="en-US" dirty="0"/>
              <a:t>LO: To understand and use proof by deduction.</a:t>
            </a:r>
            <a:endParaRPr lang="en-GB" dirty="0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001C1432-EA39-4F3F-8846-0BD411EF8EB4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hlinkClick r:id="rId2"/>
            <a:extLst>
              <a:ext uri="{FF2B5EF4-FFF2-40B4-BE49-F238E27FC236}">
                <a16:creationId xmlns:a16="http://schemas.microsoft.com/office/drawing/2014/main" id="{1D2E3DCF-D697-4AC5-B232-335DFDD5A178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23C6D9-067D-874A-4031-563F90323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AEC02-752C-4F75-B75F-F2843966AB39}" type="datetime3">
              <a:rPr lang="en-US" smtClean="0"/>
              <a:t>21 October 2024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D8CF916-F455-6E57-913D-17523F7BA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741" y="920091"/>
            <a:ext cx="8229600" cy="656153"/>
          </a:xfrm>
        </p:spPr>
        <p:txBody>
          <a:bodyPr>
            <a:normAutofit fontScale="90000"/>
          </a:bodyPr>
          <a:lstStyle/>
          <a:p>
            <a:r>
              <a:rPr dirty="0"/>
              <a:t>Conclusion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EE8F9D4-85C4-A8BE-1826-0D7C20625FC3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868"/>
            <a:ext cx="7162800" cy="656152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34F698-8D30-26B5-1817-D8DE1A6EAF10}"/>
              </a:ext>
            </a:extLst>
          </p:cNvPr>
          <p:cNvSpPr txBox="1"/>
          <p:nvPr/>
        </p:nvSpPr>
        <p:spPr>
          <a:xfrm>
            <a:off x="481779" y="1865172"/>
            <a:ext cx="8059994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Proof by deduction is a fundamental method in mathematics to establish the truth of statements through a series of logical steps.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F072B0-5DDC-9664-C4AE-FFF5BEC3F8D5}"/>
              </a:ext>
            </a:extLst>
          </p:cNvPr>
          <p:cNvSpPr txBox="1"/>
          <p:nvPr/>
        </p:nvSpPr>
        <p:spPr>
          <a:xfrm>
            <a:off x="476864" y="3581400"/>
            <a:ext cx="805753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Practice developing proofs in various contexts to strengthen your understanding.</a:t>
            </a:r>
          </a:p>
        </p:txBody>
      </p:sp>
    </p:spTree>
    <p:extLst>
      <p:ext uri="{BB962C8B-B14F-4D97-AF65-F5344CB8AC3E}">
        <p14:creationId xmlns:p14="http://schemas.microsoft.com/office/powerpoint/2010/main" val="186640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hlinkClick r:id="rId2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2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2"/>
            <a:extLst>
              <a:ext uri="{FF2B5EF4-FFF2-40B4-BE49-F238E27FC236}">
                <a16:creationId xmlns:a16="http://schemas.microsoft.com/office/drawing/2014/main" id="{C5F37A8B-1007-44EE-9F4E-28C2E8B920B8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 descr="A close up of a cage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8399A3E6-3B2B-4602-A9E5-05FA33B4BD6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9775" y="762000"/>
            <a:ext cx="4572000" cy="29374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29C96EE-20AA-42DA-8C63-7445E997B17A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Thank you for using resources from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1D77BE-AB03-42A4-8AF6-1CFF22C0B6C6}"/>
              </a:ext>
            </a:extLst>
          </p:cNvPr>
          <p:cNvSpPr txBox="1"/>
          <p:nvPr/>
        </p:nvSpPr>
        <p:spPr>
          <a:xfrm>
            <a:off x="2262188" y="4198867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8D739D-66AF-4885-BC68-895FBFDDB710}"/>
              </a:ext>
            </a:extLst>
          </p:cNvPr>
          <p:cNvSpPr txBox="1"/>
          <p:nvPr/>
        </p:nvSpPr>
        <p:spPr>
          <a:xfrm>
            <a:off x="765464" y="4778387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have a special request, drop us an email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2F41C2-F4E7-4566-9934-734052273CA2}"/>
              </a:ext>
            </a:extLst>
          </p:cNvPr>
          <p:cNvSpPr txBox="1"/>
          <p:nvPr/>
        </p:nvSpPr>
        <p:spPr>
          <a:xfrm>
            <a:off x="2778918" y="531364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info@mathssupport.org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CD8414-B8DC-40F1-BE72-BA7BE5366312}"/>
              </a:ext>
            </a:extLst>
          </p:cNvPr>
          <p:cNvSpPr txBox="1"/>
          <p:nvPr/>
        </p:nvSpPr>
        <p:spPr>
          <a:xfrm>
            <a:off x="1524000" y="36576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more resources visit our website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89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71868"/>
            <a:ext cx="7162800" cy="65615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12" name="Rectangle 11">
            <a:hlinkClick r:id="rId2"/>
            <a:extLst>
              <a:ext uri="{FF2B5EF4-FFF2-40B4-BE49-F238E27FC236}">
                <a16:creationId xmlns:a16="http://schemas.microsoft.com/office/drawing/2014/main" id="{53EBE975-6E8C-49A4-ABB4-05B38051E423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hlinkClick r:id="rId2"/>
            <a:extLst>
              <a:ext uri="{FF2B5EF4-FFF2-40B4-BE49-F238E27FC236}">
                <a16:creationId xmlns:a16="http://schemas.microsoft.com/office/drawing/2014/main" id="{398EE524-AE56-44A5-A809-2D92493CBD32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D51BCBF-AD88-47FC-AFC8-6B78E93D7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227" y="1771986"/>
            <a:ext cx="79791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b="0" dirty="0"/>
              <a:t>Proof by deduction is a process of deriving conclusions from a set of premises or known facts, using logical reasoning.</a:t>
            </a:r>
            <a:r>
              <a:rPr lang="en-US" altLang="en-US" b="0" dirty="0">
                <a:latin typeface="+mn-lt"/>
              </a:rPr>
              <a:t>.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259F790-A855-C496-324D-4A618F1ED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12" y="3198167"/>
            <a:ext cx="1743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520700" indent="-520700" eaLnBrk="1" hangingPunct="1"/>
            <a:r>
              <a:rPr lang="en-GB" dirty="0"/>
              <a:t>Goal: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633B0C6-27D9-ED84-6239-83F8B209A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895055"/>
            <a:ext cx="80684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0225" algn="l"/>
                <a:tab pos="2520950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US" b="0" dirty="0"/>
              <a:t>To prove that a statement is universally true by logically building upon already established facts or axioms.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DA4487-7D10-A1DF-3BBB-4D9381264231}"/>
              </a:ext>
            </a:extLst>
          </p:cNvPr>
          <p:cNvSpPr txBox="1">
            <a:spLocks/>
          </p:cNvSpPr>
          <p:nvPr/>
        </p:nvSpPr>
        <p:spPr>
          <a:xfrm>
            <a:off x="418365" y="1093864"/>
            <a:ext cx="8229600" cy="507988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is Proof by Deduction?</a:t>
            </a:r>
          </a:p>
        </p:txBody>
      </p:sp>
    </p:spTree>
    <p:extLst>
      <p:ext uri="{BB962C8B-B14F-4D97-AF65-F5344CB8AC3E}">
        <p14:creationId xmlns:p14="http://schemas.microsoft.com/office/powerpoint/2010/main" val="408346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831AEBC-C777-45C6-6A54-2B59784CA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038434"/>
            <a:ext cx="8229600" cy="656152"/>
          </a:xfrm>
        </p:spPr>
        <p:txBody>
          <a:bodyPr>
            <a:normAutofit/>
          </a:bodyPr>
          <a:lstStyle/>
          <a:p>
            <a:r>
              <a:rPr sz="2400" b="1" dirty="0"/>
              <a:t>Why Proof by Deduction is Important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683F10A-098F-72FF-9D40-EE6A7C4CDFB9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868"/>
            <a:ext cx="7162800" cy="656152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147571-A2BE-A714-DB84-E29817A68DA1}"/>
              </a:ext>
            </a:extLst>
          </p:cNvPr>
          <p:cNvSpPr txBox="1"/>
          <p:nvPr/>
        </p:nvSpPr>
        <p:spPr>
          <a:xfrm>
            <a:off x="685800" y="2057400"/>
            <a:ext cx="79248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1. Foundation of Mathematics: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A41BCB-005B-5830-5B64-E15FF64AE3A8}"/>
              </a:ext>
            </a:extLst>
          </p:cNvPr>
          <p:cNvSpPr txBox="1"/>
          <p:nvPr/>
        </p:nvSpPr>
        <p:spPr>
          <a:xfrm>
            <a:off x="685800" y="3401274"/>
            <a:ext cx="792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2. Logical Reasoning: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80BAA1-B44D-97D4-E706-4D5157CF8404}"/>
              </a:ext>
            </a:extLst>
          </p:cNvPr>
          <p:cNvSpPr txBox="1"/>
          <p:nvPr/>
        </p:nvSpPr>
        <p:spPr>
          <a:xfrm>
            <a:off x="685800" y="4616779"/>
            <a:ext cx="792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3. Real-World Applications: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6BB4A0-DCFE-38E6-13DE-125242282C6D}"/>
              </a:ext>
            </a:extLst>
          </p:cNvPr>
          <p:cNvSpPr txBox="1"/>
          <p:nvPr/>
        </p:nvSpPr>
        <p:spPr>
          <a:xfrm>
            <a:off x="990600" y="2083007"/>
            <a:ext cx="79248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                                             Most mathematical theorems are proved using deduction.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7DB3A9-6808-3CE0-F8D2-7C2174898EC9}"/>
              </a:ext>
            </a:extLst>
          </p:cNvPr>
          <p:cNvSpPr txBox="1"/>
          <p:nvPr/>
        </p:nvSpPr>
        <p:spPr>
          <a:xfrm>
            <a:off x="1007806" y="3429000"/>
            <a:ext cx="7924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                              It builds strong logical thinking skills.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1CFE64-B607-FD49-8C0B-9F3D37CB4D42}"/>
              </a:ext>
            </a:extLst>
          </p:cNvPr>
          <p:cNvSpPr txBox="1"/>
          <p:nvPr/>
        </p:nvSpPr>
        <p:spPr>
          <a:xfrm>
            <a:off x="1066800" y="4616779"/>
            <a:ext cx="7924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                                        Used in coding, engineering, and scientific research.</a:t>
            </a:r>
          </a:p>
        </p:txBody>
      </p:sp>
    </p:spTree>
    <p:extLst>
      <p:ext uri="{BB962C8B-B14F-4D97-AF65-F5344CB8AC3E}">
        <p14:creationId xmlns:p14="http://schemas.microsoft.com/office/powerpoint/2010/main" val="195762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7D9D2E-9299-18D6-6155-F457EDBC0347}"/>
              </a:ext>
            </a:extLst>
          </p:cNvPr>
          <p:cNvSpPr txBox="1"/>
          <p:nvPr/>
        </p:nvSpPr>
        <p:spPr>
          <a:xfrm>
            <a:off x="609600" y="114300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The Deductive Process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1B2DEF9-CFE7-9B31-735E-C7D3CCA3E5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71868"/>
            <a:ext cx="7162800" cy="65615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0A1DAB-3523-E403-651D-335AF92D50F0}"/>
              </a:ext>
            </a:extLst>
          </p:cNvPr>
          <p:cNvSpPr txBox="1"/>
          <p:nvPr/>
        </p:nvSpPr>
        <p:spPr>
          <a:xfrm>
            <a:off x="1447800" y="1828800"/>
            <a:ext cx="6400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1. Start with known facts or premises.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5F55E0-19F5-EAD6-3D0C-450F513CB24B}"/>
              </a:ext>
            </a:extLst>
          </p:cNvPr>
          <p:cNvSpPr txBox="1"/>
          <p:nvPr/>
        </p:nvSpPr>
        <p:spPr>
          <a:xfrm>
            <a:off x="1447800" y="2691080"/>
            <a:ext cx="7010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9725" indent="-339725"/>
            <a:r>
              <a:rPr lang="en-US" dirty="0">
                <a:latin typeface="Comic Sans MS" panose="030F0702030302020204" pitchFamily="66" charset="0"/>
              </a:rPr>
              <a:t>2. Apply logical rules (such as algebraic manipulation, geometric rules, or arithmetic operations).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39775E-DFB5-B971-C90A-CB7321F9C991}"/>
              </a:ext>
            </a:extLst>
          </p:cNvPr>
          <p:cNvSpPr txBox="1"/>
          <p:nvPr/>
        </p:nvSpPr>
        <p:spPr>
          <a:xfrm>
            <a:off x="1473740" y="4114800"/>
            <a:ext cx="7010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98463" indent="-398463"/>
            <a:r>
              <a:rPr lang="en-US" dirty="0">
                <a:latin typeface="Comic Sans MS" panose="030F0702030302020204" pitchFamily="66" charset="0"/>
              </a:rPr>
              <a:t>3. Derive the conclusion that you are aiming to prove.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302D50-F3BE-00F6-894B-1005EA59085C}"/>
              </a:ext>
            </a:extLst>
          </p:cNvPr>
          <p:cNvSpPr txBox="1"/>
          <p:nvPr/>
        </p:nvSpPr>
        <p:spPr>
          <a:xfrm>
            <a:off x="647700" y="5299501"/>
            <a:ext cx="8001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Comic Sans MS" panose="030F0702030302020204" pitchFamily="66" charset="0"/>
              </a:rPr>
              <a:t>Key Idea</a:t>
            </a:r>
            <a:r>
              <a:rPr lang="en-US" dirty="0">
                <a:latin typeface="Comic Sans MS" panose="030F0702030302020204" pitchFamily="66" charset="0"/>
              </a:rPr>
              <a:t>: Each step in the deduction must follow logically from the previous one.</a:t>
            </a:r>
          </a:p>
        </p:txBody>
      </p:sp>
    </p:spTree>
    <p:extLst>
      <p:ext uri="{BB962C8B-B14F-4D97-AF65-F5344CB8AC3E}">
        <p14:creationId xmlns:p14="http://schemas.microsoft.com/office/powerpoint/2010/main" val="311502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514B5F6-1BC3-73C6-730E-4D1CAEB8A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396" y="837748"/>
            <a:ext cx="8229600" cy="533852"/>
          </a:xfrm>
        </p:spPr>
        <p:txBody>
          <a:bodyPr>
            <a:normAutofit/>
          </a:bodyPr>
          <a:lstStyle/>
          <a:p>
            <a:r>
              <a:rPr sz="2400" b="1" dirty="0"/>
              <a:t>Example 1: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EE20E01-184F-A389-D0D4-C1ABA85E348F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868"/>
            <a:ext cx="7162800" cy="656152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C13FB71-CBC3-3010-1DC5-AB8A6921E307}"/>
              </a:ext>
            </a:extLst>
          </p:cNvPr>
          <p:cNvSpPr txBox="1">
            <a:spLocks/>
          </p:cNvSpPr>
          <p:nvPr/>
        </p:nvSpPr>
        <p:spPr>
          <a:xfrm>
            <a:off x="1219200" y="1176935"/>
            <a:ext cx="7239000" cy="697622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Prove Sum of Two Even Numbers is Always Even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3BF346-8480-09F3-8F02-0C53B647C361}"/>
              </a:ext>
            </a:extLst>
          </p:cNvPr>
          <p:cNvSpPr txBox="1"/>
          <p:nvPr/>
        </p:nvSpPr>
        <p:spPr>
          <a:xfrm>
            <a:off x="496111" y="1867183"/>
            <a:ext cx="13716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dirty="0">
                <a:latin typeface="+mj-lt"/>
                <a:ea typeface="+mj-ea"/>
                <a:cs typeface="+mj-cs"/>
              </a:rPr>
              <a:t>Step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3B7DF7-C595-665A-A3A6-BE32DDD8D17A}"/>
              </a:ext>
            </a:extLst>
          </p:cNvPr>
          <p:cNvSpPr txBox="1"/>
          <p:nvPr/>
        </p:nvSpPr>
        <p:spPr>
          <a:xfrm>
            <a:off x="654996" y="2364612"/>
            <a:ext cx="8001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dirty="0">
                <a:latin typeface="+mj-lt"/>
                <a:ea typeface="+mj-ea"/>
                <a:cs typeface="+mj-cs"/>
              </a:rPr>
              <a:t>Known Fact: Even numbers can be written as 2</a:t>
            </a:r>
            <a:r>
              <a:rPr lang="en-US" sz="2300" i="1" dirty="0">
                <a:ea typeface="+mj-ea"/>
                <a:cs typeface="Times New Roman" panose="02020603050405020304" pitchFamily="18" charset="0"/>
              </a:rPr>
              <a:t>a</a:t>
            </a:r>
            <a:r>
              <a:rPr lang="en-US" sz="2300" dirty="0">
                <a:latin typeface="+mj-lt"/>
                <a:ea typeface="+mj-ea"/>
                <a:cs typeface="+mj-cs"/>
              </a:rPr>
              <a:t> and 2</a:t>
            </a:r>
            <a:r>
              <a:rPr lang="en-US" sz="2300" i="1" dirty="0">
                <a:ea typeface="+mj-ea"/>
                <a:cs typeface="Times New Roman" panose="02020603050405020304" pitchFamily="18" charset="0"/>
              </a:rPr>
              <a:t>b</a:t>
            </a:r>
            <a:r>
              <a:rPr lang="en-US" sz="2300" dirty="0">
                <a:latin typeface="+mj-lt"/>
                <a:ea typeface="+mj-ea"/>
                <a:cs typeface="+mj-cs"/>
              </a:rPr>
              <a:t>, where </a:t>
            </a:r>
            <a:r>
              <a:rPr lang="en-US" sz="2300" i="1" dirty="0">
                <a:ea typeface="+mj-ea"/>
                <a:cs typeface="Times New Roman" panose="02020603050405020304" pitchFamily="18" charset="0"/>
              </a:rPr>
              <a:t>a</a:t>
            </a:r>
            <a:r>
              <a:rPr lang="en-US" sz="2300" dirty="0">
                <a:latin typeface="+mj-lt"/>
                <a:ea typeface="+mj-ea"/>
                <a:cs typeface="+mj-cs"/>
              </a:rPr>
              <a:t> and </a:t>
            </a:r>
            <a:r>
              <a:rPr lang="en-US" sz="2300" i="1" dirty="0">
                <a:ea typeface="+mj-ea"/>
                <a:cs typeface="Times New Roman" panose="02020603050405020304" pitchFamily="18" charset="0"/>
              </a:rPr>
              <a:t>b</a:t>
            </a:r>
            <a:r>
              <a:rPr lang="en-US" sz="2300" dirty="0">
                <a:latin typeface="+mj-lt"/>
                <a:ea typeface="+mj-ea"/>
                <a:cs typeface="+mj-cs"/>
              </a:rPr>
              <a:t> are integers.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606D27-5895-32BA-8057-F3F4BBC3ECB1}"/>
              </a:ext>
            </a:extLst>
          </p:cNvPr>
          <p:cNvSpPr txBox="1"/>
          <p:nvPr/>
        </p:nvSpPr>
        <p:spPr>
          <a:xfrm>
            <a:off x="517998" y="3195609"/>
            <a:ext cx="1349713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dirty="0">
                <a:latin typeface="+mj-lt"/>
                <a:ea typeface="+mj-ea"/>
                <a:cs typeface="+mj-cs"/>
              </a:rPr>
              <a:t>Step 2: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47C811-DC49-C6BE-C436-548FDC6A9879}"/>
              </a:ext>
            </a:extLst>
          </p:cNvPr>
          <p:cNvSpPr txBox="1"/>
          <p:nvPr/>
        </p:nvSpPr>
        <p:spPr>
          <a:xfrm>
            <a:off x="724554" y="3722588"/>
            <a:ext cx="3390246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dirty="0">
                <a:latin typeface="+mj-lt"/>
                <a:ea typeface="+mj-ea"/>
                <a:cs typeface="+mj-cs"/>
              </a:rPr>
              <a:t>Add the two numbers: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3A92F5-A30A-7386-9082-FFAE1EADD0B0}"/>
              </a:ext>
            </a:extLst>
          </p:cNvPr>
          <p:cNvSpPr txBox="1"/>
          <p:nvPr/>
        </p:nvSpPr>
        <p:spPr>
          <a:xfrm>
            <a:off x="569879" y="4630233"/>
            <a:ext cx="1716122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dirty="0">
                <a:latin typeface="+mj-lt"/>
                <a:ea typeface="+mj-ea"/>
                <a:cs typeface="+mj-cs"/>
              </a:rPr>
              <a:t>Step 3: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A26BAFF-7D15-7C97-5B46-E480E8B74AAF}"/>
              </a:ext>
            </a:extLst>
          </p:cNvPr>
          <p:cNvSpPr txBox="1"/>
          <p:nvPr/>
        </p:nvSpPr>
        <p:spPr>
          <a:xfrm>
            <a:off x="700391" y="5132536"/>
            <a:ext cx="795560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dirty="0">
                <a:latin typeface="+mj-lt"/>
                <a:ea typeface="+mj-ea"/>
                <a:cs typeface="+mj-cs"/>
              </a:rPr>
              <a:t>Conclusion: Since </a:t>
            </a:r>
            <a:r>
              <a:rPr lang="en-US" sz="2300" i="1" dirty="0">
                <a:ea typeface="+mj-ea"/>
                <a:cs typeface="Times New Roman" panose="02020603050405020304" pitchFamily="18" charset="0"/>
              </a:rPr>
              <a:t>a</a:t>
            </a:r>
            <a:r>
              <a:rPr lang="en-US" sz="2300" dirty="0">
                <a:latin typeface="+mj-lt"/>
                <a:ea typeface="+mj-ea"/>
                <a:cs typeface="+mj-cs"/>
              </a:rPr>
              <a:t> + </a:t>
            </a:r>
            <a:r>
              <a:rPr lang="en-US" sz="2300" i="1" dirty="0">
                <a:ea typeface="+mj-ea"/>
                <a:cs typeface="Times New Roman" panose="02020603050405020304" pitchFamily="18" charset="0"/>
              </a:rPr>
              <a:t>b</a:t>
            </a:r>
            <a:r>
              <a:rPr lang="en-US" sz="2300" dirty="0">
                <a:latin typeface="+mj-lt"/>
                <a:ea typeface="+mj-ea"/>
                <a:cs typeface="+mj-cs"/>
              </a:rPr>
              <a:t> is an integer, the sum is divisible by 2, hence the sum is even.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E57B6F-7656-80EE-C755-F1C4AC62A11A}"/>
              </a:ext>
            </a:extLst>
          </p:cNvPr>
          <p:cNvSpPr txBox="1"/>
          <p:nvPr/>
        </p:nvSpPr>
        <p:spPr>
          <a:xfrm>
            <a:off x="3626796" y="4140087"/>
            <a:ext cx="182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  <a:ea typeface="+mj-ea"/>
                <a:cs typeface="+mj-cs"/>
              </a:rPr>
              <a:t>= 2(</a:t>
            </a:r>
            <a:r>
              <a:rPr lang="en-US" sz="2400" i="1" dirty="0">
                <a:ea typeface="+mj-ea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+mj-lt"/>
                <a:ea typeface="+mj-ea"/>
                <a:cs typeface="+mj-cs"/>
              </a:rPr>
              <a:t> + </a:t>
            </a:r>
            <a:r>
              <a:rPr lang="en-US" sz="2400" i="1" dirty="0">
                <a:ea typeface="+mj-ea"/>
                <a:cs typeface="Times New Roman" panose="02020603050405020304" pitchFamily="18" charset="0"/>
              </a:rPr>
              <a:t>b</a:t>
            </a:r>
            <a:r>
              <a:rPr lang="en-US" sz="2400" dirty="0">
                <a:latin typeface="+mj-lt"/>
                <a:ea typeface="+mj-ea"/>
                <a:cs typeface="+mj-cs"/>
              </a:rPr>
              <a:t>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4FE690-CCBE-663D-0A31-8F12C558537E}"/>
              </a:ext>
            </a:extLst>
          </p:cNvPr>
          <p:cNvSpPr txBox="1"/>
          <p:nvPr/>
        </p:nvSpPr>
        <p:spPr>
          <a:xfrm>
            <a:off x="3897143" y="3714746"/>
            <a:ext cx="13497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  <a:ea typeface="+mj-ea"/>
                <a:cs typeface="+mj-cs"/>
              </a:rPr>
              <a:t>2</a:t>
            </a:r>
            <a:r>
              <a:rPr lang="en-US" sz="2400" i="1" dirty="0">
                <a:ea typeface="+mj-ea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+mj-lt"/>
                <a:ea typeface="+mj-ea"/>
                <a:cs typeface="+mj-cs"/>
              </a:rPr>
              <a:t> + 2</a:t>
            </a:r>
            <a:r>
              <a:rPr lang="en-US" sz="2400" i="1" dirty="0">
                <a:ea typeface="+mj-ea"/>
                <a:cs typeface="Times New Roman" panose="02020603050405020304" pitchFamily="18" charset="0"/>
              </a:rPr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4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5" grpId="0"/>
      <p:bldP spid="16" grpId="0"/>
      <p:bldP spid="3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0425DB-702A-1E7C-CE97-66EFEEAE2ABB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868"/>
            <a:ext cx="7162800" cy="656152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308D13E-0A27-72BF-2A7A-4798A140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2485" y="755904"/>
            <a:ext cx="5562600" cy="656152"/>
          </a:xfrm>
        </p:spPr>
        <p:txBody>
          <a:bodyPr>
            <a:normAutofit/>
          </a:bodyPr>
          <a:lstStyle/>
          <a:p>
            <a:r>
              <a:rPr sz="2400" dirty="0"/>
              <a:t>Prove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baseline="30000" dirty="0"/>
              <a:t>2</a:t>
            </a:r>
            <a:r>
              <a:rPr sz="2400" dirty="0"/>
              <a:t> is Odd if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400" dirty="0"/>
              <a:t> is Odd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672E347-DF02-0C47-A848-05B744B2FC4E}"/>
              </a:ext>
            </a:extLst>
          </p:cNvPr>
          <p:cNvSpPr txBox="1">
            <a:spLocks/>
          </p:cNvSpPr>
          <p:nvPr/>
        </p:nvSpPr>
        <p:spPr>
          <a:xfrm>
            <a:off x="381000" y="844233"/>
            <a:ext cx="1905000" cy="543243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Example 2: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075F1A-0E4D-4353-911C-844B7835CE7B}"/>
              </a:ext>
            </a:extLst>
          </p:cNvPr>
          <p:cNvSpPr txBox="1"/>
          <p:nvPr/>
        </p:nvSpPr>
        <p:spPr>
          <a:xfrm>
            <a:off x="381000" y="1492137"/>
            <a:ext cx="137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Step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90A6F4-B7B5-E74D-D763-7BD98D9B90FE}"/>
              </a:ext>
            </a:extLst>
          </p:cNvPr>
          <p:cNvSpPr txBox="1"/>
          <p:nvPr/>
        </p:nvSpPr>
        <p:spPr>
          <a:xfrm>
            <a:off x="922507" y="1849140"/>
            <a:ext cx="7924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Known Fact: Odd numbers can be written as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n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+ 1, where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is an integer.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379E9C-F2D7-5495-DEB2-DB55E84C3F18}"/>
              </a:ext>
            </a:extLst>
          </p:cNvPr>
          <p:cNvSpPr txBox="1"/>
          <p:nvPr/>
        </p:nvSpPr>
        <p:spPr>
          <a:xfrm>
            <a:off x="381000" y="2655556"/>
            <a:ext cx="137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Step 2: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182DE03-A0DA-31E2-02F9-FB549825A09D}"/>
              </a:ext>
            </a:extLst>
          </p:cNvPr>
          <p:cNvSpPr txBox="1"/>
          <p:nvPr/>
        </p:nvSpPr>
        <p:spPr>
          <a:xfrm>
            <a:off x="1160834" y="3044614"/>
            <a:ext cx="31825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Square the number: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6EAC7A-6982-A07F-B647-09F94F59F248}"/>
              </a:ext>
            </a:extLst>
          </p:cNvPr>
          <p:cNvSpPr txBox="1"/>
          <p:nvPr/>
        </p:nvSpPr>
        <p:spPr>
          <a:xfrm>
            <a:off x="382621" y="4403170"/>
            <a:ext cx="137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Step 3: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8DB98D-8288-C916-1D42-FD97398C52B8}"/>
              </a:ext>
            </a:extLst>
          </p:cNvPr>
          <p:cNvSpPr txBox="1"/>
          <p:nvPr/>
        </p:nvSpPr>
        <p:spPr>
          <a:xfrm>
            <a:off x="860898" y="5071087"/>
            <a:ext cx="780806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Conclusion: The expression is in the form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+ 1, so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 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is odd.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623325D-54AB-F20A-A419-0EC129B3D3E1}"/>
              </a:ext>
            </a:extLst>
          </p:cNvPr>
          <p:cNvSpPr txBox="1"/>
          <p:nvPr/>
        </p:nvSpPr>
        <p:spPr>
          <a:xfrm>
            <a:off x="4343400" y="3554796"/>
            <a:ext cx="33479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= 4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+ 4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AF6C1D-0748-E56B-B32F-453A4E375172}"/>
              </a:ext>
            </a:extLst>
          </p:cNvPr>
          <p:cNvSpPr txBox="1"/>
          <p:nvPr/>
        </p:nvSpPr>
        <p:spPr>
          <a:xfrm>
            <a:off x="4343400" y="4050723"/>
            <a:ext cx="2819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= 2(2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+ 2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+ 1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F86C43-B27F-147B-35E3-3F7A487DE5D3}"/>
              </a:ext>
            </a:extLst>
          </p:cNvPr>
          <p:cNvSpPr txBox="1"/>
          <p:nvPr/>
        </p:nvSpPr>
        <p:spPr>
          <a:xfrm>
            <a:off x="4134465" y="3054197"/>
            <a:ext cx="21139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(2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+ 1)</a:t>
            </a:r>
            <a:r>
              <a:rPr lang="en-US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8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7" grpId="0"/>
      <p:bldP spid="18" grpId="0"/>
      <p:bldP spid="19" grpId="0"/>
      <p:bldP spid="20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7FF92F6-C9D6-FCC7-228A-BF843C9D6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715962"/>
          </a:xfrm>
        </p:spPr>
        <p:txBody>
          <a:bodyPr>
            <a:normAutofit/>
          </a:bodyPr>
          <a:lstStyle/>
          <a:p>
            <a:r>
              <a:rPr sz="3500" dirty="0">
                <a:solidFill>
                  <a:srgbClr val="7030A0"/>
                </a:solidFill>
                <a:latin typeface="+mn-lt"/>
              </a:rPr>
              <a:t>Properties of Deductive Proof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B346ED-2562-8114-69C4-27CAA4B89771}"/>
              </a:ext>
            </a:extLst>
          </p:cNvPr>
          <p:cNvSpPr txBox="1"/>
          <p:nvPr/>
        </p:nvSpPr>
        <p:spPr>
          <a:xfrm>
            <a:off x="381000" y="1330450"/>
            <a:ext cx="3581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Logical Consistency: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A534C-54C0-EFDB-E4DC-D0BBAC1C6080}"/>
              </a:ext>
            </a:extLst>
          </p:cNvPr>
          <p:cNvSpPr txBox="1"/>
          <p:nvPr/>
        </p:nvSpPr>
        <p:spPr>
          <a:xfrm>
            <a:off x="1371600" y="1962559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Each step must be logically valid.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316740-5588-3A86-D7CB-4D26158FEFDB}"/>
              </a:ext>
            </a:extLst>
          </p:cNvPr>
          <p:cNvSpPr txBox="1"/>
          <p:nvPr/>
        </p:nvSpPr>
        <p:spPr>
          <a:xfrm>
            <a:off x="533400" y="2602702"/>
            <a:ext cx="5867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Clear Definitions: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46D550-E392-9B7D-ED5C-7CB231F126B8}"/>
              </a:ext>
            </a:extLst>
          </p:cNvPr>
          <p:cNvSpPr txBox="1"/>
          <p:nvPr/>
        </p:nvSpPr>
        <p:spPr>
          <a:xfrm>
            <a:off x="1371600" y="2982724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Use well-defined terms and premises.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6304B9-F720-F41A-ED5D-52C797C99B70}"/>
              </a:ext>
            </a:extLst>
          </p:cNvPr>
          <p:cNvSpPr txBox="1"/>
          <p:nvPr/>
        </p:nvSpPr>
        <p:spPr>
          <a:xfrm>
            <a:off x="685800" y="3569985"/>
            <a:ext cx="45865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No Assumptions: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BDDBD7-007B-D363-2A18-D1A9F1147994}"/>
              </a:ext>
            </a:extLst>
          </p:cNvPr>
          <p:cNvSpPr txBox="1"/>
          <p:nvPr/>
        </p:nvSpPr>
        <p:spPr>
          <a:xfrm>
            <a:off x="1371600" y="4069382"/>
            <a:ext cx="75438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Avoid assuming the statement is true without proof.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894864-B3AE-4F3F-A149-1A43C7B077D2}"/>
              </a:ext>
            </a:extLst>
          </p:cNvPr>
          <p:cNvSpPr txBox="1"/>
          <p:nvPr/>
        </p:nvSpPr>
        <p:spPr>
          <a:xfrm>
            <a:off x="661481" y="5011042"/>
            <a:ext cx="45865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Precision:</a:t>
            </a:r>
            <a:endParaRPr lang="en-GB" sz="2600" dirty="0">
              <a:latin typeface="+mn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392276-32B7-27BD-F99F-3F3F329B7418}"/>
              </a:ext>
            </a:extLst>
          </p:cNvPr>
          <p:cNvSpPr txBox="1"/>
          <p:nvPr/>
        </p:nvSpPr>
        <p:spPr>
          <a:xfrm>
            <a:off x="1371600" y="5552593"/>
            <a:ext cx="7010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+mn-lt"/>
              </a:rPr>
              <a:t>Be meticulous with the reasoning process.</a:t>
            </a:r>
            <a:endParaRPr lang="en-GB" sz="2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881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3" grpId="0"/>
      <p:bldP spid="14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7BD4FBA-885D-6944-D773-D6879D710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2821"/>
            <a:ext cx="8023123" cy="1143000"/>
          </a:xfrm>
        </p:spPr>
        <p:txBody>
          <a:bodyPr>
            <a:normAutofit/>
          </a:bodyPr>
          <a:lstStyle/>
          <a:p>
            <a:r>
              <a:rPr sz="2400" dirty="0"/>
              <a:t>Prove Sum of Two Integers is Even If Both Are Even or Odd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79A6D33-8DA0-9FAB-7F34-3C355D3F8EE1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868"/>
            <a:ext cx="7162800" cy="656152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8659986-BDF2-7A28-A170-52C56D3B2D95}"/>
              </a:ext>
            </a:extLst>
          </p:cNvPr>
          <p:cNvSpPr txBox="1">
            <a:spLocks/>
          </p:cNvSpPr>
          <p:nvPr/>
        </p:nvSpPr>
        <p:spPr>
          <a:xfrm>
            <a:off x="412955" y="762000"/>
            <a:ext cx="2448232" cy="461646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Example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BC2293-B213-FED6-AAB2-8618B6C7202F}"/>
              </a:ext>
            </a:extLst>
          </p:cNvPr>
          <p:cNvSpPr txBox="1"/>
          <p:nvPr/>
        </p:nvSpPr>
        <p:spPr>
          <a:xfrm>
            <a:off x="685800" y="1854363"/>
            <a:ext cx="121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Step 1: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4E2881-C757-B4E6-C406-A7638C0D4CD3}"/>
              </a:ext>
            </a:extLst>
          </p:cNvPr>
          <p:cNvSpPr txBox="1"/>
          <p:nvPr/>
        </p:nvSpPr>
        <p:spPr>
          <a:xfrm>
            <a:off x="1905000" y="1889989"/>
            <a:ext cx="53340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Assume both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and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are even.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A3B776-D80D-A69F-9EC2-8949BCC228B2}"/>
              </a:ext>
            </a:extLst>
          </p:cNvPr>
          <p:cNvSpPr txBox="1"/>
          <p:nvPr/>
        </p:nvSpPr>
        <p:spPr>
          <a:xfrm>
            <a:off x="625578" y="3514781"/>
            <a:ext cx="12523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Step 2: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466DA1-877C-30F3-F4AA-D3D0D7749847}"/>
              </a:ext>
            </a:extLst>
          </p:cNvPr>
          <p:cNvSpPr txBox="1"/>
          <p:nvPr/>
        </p:nvSpPr>
        <p:spPr>
          <a:xfrm>
            <a:off x="1887794" y="3516724"/>
            <a:ext cx="63799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Assume both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and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are odd.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6AEEE2-F953-EBF6-937A-5FB95C640A22}"/>
              </a:ext>
            </a:extLst>
          </p:cNvPr>
          <p:cNvSpPr txBox="1"/>
          <p:nvPr/>
        </p:nvSpPr>
        <p:spPr>
          <a:xfrm>
            <a:off x="712839" y="5676364"/>
            <a:ext cx="77994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Conclusion: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is even when both are even, or both are odd.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661C20-9AE5-EB6F-1919-DE268E0995D9}"/>
              </a:ext>
            </a:extLst>
          </p:cNvPr>
          <p:cNvSpPr txBox="1"/>
          <p:nvPr/>
        </p:nvSpPr>
        <p:spPr>
          <a:xfrm>
            <a:off x="1892710" y="2680239"/>
            <a:ext cx="23744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Adding: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b</a:t>
            </a:r>
            <a:endParaRPr lang="en-US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955C6C-8310-6271-53B3-0168A670A334}"/>
              </a:ext>
            </a:extLst>
          </p:cNvPr>
          <p:cNvSpPr txBox="1"/>
          <p:nvPr/>
        </p:nvSpPr>
        <p:spPr>
          <a:xfrm>
            <a:off x="1904999" y="2285031"/>
            <a:ext cx="53462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Write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and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0E1068E-8AB2-04DC-C1AC-9D11676136A0}"/>
              </a:ext>
            </a:extLst>
          </p:cNvPr>
          <p:cNvSpPr txBox="1"/>
          <p:nvPr/>
        </p:nvSpPr>
        <p:spPr>
          <a:xfrm>
            <a:off x="1927122" y="3946862"/>
            <a:ext cx="63799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Write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 and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b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832F5B7-AB6F-2BF8-556E-83255431A35F}"/>
              </a:ext>
            </a:extLst>
          </p:cNvPr>
          <p:cNvSpPr txBox="1"/>
          <p:nvPr/>
        </p:nvSpPr>
        <p:spPr>
          <a:xfrm>
            <a:off x="1929580" y="4377000"/>
            <a:ext cx="2185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Adding: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b</a:t>
            </a:r>
            <a:endParaRPr lang="en-US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38BCBD-4D36-8944-8588-9599E95AE527}"/>
              </a:ext>
            </a:extLst>
          </p:cNvPr>
          <p:cNvSpPr txBox="1"/>
          <p:nvPr/>
        </p:nvSpPr>
        <p:spPr>
          <a:xfrm>
            <a:off x="3794636" y="4852791"/>
            <a:ext cx="26448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=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1AFDD4-A5C7-2483-1BC2-D48687660555}"/>
              </a:ext>
            </a:extLst>
          </p:cNvPr>
          <p:cNvSpPr txBox="1"/>
          <p:nvPr/>
        </p:nvSpPr>
        <p:spPr>
          <a:xfrm>
            <a:off x="3794636" y="5284277"/>
            <a:ext cx="35273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= 2(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+ 1) → even.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44E69F-B268-FBFD-DBB7-18ECE038364F}"/>
              </a:ext>
            </a:extLst>
          </p:cNvPr>
          <p:cNvSpPr txBox="1"/>
          <p:nvPr/>
        </p:nvSpPr>
        <p:spPr>
          <a:xfrm>
            <a:off x="3794636" y="4382168"/>
            <a:ext cx="35961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= (2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+ 1) + (2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+ 1)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91FBCA7-E50F-B8AD-4B11-DD121C9E8789}"/>
              </a:ext>
            </a:extLst>
          </p:cNvPr>
          <p:cNvSpPr txBox="1"/>
          <p:nvPr/>
        </p:nvSpPr>
        <p:spPr>
          <a:xfrm>
            <a:off x="3733800" y="3112945"/>
            <a:ext cx="29085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2(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→ even.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B8C2C24-52E8-5E0F-0B5E-0DADE4D84C8E}"/>
              </a:ext>
            </a:extLst>
          </p:cNvPr>
          <p:cNvSpPr txBox="1"/>
          <p:nvPr/>
        </p:nvSpPr>
        <p:spPr>
          <a:xfrm>
            <a:off x="3794636" y="2685544"/>
            <a:ext cx="19080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=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+ 2</a:t>
            </a:r>
            <a:r>
              <a:rPr lang="en-US" i="1" dirty="0">
                <a:solidFill>
                  <a:schemeClr val="tx2"/>
                </a:solidFill>
                <a:ea typeface="+mj-ea"/>
                <a:cs typeface="Times New Roman" panose="02020603050405020304" pitchFamily="18" charset="0"/>
              </a:rPr>
              <a:t>m</a:t>
            </a:r>
            <a:endParaRPr lang="en-US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218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FB1C269-C122-413A-5D46-B1F68FF64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77" y="828020"/>
            <a:ext cx="8229600" cy="656152"/>
          </a:xfrm>
        </p:spPr>
        <p:txBody>
          <a:bodyPr>
            <a:normAutofit/>
          </a:bodyPr>
          <a:lstStyle/>
          <a:p>
            <a:r>
              <a:rPr sz="2400" b="1" dirty="0"/>
              <a:t>Common Mistakes in Proof by Deduction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954EBBD-7410-D693-B899-ECD6A09A58C6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868"/>
            <a:ext cx="7162800" cy="656152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600" dirty="0">
                <a:solidFill>
                  <a:srgbClr val="7030A0"/>
                </a:solidFill>
                <a:latin typeface="+mn-lt"/>
              </a:rPr>
              <a:t>Proof by Deduction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C56E43-2C34-FE5A-8500-8DAA0F252F6B}"/>
              </a:ext>
            </a:extLst>
          </p:cNvPr>
          <p:cNvSpPr txBox="1"/>
          <p:nvPr/>
        </p:nvSpPr>
        <p:spPr>
          <a:xfrm>
            <a:off x="685800" y="1823949"/>
            <a:ext cx="7772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1. Jumping to Conclusions: Ensure every step follows logically.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CB5929-32CE-F2CA-A008-A3CBAE09D8F2}"/>
              </a:ext>
            </a:extLst>
          </p:cNvPr>
          <p:cNvSpPr txBox="1"/>
          <p:nvPr/>
        </p:nvSpPr>
        <p:spPr>
          <a:xfrm>
            <a:off x="685800" y="2962372"/>
            <a:ext cx="7772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2. Assuming without Proof: Be cautious of starting with unproven assumptions.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4D441D-2956-6225-B159-5FB74F45D604}"/>
              </a:ext>
            </a:extLst>
          </p:cNvPr>
          <p:cNvSpPr txBox="1"/>
          <p:nvPr/>
        </p:nvSpPr>
        <p:spPr>
          <a:xfrm>
            <a:off x="685800" y="4083589"/>
            <a:ext cx="7772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3. Overcomplicating: Simplify where possible, focus on clear and logical steps.</a:t>
            </a:r>
          </a:p>
        </p:txBody>
      </p:sp>
    </p:spTree>
    <p:extLst>
      <p:ext uri="{BB962C8B-B14F-4D97-AF65-F5344CB8AC3E}">
        <p14:creationId xmlns:p14="http://schemas.microsoft.com/office/powerpoint/2010/main" val="7482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0_solvexpeqs" id="{BFB07C4A-7573-457B-9229-667375C26C2E}" vid="{31DC8531-9E75-490C-A2AB-54B4CC27F2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2279</TotalTime>
  <Words>645</Words>
  <Application>Microsoft Office PowerPoint</Application>
  <PresentationFormat>On-screen Show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Comic Sans MS</vt:lpstr>
      <vt:lpstr>Times New Roman</vt:lpstr>
      <vt:lpstr>Wingdings 2</vt:lpstr>
      <vt:lpstr>Theme1</vt:lpstr>
      <vt:lpstr>Proof by deduction</vt:lpstr>
      <vt:lpstr>Proof by Deduction</vt:lpstr>
      <vt:lpstr>Why Proof by Deduction is Important</vt:lpstr>
      <vt:lpstr>Proof by Deduction</vt:lpstr>
      <vt:lpstr>Example 1:</vt:lpstr>
      <vt:lpstr>Prove n2 is Odd if n is Odd</vt:lpstr>
      <vt:lpstr>Properties of Deductive Proof</vt:lpstr>
      <vt:lpstr>Prove Sum of Two Integers is Even If Both Are Even or Odd</vt:lpstr>
      <vt:lpstr>Common Mistakes in Proof by Deduction</vt:lpstr>
      <vt:lpstr>Conclusion</vt:lpstr>
      <vt:lpstr>PowerPoint Presentation</vt:lpstr>
    </vt:vector>
  </TitlesOfParts>
  <Company>CCSD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 Support</dc:creator>
  <cp:lastModifiedBy>Orlando Hurtado</cp:lastModifiedBy>
  <cp:revision>33</cp:revision>
  <dcterms:created xsi:type="dcterms:W3CDTF">2020-03-20T14:31:49Z</dcterms:created>
  <dcterms:modified xsi:type="dcterms:W3CDTF">2024-10-21T19:27:41Z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Timer">
    <vt:bool>true</vt:bool>
  </property>
  <property fmtid="{D5CDD505-2E9C-101B-9397-08002B2CF9AE}" pid="3" name="ShowPercent">
    <vt:bool>true</vt:bool>
  </property>
</Properties>
</file>