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9"/>
  </p:notesMasterIdLst>
  <p:sldIdLst>
    <p:sldId id="256" r:id="rId2"/>
    <p:sldId id="259" r:id="rId3"/>
    <p:sldId id="269" r:id="rId4"/>
    <p:sldId id="283" r:id="rId5"/>
    <p:sldId id="284" r:id="rId6"/>
    <p:sldId id="270" r:id="rId7"/>
    <p:sldId id="271" r:id="rId8"/>
    <p:sldId id="273" r:id="rId9"/>
    <p:sldId id="275" r:id="rId10"/>
    <p:sldId id="276" r:id="rId11"/>
    <p:sldId id="277" r:id="rId12"/>
    <p:sldId id="280" r:id="rId13"/>
    <p:sldId id="279" r:id="rId14"/>
    <p:sldId id="281" r:id="rId15"/>
    <p:sldId id="282" r:id="rId16"/>
    <p:sldId id="299" r:id="rId17"/>
    <p:sldId id="29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1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29/12/2024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47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99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73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33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19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30F84-2E33-1A51-F586-78A2BC17C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A485F7-632D-940B-7EB1-75F97E992F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>
            <a:extLst>
              <a:ext uri="{FF2B5EF4-FFF2-40B4-BE49-F238E27FC236}">
                <a16:creationId xmlns:a16="http://schemas.microsoft.com/office/drawing/2014/main" id="{102A4D3C-0987-A171-0919-7FD232B40C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55510619-AD78-D118-5211-F0C9F76D6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8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99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2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70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77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37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27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79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46BBF7-6FFF-440E-B629-AAC6A623500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2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4167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175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41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983969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4341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17614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301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397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169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2333186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015000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12/29/2024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1021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Interpret the derivative as rates of change.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B8B935-484D-4310-5AA8-56134450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8FF-73A8-47FA-BAF1-15A31C9D348F}" type="datetime3">
              <a:rPr lang="en-US" smtClean="0"/>
              <a:t>29 December 2024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400" b="1" dirty="0">
                <a:ln>
                  <a:solidFill>
                    <a:schemeClr val="tx2"/>
                  </a:solidFill>
                </a:ln>
                <a:latin typeface="Comic Sans MS" panose="030F0702030302020204" pitchFamily="66" charset="0"/>
              </a:rPr>
              <a:t>Rates of change</a:t>
            </a:r>
            <a:br>
              <a:rPr lang="en-GB" sz="4400" dirty="0"/>
            </a:br>
            <a:endParaRPr lang="en-GB" sz="4400" b="1" dirty="0">
              <a:ln>
                <a:solidFill>
                  <a:schemeClr val="tx2"/>
                </a:solidFill>
              </a:ln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C549FF3D-EDD3-4222-87C0-FA91D9E40CF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207168F-A785-4308-8981-36A9333E3B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0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1043608" y="2679303"/>
            <a:ext cx="712879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and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and interpret these results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032021" y="4064298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0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-12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21" y="4064298"/>
                <a:ext cx="374908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25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3594934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0.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49102" y="3162765"/>
            <a:ext cx="3525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49102" y="3602633"/>
            <a:ext cx="4213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2.3(0) – 0.05(0)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055287" y="5554548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6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0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287" y="5554548"/>
                <a:ext cx="374908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25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3266" y="5085184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72368" y="5092883"/>
            <a:ext cx="4213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2.3(6) – 0.05(6)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7127" y="4478051"/>
            <a:ext cx="8213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means that  when the amount of cooper mined is 0 there is a loss of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 million dollars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5695" y="6007062"/>
            <a:ext cx="8213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means that  when the amount of cooper mined is 6 tonnes, there is no profit and  no loss this is the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break-even point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2FDF1AB-618C-83BC-AE17-5B6416057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372032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1110444" y="2863713"/>
                <a:ext cx="7128792" cy="62427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b)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What does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represent?</a:t>
                </a:r>
              </a:p>
            </p:txBody>
          </p:sp>
        </mc:Choice>
        <mc:Fallback xmlns="">
          <p:sp>
            <p:nvSpPr>
              <p:cNvPr id="1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0444" y="2863713"/>
                <a:ext cx="7128792" cy="624273"/>
              </a:xfrm>
              <a:prstGeom prst="rect">
                <a:avLst/>
              </a:prstGeom>
              <a:blipFill rotWithShape="0">
                <a:blip r:embed="rId3"/>
                <a:stretch>
                  <a:fillRect l="-1106" b="-6542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049488" y="3636454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2.3 – 0.1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488" y="3636454"/>
                <a:ext cx="3029000" cy="624273"/>
              </a:xfrm>
              <a:prstGeom prst="rect">
                <a:avLst/>
              </a:prstGeom>
              <a:blipFill rotWithShape="0">
                <a:blip r:embed="rId4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7200" y="4593605"/>
                <a:ext cx="8213576" cy="993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represents the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rate of change of the profit as the amount of cooper mined increases</a:t>
                </a:r>
                <a:r>
                  <a:rPr kumimoji="0" lang="en-GB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593605"/>
                <a:ext cx="8213576" cy="993605"/>
              </a:xfrm>
              <a:prstGeom prst="rect">
                <a:avLst/>
              </a:prstGeom>
              <a:blipFill rotWithShape="0">
                <a:blip r:embed="rId5"/>
                <a:stretch>
                  <a:fillRect l="-1114" r="-1559" b="-13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2CD9264C-BDA4-D759-D2D4-BF8FEE46B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413178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2679303"/>
                <a:ext cx="7128792" cy="993605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c) Find the value of P and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When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20 and when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25</a:t>
                </a:r>
              </a:p>
            </p:txBody>
          </p:sp>
        </mc:Choice>
        <mc:Fallback xmlns="">
          <p:sp>
            <p:nvSpPr>
              <p:cNvPr id="1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2679303"/>
                <a:ext cx="7128792" cy="993605"/>
              </a:xfrm>
              <a:prstGeom prst="rect">
                <a:avLst/>
              </a:prstGeom>
              <a:blipFill rotWithShape="0">
                <a:blip r:embed="rId3"/>
                <a:stretch>
                  <a:fillRect l="-1106" b="-11310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444208" y="3624337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2.3 – 0.1x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624337"/>
                <a:ext cx="3029000" cy="624273"/>
              </a:xfrm>
              <a:prstGeom prst="rect">
                <a:avLst/>
              </a:prstGeom>
              <a:blipFill rotWithShape="0">
                <a:blip r:embed="rId4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032021" y="4191471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20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14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21" y="4191471"/>
                <a:ext cx="374908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25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0" y="3722107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20.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49102" y="3729806"/>
            <a:ext cx="42578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2.3(20) – 0.05(20)</a:t>
            </a:r>
            <a:r>
              <a:rPr kumimoji="0" lang="en-GB" sz="2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804248" y="4225056"/>
            <a:ext cx="224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2.3 – 0.1(20)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300192" y="4539754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0.3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539754"/>
                <a:ext cx="3029000" cy="624273"/>
              </a:xfrm>
              <a:prstGeom prst="rect">
                <a:avLst/>
              </a:prstGeom>
              <a:blipFill rotWithShape="0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444208" y="5190255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2.3 – 0.1x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5190255"/>
                <a:ext cx="3029000" cy="624273"/>
              </a:xfrm>
              <a:prstGeom prst="rect">
                <a:avLst/>
              </a:prstGeom>
              <a:blipFill rotWithShape="0">
                <a:blip r:embed="rId7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032021" y="5757389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25</m:t>
                    </m:r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14.25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21" y="5757389"/>
                <a:ext cx="3749080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976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0" y="5288025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25.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49102" y="5295724"/>
            <a:ext cx="42578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25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2.3(25) – 0.05(25)</a:t>
            </a:r>
            <a:r>
              <a:rPr kumimoji="0" lang="en-GB" sz="2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04248" y="5790974"/>
            <a:ext cx="224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2.3 – 0.1(25)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300192" y="6105672"/>
                <a:ext cx="2746648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-0.2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6105672"/>
                <a:ext cx="2746648" cy="624273"/>
              </a:xfrm>
              <a:prstGeom prst="rect">
                <a:avLst/>
              </a:prstGeom>
              <a:blipFill rotWithShape="0">
                <a:blip r:embed="rId9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569769A8-3B46-7A19-20DC-D62AED289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276481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043608" y="2679303"/>
            <a:ext cx="712879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Interpret the answers to (c)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218734" y="3830985"/>
                <a:ext cx="212101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20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14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734" y="3830985"/>
                <a:ext cx="2121015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862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230172" y="3271898"/>
            <a:ext cx="7726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At both points the company is profitable.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679213" y="3725320"/>
                <a:ext cx="1313511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0.3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213" y="3725320"/>
                <a:ext cx="1313511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3256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218734" y="5262291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25</m:t>
                    </m:r>
                    <m:r>
                      <m:rPr>
                        <m:nor/>
                      </m:rPr>
                      <a:rPr kumimoji="0" lang="en-GB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14.25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734" y="5262291"/>
                <a:ext cx="374908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976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0" y="5288025"/>
            <a:ext cx="2218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25.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74840" y="5140224"/>
                <a:ext cx="1625352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-0.2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840" y="5140224"/>
                <a:ext cx="1625352" cy="624273"/>
              </a:xfrm>
              <a:prstGeom prst="rect">
                <a:avLst/>
              </a:prstGeom>
              <a:blipFill rotWithShape="0">
                <a:blip r:embed="rId6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251458" y="3693682"/>
                <a:ext cx="1313511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&gt;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458" y="3693682"/>
                <a:ext cx="1313511" cy="624273"/>
              </a:xfrm>
              <a:prstGeom prst="rect">
                <a:avLst/>
              </a:prstGeom>
              <a:blipFill rotWithShape="0">
                <a:blip r:embed="rId7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403498" y="4366827"/>
            <a:ext cx="8056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further increase in production will make the company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more profitable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251459" y="5042481"/>
                <a:ext cx="1313511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&lt;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92D05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459" y="5042481"/>
                <a:ext cx="1313511" cy="624273"/>
              </a:xfrm>
              <a:prstGeom prst="rect">
                <a:avLst/>
              </a:prstGeom>
              <a:blipFill rotWithShape="0">
                <a:blip r:embed="rId8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107504" y="3808487"/>
            <a:ext cx="2218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20.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1489" y="5749690"/>
            <a:ext cx="8056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further increase in production will make the company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less profitable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DAA23D-CDAA-5130-24E4-AF2405EA7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14050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5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2679303"/>
                <a:ext cx="7128792" cy="62427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e)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Find the value of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for which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𝑑𝑥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=0</m:t>
                    </m:r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2679303"/>
                <a:ext cx="7128792" cy="624273"/>
              </a:xfrm>
              <a:prstGeom prst="rect">
                <a:avLst/>
              </a:prstGeom>
              <a:blipFill rotWithShape="0">
                <a:blip r:embed="rId3"/>
                <a:stretch>
                  <a:fillRect l="-1106" b="-6542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30760" y="3438295"/>
            <a:ext cx="13135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93487" y="5758396"/>
            <a:ext cx="70290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23 000 tonnes of cooper needs to be mined to maximise the company’s profit.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578774" y="3356992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2.3 – 0.1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774" y="3356992"/>
                <a:ext cx="3029000" cy="624273"/>
              </a:xfrm>
              <a:prstGeom prst="rect">
                <a:avLst/>
              </a:prstGeom>
              <a:blipFill rotWithShape="0">
                <a:blip r:embed="rId4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361523" y="3981263"/>
            <a:ext cx="30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2.3 = 0.1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491880" y="4442928"/>
                <a:ext cx="3029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2.3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0.1</m:t>
                          </m:r>
                        </m:den>
                      </m:f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442928"/>
                <a:ext cx="302900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4674840" y="5229105"/>
            <a:ext cx="30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=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DFE6CC-7C5D-B996-FF5A-9FBA61C49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282686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6" grpId="0"/>
      <p:bldP spid="21" grpId="0"/>
      <p:bldP spid="23" grpId="0"/>
      <p:bldP spid="24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043608" y="2679303"/>
            <a:ext cx="71287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Determine P for this value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interpret this value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57200" y="769928"/>
            <a:ext cx="8435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company mines cooper, where the mass of cooper,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thousands of tonnes. The company’s profit,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measured in millions of dollars, depends on the amount of cooper mined. The profit is given by the function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0.05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34666" y="5204533"/>
            <a:ext cx="8056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14.45 millions dollars is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maximum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profit that the company can make.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66687" y="4195258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23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14.45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687" y="4195258"/>
                <a:ext cx="374908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88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34666" y="3725894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23.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3768" y="3733593"/>
            <a:ext cx="43989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23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2.3(23) – 0.05(23)</a:t>
            </a:r>
            <a:r>
              <a:rPr kumimoji="0" lang="en-GB" sz="2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12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554BA5-3CB7-757C-2962-CFED62C61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355413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C25B6-F35A-9B4E-532A-0C2A174FF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>
            <a:extLst>
              <a:ext uri="{FF2B5EF4-FFF2-40B4-BE49-F238E27FC236}">
                <a16:creationId xmlns:a16="http://schemas.microsoft.com/office/drawing/2014/main" id="{D0388369-02FF-2A7B-74DC-8CA5905FC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89" y="476672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Quick Quiz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AE2EE4A8-A9AA-9820-F379-E3D84BAEC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08" y="1227531"/>
            <a:ext cx="8435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omic Sans MS"/>
              </a:rPr>
              <a:t>1. What is the derivative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4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prstClr val="black"/>
                </a:solidFill>
                <a:latin typeface="Comic Sans MS"/>
              </a:rPr>
              <a:t>3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– 5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+ 7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4618159-3A55-39EA-1D72-B44FB336914E}"/>
              </a:ext>
            </a:extLst>
          </p:cNvPr>
          <p:cNvSpPr/>
          <p:nvPr/>
        </p:nvSpPr>
        <p:spPr>
          <a:xfrm>
            <a:off x="474016" y="4024311"/>
            <a:ext cx="80569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 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A profit function is modeled as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50</a:t>
            </a:r>
            <a:r>
              <a:rPr lang="en-US" i="1" dirty="0"/>
              <a:t>x</a:t>
            </a:r>
            <a:r>
              <a:rPr lang="en-US" dirty="0"/>
              <a:t> − 0.5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. 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Find the marginal profit when </a:t>
            </a:r>
            <a:r>
              <a:rPr lang="en-US" i="1" dirty="0"/>
              <a:t>x</a:t>
            </a:r>
            <a:r>
              <a:rPr lang="en-US" dirty="0"/>
              <a:t> = 20.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1F42F-9618-2AF3-06F8-E63912F73507}"/>
              </a:ext>
            </a:extLst>
          </p:cNvPr>
          <p:cNvSpPr/>
          <p:nvPr/>
        </p:nvSpPr>
        <p:spPr>
          <a:xfrm>
            <a:off x="5298377" y="1821932"/>
            <a:ext cx="2606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’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) = 12</a:t>
            </a: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FF6600"/>
                </a:solidFill>
                <a:latin typeface="Comic Sans MS"/>
              </a:rPr>
              <a:t>2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 – 5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C8BB75-FF75-C29B-8E14-9551506ECB74}"/>
              </a:ext>
            </a:extLst>
          </p:cNvPr>
          <p:cNvSpPr/>
          <p:nvPr/>
        </p:nvSpPr>
        <p:spPr>
          <a:xfrm>
            <a:off x="465607" y="2572791"/>
            <a:ext cx="82819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lvl="0" indent="-2809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omic Sans MS"/>
              </a:rPr>
              <a:t>2. If the position of an object is given by </a:t>
            </a:r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t</a:t>
            </a:r>
            <a:r>
              <a:rPr lang="en-US" baseline="30000" dirty="0"/>
              <a:t>2 </a:t>
            </a:r>
            <a:r>
              <a:rPr lang="en-US" dirty="0"/>
              <a:t>+ 3</a:t>
            </a:r>
            <a:r>
              <a:rPr lang="en-US" i="1" dirty="0"/>
              <a:t>t</a:t>
            </a:r>
            <a:r>
              <a:rPr lang="en-US" dirty="0"/>
              <a:t> + 2, 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what is its velocity at </a:t>
            </a:r>
            <a:r>
              <a:rPr lang="en-US" i="1" dirty="0"/>
              <a:t>t </a:t>
            </a:r>
            <a:r>
              <a:rPr lang="en-US" dirty="0"/>
              <a:t>= 4?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A1A6749-FF09-BCD2-F00D-9CAF676D6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08B9FC-047C-BE15-0770-D397D9D04345}"/>
              </a:ext>
            </a:extLst>
          </p:cNvPr>
          <p:cNvSpPr/>
          <p:nvPr/>
        </p:nvSpPr>
        <p:spPr>
          <a:xfrm>
            <a:off x="5023073" y="3291751"/>
            <a:ext cx="2606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s’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</a:rPr>
              <a:t>4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) = 11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07C76E-D809-399D-064A-98C461A59E1C}"/>
              </a:ext>
            </a:extLst>
          </p:cNvPr>
          <p:cNvSpPr/>
          <p:nvPr/>
        </p:nvSpPr>
        <p:spPr>
          <a:xfrm>
            <a:off x="5023073" y="4895370"/>
            <a:ext cx="2606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srgbClr val="FF6600"/>
                </a:solidFill>
                <a:cs typeface="Times New Roman" panose="02020603050405020304" pitchFamily="18" charset="0"/>
              </a:rPr>
              <a:t>P’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(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</a:rPr>
              <a:t>20</a:t>
            </a:r>
            <a:r>
              <a:rPr lang="en-GB" dirty="0">
                <a:solidFill>
                  <a:srgbClr val="FF6600"/>
                </a:solidFill>
                <a:latin typeface="Comic Sans MS"/>
              </a:rPr>
              <a:t>) = 30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84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13" grpId="0"/>
      <p:bldP spid="14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0" name="Text Box 4"/>
          <p:cNvSpPr txBox="1">
            <a:spLocks noChangeArrowheads="1"/>
          </p:cNvSpPr>
          <p:nvPr/>
        </p:nvSpPr>
        <p:spPr bwMode="auto">
          <a:xfrm>
            <a:off x="457200" y="726439"/>
            <a:ext cx="8281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gradient function,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of a function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measure of how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changes as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increases.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0664" name="Text Box 8"/>
              <p:cNvSpPr txBox="1">
                <a:spLocks noChangeArrowheads="1"/>
              </p:cNvSpPr>
              <p:nvPr/>
            </p:nvSpPr>
            <p:spPr bwMode="auto">
              <a:xfrm>
                <a:off x="1326468" y="2424729"/>
                <a:ext cx="6696744" cy="136293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For the graph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 = 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,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𝑑𝑦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𝑑𝑥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gives the rate of change of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with respect to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</a:p>
            </p:txBody>
          </p:sp>
        </mc:Choice>
        <mc:Fallback xmlns="">
          <p:sp>
            <p:nvSpPr>
              <p:cNvPr id="71066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6468" y="2424729"/>
                <a:ext cx="6696744" cy="1362937"/>
              </a:xfrm>
              <a:prstGeom prst="rect">
                <a:avLst/>
              </a:prstGeom>
              <a:blipFill>
                <a:blip r:embed="rId3"/>
                <a:stretch>
                  <a:fillRect t="-2632" r="-453" b="-8333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57200" y="1484680"/>
            <a:ext cx="8435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say that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f’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measures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rate of change of 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with respect to 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57200" y="3928928"/>
            <a:ext cx="8435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Other variables can also be used, for example: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61489" y="4379715"/>
                <a:ext cx="8213576" cy="993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If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 = 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,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measures the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rate of change of </a:t>
                </a:r>
                <a:r>
                  <a:rPr kumimoji="0" lang="en-GB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with respect to </a:t>
                </a:r>
                <a:r>
                  <a:rPr kumimoji="0" lang="en-GB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89" y="4379715"/>
                <a:ext cx="8213576" cy="993605"/>
              </a:xfrm>
              <a:prstGeom prst="rect">
                <a:avLst/>
              </a:prstGeom>
              <a:blipFill>
                <a:blip r:embed="rId4"/>
                <a:stretch>
                  <a:fillRect l="-1113" r="-1187" b="-1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85961" y="5389423"/>
            <a:ext cx="8435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variable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+mn-ea"/>
                <a:cs typeface="+mn-cs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represents time, then the gradient function measures the rate of change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+mn-ea"/>
                <a:cs typeface="+mn-cs"/>
              </a:rPr>
              <a:t>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with respect to the time that passes.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F423D64-2947-5420-BBB8-E3120A2C1815}"/>
              </a:ext>
            </a:extLst>
          </p:cNvPr>
          <p:cNvSpPr txBox="1">
            <a:spLocks noChangeArrowheads="1"/>
          </p:cNvSpPr>
          <p:nvPr/>
        </p:nvSpPr>
        <p:spPr>
          <a:xfrm>
            <a:off x="361489" y="100107"/>
            <a:ext cx="7772400" cy="595517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Rate of change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4" grpId="0" animBg="1"/>
      <p:bldP spid="18" grpId="0"/>
      <p:bldP spid="20" grpId="0"/>
      <p:bldP spid="5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684170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general, the rate of change of one variable with respect to another is the gradient function. 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56075" y="1457336"/>
            <a:ext cx="84490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is an important concept. If you measure how a variable  changes as time is passing then you are applying mathematics to situations that are dynamic.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57200" y="2657665"/>
            <a:ext cx="8435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 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represents the distance measured from a fixed points to a moving object then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function of time: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01536" y="3800163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06908" y="3707405"/>
                <a:ext cx="1569982" cy="6242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908" y="3707405"/>
                <a:ext cx="1569982" cy="6242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915816" y="3788710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67701" y="3746803"/>
            <a:ext cx="3223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measures the rate of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29804" y="4273281"/>
            <a:ext cx="8002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change of this distance,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with respect to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187624" y="4803026"/>
                <a:ext cx="602922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𝑠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803026"/>
                <a:ext cx="602922" cy="7935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2113872" y="4939786"/>
            <a:ext cx="6691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measures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velocity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of the object at time 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ECD321-FA0A-D1C4-7438-AE144A9B2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146451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5" grpId="0"/>
      <p:bldP spid="6" grpId="0"/>
      <p:bldP spid="7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6631656" y="2943917"/>
            <a:ext cx="0" cy="334387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55976" y="2943918"/>
            <a:ext cx="0" cy="334387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79712" y="2963075"/>
            <a:ext cx="0" cy="334387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61489" y="540132"/>
            <a:ext cx="2842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223628" y="2112920"/>
            <a:ext cx="71287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average velocity of the diver over the given time intervals.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51520" y="905396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diver jumps from a platform at time = 0 seconds. The distance of the diver above water level at time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given by the function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-4.9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+ 10, where s is in metres.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2943918"/>
            <a:ext cx="1450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[1, 2]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776" y="2963075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[1, 1.5]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8024" y="2952214"/>
            <a:ext cx="1553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[1, 1.1]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97139" y="2963075"/>
            <a:ext cx="1694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[1, 1.01]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443654" y="3426575"/>
                <a:ext cx="5864650" cy="722505"/>
              </a:xfrm>
              <a:prstGeom prst="rect">
                <a:avLst/>
              </a:prstGeom>
              <a:solidFill>
                <a:srgbClr val="F9F9F9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Average velocity is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in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distance</m:t>
                        </m:r>
                      </m:num>
                      <m:den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in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omic Sans MS"/>
                            <a:ea typeface="+mn-ea"/>
                            <a:cs typeface="+mn-cs"/>
                          </a:rPr>
                          <m:t>time</m:t>
                        </m:r>
                      </m:den>
                    </m:f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654" y="3426575"/>
                <a:ext cx="5864650" cy="722505"/>
              </a:xfrm>
              <a:prstGeom prst="rect">
                <a:avLst/>
              </a:prstGeom>
              <a:blipFill rotWithShape="0">
                <a:blip r:embed="rId3"/>
                <a:stretch>
                  <a:fillRect l="-1663" r="-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3568" y="4257497"/>
                <a:ext cx="1265603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d>
                            <m:dPr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</m:e>
                          </m:d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257497"/>
                <a:ext cx="1265603" cy="5357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43808" y="4250868"/>
                <a:ext cx="1490023" cy="537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d>
                            <m:dPr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.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𝟓</m:t>
                              </m:r>
                            </m:e>
                          </m:d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250868"/>
                <a:ext cx="1490023" cy="5375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44308" y="4251797"/>
                <a:ext cx="1490023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d>
                            <m:dPr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.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</m:t>
                              </m:r>
                            </m:e>
                          </m:d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308" y="4251797"/>
                <a:ext cx="1490023" cy="53572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98941" y="4259633"/>
                <a:ext cx="1627882" cy="537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d>
                            <m:dPr>
                              <m:ctrlP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.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𝟎𝟏</m:t>
                              </m:r>
                            </m:e>
                          </m:d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941" y="4259633"/>
                <a:ext cx="1627882" cy="53751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3188" y="5077397"/>
                <a:ext cx="125034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88" y="5077397"/>
                <a:ext cx="1250342" cy="5186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457200" y="5845288"/>
            <a:ext cx="1551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-9.8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82497" y="5072812"/>
                <a:ext cx="1526059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𝟔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𝟑𝟐𝟓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497" y="5072812"/>
                <a:ext cx="1526059" cy="5260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2682497" y="5845288"/>
            <a:ext cx="1551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-7.35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91305" y="5075602"/>
                <a:ext cx="152605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𝟒𝟔𝟏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305" y="5075602"/>
                <a:ext cx="1526059" cy="52039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4860032" y="5847655"/>
            <a:ext cx="1551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-5.39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34721" y="5072812"/>
                <a:ext cx="180177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𝟗𝟓𝟎𝟓𝟏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𝟎𝟏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721" y="5072812"/>
                <a:ext cx="1801775" cy="52597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7263943" y="5845287"/>
            <a:ext cx="1772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-4.949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530152" y="4376239"/>
                <a:ext cx="1114216" cy="362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𝒗</m:t>
                          </m:r>
                        </m:e>
                        <m:sub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𝟎𝟏</m:t>
                          </m:r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sub>
                      </m:sSub>
                      <m:r>
                        <a:rPr kumimoji="0" lang="en-US" sz="1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152" y="4376239"/>
                <a:ext cx="1114216" cy="362663"/>
              </a:xfrm>
              <a:prstGeom prst="rect">
                <a:avLst/>
              </a:prstGeom>
              <a:blipFill rotWithShape="0">
                <a:blip r:embed="rId12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-39786" y="4373870"/>
                <a:ext cx="904222" cy="362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𝒗</m:t>
                          </m:r>
                        </m:e>
                        <m:sub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sub>
                      </m:sSub>
                      <m:r>
                        <a:rPr kumimoji="0" lang="en-US" sz="1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9786" y="4373870"/>
                <a:ext cx="904222" cy="362663"/>
              </a:xfrm>
              <a:prstGeom prst="rect">
                <a:avLst/>
              </a:prstGeom>
              <a:blipFill rotWithShape="0">
                <a:blip r:embed="rId1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978573" y="4373870"/>
                <a:ext cx="1024447" cy="362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𝒗</m:t>
                          </m:r>
                        </m:e>
                        <m:sub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sub>
                      </m:sSub>
                      <m:r>
                        <a:rPr kumimoji="0" lang="en-US" sz="1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573" y="4373870"/>
                <a:ext cx="1024447" cy="362663"/>
              </a:xfrm>
              <a:prstGeom prst="rect">
                <a:avLst/>
              </a:prstGeom>
              <a:blipFill rotWithShape="0">
                <a:blip r:embed="rId1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293582" y="4373869"/>
                <a:ext cx="1024447" cy="362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𝒗</m:t>
                          </m:r>
                        </m:e>
                        <m:sub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GB" sz="16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sub>
                      </m:sSub>
                      <m:r>
                        <a:rPr kumimoji="0" lang="en-US" sz="16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582" y="4373869"/>
                <a:ext cx="1024447" cy="362663"/>
              </a:xfrm>
              <a:prstGeom prst="rect">
                <a:avLst/>
              </a:prstGeom>
              <a:blipFill rotWithShape="0">
                <a:blip r:embed="rId1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3D84C27E-F22A-88F1-819A-53EAC85D8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18128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  <p:bldP spid="11" grpId="0"/>
      <p:bldP spid="12" grpId="0"/>
      <p:bldP spid="20" grpId="0" animBg="1"/>
      <p:bldP spid="2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5" grpId="0"/>
      <p:bldP spid="34" grpId="0"/>
      <p:bldP spid="35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33497" y="498726"/>
            <a:ext cx="2842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118852" y="2058820"/>
            <a:ext cx="71287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instantaneous velocity of the diver at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 second.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23528" y="863990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diver jumps from a platform at time = 0 seconds. The distance of the diver above water level at time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given by the function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= -4.9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+ 10, where s is in metres.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2852936"/>
            <a:ext cx="83632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Instantaneous velocity is the rate of change of the distance with respect to the time when t = 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1489" y="3807063"/>
            <a:ext cx="3922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the gradient of the tangent line to s at t = 1 </a:t>
            </a:r>
            <a:endParaRPr kumimoji="0" lang="en-GB" sz="18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788024" y="3801018"/>
                <a:ext cx="10567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kumimoji="0" lang="en-GB" sz="2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+mn-cs"/>
                        </a:rPr>
                        <m:t>(</m:t>
                      </m:r>
                      <m:r>
                        <m:rPr>
                          <m:nor/>
                        </m:rPr>
                        <a:rPr kumimoji="0" lang="en-GB" sz="2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801018"/>
                <a:ext cx="1056700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149"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356542" y="4735990"/>
                <a:ext cx="3029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s</m:t>
                    </m:r>
                    <m:r>
                      <m:rPr>
                        <m:nor/>
                      </m:rP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′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-9.8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 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4.9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542" y="4735990"/>
                <a:ext cx="3029000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210369" y="3808430"/>
                <a:ext cx="7216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+mn-cs"/>
                        </a:rPr>
                        <m:t>(</m:t>
                      </m:r>
                      <m:r>
                        <m:rPr>
                          <m:nor/>
                        </m:rPr>
                        <a:rPr kumimoji="0" lang="en-GB" sz="2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369" y="3808430"/>
                <a:ext cx="721671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2542"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427984" y="4274325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-4.9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+ 4.9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+ 10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356542" y="5164771"/>
                <a:ext cx="3029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s</m:t>
                    </m:r>
                    <m:r>
                      <m:rPr>
                        <m:nor/>
                      </m:rP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′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-9.8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4.9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542" y="5164771"/>
                <a:ext cx="3029000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0526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356542" y="5593552"/>
                <a:ext cx="3029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GB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s</m:t>
                    </m:r>
                    <m:r>
                      <m:rPr>
                        <m:nor/>
                      </m:rP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m:t>′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(</m:t>
                    </m:r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-4.9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542" y="5593552"/>
                <a:ext cx="3029000" cy="461665"/>
              </a:xfrm>
              <a:prstGeom prst="rect">
                <a:avLst/>
              </a:prstGeom>
              <a:blipFill rotWithShape="0">
                <a:blip r:embed="rId7"/>
                <a:stretch>
                  <a:fillRect t="-10667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323528" y="6022333"/>
            <a:ext cx="83632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Note that the gradient of the secant lines in part (a) approach the gradient of the tangent line in part (b).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8FA187-3720-4DEA-CED2-2413476BE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364941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4" grpId="0"/>
      <p:bldP spid="36" grpId="0"/>
      <p:bldP spid="38" grpId="0"/>
      <p:bldP spid="3" grpId="0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91616" y="860845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Another example. 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69847" y="1773847"/>
            <a:ext cx="8435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represents the value of a car (measured on a day-to-day basis) we can say that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function of the time: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20776" y="2809684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067944" y="2750543"/>
                <a:ext cx="1620124" cy="6242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𝑔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750543"/>
                <a:ext cx="1620124" cy="6242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088928" y="2825348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81168" y="2831846"/>
            <a:ext cx="3044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represents the rate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3479737"/>
            <a:ext cx="8002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at which the value of the car is changing.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21416" y="4843358"/>
                <a:ext cx="651845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16" y="4843358"/>
                <a:ext cx="651845" cy="7935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1547664" y="4964538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measures the rate of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inflation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or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deflation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of the price  of the car.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6033" y="3952568"/>
            <a:ext cx="8002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measures the rate of change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with respect to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A1CA6D5-F066-229F-3041-80ED6364D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399626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/>
      <p:bldP spid="6" grpId="0"/>
      <p:bldP spid="7" grpId="0"/>
      <p:bldP spid="22" grpId="0"/>
      <p:bldP spid="23" grpId="0"/>
      <p:bldP spid="24" grpId="0"/>
      <p:bldP spid="25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0" name="Text Box 4"/>
          <p:cNvSpPr txBox="1">
            <a:spLocks noChangeArrowheads="1"/>
          </p:cNvSpPr>
          <p:nvPr/>
        </p:nvSpPr>
        <p:spPr bwMode="auto">
          <a:xfrm>
            <a:off x="361489" y="684691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0664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2548150"/>
                <a:ext cx="6696744" cy="62427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457200" marR="0" lvl="0" indent="-4572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What does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represent?</a:t>
                </a:r>
              </a:p>
            </p:txBody>
          </p:sp>
        </mc:Choice>
        <mc:Fallback xmlns="">
          <p:sp>
            <p:nvSpPr>
              <p:cNvPr id="71066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2548150"/>
                <a:ext cx="6696744" cy="624273"/>
              </a:xfrm>
              <a:prstGeom prst="rect">
                <a:avLst/>
              </a:prstGeom>
              <a:blipFill rotWithShape="0">
                <a:blip r:embed="rId3"/>
                <a:stretch>
                  <a:fillRect l="-1630" t="-1869" b="-13084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57200" y="1203586"/>
            <a:ext cx="8435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volume of water in a container,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given by the formula V = 300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where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time measured in seconds and 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8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68052" y="3212976"/>
                <a:ext cx="8213576" cy="993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represents the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rate of change of the volume of water in the container with respect to </a:t>
                </a:r>
                <a:r>
                  <a:rPr kumimoji="0" lang="en-GB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52" y="3212976"/>
                <a:ext cx="8213576" cy="993605"/>
              </a:xfrm>
              <a:prstGeom prst="rect">
                <a:avLst/>
              </a:prstGeom>
              <a:blipFill rotWithShape="0">
                <a:blip r:embed="rId4"/>
                <a:stretch>
                  <a:fillRect l="-1113" b="-13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4365104"/>
                <a:ext cx="6696744" cy="62427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b) What units are used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?</a:t>
                </a:r>
              </a:p>
            </p:txBody>
          </p:sp>
        </mc:Choice>
        <mc:Fallback xmlns="">
          <p:sp>
            <p:nvSpPr>
              <p:cNvPr id="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4365104"/>
                <a:ext cx="6696744" cy="624273"/>
              </a:xfrm>
              <a:prstGeom prst="rect">
                <a:avLst/>
              </a:prstGeom>
              <a:blipFill rotWithShape="0">
                <a:blip r:embed="rId5"/>
                <a:stretch>
                  <a:fillRect l="-1178" b="-6542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68052" y="5595428"/>
                <a:ext cx="8213576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measured in 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cm</a:t>
                </a:r>
                <a:r>
                  <a:rPr kumimoji="0" lang="en-GB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per second.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52" y="5595428"/>
                <a:ext cx="8213576" cy="624273"/>
              </a:xfrm>
              <a:prstGeom prst="rect">
                <a:avLst/>
              </a:prstGeom>
              <a:blipFill rotWithShape="0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57200" y="5133763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given in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and the time is measured in seconds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A97F0DB-F5E8-87B5-945E-A6993E0F0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409616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4" grpId="0" animBg="1"/>
      <p:bldP spid="5" grpId="0"/>
      <p:bldP spid="7" grpId="0" animBg="1"/>
      <p:bldP spid="8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0" name="Text Box 4"/>
          <p:cNvSpPr txBox="1">
            <a:spLocks noChangeArrowheads="1"/>
          </p:cNvSpPr>
          <p:nvPr/>
        </p:nvSpPr>
        <p:spPr bwMode="auto">
          <a:xfrm>
            <a:off x="361489" y="684691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</a:p>
        </p:txBody>
      </p: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678904" y="2492896"/>
            <a:ext cx="810039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initial volume of water in the container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03848" y="4136024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300 cm</a:t>
                </a:r>
                <a:r>
                  <a:rPr kumimoji="0" lang="en-GB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136024"/>
                <a:ext cx="374908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88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78904" y="3127912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0.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03848" y="3158292"/>
            <a:ext cx="2419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 = 300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8201" y="3641479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 = 300 + 2(0) – (0)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78904" y="4630569"/>
            <a:ext cx="81003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volume of water in the container after 8 seconds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191297" y="6313237"/>
                <a:ext cx="37490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= 252 cm</a:t>
                </a:r>
                <a:r>
                  <a:rPr kumimoji="0" lang="en-GB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</a:t>
                </a:r>
                <a:endPara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297" y="6313237"/>
                <a:ext cx="374908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488"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14200" y="5504176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8.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3848" y="5947767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 = 300 + 2(8) – (8)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33546" y="5494446"/>
            <a:ext cx="2419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 = 300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1203586"/>
            <a:ext cx="8435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volume of water in a container,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given by the formula V = 300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where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time measured in seconds and 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8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EEC91B4-8564-1408-9FC1-2826D6A45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489" y="100107"/>
            <a:ext cx="7772400" cy="595517"/>
          </a:xfrm>
        </p:spPr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</p:spTree>
    <p:extLst>
      <p:ext uri="{BB962C8B-B14F-4D97-AF65-F5344CB8AC3E}">
        <p14:creationId xmlns:p14="http://schemas.microsoft.com/office/powerpoint/2010/main" val="141648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9" grpId="0"/>
      <p:bldP spid="10" grpId="0" animBg="1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Rate of change</a:t>
            </a:r>
          </a:p>
        </p:txBody>
      </p:sp>
      <p:sp>
        <p:nvSpPr>
          <p:cNvPr id="710660" name="Text Box 4"/>
          <p:cNvSpPr txBox="1">
            <a:spLocks noChangeArrowheads="1"/>
          </p:cNvSpPr>
          <p:nvPr/>
        </p:nvSpPr>
        <p:spPr bwMode="auto">
          <a:xfrm>
            <a:off x="361489" y="684691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0664" name="Text Box 8"/>
              <p:cNvSpPr txBox="1">
                <a:spLocks noChangeArrowheads="1"/>
              </p:cNvSpPr>
              <p:nvPr/>
            </p:nvSpPr>
            <p:spPr bwMode="auto">
              <a:xfrm>
                <a:off x="1043608" y="2564904"/>
                <a:ext cx="6696744" cy="62228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e)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when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3</a:t>
                </a:r>
              </a:p>
            </p:txBody>
          </p:sp>
        </mc:Choice>
        <mc:Fallback xmlns="">
          <p:sp>
            <p:nvSpPr>
              <p:cNvPr id="71066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2564904"/>
                <a:ext cx="6696744" cy="622286"/>
              </a:xfrm>
              <a:prstGeom prst="rect">
                <a:avLst/>
              </a:prstGeom>
              <a:blipFill rotWithShape="0">
                <a:blip r:embed="rId3"/>
                <a:stretch>
                  <a:fillRect l="-1178" b="-6542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725170" y="4737937"/>
            <a:ext cx="14949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– 4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1640" y="3985376"/>
            <a:ext cx="3245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At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19872" y="4015542"/>
            <a:ext cx="1539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2 – 2(3)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57500" y="3275404"/>
                <a:ext cx="302900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2 – 2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500" y="3275404"/>
                <a:ext cx="3029000" cy="624273"/>
              </a:xfrm>
              <a:prstGeom prst="rect">
                <a:avLst/>
              </a:prstGeom>
              <a:blipFill rotWithShape="0">
                <a:blip r:embed="rId4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993107" y="4638447"/>
                <a:ext cx="538224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𝑑𝑉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07" y="4638447"/>
                <a:ext cx="538224" cy="6182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82788" y="3929843"/>
                <a:ext cx="538224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𝑑𝑉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788" y="3929843"/>
                <a:ext cx="538224" cy="6182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23628" y="5326669"/>
            <a:ext cx="669674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does the answer to (e) tell you?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9534" y="5912319"/>
            <a:ext cx="8213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 this value is negative, the water is leaving the container at 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cm</a:t>
            </a:r>
            <a:r>
              <a:rPr kumimoji="0" lang="en-GB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per second.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1203586"/>
            <a:ext cx="8435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volume of water in a container,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cm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is given by the formula V = 300 + 2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–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where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time measured in seconds and 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≤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8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10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9" grpId="0"/>
      <p:bldP spid="3" grpId="0"/>
      <p:bldP spid="4" grpId="0"/>
      <p:bldP spid="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</TotalTime>
  <Words>1928</Words>
  <Application>Microsoft Office PowerPoint</Application>
  <PresentationFormat>On-screen Show (4:3)</PresentationFormat>
  <Paragraphs>205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Cambria Math</vt:lpstr>
      <vt:lpstr>Comic Sans MS</vt:lpstr>
      <vt:lpstr>Times New Roman</vt:lpstr>
      <vt:lpstr>Wingdings 2</vt:lpstr>
      <vt:lpstr>Theme1</vt:lpstr>
      <vt:lpstr>Rates of change </vt:lpstr>
      <vt:lpstr>PowerPoint Presentation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Rate of change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61</cp:revision>
  <dcterms:created xsi:type="dcterms:W3CDTF">2015-10-05T13:48:41Z</dcterms:created>
  <dcterms:modified xsi:type="dcterms:W3CDTF">2024-12-29T15:08:12Z</dcterms:modified>
</cp:coreProperties>
</file>