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19"/>
  </p:notesMasterIdLst>
  <p:sldIdLst>
    <p:sldId id="256" r:id="rId2"/>
    <p:sldId id="259" r:id="rId3"/>
    <p:sldId id="269" r:id="rId4"/>
    <p:sldId id="283" r:id="rId5"/>
    <p:sldId id="284" r:id="rId6"/>
    <p:sldId id="270" r:id="rId7"/>
    <p:sldId id="271" r:id="rId8"/>
    <p:sldId id="273" r:id="rId9"/>
    <p:sldId id="275" r:id="rId10"/>
    <p:sldId id="276" r:id="rId11"/>
    <p:sldId id="277" r:id="rId12"/>
    <p:sldId id="280" r:id="rId13"/>
    <p:sldId id="279" r:id="rId14"/>
    <p:sldId id="281" r:id="rId15"/>
    <p:sldId id="282" r:id="rId16"/>
    <p:sldId id="299" r:id="rId17"/>
    <p:sldId id="29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1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093B-78E5-4B89-8AE2-898DC03B5171}" type="datetimeFigureOut">
              <a:rPr lang="en-GB" smtClean="0"/>
              <a:pPr/>
              <a:t>29/12/2024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46A73-F536-4642-8A74-B80351E027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55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6BBF7-6FFF-440E-B629-AAC6A623500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06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6BBF7-6FFF-440E-B629-AAC6A623500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347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6BBF7-6FFF-440E-B629-AAC6A623500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199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6BBF7-6FFF-440E-B629-AAC6A623500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973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6BBF7-6FFF-440E-B629-AAC6A623500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4330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6BBF7-6FFF-440E-B629-AAC6A623500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619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C30F84-2E33-1A51-F586-78A2BC17CA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4A485F7-632D-940B-7EB1-75F97E992F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6BBF7-6FFF-440E-B629-AAC6A623500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1682" name="Rectangle 2">
            <a:extLst>
              <a:ext uri="{FF2B5EF4-FFF2-40B4-BE49-F238E27FC236}">
                <a16:creationId xmlns:a16="http://schemas.microsoft.com/office/drawing/2014/main" id="{102A4D3C-0987-A171-0919-7FD232B40C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>
            <a:extLst>
              <a:ext uri="{FF2B5EF4-FFF2-40B4-BE49-F238E27FC236}">
                <a16:creationId xmlns:a16="http://schemas.microsoft.com/office/drawing/2014/main" id="{55510619-AD78-D118-5211-F0C9F76D69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82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6BBF7-6FFF-440E-B629-AAC6A623500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99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6BBF7-6FFF-440E-B629-AAC6A623500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424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6BBF7-6FFF-440E-B629-AAC6A623500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70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6BBF7-6FFF-440E-B629-AAC6A623500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77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6BBF7-6FFF-440E-B629-AAC6A623500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737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6BBF7-6FFF-440E-B629-AAC6A623500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827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6BBF7-6FFF-440E-B629-AAC6A623500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79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6BBF7-6FFF-440E-B629-AAC6A623500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722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98624D31-43A5-475A-80CF-332C9F6DCF35}" type="datetimeFigureOut">
              <a:rPr lang="en-US" smtClean="0"/>
              <a:pPr/>
              <a:t>12/29/2024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54167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12/29/2024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1757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12/29/2024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4155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12/29/2024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19839690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98624D31-43A5-475A-80CF-332C9F6DCF35}" type="datetimeFigureOut">
              <a:rPr lang="en-US" smtClean="0"/>
              <a:pPr/>
              <a:t>12/29/2024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4341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12/29/2024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176147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12/29/2024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930134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12/29/2024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03977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12/29/2024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1696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12/29/2024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2333186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12/29/2024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0150007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pPr/>
              <a:t>12/29/2024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1021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5" Type="http://schemas.openxmlformats.org/officeDocument/2006/relationships/image" Target="../media/image5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3413" indent="-633413"/>
            <a:r>
              <a:rPr lang="en-US" dirty="0"/>
              <a:t>LO: Interpret the derivative as rates of change.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B8B935-484D-4310-5AA8-561344504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08FF-73A8-47FA-BAF1-15A31C9D348F}" type="datetime3">
              <a:rPr lang="en-US" smtClean="0"/>
              <a:t>29 December 2024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400" b="1" dirty="0">
                <a:ln>
                  <a:solidFill>
                    <a:schemeClr val="tx2"/>
                  </a:solidFill>
                </a:ln>
                <a:latin typeface="Comic Sans MS" panose="030F0702030302020204" pitchFamily="66" charset="0"/>
              </a:rPr>
              <a:t>Rates of change</a:t>
            </a:r>
            <a:br>
              <a:rPr lang="en-GB" sz="4400" dirty="0"/>
            </a:br>
            <a:endParaRPr lang="en-GB" sz="4400" b="1" dirty="0">
              <a:ln>
                <a:solidFill>
                  <a:schemeClr val="tx2"/>
                </a:solidFill>
              </a:ln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C549FF3D-EDD3-4222-87C0-FA91D9E40CF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207168F-A785-4308-8981-36A9333E3B6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623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60" name="Text Box 4"/>
          <p:cNvSpPr txBox="1">
            <a:spLocks noChangeArrowheads="1"/>
          </p:cNvSpPr>
          <p:nvPr/>
        </p:nvSpPr>
        <p:spPr bwMode="auto">
          <a:xfrm>
            <a:off x="361489" y="476672"/>
            <a:ext cx="8281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3</a:t>
            </a:r>
          </a:p>
        </p:txBody>
      </p:sp>
      <p:sp>
        <p:nvSpPr>
          <p:cNvPr id="710664" name="Text Box 8"/>
          <p:cNvSpPr txBox="1">
            <a:spLocks noChangeArrowheads="1"/>
          </p:cNvSpPr>
          <p:nvPr/>
        </p:nvSpPr>
        <p:spPr bwMode="auto">
          <a:xfrm>
            <a:off x="1043608" y="2679303"/>
            <a:ext cx="7128792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Find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and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and interpret these results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457200" y="769928"/>
            <a:ext cx="84352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company mines cooper, where the mass of cooper,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is measured in thousands of tonnes. The company’s profit,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is measured in millions of dollars, depends on the amount of cooper mined. The profit is given by the function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= 2.3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0.05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12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032021" y="4064298"/>
                <a:ext cx="374908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+mn-cs"/>
                      </a:rPr>
                      <m:t>(</m:t>
                    </m:r>
                    <m:r>
                      <m:rPr>
                        <m:nor/>
                      </m:rPr>
                      <a: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0</m:t>
                    </m:r>
                    <m:r>
                      <m:rPr>
                        <m:nor/>
                      </m:rPr>
                      <a: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-12</a:t>
                </a:r>
                <a:endPara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021" y="4064298"/>
                <a:ext cx="374908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325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0" y="3594934"/>
            <a:ext cx="3245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0.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49102" y="3162765"/>
            <a:ext cx="3525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= 2.3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0.05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12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49102" y="3602633"/>
            <a:ext cx="42130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= 2.3(0) – 0.05(0)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055287" y="5554548"/>
                <a:ext cx="374908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+mn-cs"/>
                      </a:rPr>
                      <m:t>(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6</m:t>
                    </m:r>
                    <m:r>
                      <m:rPr>
                        <m:nor/>
                      </m:rPr>
                      <a: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0</a:t>
                </a:r>
                <a:endPara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5287" y="5554548"/>
                <a:ext cx="3749080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325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23266" y="5085184"/>
            <a:ext cx="3245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6.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72368" y="5092883"/>
            <a:ext cx="42130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= 2.3(6) – 0.05(6)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12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7127" y="4478051"/>
            <a:ext cx="8213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This means that  when the amount of cooper mined is 0 there is a loss of 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12 million dollars</a:t>
            </a:r>
            <a:endParaRPr kumimoji="0" lang="en-GB" sz="20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5695" y="6007062"/>
            <a:ext cx="8213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This means that  when the amount of cooper mined is 6 tonnes, there is no profit and  no loss this is the 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break-even point</a:t>
            </a:r>
            <a:endParaRPr kumimoji="0" lang="en-GB" sz="20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2FDF1AB-618C-83BC-AE17-5B64160573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489" y="100107"/>
            <a:ext cx="7772400" cy="595517"/>
          </a:xfrm>
        </p:spPr>
        <p:txBody>
          <a:bodyPr>
            <a:noAutofit/>
          </a:bodyPr>
          <a:lstStyle/>
          <a:p>
            <a:r>
              <a:rPr lang="en-GB" sz="2800" dirty="0"/>
              <a:t>Rate of change</a:t>
            </a:r>
          </a:p>
        </p:txBody>
      </p:sp>
    </p:spTree>
    <p:extLst>
      <p:ext uri="{BB962C8B-B14F-4D97-AF65-F5344CB8AC3E}">
        <p14:creationId xmlns:p14="http://schemas.microsoft.com/office/powerpoint/2010/main" val="372032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61489" y="476672"/>
            <a:ext cx="8281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8"/>
              <p:cNvSpPr txBox="1">
                <a:spLocks noChangeArrowheads="1"/>
              </p:cNvSpPr>
              <p:nvPr/>
            </p:nvSpPr>
            <p:spPr bwMode="auto">
              <a:xfrm>
                <a:off x="1110444" y="2863713"/>
                <a:ext cx="7128792" cy="624273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b)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𝑃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den>
                    </m:f>
                    <m: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What does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𝑑𝑃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represent?</a:t>
                </a:r>
              </a:p>
            </p:txBody>
          </p:sp>
        </mc:Choice>
        <mc:Fallback xmlns="">
          <p:sp>
            <p:nvSpPr>
              <p:cNvPr id="17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0444" y="2863713"/>
                <a:ext cx="7128792" cy="624273"/>
              </a:xfrm>
              <a:prstGeom prst="rect">
                <a:avLst/>
              </a:prstGeom>
              <a:blipFill rotWithShape="0">
                <a:blip r:embed="rId3"/>
                <a:stretch>
                  <a:fillRect l="-1106" b="-6542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457200" y="769928"/>
            <a:ext cx="84352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company mines cooper, where the mass of cooper,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is measured in thousands of tonnes. The company’s profit,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is measured in millions of dollars, depends on the amount of cooper mined. The profit is given by the function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= 2.3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0.05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12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049488" y="3636454"/>
                <a:ext cx="3029000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𝑃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2.3 – 0.1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9488" y="3636454"/>
                <a:ext cx="3029000" cy="624273"/>
              </a:xfrm>
              <a:prstGeom prst="rect">
                <a:avLst/>
              </a:prstGeom>
              <a:blipFill rotWithShape="0">
                <a:blip r:embed="rId4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57200" y="4593605"/>
                <a:ext cx="8213576" cy="993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𝑃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represents the 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rate of change of the profit as the amount of cooper mined increases</a:t>
                </a:r>
                <a:r>
                  <a:rPr kumimoji="0" lang="en-GB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593605"/>
                <a:ext cx="8213576" cy="993605"/>
              </a:xfrm>
              <a:prstGeom prst="rect">
                <a:avLst/>
              </a:prstGeom>
              <a:blipFill rotWithShape="0">
                <a:blip r:embed="rId5"/>
                <a:stretch>
                  <a:fillRect l="-1114" r="-1559" b="-134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2CD9264C-BDA4-D759-D2D4-BF8FEE46BC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489" y="100107"/>
            <a:ext cx="7772400" cy="595517"/>
          </a:xfrm>
        </p:spPr>
        <p:txBody>
          <a:bodyPr>
            <a:noAutofit/>
          </a:bodyPr>
          <a:lstStyle/>
          <a:p>
            <a:r>
              <a:rPr lang="en-GB" sz="2800" dirty="0"/>
              <a:t>Rate of change</a:t>
            </a:r>
          </a:p>
        </p:txBody>
      </p:sp>
    </p:spTree>
    <p:extLst>
      <p:ext uri="{BB962C8B-B14F-4D97-AF65-F5344CB8AC3E}">
        <p14:creationId xmlns:p14="http://schemas.microsoft.com/office/powerpoint/2010/main" val="413178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61489" y="476672"/>
            <a:ext cx="8281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8"/>
              <p:cNvSpPr txBox="1">
                <a:spLocks noChangeArrowheads="1"/>
              </p:cNvSpPr>
              <p:nvPr/>
            </p:nvSpPr>
            <p:spPr bwMode="auto">
              <a:xfrm>
                <a:off x="1043608" y="2679303"/>
                <a:ext cx="7128792" cy="993605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c) Find the value of P and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𝑃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den>
                    </m:f>
                    <m: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When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20 and when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25</a:t>
                </a:r>
              </a:p>
            </p:txBody>
          </p:sp>
        </mc:Choice>
        <mc:Fallback xmlns="">
          <p:sp>
            <p:nvSpPr>
              <p:cNvPr id="17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3608" y="2679303"/>
                <a:ext cx="7128792" cy="993605"/>
              </a:xfrm>
              <a:prstGeom prst="rect">
                <a:avLst/>
              </a:prstGeom>
              <a:blipFill rotWithShape="0">
                <a:blip r:embed="rId3"/>
                <a:stretch>
                  <a:fillRect l="-1106" b="-11310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457200" y="769928"/>
            <a:ext cx="84352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company mines cooper, where the mass of cooper,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is measured in thousands of tonnes. The company’s profit,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is measured in millions of dollars, depends on the amount of cooper mined. The profit is given by the function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= 2.3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0.05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12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6444208" y="3624337"/>
                <a:ext cx="3029000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𝑃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2.3 – 0.1x</a:t>
                </a:r>
                <a:endPara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3624337"/>
                <a:ext cx="3029000" cy="624273"/>
              </a:xfrm>
              <a:prstGeom prst="rect">
                <a:avLst/>
              </a:prstGeom>
              <a:blipFill rotWithShape="0">
                <a:blip r:embed="rId4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032021" y="4191471"/>
                <a:ext cx="374908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+mn-cs"/>
                      </a:rPr>
                      <m:t>(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20</m:t>
                    </m:r>
                    <m:r>
                      <m:rPr>
                        <m:nor/>
                      </m:rPr>
                      <a: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14</a:t>
                </a:r>
                <a:endPara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021" y="4191471"/>
                <a:ext cx="3749080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325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0" y="3722107"/>
            <a:ext cx="3245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20.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49102" y="3729806"/>
            <a:ext cx="425789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= 2.3(20) – 0.05(20)</a:t>
            </a:r>
            <a:r>
              <a:rPr kumimoji="0" lang="en-GB" sz="2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12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804248" y="4225056"/>
            <a:ext cx="224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2.3 – 0.1(20)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300192" y="4539754"/>
                <a:ext cx="3029000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𝑃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D05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0.3</a:t>
                </a:r>
                <a:endPara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4539754"/>
                <a:ext cx="3029000" cy="624273"/>
              </a:xfrm>
              <a:prstGeom prst="rect">
                <a:avLst/>
              </a:prstGeom>
              <a:blipFill rotWithShape="0">
                <a:blip r:embed="rId6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444208" y="5190255"/>
                <a:ext cx="3029000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𝑃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2.3 – 0.1x</a:t>
                </a:r>
                <a:endPara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5190255"/>
                <a:ext cx="3029000" cy="624273"/>
              </a:xfrm>
              <a:prstGeom prst="rect">
                <a:avLst/>
              </a:prstGeom>
              <a:blipFill rotWithShape="0">
                <a:blip r:embed="rId7"/>
                <a:stretch>
                  <a:fillRect b="-8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2032021" y="5757389"/>
                <a:ext cx="374908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25</m:t>
                    </m:r>
                    <m:r>
                      <m:rPr>
                        <m:nor/>
                      </m:rPr>
                      <a: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14.25</a:t>
                </a:r>
                <a:endPara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021" y="5757389"/>
                <a:ext cx="3749080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976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0" y="5288025"/>
            <a:ext cx="3245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25.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49102" y="5295724"/>
            <a:ext cx="425789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25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= 2.3(25) – 0.05(25)</a:t>
            </a:r>
            <a:r>
              <a:rPr kumimoji="0" lang="en-GB" sz="2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12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04248" y="5790974"/>
            <a:ext cx="224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2.3 – 0.1(25)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6300192" y="6105672"/>
                <a:ext cx="2746648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𝑃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D05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-0.2</a:t>
                </a:r>
                <a:endPara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6105672"/>
                <a:ext cx="2746648" cy="624273"/>
              </a:xfrm>
              <a:prstGeom prst="rect">
                <a:avLst/>
              </a:prstGeom>
              <a:blipFill rotWithShape="0">
                <a:blip r:embed="rId9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569769A8-3B46-7A19-20DC-D62AED289D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489" y="100107"/>
            <a:ext cx="7772400" cy="595517"/>
          </a:xfrm>
        </p:spPr>
        <p:txBody>
          <a:bodyPr>
            <a:noAutofit/>
          </a:bodyPr>
          <a:lstStyle/>
          <a:p>
            <a:r>
              <a:rPr lang="en-GB" sz="2800" dirty="0"/>
              <a:t>Rate of change</a:t>
            </a:r>
          </a:p>
        </p:txBody>
      </p:sp>
    </p:spTree>
    <p:extLst>
      <p:ext uri="{BB962C8B-B14F-4D97-AF65-F5344CB8AC3E}">
        <p14:creationId xmlns:p14="http://schemas.microsoft.com/office/powerpoint/2010/main" val="276481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8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61489" y="476672"/>
            <a:ext cx="8281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3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043608" y="2679303"/>
            <a:ext cx="7128792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Interpret the answers to (c)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457200" y="769928"/>
            <a:ext cx="84352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company mines cooper, where the mass of cooper,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is measured in thousands of tonnes. The company’s profit,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is measured in millions of dollars, depends on the amount of cooper mined. The profit is given by the function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= 2.3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0.05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12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218734" y="3830985"/>
                <a:ext cx="212101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+mn-cs"/>
                      </a:rPr>
                      <m:t>(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20</m:t>
                    </m:r>
                    <m:r>
                      <m:rPr>
                        <m:nor/>
                      </m:rPr>
                      <a: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14</a:t>
                </a:r>
                <a:endPara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734" y="3830985"/>
                <a:ext cx="2121015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862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230172" y="3271898"/>
            <a:ext cx="77262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At both points the company is profitable.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679213" y="3725320"/>
                <a:ext cx="1313511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𝑃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D05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0.3</a:t>
                </a:r>
                <a:endPara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213" y="3725320"/>
                <a:ext cx="1313511" cy="624273"/>
              </a:xfrm>
              <a:prstGeom prst="rect">
                <a:avLst/>
              </a:prstGeom>
              <a:blipFill rotWithShape="0">
                <a:blip r:embed="rId4"/>
                <a:stretch>
                  <a:fillRect r="-3256" b="-8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2218734" y="5262291"/>
                <a:ext cx="374908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25</m:t>
                    </m:r>
                    <m:r>
                      <m:rPr>
                        <m:nor/>
                      </m:rPr>
                      <a: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14.25</a:t>
                </a:r>
                <a:endPara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734" y="5262291"/>
                <a:ext cx="3749080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976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0" y="5288025"/>
            <a:ext cx="2218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25.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674840" y="5140224"/>
                <a:ext cx="1625352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𝑃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D05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-0.2</a:t>
                </a:r>
                <a:endPara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4840" y="5140224"/>
                <a:ext cx="1625352" cy="624273"/>
              </a:xfrm>
              <a:prstGeom prst="rect">
                <a:avLst/>
              </a:prstGeom>
              <a:blipFill rotWithShape="0">
                <a:blip r:embed="rId6"/>
                <a:stretch>
                  <a:fillRect b="-8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251458" y="3693682"/>
                <a:ext cx="1313511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𝑃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&gt;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D05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0</a:t>
                </a:r>
                <a:endPara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458" y="3693682"/>
                <a:ext cx="1313511" cy="624273"/>
              </a:xfrm>
              <a:prstGeom prst="rect">
                <a:avLst/>
              </a:prstGeom>
              <a:blipFill rotWithShape="0">
                <a:blip r:embed="rId7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403498" y="4366827"/>
            <a:ext cx="80569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further increase in production will make the company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more profitable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251459" y="5042481"/>
                <a:ext cx="1313511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𝑃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&lt;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D05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0</a:t>
                </a:r>
                <a:endPara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459" y="5042481"/>
                <a:ext cx="1313511" cy="624273"/>
              </a:xfrm>
              <a:prstGeom prst="rect">
                <a:avLst/>
              </a:prstGeom>
              <a:blipFill rotWithShape="0">
                <a:blip r:embed="rId8"/>
                <a:stretch>
                  <a:fillRect b="-8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107504" y="3808487"/>
            <a:ext cx="2218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20.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61489" y="5749690"/>
            <a:ext cx="80569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further increase in production will make the company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less profitable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DDAA23D-CDAA-5130-24E4-AF2405EA76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489" y="100107"/>
            <a:ext cx="7772400" cy="595517"/>
          </a:xfrm>
        </p:spPr>
        <p:txBody>
          <a:bodyPr>
            <a:noAutofit/>
          </a:bodyPr>
          <a:lstStyle/>
          <a:p>
            <a:r>
              <a:rPr lang="en-GB" sz="2800" dirty="0"/>
              <a:t>Rate of change</a:t>
            </a:r>
          </a:p>
        </p:txBody>
      </p:sp>
    </p:spTree>
    <p:extLst>
      <p:ext uri="{BB962C8B-B14F-4D97-AF65-F5344CB8AC3E}">
        <p14:creationId xmlns:p14="http://schemas.microsoft.com/office/powerpoint/2010/main" val="140509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25" grpId="0"/>
      <p:bldP spid="27" grpId="0"/>
      <p:bldP spid="28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61489" y="476672"/>
            <a:ext cx="8281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8"/>
              <p:cNvSpPr txBox="1">
                <a:spLocks noChangeArrowheads="1"/>
              </p:cNvSpPr>
              <p:nvPr/>
            </p:nvSpPr>
            <p:spPr bwMode="auto">
              <a:xfrm>
                <a:off x="1043608" y="2679303"/>
                <a:ext cx="7128792" cy="624273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e)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Find the value of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for which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𝑑𝑃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=0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3608" y="2679303"/>
                <a:ext cx="7128792" cy="624273"/>
              </a:xfrm>
              <a:prstGeom prst="rect">
                <a:avLst/>
              </a:prstGeom>
              <a:blipFill rotWithShape="0">
                <a:blip r:embed="rId3"/>
                <a:stretch>
                  <a:fillRect l="-1106" b="-6542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457200" y="769928"/>
            <a:ext cx="84352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company mines cooper, where the mass of cooper,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is measured in thousands of tonnes. The company’s profit,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is measured in millions of dollars, depends on the amount of cooper mined. The profit is given by the function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= 2.3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0.05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12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830760" y="3438295"/>
            <a:ext cx="1313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93487" y="5758396"/>
            <a:ext cx="70290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23 000 tonnes of cooper needs to be mined to maximise the company’s profit.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578774" y="3356992"/>
                <a:ext cx="3029000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𝑃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2.3 – 0.1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774" y="3356992"/>
                <a:ext cx="3029000" cy="624273"/>
              </a:xfrm>
              <a:prstGeom prst="rect">
                <a:avLst/>
              </a:prstGeom>
              <a:blipFill rotWithShape="0">
                <a:blip r:embed="rId4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4361523" y="3981263"/>
            <a:ext cx="30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2.3 = 0.1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491880" y="4442928"/>
                <a:ext cx="302900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2.3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0.1</m:t>
                          </m:r>
                        </m:den>
                      </m:f>
                      <m: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4442928"/>
                <a:ext cx="3029000" cy="7861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4674840" y="5229105"/>
            <a:ext cx="30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23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0DFE6CC-7C5D-B996-FF5A-9FBA61C496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489" y="100107"/>
            <a:ext cx="7772400" cy="595517"/>
          </a:xfrm>
        </p:spPr>
        <p:txBody>
          <a:bodyPr>
            <a:noAutofit/>
          </a:bodyPr>
          <a:lstStyle/>
          <a:p>
            <a:r>
              <a:rPr lang="en-GB" sz="2800" dirty="0"/>
              <a:t>Rate of change</a:t>
            </a:r>
          </a:p>
        </p:txBody>
      </p:sp>
    </p:spTree>
    <p:extLst>
      <p:ext uri="{BB962C8B-B14F-4D97-AF65-F5344CB8AC3E}">
        <p14:creationId xmlns:p14="http://schemas.microsoft.com/office/powerpoint/2010/main" val="282686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6" grpId="0"/>
      <p:bldP spid="21" grpId="0"/>
      <p:bldP spid="23" grpId="0"/>
      <p:bldP spid="24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61489" y="476672"/>
            <a:ext cx="8281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3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043608" y="2679303"/>
            <a:ext cx="7128792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Determine P for this value of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and interpret this value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457200" y="769928"/>
            <a:ext cx="84352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company mines cooper, where the mass of cooper,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is measured in thousands of tonnes. The company’s profit,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is measured in millions of dollars, depends on the amount of cooper mined. The profit is given by the function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= 2.3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0.05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12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666" y="5204533"/>
            <a:ext cx="80569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14.45 millions dollars is the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maximum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profit that the company can make.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466687" y="4195258"/>
                <a:ext cx="374908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+mn-cs"/>
                      </a:rPr>
                      <m:t>(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23</m:t>
                    </m:r>
                    <m:r>
                      <m:rPr>
                        <m:nor/>
                      </m:rPr>
                      <a: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14.45</a:t>
                </a:r>
                <a:endPara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687" y="4195258"/>
                <a:ext cx="374908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488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434666" y="3725894"/>
            <a:ext cx="3245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23.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83768" y="3733593"/>
            <a:ext cx="43989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23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= 2.3(23) – 0.05(23)</a:t>
            </a:r>
            <a:r>
              <a:rPr kumimoji="0" lang="en-GB" sz="2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12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7554BA5-3CB7-757C-2962-CFED62C61B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489" y="100107"/>
            <a:ext cx="7772400" cy="595517"/>
          </a:xfrm>
        </p:spPr>
        <p:txBody>
          <a:bodyPr>
            <a:noAutofit/>
          </a:bodyPr>
          <a:lstStyle/>
          <a:p>
            <a:r>
              <a:rPr lang="en-GB" sz="2800" dirty="0"/>
              <a:t>Rate of change</a:t>
            </a:r>
          </a:p>
        </p:txBody>
      </p:sp>
    </p:spTree>
    <p:extLst>
      <p:ext uri="{BB962C8B-B14F-4D97-AF65-F5344CB8AC3E}">
        <p14:creationId xmlns:p14="http://schemas.microsoft.com/office/powerpoint/2010/main" val="355413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AC25B6-F35A-9B4E-532A-0C2A174FF5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4">
            <a:extLst>
              <a:ext uri="{FF2B5EF4-FFF2-40B4-BE49-F238E27FC236}">
                <a16:creationId xmlns:a16="http://schemas.microsoft.com/office/drawing/2014/main" id="{D0388369-02FF-2A7B-74DC-8CA5905FC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89" y="476672"/>
            <a:ext cx="8281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Quick Quiz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AE2EE4A8-A9AA-9820-F379-E3D84BAEC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08" y="1227531"/>
            <a:ext cx="8435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omic Sans MS"/>
              </a:rPr>
              <a:t>1. What is the derivative of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= 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4</a:t>
            </a:r>
            <a:r>
              <a:rPr lang="en-GB" i="1" dirty="0">
                <a:solidFill>
                  <a:prstClr val="black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prstClr val="black"/>
                </a:solidFill>
                <a:latin typeface="Comic Sans MS"/>
              </a:rPr>
              <a:t>3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 – 5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+ 7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4618159-3A55-39EA-1D72-B44FB336914E}"/>
              </a:ext>
            </a:extLst>
          </p:cNvPr>
          <p:cNvSpPr/>
          <p:nvPr/>
        </p:nvSpPr>
        <p:spPr>
          <a:xfrm>
            <a:off x="474016" y="4024311"/>
            <a:ext cx="80569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3. </a:t>
            </a:r>
            <a:r>
              <a:rPr lang="en-US" dirty="0">
                <a:solidFill>
                  <a:prstClr val="black"/>
                </a:solidFill>
                <a:latin typeface="Comic Sans MS"/>
              </a:rPr>
              <a:t>A profit function is modeled as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50</a:t>
            </a:r>
            <a:r>
              <a:rPr lang="en-US" i="1" dirty="0"/>
              <a:t>x</a:t>
            </a:r>
            <a:r>
              <a:rPr lang="en-US" dirty="0"/>
              <a:t> − 0.5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. </a:t>
            </a:r>
            <a:r>
              <a:rPr lang="en-US" dirty="0">
                <a:solidFill>
                  <a:prstClr val="black"/>
                </a:solidFill>
                <a:latin typeface="Comic Sans MS"/>
              </a:rPr>
              <a:t>Find the marginal profit when </a:t>
            </a:r>
            <a:r>
              <a:rPr lang="en-US" i="1" dirty="0"/>
              <a:t>x</a:t>
            </a:r>
            <a:r>
              <a:rPr lang="en-US" dirty="0"/>
              <a:t> = 20.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1F42F-9618-2AF3-06F8-E63912F73507}"/>
              </a:ext>
            </a:extLst>
          </p:cNvPr>
          <p:cNvSpPr/>
          <p:nvPr/>
        </p:nvSpPr>
        <p:spPr>
          <a:xfrm>
            <a:off x="5298377" y="1821932"/>
            <a:ext cx="26067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i="1" dirty="0">
                <a:solidFill>
                  <a:srgbClr val="FF6600"/>
                </a:solidFill>
                <a:cs typeface="Times New Roman" panose="02020603050405020304" pitchFamily="18" charset="0"/>
              </a:rPr>
              <a:t>f ’</a:t>
            </a:r>
            <a:r>
              <a:rPr lang="en-GB" dirty="0">
                <a:solidFill>
                  <a:srgbClr val="FF6600"/>
                </a:solidFill>
                <a:latin typeface="Comic Sans MS"/>
              </a:rPr>
              <a:t>(</a:t>
            </a:r>
            <a:r>
              <a:rPr lang="en-GB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6600"/>
                </a:solidFill>
                <a:latin typeface="Comic Sans MS"/>
              </a:rPr>
              <a:t>) = 12</a:t>
            </a:r>
            <a:r>
              <a:rPr lang="en-GB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FF6600"/>
                </a:solidFill>
                <a:latin typeface="Comic Sans MS"/>
              </a:rPr>
              <a:t>2</a:t>
            </a:r>
            <a:r>
              <a:rPr lang="en-GB" dirty="0">
                <a:solidFill>
                  <a:srgbClr val="FF6600"/>
                </a:solidFill>
                <a:latin typeface="Comic Sans MS"/>
              </a:rPr>
              <a:t> – 5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C8BB75-FF75-C29B-8E14-9551506ECB74}"/>
              </a:ext>
            </a:extLst>
          </p:cNvPr>
          <p:cNvSpPr/>
          <p:nvPr/>
        </p:nvSpPr>
        <p:spPr>
          <a:xfrm>
            <a:off x="465607" y="2572791"/>
            <a:ext cx="82819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0988" lvl="0" indent="-2809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omic Sans MS"/>
              </a:rPr>
              <a:t>2. If the position of an object is given by </a:t>
            </a:r>
            <a:r>
              <a:rPr lang="en-US" i="1" dirty="0"/>
              <a:t>s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= </a:t>
            </a:r>
            <a:r>
              <a:rPr lang="en-US" i="1" dirty="0"/>
              <a:t>t</a:t>
            </a:r>
            <a:r>
              <a:rPr lang="en-US" baseline="30000" dirty="0"/>
              <a:t>2 </a:t>
            </a:r>
            <a:r>
              <a:rPr lang="en-US" dirty="0"/>
              <a:t>+ 3</a:t>
            </a:r>
            <a:r>
              <a:rPr lang="en-US" i="1" dirty="0"/>
              <a:t>t</a:t>
            </a:r>
            <a:r>
              <a:rPr lang="en-US" dirty="0"/>
              <a:t> + 2, </a:t>
            </a:r>
            <a:r>
              <a:rPr lang="en-US" dirty="0">
                <a:solidFill>
                  <a:prstClr val="black"/>
                </a:solidFill>
                <a:latin typeface="Comic Sans MS"/>
              </a:rPr>
              <a:t>what is its velocity at </a:t>
            </a:r>
            <a:r>
              <a:rPr lang="en-US" i="1" dirty="0"/>
              <a:t>t </a:t>
            </a:r>
            <a:r>
              <a:rPr lang="en-US" dirty="0"/>
              <a:t>= 4?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A1A6749-FF09-BCD2-F00D-9CAF676D67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489" y="100107"/>
            <a:ext cx="7772400" cy="595517"/>
          </a:xfrm>
        </p:spPr>
        <p:txBody>
          <a:bodyPr>
            <a:noAutofit/>
          </a:bodyPr>
          <a:lstStyle/>
          <a:p>
            <a:r>
              <a:rPr lang="en-GB" sz="2800" dirty="0"/>
              <a:t>Rate of change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908B9FC-047C-BE15-0770-D397D9D04345}"/>
              </a:ext>
            </a:extLst>
          </p:cNvPr>
          <p:cNvSpPr/>
          <p:nvPr/>
        </p:nvSpPr>
        <p:spPr>
          <a:xfrm>
            <a:off x="5023073" y="3291751"/>
            <a:ext cx="26067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i="1" dirty="0">
                <a:solidFill>
                  <a:srgbClr val="FF6600"/>
                </a:solidFill>
                <a:cs typeface="Times New Roman" panose="02020603050405020304" pitchFamily="18" charset="0"/>
              </a:rPr>
              <a:t>s’</a:t>
            </a:r>
            <a:r>
              <a:rPr lang="en-GB" dirty="0">
                <a:solidFill>
                  <a:srgbClr val="FF6600"/>
                </a:solidFill>
                <a:latin typeface="Comic Sans MS"/>
              </a:rPr>
              <a:t>(</a:t>
            </a:r>
            <a:r>
              <a:rPr lang="en-GB" dirty="0">
                <a:solidFill>
                  <a:srgbClr val="FF6600"/>
                </a:solidFill>
                <a:cs typeface="Times New Roman" panose="02020603050405020304" pitchFamily="18" charset="0"/>
              </a:rPr>
              <a:t>4</a:t>
            </a:r>
            <a:r>
              <a:rPr lang="en-GB" dirty="0">
                <a:solidFill>
                  <a:srgbClr val="FF6600"/>
                </a:solidFill>
                <a:latin typeface="Comic Sans MS"/>
              </a:rPr>
              <a:t>) = 11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07C76E-D809-399D-064A-98C461A59E1C}"/>
              </a:ext>
            </a:extLst>
          </p:cNvPr>
          <p:cNvSpPr/>
          <p:nvPr/>
        </p:nvSpPr>
        <p:spPr>
          <a:xfrm>
            <a:off x="5023073" y="4895370"/>
            <a:ext cx="26067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i="1" dirty="0">
                <a:solidFill>
                  <a:srgbClr val="FF6600"/>
                </a:solidFill>
                <a:cs typeface="Times New Roman" panose="02020603050405020304" pitchFamily="18" charset="0"/>
              </a:rPr>
              <a:t>P’</a:t>
            </a:r>
            <a:r>
              <a:rPr lang="en-GB" dirty="0">
                <a:solidFill>
                  <a:srgbClr val="FF6600"/>
                </a:solidFill>
                <a:latin typeface="Comic Sans MS"/>
              </a:rPr>
              <a:t>(</a:t>
            </a:r>
            <a:r>
              <a:rPr lang="en-GB" dirty="0">
                <a:solidFill>
                  <a:srgbClr val="FF6600"/>
                </a:solidFill>
                <a:cs typeface="Times New Roman" panose="02020603050405020304" pitchFamily="18" charset="0"/>
              </a:rPr>
              <a:t>20</a:t>
            </a:r>
            <a:r>
              <a:rPr lang="en-GB" dirty="0">
                <a:solidFill>
                  <a:srgbClr val="FF6600"/>
                </a:solidFill>
                <a:latin typeface="Comic Sans MS"/>
              </a:rPr>
              <a:t>) = 30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84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6" grpId="0"/>
      <p:bldP spid="13" grpId="0"/>
      <p:bldP spid="14" grpId="0"/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60" name="Text Box 4"/>
          <p:cNvSpPr txBox="1">
            <a:spLocks noChangeArrowheads="1"/>
          </p:cNvSpPr>
          <p:nvPr/>
        </p:nvSpPr>
        <p:spPr bwMode="auto">
          <a:xfrm>
            <a:off x="457200" y="726439"/>
            <a:ext cx="82819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gradient function,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f’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of a function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a measure of how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changes as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increases.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0664" name="Text Box 8"/>
              <p:cNvSpPr txBox="1">
                <a:spLocks noChangeArrowheads="1"/>
              </p:cNvSpPr>
              <p:nvPr/>
            </p:nvSpPr>
            <p:spPr bwMode="auto">
              <a:xfrm>
                <a:off x="1326468" y="2424729"/>
                <a:ext cx="6696744" cy="1362937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For the graph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y = f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,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the gradient function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𝑑𝑦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𝑓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′(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gives the rate of change of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y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with respect to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</a:p>
            </p:txBody>
          </p:sp>
        </mc:Choice>
        <mc:Fallback xmlns="">
          <p:sp>
            <p:nvSpPr>
              <p:cNvPr id="710664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6468" y="2424729"/>
                <a:ext cx="6696744" cy="1362937"/>
              </a:xfrm>
              <a:prstGeom prst="rect">
                <a:avLst/>
              </a:prstGeom>
              <a:blipFill>
                <a:blip r:embed="rId3"/>
                <a:stretch>
                  <a:fillRect t="-2632" r="-453" b="-8333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457200" y="1484680"/>
            <a:ext cx="8435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say that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f’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measures the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rate of change of 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with respect to 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x.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457200" y="3928928"/>
            <a:ext cx="8435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Other variables can also be used, for example: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61489" y="4379715"/>
                <a:ext cx="8213576" cy="993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If 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 = f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,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𝐴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den>
                    </m:f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𝑓</m:t>
                    </m:r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′(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𝑡</m:t>
                    </m:r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measures the 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rate of change of </a:t>
                </a:r>
                <a:r>
                  <a:rPr kumimoji="0" lang="en-GB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with respect to </a:t>
                </a:r>
                <a:r>
                  <a:rPr kumimoji="0" lang="en-GB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89" y="4379715"/>
                <a:ext cx="8213576" cy="993605"/>
              </a:xfrm>
              <a:prstGeom prst="rect">
                <a:avLst/>
              </a:prstGeom>
              <a:blipFill>
                <a:blip r:embed="rId4"/>
                <a:stretch>
                  <a:fillRect l="-1113" r="-1187" b="-13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85961" y="5389423"/>
            <a:ext cx="84352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the variable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+mn-ea"/>
                <a:cs typeface="+mn-cs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represents time, then the gradient function measures the rate of change of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+mn-ea"/>
                <a:cs typeface="+mn-cs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with respect to the time that passes.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F423D64-2947-5420-BBB8-E3120A2C1815}"/>
              </a:ext>
            </a:extLst>
          </p:cNvPr>
          <p:cNvSpPr txBox="1">
            <a:spLocks noChangeArrowheads="1"/>
          </p:cNvSpPr>
          <p:nvPr/>
        </p:nvSpPr>
        <p:spPr>
          <a:xfrm>
            <a:off x="361489" y="100107"/>
            <a:ext cx="7772400" cy="595517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Rate of change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64" grpId="0" animBg="1"/>
      <p:bldP spid="18" grpId="0"/>
      <p:bldP spid="20" grpId="0"/>
      <p:bldP spid="5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61489" y="684170"/>
            <a:ext cx="82819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In general, the rate of change of one variable with respect to another is the gradient function. 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56075" y="1457336"/>
            <a:ext cx="84490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This is an important concept. If you measure how a variable  changes as time is passing then you are applying mathematics to situations that are dynamic.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457200" y="2657665"/>
            <a:ext cx="84352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 if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represents the distance measured from a fixed points to a moving object then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a function of time: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01536" y="3800163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06908" y="3707405"/>
                <a:ext cx="1569982" cy="6242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𝑠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den>
                    </m:f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𝑓</m:t>
                    </m:r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′(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𝑡</m:t>
                    </m:r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908" y="3707405"/>
                <a:ext cx="1569982" cy="62427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915816" y="3788710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467701" y="3746803"/>
            <a:ext cx="3223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measures the rate of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29804" y="4273281"/>
            <a:ext cx="8002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change of this distance,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with respect to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187624" y="4803026"/>
                <a:ext cx="602922" cy="793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𝑠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803026"/>
                <a:ext cx="602922" cy="79355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2113872" y="4939786"/>
            <a:ext cx="6691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measures the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velocity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of the object at time t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BECD321-FA0A-D1C4-7438-AE144A9B2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489" y="100107"/>
            <a:ext cx="7772400" cy="595517"/>
          </a:xfrm>
        </p:spPr>
        <p:txBody>
          <a:bodyPr>
            <a:noAutofit/>
          </a:bodyPr>
          <a:lstStyle/>
          <a:p>
            <a:r>
              <a:rPr lang="en-GB" sz="2800" dirty="0"/>
              <a:t>Rate of change</a:t>
            </a:r>
          </a:p>
        </p:txBody>
      </p:sp>
    </p:spTree>
    <p:extLst>
      <p:ext uri="{BB962C8B-B14F-4D97-AF65-F5344CB8AC3E}">
        <p14:creationId xmlns:p14="http://schemas.microsoft.com/office/powerpoint/2010/main" val="146451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5" grpId="0"/>
      <p:bldP spid="6" grpId="0"/>
      <p:bldP spid="7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6631656" y="2943917"/>
            <a:ext cx="0" cy="334387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55976" y="2943918"/>
            <a:ext cx="0" cy="334387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979712" y="2963075"/>
            <a:ext cx="0" cy="334387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61489" y="540132"/>
            <a:ext cx="2842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223628" y="2112920"/>
            <a:ext cx="7128792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Find the average velocity of the diver over the given time intervals.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51520" y="905396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diver jumps from a platform at time = 0 seconds. The distance of the diver above water level at time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given by the function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= -4.9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+ 4.9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+ 10, where s is in metres.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2943918"/>
            <a:ext cx="1450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[1, 2]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5776" y="2963075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[1, 1.5]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8024" y="2952214"/>
            <a:ext cx="15537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[1, 1.1]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97139" y="2963075"/>
            <a:ext cx="1694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iv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[1, 1.01]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443654" y="3426575"/>
                <a:ext cx="5864650" cy="722505"/>
              </a:xfrm>
              <a:prstGeom prst="rect">
                <a:avLst/>
              </a:prstGeom>
              <a:solidFill>
                <a:srgbClr val="F9F9F9"/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Average velocity is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omic Sans MS"/>
                            <a:ea typeface="+mn-ea"/>
                            <a:cs typeface="+mn-cs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omic Sans MS"/>
                            <a:ea typeface="+mn-ea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omic Sans MS"/>
                            <a:ea typeface="+mn-ea"/>
                            <a:cs typeface="+mn-cs"/>
                          </a:rPr>
                          <m:t>in</m:t>
                        </m:r>
                        <m:r>
                          <m:rPr>
                            <m:nor/>
                          </m:rP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omic Sans MS"/>
                            <a:ea typeface="+mn-ea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omic Sans MS"/>
                            <a:ea typeface="+mn-ea"/>
                            <a:cs typeface="+mn-cs"/>
                          </a:rPr>
                          <m:t>distance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omic Sans MS"/>
                            <a:ea typeface="+mn-ea"/>
                            <a:cs typeface="+mn-cs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omic Sans MS"/>
                            <a:ea typeface="+mn-ea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omic Sans MS"/>
                            <a:ea typeface="+mn-ea"/>
                            <a:cs typeface="+mn-cs"/>
                          </a:rPr>
                          <m:t>in</m:t>
                        </m:r>
                        <m:r>
                          <m:rPr>
                            <m:nor/>
                          </m:rP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omic Sans MS"/>
                            <a:ea typeface="+mn-ea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omic Sans MS"/>
                            <a:ea typeface="+mn-ea"/>
                            <a:cs typeface="+mn-cs"/>
                          </a:rPr>
                          <m:t>time</m:t>
                        </m:r>
                      </m:den>
                    </m:f>
                  </m:oMath>
                </a14:m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.</a:t>
                </a:r>
                <a:endPara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654" y="3426575"/>
                <a:ext cx="5864650" cy="722505"/>
              </a:xfrm>
              <a:prstGeom prst="rect">
                <a:avLst/>
              </a:prstGeom>
              <a:blipFill rotWithShape="0">
                <a:blip r:embed="rId3"/>
                <a:stretch>
                  <a:fillRect l="-1663" r="-1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3568" y="4257497"/>
                <a:ext cx="1265603" cy="5357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𝒔</m:t>
                          </m:r>
                          <m:d>
                            <m:dPr>
                              <m:ctrlP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𝟐</m:t>
                              </m:r>
                            </m:e>
                          </m:d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𝒔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num>
                        <m:den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257497"/>
                <a:ext cx="1265603" cy="53572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43808" y="4250868"/>
                <a:ext cx="1490023" cy="537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𝒔</m:t>
                          </m:r>
                          <m:d>
                            <m:dPr>
                              <m:ctrlP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𝟏</m:t>
                              </m:r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.</m:t>
                              </m:r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𝟓</m:t>
                              </m:r>
                            </m:e>
                          </m:d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𝒔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num>
                        <m:den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𝟓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250868"/>
                <a:ext cx="1490023" cy="5375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144308" y="4251797"/>
                <a:ext cx="1490023" cy="5357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𝒔</m:t>
                          </m:r>
                          <m:d>
                            <m:dPr>
                              <m:ctrlP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𝟏</m:t>
                              </m:r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.</m:t>
                              </m:r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𝟏</m:t>
                              </m:r>
                            </m:e>
                          </m:d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𝒔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num>
                        <m:den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308" y="4251797"/>
                <a:ext cx="1490023" cy="53572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498941" y="4259633"/>
                <a:ext cx="1627882" cy="537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𝒔</m:t>
                          </m:r>
                          <m:d>
                            <m:dPr>
                              <m:ctrlP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𝟏</m:t>
                              </m:r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.</m:t>
                              </m:r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𝟎𝟏</m:t>
                              </m:r>
                            </m:e>
                          </m:d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𝒔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num>
                        <m:den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𝟎𝟏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941" y="4259633"/>
                <a:ext cx="1627882" cy="53751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83188" y="5077397"/>
                <a:ext cx="125034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𝟎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𝟏𝟎</m:t>
                          </m:r>
                        </m:num>
                        <m:den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88" y="5077397"/>
                <a:ext cx="1250342" cy="5186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457200" y="5845288"/>
            <a:ext cx="1551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-9.8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682497" y="5072812"/>
                <a:ext cx="1526059" cy="526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𝟔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𝟑𝟐𝟓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𝟏𝟎</m:t>
                          </m:r>
                        </m:num>
                        <m:den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𝟎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2497" y="5072812"/>
                <a:ext cx="1526059" cy="52604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2682497" y="5845288"/>
            <a:ext cx="1551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-7.35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991305" y="5075602"/>
                <a:ext cx="152605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𝟗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𝟒𝟔𝟏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𝟏𝟎</m:t>
                          </m:r>
                        </m:num>
                        <m:den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𝟎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305" y="5075602"/>
                <a:ext cx="1526059" cy="52039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4860032" y="5847655"/>
            <a:ext cx="1551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-5.39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234721" y="5072812"/>
                <a:ext cx="1801775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𝟗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𝟗𝟓𝟎𝟓𝟏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𝟏𝟎</m:t>
                          </m:r>
                        </m:num>
                        <m:den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𝟎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𝟎𝟏</m:t>
                          </m:r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4721" y="5072812"/>
                <a:ext cx="1801775" cy="52597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7263943" y="5845287"/>
            <a:ext cx="17725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-4.949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530152" y="4376239"/>
                <a:ext cx="1114216" cy="362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GB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𝒗</m:t>
                          </m:r>
                        </m:e>
                        <m:sub>
                          <m:r>
                            <a:rPr kumimoji="0" lang="en-GB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[</m:t>
                          </m:r>
                          <m:r>
                            <a:rPr kumimoji="0" lang="en-US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kumimoji="0" lang="en-US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</m:t>
                          </m:r>
                          <m:r>
                            <a:rPr kumimoji="0" lang="en-US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kumimoji="0" lang="en-US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</m:t>
                          </m:r>
                          <m:r>
                            <a:rPr kumimoji="0" lang="en-US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𝟎𝟏</m:t>
                          </m:r>
                          <m:r>
                            <a:rPr kumimoji="0" lang="en-GB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]</m:t>
                          </m:r>
                        </m:sub>
                      </m:sSub>
                      <m:r>
                        <a:rPr kumimoji="0" lang="en-US" sz="16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0152" y="4376239"/>
                <a:ext cx="1114216" cy="362663"/>
              </a:xfrm>
              <a:prstGeom prst="rect">
                <a:avLst/>
              </a:prstGeom>
              <a:blipFill rotWithShape="0">
                <a:blip r:embed="rId12"/>
                <a:stretch>
                  <a:fillRect b="-6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-39786" y="4373870"/>
                <a:ext cx="904222" cy="362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GB" sz="1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𝒗</m:t>
                          </m:r>
                        </m:e>
                        <m:sub>
                          <m:r>
                            <a:rPr kumimoji="0" lang="en-GB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[</m:t>
                          </m:r>
                          <m:r>
                            <a:rPr kumimoji="0" lang="en-US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kumimoji="0" lang="en-US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</m:t>
                          </m:r>
                          <m:r>
                            <a:rPr kumimoji="0" lang="en-US" sz="1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  <m:r>
                            <a:rPr kumimoji="0" lang="en-GB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]</m:t>
                          </m:r>
                        </m:sub>
                      </m:sSub>
                      <m:r>
                        <a:rPr kumimoji="0" lang="en-US" sz="16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9786" y="4373870"/>
                <a:ext cx="904222" cy="362663"/>
              </a:xfrm>
              <a:prstGeom prst="rect">
                <a:avLst/>
              </a:prstGeom>
              <a:blipFill rotWithShape="0">
                <a:blip r:embed="rId13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1978573" y="4373870"/>
                <a:ext cx="1024447" cy="362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GB" sz="1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𝒗</m:t>
                          </m:r>
                        </m:e>
                        <m:sub>
                          <m:r>
                            <a:rPr kumimoji="0" lang="en-GB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[</m:t>
                          </m:r>
                          <m:r>
                            <a:rPr kumimoji="0" lang="en-US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kumimoji="0" lang="en-US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</m:t>
                          </m:r>
                          <m:r>
                            <a:rPr kumimoji="0" lang="en-US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kumimoji="0" lang="en-US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</m:t>
                          </m:r>
                          <m:r>
                            <a:rPr kumimoji="0" lang="en-US" sz="1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𝟓</m:t>
                          </m:r>
                          <m:r>
                            <a:rPr kumimoji="0" lang="en-GB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]</m:t>
                          </m:r>
                        </m:sub>
                      </m:sSub>
                      <m:r>
                        <a:rPr kumimoji="0" lang="en-US" sz="16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8573" y="4373870"/>
                <a:ext cx="1024447" cy="362663"/>
              </a:xfrm>
              <a:prstGeom prst="rect">
                <a:avLst/>
              </a:prstGeom>
              <a:blipFill rotWithShape="0">
                <a:blip r:embed="rId14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293582" y="4373869"/>
                <a:ext cx="1024447" cy="362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GB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𝒗</m:t>
                          </m:r>
                        </m:e>
                        <m:sub>
                          <m:r>
                            <a:rPr kumimoji="0" lang="en-GB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[</m:t>
                          </m:r>
                          <m:r>
                            <a:rPr kumimoji="0" lang="en-US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kumimoji="0" lang="en-US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</m:t>
                          </m:r>
                          <m:r>
                            <a:rPr kumimoji="0" lang="en-US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kumimoji="0" lang="en-US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</m:t>
                          </m:r>
                          <m:r>
                            <a:rPr kumimoji="0" lang="en-US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kumimoji="0" lang="en-GB" sz="16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]</m:t>
                          </m:r>
                        </m:sub>
                      </m:sSub>
                      <m:r>
                        <a:rPr kumimoji="0" lang="en-US" sz="16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582" y="4373869"/>
                <a:ext cx="1024447" cy="362663"/>
              </a:xfrm>
              <a:prstGeom prst="rect">
                <a:avLst/>
              </a:prstGeom>
              <a:blipFill rotWithShape="0">
                <a:blip r:embed="rId15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>
            <a:extLst>
              <a:ext uri="{FF2B5EF4-FFF2-40B4-BE49-F238E27FC236}">
                <a16:creationId xmlns:a16="http://schemas.microsoft.com/office/drawing/2014/main" id="{3D84C27E-F22A-88F1-819A-53EAC85D8F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489" y="100107"/>
            <a:ext cx="7772400" cy="595517"/>
          </a:xfrm>
        </p:spPr>
        <p:txBody>
          <a:bodyPr>
            <a:noAutofit/>
          </a:bodyPr>
          <a:lstStyle/>
          <a:p>
            <a:r>
              <a:rPr lang="en-GB" sz="2800" dirty="0"/>
              <a:t>Rate of change</a:t>
            </a:r>
          </a:p>
        </p:txBody>
      </p:sp>
    </p:spTree>
    <p:extLst>
      <p:ext uri="{BB962C8B-B14F-4D97-AF65-F5344CB8AC3E}">
        <p14:creationId xmlns:p14="http://schemas.microsoft.com/office/powerpoint/2010/main" val="18128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  <p:bldP spid="11" grpId="0"/>
      <p:bldP spid="12" grpId="0"/>
      <p:bldP spid="20" grpId="0" animBg="1"/>
      <p:bldP spid="2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5" grpId="0"/>
      <p:bldP spid="34" grpId="0"/>
      <p:bldP spid="35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33497" y="498726"/>
            <a:ext cx="2842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118852" y="2058820"/>
            <a:ext cx="7128792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Find the instantaneous velocity of the diver at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 second.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323528" y="863990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diver jumps from a platform at time = 0 seconds. The distance of the diver above water level at time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given by the function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= -4.9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+ 4.9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+ 10, where s is in metres.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" y="2852936"/>
            <a:ext cx="83632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Instantaneous velocity is the rate of change of the distance with respect to the time when t = 1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1489" y="3807063"/>
            <a:ext cx="3922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Find the gradient of the tangent line to s at t = 1 </a:t>
            </a:r>
            <a:endParaRPr kumimoji="0" lang="en-GB" sz="18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788024" y="3801018"/>
                <a:ext cx="10567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US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kumimoji="0" lang="en-US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m:t>′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+mn-cs"/>
                        </a:rPr>
                        <m:t>(</m:t>
                      </m:r>
                      <m:r>
                        <m:rPr>
                          <m:nor/>
                        </m:rP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801018"/>
                <a:ext cx="1056700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149"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356542" y="4735990"/>
                <a:ext cx="3029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s</m:t>
                    </m:r>
                    <m:r>
                      <m:rPr>
                        <m:nor/>
                      </m:rPr>
                      <a:rPr kumimoji="0" lang="en-US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′</m:t>
                    </m:r>
                    <m:r>
                      <m:rPr>
                        <m:nor/>
                      </m:rPr>
                      <a: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+mn-cs"/>
                      </a:rPr>
                      <m:t>(</m:t>
                    </m:r>
                    <m:r>
                      <m:rPr>
                        <m:nor/>
                      </m:rP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t</m:t>
                    </m:r>
                    <m:r>
                      <m:rPr>
                        <m:nor/>
                      </m:rPr>
                      <a: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-9.8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 +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4.9</a:t>
                </a: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542" y="4735990"/>
                <a:ext cx="3029000" cy="461665"/>
              </a:xfrm>
              <a:prstGeom prst="rect">
                <a:avLst/>
              </a:prstGeom>
              <a:blipFill rotWithShape="0">
                <a:blip r:embed="rId4"/>
                <a:stretch>
                  <a:fillRect t="-10526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210369" y="3808430"/>
                <a:ext cx="72167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US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+mn-cs"/>
                        </a:rPr>
                        <m:t>(</m:t>
                      </m:r>
                      <m:r>
                        <m:rPr>
                          <m:nor/>
                        </m:rP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369" y="3808430"/>
                <a:ext cx="721671" cy="461665"/>
              </a:xfrm>
              <a:prstGeom prst="rect">
                <a:avLst/>
              </a:prstGeom>
              <a:blipFill rotWithShape="0">
                <a:blip r:embed="rId5"/>
                <a:stretch>
                  <a:fillRect r="-2542"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427984" y="4274325"/>
            <a:ext cx="3267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-4.9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+ 4.9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+ 10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356542" y="5164771"/>
                <a:ext cx="3029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s</m:t>
                    </m:r>
                    <m:r>
                      <m:rPr>
                        <m:nor/>
                      </m:rPr>
                      <a:rPr kumimoji="0" lang="en-US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′</m:t>
                    </m:r>
                    <m:r>
                      <m:rPr>
                        <m:nor/>
                      </m:rPr>
                      <a: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+mn-cs"/>
                      </a:rPr>
                      <m:t>(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Times New Roman" panose="02020603050405020304" pitchFamily="18" charset="0"/>
                      </a:rPr>
                      <m:t>1</m:t>
                    </m:r>
                    <m:r>
                      <m:rPr>
                        <m:nor/>
                      </m:rPr>
                      <a: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-9.8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+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4.9</a:t>
                </a: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542" y="5164771"/>
                <a:ext cx="3029000" cy="461665"/>
              </a:xfrm>
              <a:prstGeom prst="rect">
                <a:avLst/>
              </a:prstGeom>
              <a:blipFill rotWithShape="0">
                <a:blip r:embed="rId6"/>
                <a:stretch>
                  <a:fillRect t="-10526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4356542" y="5593552"/>
                <a:ext cx="3029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s</m:t>
                    </m:r>
                    <m:r>
                      <m:rPr>
                        <m:nor/>
                      </m:rPr>
                      <a:rPr kumimoji="0" lang="en-US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m:t>′</m:t>
                    </m:r>
                    <m:r>
                      <m:rPr>
                        <m:nor/>
                      </m:rPr>
                      <a: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+mn-cs"/>
                      </a:rPr>
                      <m:t>(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Times New Roman" panose="02020603050405020304" pitchFamily="18" charset="0"/>
                      </a:rPr>
                      <m:t>1</m:t>
                    </m:r>
                    <m:r>
                      <m:rPr>
                        <m:nor/>
                      </m:rPr>
                      <a: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-4.9</a:t>
                </a: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542" y="5593552"/>
                <a:ext cx="3029000" cy="461665"/>
              </a:xfrm>
              <a:prstGeom prst="rect">
                <a:avLst/>
              </a:prstGeom>
              <a:blipFill rotWithShape="0">
                <a:blip r:embed="rId7"/>
                <a:stretch>
                  <a:fillRect t="-10667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323528" y="6022333"/>
            <a:ext cx="83632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Note that the gradient of the secant lines in part (a) approach the gradient of the tangent line in part (b).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F8FA187-3720-4DEA-CED2-2413476BEB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489" y="100107"/>
            <a:ext cx="7772400" cy="595517"/>
          </a:xfrm>
        </p:spPr>
        <p:txBody>
          <a:bodyPr>
            <a:noAutofit/>
          </a:bodyPr>
          <a:lstStyle/>
          <a:p>
            <a:r>
              <a:rPr lang="en-GB" sz="2800" dirty="0"/>
              <a:t>Rate of change</a:t>
            </a:r>
          </a:p>
        </p:txBody>
      </p:sp>
    </p:spTree>
    <p:extLst>
      <p:ext uri="{BB962C8B-B14F-4D97-AF65-F5344CB8AC3E}">
        <p14:creationId xmlns:p14="http://schemas.microsoft.com/office/powerpoint/2010/main" val="364941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4" grpId="0"/>
      <p:bldP spid="36" grpId="0"/>
      <p:bldP spid="38" grpId="0"/>
      <p:bldP spid="3" grpId="0"/>
      <p:bldP spid="39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91616" y="860845"/>
            <a:ext cx="8281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Another example. 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369847" y="1773847"/>
            <a:ext cx="8435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represents the value of a car (measured on a day-to-day basis) we can say that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a function of the time: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20776" y="2809684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067944" y="2750543"/>
                <a:ext cx="1620124" cy="6242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𝐶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den>
                    </m:f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𝑔</m:t>
                    </m:r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′(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𝑡</m:t>
                    </m:r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750543"/>
                <a:ext cx="1620124" cy="62427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088928" y="2825348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581168" y="2831846"/>
            <a:ext cx="3044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represents the rate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" y="3479737"/>
            <a:ext cx="8002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at which the value of the car is changing.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21416" y="4843358"/>
                <a:ext cx="651845" cy="793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𝐶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416" y="4843358"/>
                <a:ext cx="651845" cy="79355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1547664" y="4964538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measures the rate of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inflation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or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deflation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of the price  of the car.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6033" y="3952568"/>
            <a:ext cx="8002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It measures the rate of change of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with respect to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A1CA6D5-F066-229F-3041-80ED6364DD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489" y="100107"/>
            <a:ext cx="7772400" cy="595517"/>
          </a:xfrm>
        </p:spPr>
        <p:txBody>
          <a:bodyPr>
            <a:noAutofit/>
          </a:bodyPr>
          <a:lstStyle/>
          <a:p>
            <a:r>
              <a:rPr lang="en-GB" sz="2800" dirty="0"/>
              <a:t>Rate of change</a:t>
            </a:r>
          </a:p>
        </p:txBody>
      </p:sp>
    </p:spTree>
    <p:extLst>
      <p:ext uri="{BB962C8B-B14F-4D97-AF65-F5344CB8AC3E}">
        <p14:creationId xmlns:p14="http://schemas.microsoft.com/office/powerpoint/2010/main" val="399626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" grpId="0"/>
      <p:bldP spid="6" grpId="0"/>
      <p:bldP spid="7" grpId="0"/>
      <p:bldP spid="22" grpId="0"/>
      <p:bldP spid="23" grpId="0"/>
      <p:bldP spid="24" grpId="0"/>
      <p:bldP spid="25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60" name="Text Box 4"/>
          <p:cNvSpPr txBox="1">
            <a:spLocks noChangeArrowheads="1"/>
          </p:cNvSpPr>
          <p:nvPr/>
        </p:nvSpPr>
        <p:spPr bwMode="auto">
          <a:xfrm>
            <a:off x="361489" y="684691"/>
            <a:ext cx="8281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0664" name="Text Box 8"/>
              <p:cNvSpPr txBox="1">
                <a:spLocks noChangeArrowheads="1"/>
              </p:cNvSpPr>
              <p:nvPr/>
            </p:nvSpPr>
            <p:spPr bwMode="auto">
              <a:xfrm>
                <a:off x="1043608" y="2548150"/>
                <a:ext cx="6696744" cy="624273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arenR"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What does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𝑑𝑉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𝑑𝑡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represent?</a:t>
                </a:r>
              </a:p>
            </p:txBody>
          </p:sp>
        </mc:Choice>
        <mc:Fallback xmlns="">
          <p:sp>
            <p:nvSpPr>
              <p:cNvPr id="710664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3608" y="2548150"/>
                <a:ext cx="6696744" cy="624273"/>
              </a:xfrm>
              <a:prstGeom prst="rect">
                <a:avLst/>
              </a:prstGeom>
              <a:blipFill rotWithShape="0">
                <a:blip r:embed="rId3"/>
                <a:stretch>
                  <a:fillRect l="-1630" t="-1869" b="-13084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457200" y="1203586"/>
            <a:ext cx="84352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volume of water in a container,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cm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is given by the formula V = 300 + 2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where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the time measured in seconds and 0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≤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≤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8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68052" y="3212976"/>
                <a:ext cx="8213576" cy="993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𝑉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represents the 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rate of change of the volume of water in the container with respect to </a:t>
                </a:r>
                <a:r>
                  <a:rPr kumimoji="0" lang="en-GB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52" y="3212976"/>
                <a:ext cx="8213576" cy="993605"/>
              </a:xfrm>
              <a:prstGeom prst="rect">
                <a:avLst/>
              </a:prstGeom>
              <a:blipFill rotWithShape="0">
                <a:blip r:embed="rId4"/>
                <a:stretch>
                  <a:fillRect l="-1113" b="-134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8"/>
              <p:cNvSpPr txBox="1">
                <a:spLocks noChangeArrowheads="1"/>
              </p:cNvSpPr>
              <p:nvPr/>
            </p:nvSpPr>
            <p:spPr bwMode="auto">
              <a:xfrm>
                <a:off x="1043608" y="4365104"/>
                <a:ext cx="6696744" cy="624273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b) What units are used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𝑑𝑉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𝑑𝑡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?</a:t>
                </a:r>
              </a:p>
            </p:txBody>
          </p:sp>
        </mc:Choice>
        <mc:Fallback xmlns="">
          <p:sp>
            <p:nvSpPr>
              <p:cNvPr id="7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3608" y="4365104"/>
                <a:ext cx="6696744" cy="624273"/>
              </a:xfrm>
              <a:prstGeom prst="rect">
                <a:avLst/>
              </a:prstGeom>
              <a:blipFill rotWithShape="0">
                <a:blip r:embed="rId5"/>
                <a:stretch>
                  <a:fillRect l="-1178" b="-6542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68052" y="5595428"/>
                <a:ext cx="8213576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𝑉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is measured in 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cm</a:t>
                </a:r>
                <a:r>
                  <a:rPr kumimoji="0" lang="en-GB" sz="24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per second.</a:t>
                </a:r>
                <a:endPara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52" y="5595428"/>
                <a:ext cx="8213576" cy="624273"/>
              </a:xfrm>
              <a:prstGeom prst="rect">
                <a:avLst/>
              </a:prstGeom>
              <a:blipFill rotWithShape="0">
                <a:blip r:embed="rId6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57200" y="5133763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As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given in cm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and the time is measured in seconds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A97F0DB-F5E8-87B5-945E-A6993E0F0E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489" y="100107"/>
            <a:ext cx="7772400" cy="595517"/>
          </a:xfrm>
        </p:spPr>
        <p:txBody>
          <a:bodyPr>
            <a:noAutofit/>
          </a:bodyPr>
          <a:lstStyle/>
          <a:p>
            <a:r>
              <a:rPr lang="en-GB" sz="2800" dirty="0"/>
              <a:t>Rate of change</a:t>
            </a:r>
          </a:p>
        </p:txBody>
      </p:sp>
    </p:spTree>
    <p:extLst>
      <p:ext uri="{BB962C8B-B14F-4D97-AF65-F5344CB8AC3E}">
        <p14:creationId xmlns:p14="http://schemas.microsoft.com/office/powerpoint/2010/main" val="409616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64" grpId="0" animBg="1"/>
      <p:bldP spid="5" grpId="0"/>
      <p:bldP spid="7" grpId="0" animBg="1"/>
      <p:bldP spid="8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60" name="Text Box 4"/>
          <p:cNvSpPr txBox="1">
            <a:spLocks noChangeArrowheads="1"/>
          </p:cNvSpPr>
          <p:nvPr/>
        </p:nvSpPr>
        <p:spPr bwMode="auto">
          <a:xfrm>
            <a:off x="361489" y="684691"/>
            <a:ext cx="8281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2</a:t>
            </a:r>
          </a:p>
        </p:txBody>
      </p:sp>
      <p:sp>
        <p:nvSpPr>
          <p:cNvPr id="710664" name="Text Box 8"/>
          <p:cNvSpPr txBox="1">
            <a:spLocks noChangeArrowheads="1"/>
          </p:cNvSpPr>
          <p:nvPr/>
        </p:nvSpPr>
        <p:spPr bwMode="auto">
          <a:xfrm>
            <a:off x="678904" y="2492896"/>
            <a:ext cx="8100392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is the initial volume of water in the container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203848" y="4136024"/>
                <a:ext cx="374908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𝑉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300 cm</a:t>
                </a:r>
                <a:r>
                  <a:rPr kumimoji="0" lang="en-GB" sz="24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.</a:t>
                </a:r>
                <a:endPara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136024"/>
                <a:ext cx="374908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488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78904" y="3127912"/>
            <a:ext cx="3245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0.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03848" y="3158292"/>
            <a:ext cx="2419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 = 300 + 2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38201" y="3641479"/>
            <a:ext cx="3073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 = 300 + 2(0) – (0)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78904" y="4630569"/>
            <a:ext cx="8100392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is the volume of water in the container after 8 seconds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191297" y="6313237"/>
                <a:ext cx="374908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𝑉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252 cm</a:t>
                </a:r>
                <a:r>
                  <a:rPr kumimoji="0" lang="en-GB" sz="24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.</a:t>
                </a:r>
                <a:endPara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297" y="6313237"/>
                <a:ext cx="3749080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488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314200" y="5504176"/>
            <a:ext cx="3245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8.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03848" y="5947767"/>
            <a:ext cx="3073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 = 300 + 2(8) – (8)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33546" y="5494446"/>
            <a:ext cx="2419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 = 300 + 2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57200" y="1203586"/>
            <a:ext cx="84352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volume of water in a container,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cm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is given by the formula V = 300 + 2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where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the time measured in seconds and 0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≤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≤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8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EEC91B4-8564-1408-9FC1-2826D6A454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489" y="100107"/>
            <a:ext cx="7772400" cy="595517"/>
          </a:xfrm>
        </p:spPr>
        <p:txBody>
          <a:bodyPr>
            <a:noAutofit/>
          </a:bodyPr>
          <a:lstStyle/>
          <a:p>
            <a:r>
              <a:rPr lang="en-GB" sz="2800" dirty="0"/>
              <a:t>Rate of change</a:t>
            </a:r>
          </a:p>
        </p:txBody>
      </p:sp>
    </p:spTree>
    <p:extLst>
      <p:ext uri="{BB962C8B-B14F-4D97-AF65-F5344CB8AC3E}">
        <p14:creationId xmlns:p14="http://schemas.microsoft.com/office/powerpoint/2010/main" val="141648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" grpId="0"/>
      <p:bldP spid="9" grpId="0"/>
      <p:bldP spid="10" grpId="0" animBg="1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Rate of change</a:t>
            </a:r>
          </a:p>
        </p:txBody>
      </p:sp>
      <p:sp>
        <p:nvSpPr>
          <p:cNvPr id="710660" name="Text Box 4"/>
          <p:cNvSpPr txBox="1">
            <a:spLocks noChangeArrowheads="1"/>
          </p:cNvSpPr>
          <p:nvPr/>
        </p:nvSpPr>
        <p:spPr bwMode="auto">
          <a:xfrm>
            <a:off x="361489" y="684691"/>
            <a:ext cx="8281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0664" name="Text Box 8"/>
              <p:cNvSpPr txBox="1">
                <a:spLocks noChangeArrowheads="1"/>
              </p:cNvSpPr>
              <p:nvPr/>
            </p:nvSpPr>
            <p:spPr bwMode="auto">
              <a:xfrm>
                <a:off x="1043608" y="2564904"/>
                <a:ext cx="6696744" cy="622286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e)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Find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𝑑𝑉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𝑑𝑡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when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3</a:t>
                </a:r>
              </a:p>
            </p:txBody>
          </p:sp>
        </mc:Choice>
        <mc:Fallback xmlns="">
          <p:sp>
            <p:nvSpPr>
              <p:cNvPr id="710664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3608" y="2564904"/>
                <a:ext cx="6696744" cy="622286"/>
              </a:xfrm>
              <a:prstGeom prst="rect">
                <a:avLst/>
              </a:prstGeom>
              <a:blipFill rotWithShape="0">
                <a:blip r:embed="rId3"/>
                <a:stretch>
                  <a:fillRect l="-1178" b="-6542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725170" y="4737937"/>
            <a:ext cx="14949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– 4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31640" y="3985376"/>
            <a:ext cx="3245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At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3.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19872" y="4015542"/>
            <a:ext cx="15392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2 – 2(3)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057500" y="3275404"/>
                <a:ext cx="3029000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𝑉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2 – 2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500" y="3275404"/>
                <a:ext cx="3029000" cy="624273"/>
              </a:xfrm>
              <a:prstGeom prst="rect">
                <a:avLst/>
              </a:prstGeom>
              <a:blipFill rotWithShape="0">
                <a:blip r:embed="rId4"/>
                <a:stretch>
                  <a:fillRect b="-8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993107" y="4638447"/>
                <a:ext cx="538224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𝑑𝑉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107" y="4638447"/>
                <a:ext cx="538224" cy="6182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982788" y="3929843"/>
                <a:ext cx="538224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𝑑𝑉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788" y="3929843"/>
                <a:ext cx="538224" cy="6182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223628" y="5326669"/>
            <a:ext cx="6696744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does the answer to (e) tell you?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9534" y="5912319"/>
            <a:ext cx="8213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Since this value is negative, the water is leaving the container at 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 cm</a:t>
            </a:r>
            <a:r>
              <a:rPr kumimoji="0" lang="en-GB" sz="2400" b="1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per second.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57200" y="1203586"/>
            <a:ext cx="84352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volume of water in a container,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cm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is given by the formula V = 300 + 2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where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the time measured in seconds and 0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≤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≤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8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101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" grpId="0"/>
      <p:bldP spid="9" grpId="0"/>
      <p:bldP spid="3" grpId="0"/>
      <p:bldP spid="4" grpId="0"/>
      <p:bldP spid="12" grpId="0" animBg="1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2272</TotalTime>
  <Words>1928</Words>
  <Application>Microsoft Office PowerPoint</Application>
  <PresentationFormat>On-screen Show (4:3)</PresentationFormat>
  <Paragraphs>205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Cambria Math</vt:lpstr>
      <vt:lpstr>Comic Sans MS</vt:lpstr>
      <vt:lpstr>Times New Roman</vt:lpstr>
      <vt:lpstr>Wingdings 2</vt:lpstr>
      <vt:lpstr>Theme1</vt:lpstr>
      <vt:lpstr>Rates of change </vt:lpstr>
      <vt:lpstr>PowerPoint Presentation</vt:lpstr>
      <vt:lpstr>Rate of change</vt:lpstr>
      <vt:lpstr>Rate of change</vt:lpstr>
      <vt:lpstr>Rate of change</vt:lpstr>
      <vt:lpstr>Rate of change</vt:lpstr>
      <vt:lpstr>Rate of change</vt:lpstr>
      <vt:lpstr>Rate of change</vt:lpstr>
      <vt:lpstr>Rate of change</vt:lpstr>
      <vt:lpstr>Rate of change</vt:lpstr>
      <vt:lpstr>Rate of change</vt:lpstr>
      <vt:lpstr>Rate of change</vt:lpstr>
      <vt:lpstr>Rate of change</vt:lpstr>
      <vt:lpstr>Rate of change</vt:lpstr>
      <vt:lpstr>Rate of change</vt:lpstr>
      <vt:lpstr>Rate of change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Gradient of the tangent line and the derivative</dc:title>
  <dc:creator>Mathssupport</dc:creator>
  <cp:lastModifiedBy>Orlando Hurtado</cp:lastModifiedBy>
  <cp:revision>61</cp:revision>
  <dcterms:created xsi:type="dcterms:W3CDTF">2015-10-05T13:48:41Z</dcterms:created>
  <dcterms:modified xsi:type="dcterms:W3CDTF">2024-12-29T15:08:12Z</dcterms:modified>
</cp:coreProperties>
</file>