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7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2" r:id="rId11"/>
    <p:sldId id="258" r:id="rId12"/>
    <p:sldId id="259" r:id="rId13"/>
    <p:sldId id="260" r:id="rId14"/>
    <p:sldId id="261" r:id="rId15"/>
    <p:sldId id="29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093B-78E5-4B89-8AE2-898DC03B5171}" type="datetimeFigureOut">
              <a:rPr lang="en-GB" smtClean="0"/>
              <a:pPr/>
              <a:t>22/12/2023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46A73-F536-4642-8A74-B80351E027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2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1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B71FC-9EAA-491C-AE9C-A30FF04D899B}" type="slidenum">
              <a:rPr lang="en-GB"/>
              <a:pPr/>
              <a:t>11</a:t>
            </a:fld>
            <a:endParaRPr lang="en-GB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706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2F219-FCD7-4032-B25D-56ECB3CE3EC7}" type="slidenum">
              <a:rPr lang="en-GB"/>
              <a:pPr/>
              <a:t>12</a:t>
            </a:fld>
            <a:endParaRPr lang="en-GB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50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CE3DB-6371-4501-A7F2-BCB14A11EB37}" type="slidenum">
              <a:rPr lang="en-GB"/>
              <a:pPr/>
              <a:t>13</a:t>
            </a:fld>
            <a:endParaRPr lang="en-GB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Note that if 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baseline="30000"/>
              <a:t>f(</a:t>
            </a:r>
            <a:r>
              <a:rPr lang="en-US" i="1" baseline="30000">
                <a:latin typeface="Times New Roman" pitchFamily="18" charset="0"/>
              </a:rPr>
              <a:t>x</a:t>
            </a:r>
            <a:r>
              <a:rPr lang="en-US" baseline="30000"/>
              <a:t>)</a:t>
            </a:r>
            <a:r>
              <a:rPr lang="en-US"/>
              <a:t> is multiplied by a constant then its derivative will be multiplied by the same constant.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59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3DFFB6-DCAB-4FCB-9AC4-A51768EEB702}" type="slidenum">
              <a:rPr lang="en-GB"/>
              <a:pPr/>
              <a:t>14</a:t>
            </a:fld>
            <a:endParaRPr lang="en-GB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49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3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78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4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2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5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47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6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58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7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93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8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68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9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79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10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0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79673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04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924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5727362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328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730139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97831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844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041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181993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7444826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10" Type="http://schemas.openxmlformats.org/officeDocument/2006/relationships/image" Target="../media/image14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9.wmf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8.wmf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7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4.wmf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3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8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0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Find the derivative of the function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= e</a:t>
            </a:r>
            <a:r>
              <a:rPr lang="en-US" baseline="30000" dirty="0"/>
              <a:t>x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400" dirty="0">
                <a:cs typeface="Arial" charset="0"/>
              </a:rPr>
              <a:t>The derivative of </a:t>
            </a:r>
            <a:r>
              <a:rPr lang="en-GB" sz="44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4400" i="1" baseline="30000" dirty="0">
                <a:latin typeface="Times New Roman" pitchFamily="18" charset="0"/>
                <a:cs typeface="Arial" charset="0"/>
              </a:rPr>
              <a:t>x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7E2BAC5-EA1A-460D-A511-AC52A9BD1B2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8C1D497-0574-424D-9E1F-C113DB56191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17DA8-0371-480F-9886-9436915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396CE-5D41-41A6-BEF2-0D1DBDA77267}" type="datetime3">
              <a:rPr lang="en-US" smtClean="0"/>
              <a:t>22 December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2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82200" y="1562153"/>
            <a:ext cx="3785605" cy="739031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10575" y="2634993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From this, it follows that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08104" y="1490618"/>
            <a:ext cx="3024187" cy="935037"/>
            <a:chOff x="1927" y="891"/>
            <a:chExt cx="1905" cy="589"/>
          </a:xfrm>
        </p:grpSpPr>
        <p:sp>
          <p:nvSpPr>
            <p:cNvPr id="473093" name="Rectangle 5"/>
            <p:cNvSpPr>
              <a:spLocks noChangeArrowheads="1"/>
            </p:cNvSpPr>
            <p:nvPr/>
          </p:nvSpPr>
          <p:spPr bwMode="auto">
            <a:xfrm>
              <a:off x="1927" y="891"/>
              <a:ext cx="1905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473094" name="Object 6"/>
            <p:cNvGraphicFramePr>
              <a:graphicFrameLocks noChangeAspect="1"/>
            </p:cNvGraphicFramePr>
            <p:nvPr/>
          </p:nvGraphicFramePr>
          <p:xfrm>
            <a:off x="2020" y="954"/>
            <a:ext cx="172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730240" imgH="736560" progId="Equation.DSMT4">
                    <p:embed/>
                  </p:oleObj>
                </mc:Choice>
                <mc:Fallback>
                  <p:oleObj name="Equation" r:id="rId4" imgW="2730240" imgH="736560" progId="Equation.DSMT4">
                    <p:embed/>
                    <p:pic>
                      <p:nvPicPr>
                        <p:cNvPr id="473094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0" y="954"/>
                          <a:ext cx="172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481507" y="3294652"/>
            <a:ext cx="3384550" cy="935038"/>
            <a:chOff x="1814" y="1979"/>
            <a:chExt cx="2132" cy="589"/>
          </a:xfrm>
        </p:grpSpPr>
        <p:sp>
          <p:nvSpPr>
            <p:cNvPr id="473096" name="Rectangle 8"/>
            <p:cNvSpPr>
              <a:spLocks noChangeArrowheads="1"/>
            </p:cNvSpPr>
            <p:nvPr/>
          </p:nvSpPr>
          <p:spPr bwMode="auto">
            <a:xfrm>
              <a:off x="1814" y="1979"/>
              <a:ext cx="2132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473097" name="Object 9"/>
            <p:cNvGraphicFramePr>
              <a:graphicFrameLocks noChangeAspect="1"/>
            </p:cNvGraphicFramePr>
            <p:nvPr/>
          </p:nvGraphicFramePr>
          <p:xfrm>
            <a:off x="1932" y="2042"/>
            <a:ext cx="1896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09600" imgH="736560" progId="Equation.DSMT4">
                    <p:embed/>
                  </p:oleObj>
                </mc:Choice>
                <mc:Fallback>
                  <p:oleObj name="Equation" r:id="rId6" imgW="3009600" imgH="736560" progId="Equation.DSMT4">
                    <p:embed/>
                    <p:pic>
                      <p:nvPicPr>
                        <p:cNvPr id="473097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2" y="2042"/>
                          <a:ext cx="1896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96532" y="559608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From the table you can easily see that derivative of the function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473099" name="Text Box 11"/>
          <p:cNvSpPr txBox="1">
            <a:spLocks noChangeArrowheads="1"/>
          </p:cNvSpPr>
          <p:nvPr/>
        </p:nvSpPr>
        <p:spPr bwMode="auto">
          <a:xfrm>
            <a:off x="2716042" y="4214594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k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is a constant.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3390" y="168814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+mn-lt"/>
              </a:rPr>
              <a:t>then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37982" y="3396437"/>
            <a:ext cx="4073637" cy="739031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9" name="TextBox 18"/>
          <p:cNvSpPr txBox="1"/>
          <p:nvPr/>
        </p:nvSpPr>
        <p:spPr>
          <a:xfrm>
            <a:off x="337982" y="3535568"/>
            <a:ext cx="4070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+mn-lt"/>
              </a:rPr>
              <a:t>then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4803261" y="1729536"/>
            <a:ext cx="5587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735389" y="3534297"/>
            <a:ext cx="5587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Rectangle 21">
            <a:hlinkClick r:id="rId8"/>
            <a:extLst>
              <a:ext uri="{FF2B5EF4-FFF2-40B4-BE49-F238E27FC236}">
                <a16:creationId xmlns:a16="http://schemas.microsoft.com/office/drawing/2014/main" id="{37C86A29-61DF-4F85-9438-B5C6265BC43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8"/>
            <a:extLst>
              <a:ext uri="{FF2B5EF4-FFF2-40B4-BE49-F238E27FC236}">
                <a16:creationId xmlns:a16="http://schemas.microsoft.com/office/drawing/2014/main" id="{2537A342-276E-45C0-89A5-31A5ED68FAF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90638914-3D8A-4208-AC7B-B8F01A5D0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916488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For example, 	if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</a:rPr>
              <a:t>= 4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 –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3</a:t>
            </a:r>
          </a:p>
        </p:txBody>
      </p:sp>
      <p:graphicFrame>
        <p:nvGraphicFramePr>
          <p:cNvPr id="25" name="Object 13">
            <a:extLst>
              <a:ext uri="{FF2B5EF4-FFF2-40B4-BE49-F238E27FC236}">
                <a16:creationId xmlns:a16="http://schemas.microsoft.com/office/drawing/2014/main" id="{53A318E1-F6A4-4DC8-A625-F39F7417BC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2613" y="5572125"/>
          <a:ext cx="1854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854000" imgH="736560" progId="Equation.DSMT4">
                  <p:embed/>
                </p:oleObj>
              </mc:Choice>
              <mc:Fallback>
                <p:oleObj name="Equation" r:id="rId9" imgW="1854000" imgH="736560" progId="Equation.DSMT4">
                  <p:embed/>
                  <p:pic>
                    <p:nvPicPr>
                      <p:cNvPr id="25" name="Object 13">
                        <a:extLst>
                          <a:ext uri="{FF2B5EF4-FFF2-40B4-BE49-F238E27FC236}">
                            <a16:creationId xmlns:a16="http://schemas.microsoft.com/office/drawing/2014/main" id="{53A318E1-F6A4-4DC8-A625-F39F7417BC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5572125"/>
                        <a:ext cx="1854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179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73091" grpId="0"/>
      <p:bldP spid="473099" grpId="0"/>
      <p:bldP spid="14" grpId="0"/>
      <p:bldP spid="18" grpId="0" animBg="1"/>
      <p:bldP spid="19" grpId="0"/>
      <p:bldP spid="20" grpId="0"/>
      <p:bldP spid="21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 err="1">
                <a:latin typeface="Times New Roman" pitchFamily="18" charset="0"/>
                <a:cs typeface="Arial" charset="0"/>
              </a:rPr>
              <a:t>kx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246063" y="911225"/>
            <a:ext cx="8775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Suppose we are asked to differentiate a function of the form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 err="1">
                <a:solidFill>
                  <a:srgbClr val="010066"/>
                </a:solidFill>
                <a:latin typeface="Times New Roman" pitchFamily="18" charset="0"/>
              </a:rPr>
              <a:t>kx</a:t>
            </a:r>
            <a:r>
              <a:rPr lang="en-GB" sz="2400" dirty="0">
                <a:solidFill>
                  <a:srgbClr val="010066"/>
                </a:solidFill>
              </a:rPr>
              <a:t>, </a:t>
            </a:r>
            <a:r>
              <a:rPr lang="en-GB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k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  <a:latin typeface="+mn-lt"/>
              </a:rPr>
              <a:t>is a constant. For example,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250825" y="1916113"/>
            <a:ext cx="5666936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baseline="30000" dirty="0"/>
              <a:t>5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baseline="30000" dirty="0"/>
              <a:t> </a:t>
            </a:r>
            <a:r>
              <a:rPr lang="en-GB" dirty="0">
                <a:latin typeface="+mn-lt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graphicFrame>
        <p:nvGraphicFramePr>
          <p:cNvPr id="475141" name="Object 5"/>
          <p:cNvGraphicFramePr>
            <a:graphicFrameLocks noChangeAspect="1"/>
          </p:cNvGraphicFramePr>
          <p:nvPr/>
        </p:nvGraphicFramePr>
        <p:xfrm>
          <a:off x="1954213" y="3124200"/>
          <a:ext cx="95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200" imgH="736560" progId="Equation.DSMT4">
                  <p:embed/>
                </p:oleObj>
              </mc:Choice>
              <mc:Fallback>
                <p:oleObj name="Equation" r:id="rId3" imgW="952200" imgH="736560" progId="Equation.DSMT4">
                  <p:embed/>
                  <p:pic>
                    <p:nvPicPr>
                      <p:cNvPr id="4751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3124200"/>
                        <a:ext cx="952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2" name="Object 6"/>
          <p:cNvGraphicFramePr>
            <a:graphicFrameLocks noChangeAspect="1"/>
          </p:cNvGraphicFramePr>
          <p:nvPr/>
        </p:nvGraphicFramePr>
        <p:xfrm>
          <a:off x="5634038" y="3114675"/>
          <a:ext cx="876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76240" imgH="736560" progId="Equation.DSMT4">
                  <p:embed/>
                </p:oleObj>
              </mc:Choice>
              <mc:Fallback>
                <p:oleObj name="Equation" r:id="rId5" imgW="876240" imgH="736560" progId="Equation.DSMT4">
                  <p:embed/>
                  <p:pic>
                    <p:nvPicPr>
                      <p:cNvPr id="4751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4038" y="3114675"/>
                        <a:ext cx="876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0825" y="3941763"/>
            <a:ext cx="4697413" cy="736600"/>
            <a:chOff x="158" y="2196"/>
            <a:chExt cx="2959" cy="464"/>
          </a:xfrm>
        </p:grpSpPr>
        <p:sp>
          <p:nvSpPr>
            <p:cNvPr id="475144" name="Text Box 8"/>
            <p:cNvSpPr txBox="1">
              <a:spLocks noChangeArrowheads="1"/>
            </p:cNvSpPr>
            <p:nvPr/>
          </p:nvSpPr>
          <p:spPr bwMode="auto">
            <a:xfrm>
              <a:off x="158" y="2258"/>
              <a:ext cx="19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00066"/>
                  </a:solidFill>
                  <a:latin typeface="+mn-lt"/>
                </a:rPr>
                <a:t>Using the chain rule:</a:t>
              </a:r>
              <a:endParaRPr lang="en-US" sz="2400" dirty="0">
                <a:solidFill>
                  <a:srgbClr val="000066"/>
                </a:solidFill>
                <a:latin typeface="+mn-lt"/>
              </a:endParaRPr>
            </a:p>
          </p:txBody>
        </p:sp>
        <p:graphicFrame>
          <p:nvGraphicFramePr>
            <p:cNvPr id="475145" name="Object 9"/>
            <p:cNvGraphicFramePr>
              <a:graphicFrameLocks noChangeAspect="1"/>
            </p:cNvGraphicFramePr>
            <p:nvPr/>
          </p:nvGraphicFramePr>
          <p:xfrm>
            <a:off x="2053" y="2196"/>
            <a:ext cx="1064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688760" imgH="736560" progId="Equation.DSMT4">
                    <p:embed/>
                  </p:oleObj>
                </mc:Choice>
                <mc:Fallback>
                  <p:oleObj name="Equation" r:id="rId7" imgW="1688760" imgH="736560" progId="Equation.DSMT4">
                    <p:embed/>
                    <p:pic>
                      <p:nvPicPr>
                        <p:cNvPr id="47514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3" y="2196"/>
                          <a:ext cx="1064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5146" name="Object 10"/>
          <p:cNvGraphicFramePr>
            <a:graphicFrameLocks noChangeAspect="1"/>
          </p:cNvGraphicFramePr>
          <p:nvPr/>
        </p:nvGraphicFramePr>
        <p:xfrm>
          <a:off x="5053013" y="4138613"/>
          <a:ext cx="952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52200" imgH="342720" progId="Equation.DSMT4">
                  <p:embed/>
                </p:oleObj>
              </mc:Choice>
              <mc:Fallback>
                <p:oleObj name="Equation" r:id="rId9" imgW="952200" imgH="342720" progId="Equation.DSMT4">
                  <p:embed/>
                  <p:pic>
                    <p:nvPicPr>
                      <p:cNvPr id="47514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4138613"/>
                        <a:ext cx="9525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7" name="Object 11"/>
          <p:cNvGraphicFramePr>
            <a:graphicFrameLocks noChangeAspect="1"/>
          </p:cNvGraphicFramePr>
          <p:nvPr/>
        </p:nvGraphicFramePr>
        <p:xfrm>
          <a:off x="5053013" y="5202238"/>
          <a:ext cx="78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87320" imgH="342720" progId="Equation.DSMT4">
                  <p:embed/>
                </p:oleObj>
              </mc:Choice>
              <mc:Fallback>
                <p:oleObj name="Equation" r:id="rId11" imgW="787320" imgH="342720" progId="Equation.DSMT4">
                  <p:embed/>
                  <p:pic>
                    <p:nvPicPr>
                      <p:cNvPr id="47514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5202238"/>
                        <a:ext cx="787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50825" y="2566990"/>
            <a:ext cx="6496050" cy="461963"/>
            <a:chOff x="158" y="1254"/>
            <a:chExt cx="4092" cy="291"/>
          </a:xfrm>
        </p:grpSpPr>
        <p:sp>
          <p:nvSpPr>
            <p:cNvPr id="475149" name="Text Box 13"/>
            <p:cNvSpPr txBox="1">
              <a:spLocks noChangeArrowheads="1"/>
            </p:cNvSpPr>
            <p:nvPr/>
          </p:nvSpPr>
          <p:spPr bwMode="auto">
            <a:xfrm>
              <a:off x="158" y="1254"/>
              <a:ext cx="40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00066"/>
                  </a:solidFill>
                  <a:latin typeface="+mn-lt"/>
                </a:rPr>
                <a:t>Let</a:t>
              </a:r>
              <a:r>
                <a:rPr lang="en-GB" sz="2400" dirty="0">
                  <a:solidFill>
                    <a:srgbClr val="000066"/>
                  </a:solidFill>
                </a:rPr>
                <a:t> 				</a:t>
              </a:r>
              <a:r>
                <a:rPr lang="en-GB" dirty="0">
                  <a:solidFill>
                    <a:srgbClr val="000066"/>
                  </a:solidFill>
                  <a:latin typeface="+mn-lt"/>
                </a:rPr>
                <a:t>where </a:t>
              </a:r>
              <a:r>
                <a:rPr lang="en-GB" sz="2400" dirty="0">
                  <a:solidFill>
                    <a:srgbClr val="010066"/>
                  </a:solidFill>
                </a:rPr>
                <a:t>	</a:t>
              </a:r>
              <a:r>
                <a:rPr lang="en-GB" sz="2400" i="1" dirty="0">
                  <a:solidFill>
                    <a:srgbClr val="010066"/>
                  </a:solidFill>
                  <a:latin typeface="Times New Roman" pitchFamily="18" charset="0"/>
                </a:rPr>
                <a:t>u</a:t>
              </a:r>
              <a:r>
                <a:rPr lang="en-GB" sz="2400" dirty="0">
                  <a:solidFill>
                    <a:srgbClr val="010066"/>
                  </a:solidFill>
                </a:rPr>
                <a:t> = </a:t>
              </a:r>
              <a:r>
                <a:rPr lang="en-GB" sz="2400" dirty="0">
                  <a:solidFill>
                    <a:srgbClr val="000066"/>
                  </a:solidFill>
                </a:rPr>
                <a:t>5</a:t>
              </a:r>
              <a:r>
                <a:rPr lang="en-GB" sz="2400" i="1" dirty="0">
                  <a:solidFill>
                    <a:srgbClr val="000066"/>
                  </a:solidFill>
                  <a:latin typeface="Times New Roman" pitchFamily="18" charset="0"/>
                </a:rPr>
                <a:t>x</a:t>
              </a:r>
              <a:endParaRPr lang="en-US" sz="2400" dirty="0">
                <a:solidFill>
                  <a:srgbClr val="000066"/>
                </a:solidFill>
              </a:endParaRPr>
            </a:p>
          </p:txBody>
        </p:sp>
        <p:graphicFrame>
          <p:nvGraphicFramePr>
            <p:cNvPr id="475150" name="Object 14"/>
            <p:cNvGraphicFramePr>
              <a:graphicFrameLocks noChangeAspect="1"/>
            </p:cNvGraphicFramePr>
            <p:nvPr/>
          </p:nvGraphicFramePr>
          <p:xfrm>
            <a:off x="1350" y="1269"/>
            <a:ext cx="480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761760" imgH="406080" progId="Equation.DSMT4">
                    <p:embed/>
                  </p:oleObj>
                </mc:Choice>
                <mc:Fallback>
                  <p:oleObj name="Equation" r:id="rId13" imgW="761760" imgH="406080" progId="Equation.DSMT4">
                    <p:embed/>
                    <p:pic>
                      <p:nvPicPr>
                        <p:cNvPr id="47515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0" y="1269"/>
                          <a:ext cx="480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5151" name="Object 15"/>
          <p:cNvGraphicFramePr>
            <a:graphicFrameLocks noChangeAspect="1"/>
          </p:cNvGraphicFramePr>
          <p:nvPr/>
        </p:nvGraphicFramePr>
        <p:xfrm>
          <a:off x="5053013" y="4768850"/>
          <a:ext cx="673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72840" imgH="342720" progId="Equation.DSMT4">
                  <p:embed/>
                </p:oleObj>
              </mc:Choice>
              <mc:Fallback>
                <p:oleObj name="Equation" r:id="rId15" imgW="672840" imgH="342720" progId="Equation.DSMT4">
                  <p:embed/>
                  <p:pic>
                    <p:nvPicPr>
                      <p:cNvPr id="47515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4768850"/>
                        <a:ext cx="673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52" name="Text Box 16"/>
          <p:cNvSpPr txBox="1">
            <a:spLocks noChangeArrowheads="1"/>
          </p:cNvSpPr>
          <p:nvPr/>
        </p:nvSpPr>
        <p:spPr bwMode="auto">
          <a:xfrm>
            <a:off x="250825" y="5635625"/>
            <a:ext cx="8603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In practice, we wouldn’t need to include this much working.</a:t>
            </a:r>
            <a:endParaRPr lang="en-US" sz="24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nimBg="1"/>
      <p:bldP spid="4751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 err="1">
                <a:latin typeface="Times New Roman" pitchFamily="18" charset="0"/>
                <a:cs typeface="Arial" charset="0"/>
              </a:rPr>
              <a:t>kx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77187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would just remember that in general,</a:t>
            </a:r>
          </a:p>
        </p:txBody>
      </p:sp>
      <p:sp>
        <p:nvSpPr>
          <p:cNvPr id="477188" name="Text Box 4"/>
          <p:cNvSpPr txBox="1">
            <a:spLocks noChangeArrowheads="1"/>
          </p:cNvSpPr>
          <p:nvPr/>
        </p:nvSpPr>
        <p:spPr bwMode="auto">
          <a:xfrm>
            <a:off x="250825" y="2360613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66"/>
                </a:solidFill>
                <a:latin typeface="+mn-lt"/>
              </a:rPr>
              <a:t>For example,	</a:t>
            </a:r>
            <a:endParaRPr lang="en-US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77189" name="Text Box 5"/>
          <p:cNvSpPr txBox="1">
            <a:spLocks noChangeArrowheads="1"/>
          </p:cNvSpPr>
          <p:nvPr/>
        </p:nvSpPr>
        <p:spPr bwMode="auto">
          <a:xfrm>
            <a:off x="250825" y="5199063"/>
            <a:ext cx="8637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2400" dirty="0">
                <a:latin typeface="+mn-lt"/>
              </a:rPr>
              <a:t>We can use the chain rule to extend this to any function of the form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baseline="30000" dirty="0" err="1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baseline="30000" dirty="0">
                <a:solidFill>
                  <a:srgbClr val="010066"/>
                </a:solidFill>
              </a:rPr>
              <a:t>(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)</a:t>
            </a:r>
            <a:r>
              <a:rPr lang="en-GB" sz="2400" dirty="0"/>
              <a:t>.</a:t>
            </a:r>
            <a:endParaRPr lang="en-US" sz="240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79725" y="1414463"/>
            <a:ext cx="3384550" cy="935037"/>
            <a:chOff x="1814" y="935"/>
            <a:chExt cx="2132" cy="589"/>
          </a:xfrm>
        </p:grpSpPr>
        <p:sp>
          <p:nvSpPr>
            <p:cNvPr id="477191" name="Rectangle 7"/>
            <p:cNvSpPr>
              <a:spLocks noChangeArrowheads="1"/>
            </p:cNvSpPr>
            <p:nvPr/>
          </p:nvSpPr>
          <p:spPr bwMode="auto">
            <a:xfrm>
              <a:off x="1814" y="935"/>
              <a:ext cx="2132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477192" name="Object 8"/>
            <p:cNvGraphicFramePr>
              <a:graphicFrameLocks noChangeAspect="1"/>
            </p:cNvGraphicFramePr>
            <p:nvPr/>
          </p:nvGraphicFramePr>
          <p:xfrm>
            <a:off x="1936" y="998"/>
            <a:ext cx="1888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997000" imgH="736560" progId="Equation.DSMT4">
                    <p:embed/>
                  </p:oleObj>
                </mc:Choice>
                <mc:Fallback>
                  <p:oleObj name="Equation" r:id="rId3" imgW="2997000" imgH="736560" progId="Equation.DSMT4">
                    <p:embed/>
                    <p:pic>
                      <p:nvPicPr>
                        <p:cNvPr id="477192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6" y="998"/>
                          <a:ext cx="1888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7193" name="Object 9"/>
          <p:cNvGraphicFramePr>
            <a:graphicFrameLocks noChangeAspect="1"/>
          </p:cNvGraphicFramePr>
          <p:nvPr/>
        </p:nvGraphicFramePr>
        <p:xfrm>
          <a:off x="2049463" y="3557588"/>
          <a:ext cx="2184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84120" imgH="736560" progId="Equation.DSMT4">
                  <p:embed/>
                </p:oleObj>
              </mc:Choice>
              <mc:Fallback>
                <p:oleObj name="Equation" r:id="rId5" imgW="2184120" imgH="736560" progId="Equation.DSMT4">
                  <p:embed/>
                  <p:pic>
                    <p:nvPicPr>
                      <p:cNvPr id="47719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3557588"/>
                        <a:ext cx="2184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7194" name="Object 10"/>
          <p:cNvGraphicFramePr>
            <a:graphicFrameLocks noChangeAspect="1"/>
          </p:cNvGraphicFramePr>
          <p:nvPr/>
        </p:nvGraphicFramePr>
        <p:xfrm>
          <a:off x="2049463" y="2763838"/>
          <a:ext cx="1803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803240" imgH="736560" progId="Equation.DSMT4">
                  <p:embed/>
                </p:oleObj>
              </mc:Choice>
              <mc:Fallback>
                <p:oleObj name="Equation" r:id="rId7" imgW="1803240" imgH="736560" progId="Equation.DSMT4">
                  <p:embed/>
                  <p:pic>
                    <p:nvPicPr>
                      <p:cNvPr id="4771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2763838"/>
                        <a:ext cx="1803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7195" name="Object 11"/>
          <p:cNvGraphicFramePr>
            <a:graphicFrameLocks noChangeAspect="1"/>
          </p:cNvGraphicFramePr>
          <p:nvPr/>
        </p:nvGraphicFramePr>
        <p:xfrm>
          <a:off x="2036763" y="4340225"/>
          <a:ext cx="1549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49080" imgH="850680" progId="Equation.DSMT4">
                  <p:embed/>
                </p:oleObj>
              </mc:Choice>
              <mc:Fallback>
                <p:oleObj name="Equation" r:id="rId9" imgW="1549080" imgH="850680" progId="Equation.DSMT4">
                  <p:embed/>
                  <p:pic>
                    <p:nvPicPr>
                      <p:cNvPr id="4771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4340225"/>
                        <a:ext cx="15494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/>
      <p:bldP spid="4771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baseline="30000" dirty="0" err="1">
                <a:latin typeface="Times New Roman" pitchFamily="18" charset="0"/>
                <a:cs typeface="Arial" charset="0"/>
              </a:rPr>
              <a:t>f</a:t>
            </a:r>
            <a:r>
              <a:rPr lang="en-GB" sz="2800" baseline="30000" dirty="0">
                <a:cs typeface="Arial" charset="0"/>
              </a:rPr>
              <a:t>(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  <a:r>
              <a:rPr lang="en-GB" sz="2800" baseline="30000" dirty="0">
                <a:cs typeface="Arial" charset="0"/>
              </a:rPr>
              <a:t>)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79235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baseline="30000" dirty="0" err="1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baseline="30000" dirty="0">
                <a:solidFill>
                  <a:srgbClr val="010066"/>
                </a:solidFill>
              </a:rPr>
              <a:t>(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then we can let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2787650"/>
            <a:ext cx="4697413" cy="736600"/>
            <a:chOff x="158" y="2196"/>
            <a:chExt cx="2959" cy="464"/>
          </a:xfrm>
        </p:grpSpPr>
        <p:sp>
          <p:nvSpPr>
            <p:cNvPr id="479237" name="Text Box 5"/>
            <p:cNvSpPr txBox="1">
              <a:spLocks noChangeArrowheads="1"/>
            </p:cNvSpPr>
            <p:nvPr/>
          </p:nvSpPr>
          <p:spPr bwMode="auto">
            <a:xfrm>
              <a:off x="158" y="2258"/>
              <a:ext cx="19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00066"/>
                  </a:solidFill>
                  <a:latin typeface="+mn-lt"/>
                </a:rPr>
                <a:t>Using the chain rule:</a:t>
              </a:r>
              <a:endParaRPr lang="en-US" sz="2400" dirty="0">
                <a:solidFill>
                  <a:srgbClr val="000066"/>
                </a:solidFill>
                <a:latin typeface="+mn-lt"/>
              </a:endParaRPr>
            </a:p>
          </p:txBody>
        </p:sp>
        <p:graphicFrame>
          <p:nvGraphicFramePr>
            <p:cNvPr id="479238" name="Object 6"/>
            <p:cNvGraphicFramePr>
              <a:graphicFrameLocks noChangeAspect="1"/>
            </p:cNvGraphicFramePr>
            <p:nvPr/>
          </p:nvGraphicFramePr>
          <p:xfrm>
            <a:off x="2053" y="2196"/>
            <a:ext cx="1064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88760" imgH="736560" progId="Equation.DSMT4">
                    <p:embed/>
                  </p:oleObj>
                </mc:Choice>
                <mc:Fallback>
                  <p:oleObj name="Equation" r:id="rId3" imgW="1688760" imgH="736560" progId="Equation.DSMT4">
                    <p:embed/>
                    <p:pic>
                      <p:nvPicPr>
                        <p:cNvPr id="479238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3" y="2196"/>
                          <a:ext cx="1064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9239" name="Object 7"/>
          <p:cNvGraphicFramePr>
            <a:graphicFrameLocks noChangeAspect="1"/>
          </p:cNvGraphicFramePr>
          <p:nvPr/>
        </p:nvGraphicFramePr>
        <p:xfrm>
          <a:off x="5186363" y="2959100"/>
          <a:ext cx="1397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0" imgH="393480" progId="Equation.DSMT4">
                  <p:embed/>
                </p:oleObj>
              </mc:Choice>
              <mc:Fallback>
                <p:oleObj name="Equation" r:id="rId5" imgW="1396800" imgH="393480" progId="Equation.DSMT4">
                  <p:embed/>
                  <p:pic>
                    <p:nvPicPr>
                      <p:cNvPr id="4792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2959100"/>
                        <a:ext cx="13970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9240" name="Text Box 8"/>
          <p:cNvSpPr txBox="1">
            <a:spLocks noChangeArrowheads="1"/>
          </p:cNvSpPr>
          <p:nvPr/>
        </p:nvSpPr>
        <p:spPr bwMode="auto">
          <a:xfrm>
            <a:off x="250825" y="1412875"/>
            <a:ext cx="6681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Let</a:t>
            </a:r>
            <a:r>
              <a:rPr lang="en-GB" sz="2400" dirty="0">
                <a:solidFill>
                  <a:srgbClr val="000066"/>
                </a:solidFill>
              </a:rPr>
              <a:t> 				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 	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dirty="0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00066"/>
                </a:solidFill>
              </a:rPr>
              <a:t>(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00066"/>
                </a:solidFill>
              </a:rPr>
              <a:t>)</a:t>
            </a:r>
            <a:endParaRPr lang="en-US" sz="2400" dirty="0">
              <a:solidFill>
                <a:srgbClr val="000066"/>
              </a:solidFill>
            </a:endParaRPr>
          </a:p>
        </p:txBody>
      </p:sp>
      <p:graphicFrame>
        <p:nvGraphicFramePr>
          <p:cNvPr id="479241" name="Object 9"/>
          <p:cNvGraphicFramePr>
            <a:graphicFrameLocks noChangeAspect="1"/>
          </p:cNvGraphicFramePr>
          <p:nvPr/>
        </p:nvGraphicFramePr>
        <p:xfrm>
          <a:off x="2162175" y="1455738"/>
          <a:ext cx="76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61760" imgH="406080" progId="Equation.DSMT4">
                  <p:embed/>
                </p:oleObj>
              </mc:Choice>
              <mc:Fallback>
                <p:oleObj name="Equation" r:id="rId7" imgW="761760" imgH="406080" progId="Equation.DSMT4">
                  <p:embed/>
                  <p:pic>
                    <p:nvPicPr>
                      <p:cNvPr id="4792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1455738"/>
                        <a:ext cx="762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9242" name="Object 10"/>
          <p:cNvGraphicFramePr>
            <a:graphicFrameLocks noChangeAspect="1"/>
          </p:cNvGraphicFramePr>
          <p:nvPr/>
        </p:nvGraphicFramePr>
        <p:xfrm>
          <a:off x="5195888" y="3513138"/>
          <a:ext cx="1346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46040" imgH="393480" progId="Equation.DSMT4">
                  <p:embed/>
                </p:oleObj>
              </mc:Choice>
              <mc:Fallback>
                <p:oleObj name="Equation" r:id="rId9" imgW="1346040" imgH="393480" progId="Equation.DSMT4">
                  <p:embed/>
                  <p:pic>
                    <p:nvPicPr>
                      <p:cNvPr id="4792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5888" y="3513138"/>
                        <a:ext cx="1346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9243" name="Object 11"/>
          <p:cNvGraphicFramePr>
            <a:graphicFrameLocks noChangeAspect="1"/>
          </p:cNvGraphicFramePr>
          <p:nvPr/>
        </p:nvGraphicFramePr>
        <p:xfrm>
          <a:off x="5618163" y="1965325"/>
          <a:ext cx="1320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20480" imgH="736560" progId="Equation.DSMT4">
                  <p:embed/>
                </p:oleObj>
              </mc:Choice>
              <mc:Fallback>
                <p:oleObj name="Equation" r:id="rId11" imgW="1320480" imgH="736560" progId="Equation.DSMT4">
                  <p:embed/>
                  <p:pic>
                    <p:nvPicPr>
                      <p:cNvPr id="4792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8163" y="1965325"/>
                        <a:ext cx="1320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50825" y="1965325"/>
            <a:ext cx="2665413" cy="736600"/>
            <a:chOff x="158" y="1238"/>
            <a:chExt cx="1679" cy="464"/>
          </a:xfrm>
        </p:grpSpPr>
        <p:graphicFrame>
          <p:nvGraphicFramePr>
            <p:cNvPr id="479245" name="Object 13"/>
            <p:cNvGraphicFramePr>
              <a:graphicFrameLocks noChangeAspect="1"/>
            </p:cNvGraphicFramePr>
            <p:nvPr/>
          </p:nvGraphicFramePr>
          <p:xfrm>
            <a:off x="1237" y="1238"/>
            <a:ext cx="60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952200" imgH="736560" progId="Equation.DSMT4">
                    <p:embed/>
                  </p:oleObj>
                </mc:Choice>
                <mc:Fallback>
                  <p:oleObj name="Equation" r:id="rId13" imgW="952200" imgH="736560" progId="Equation.DSMT4">
                    <p:embed/>
                    <p:pic>
                      <p:nvPicPr>
                        <p:cNvPr id="479245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7" y="1238"/>
                          <a:ext cx="60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9246" name="Text Box 14"/>
            <p:cNvSpPr txBox="1">
              <a:spLocks noChangeArrowheads="1"/>
            </p:cNvSpPr>
            <p:nvPr/>
          </p:nvSpPr>
          <p:spPr bwMode="auto">
            <a:xfrm>
              <a:off x="158" y="1326"/>
              <a:ext cx="5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then</a:t>
              </a:r>
              <a:endParaRPr lang="en-US" sz="2400" dirty="0">
                <a:latin typeface="+mn-lt"/>
              </a:endParaRPr>
            </a:p>
          </p:txBody>
        </p:sp>
      </p:grpSp>
      <p:sp>
        <p:nvSpPr>
          <p:cNvPr id="479247" name="Text Box 15"/>
          <p:cNvSpPr txBox="1">
            <a:spLocks noChangeArrowheads="1"/>
          </p:cNvSpPr>
          <p:nvPr/>
        </p:nvSpPr>
        <p:spPr bwMode="auto">
          <a:xfrm>
            <a:off x="250825" y="4364038"/>
            <a:ext cx="2127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 in general,</a:t>
            </a:r>
            <a:endParaRPr lang="en-US" sz="2400" dirty="0">
              <a:latin typeface="+mn-lt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411413" y="4149725"/>
            <a:ext cx="4248150" cy="935038"/>
            <a:chOff x="1519" y="3204"/>
            <a:chExt cx="2676" cy="589"/>
          </a:xfrm>
        </p:grpSpPr>
        <p:sp>
          <p:nvSpPr>
            <p:cNvPr id="479249" name="Rectangle 17"/>
            <p:cNvSpPr>
              <a:spLocks noChangeArrowheads="1"/>
            </p:cNvSpPr>
            <p:nvPr/>
          </p:nvSpPr>
          <p:spPr bwMode="auto">
            <a:xfrm>
              <a:off x="1519" y="3204"/>
              <a:ext cx="2676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479250" name="Object 18"/>
            <p:cNvGraphicFramePr>
              <a:graphicFrameLocks noChangeAspect="1"/>
            </p:cNvGraphicFramePr>
            <p:nvPr/>
          </p:nvGraphicFramePr>
          <p:xfrm>
            <a:off x="1657" y="3267"/>
            <a:ext cx="240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3809880" imgH="736560" progId="Equation.DSMT4">
                    <p:embed/>
                  </p:oleObj>
                </mc:Choice>
                <mc:Fallback>
                  <p:oleObj name="Equation" r:id="rId15" imgW="3809880" imgH="736560" progId="Equation.DSMT4">
                    <p:embed/>
                    <p:pic>
                      <p:nvPicPr>
                        <p:cNvPr id="47925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7" y="3267"/>
                          <a:ext cx="240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9251" name="Text Box 19"/>
          <p:cNvSpPr txBox="1">
            <a:spLocks noChangeArrowheads="1"/>
          </p:cNvSpPr>
          <p:nvPr/>
        </p:nvSpPr>
        <p:spPr bwMode="auto">
          <a:xfrm>
            <a:off x="250825" y="5229225"/>
            <a:ext cx="873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2400" dirty="0">
                <a:latin typeface="+mn-lt"/>
              </a:rPr>
              <a:t>In words, to differentiate an expression of the form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baseline="30000" dirty="0" err="1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baseline="30000" dirty="0">
                <a:solidFill>
                  <a:srgbClr val="010066"/>
                </a:solidFill>
              </a:rPr>
              <a:t>(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dirty="0">
                <a:latin typeface="+mn-lt"/>
              </a:rPr>
              <a:t>we multiply it by the derivative of the exponent.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47" grpId="0"/>
      <p:bldP spid="4792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baseline="30000" dirty="0" err="1">
                <a:latin typeface="Times New Roman" pitchFamily="18" charset="0"/>
                <a:cs typeface="Arial" charset="0"/>
              </a:rPr>
              <a:t>f</a:t>
            </a:r>
            <a:r>
              <a:rPr lang="en-GB" sz="2800" baseline="30000" dirty="0">
                <a:cs typeface="Arial" charset="0"/>
              </a:rPr>
              <a:t>(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  <a:r>
              <a:rPr lang="en-GB" sz="2800" baseline="30000" dirty="0">
                <a:cs typeface="Arial" charset="0"/>
              </a:rPr>
              <a:t>)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95536" y="1052736"/>
            <a:ext cx="2021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example,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481295" name="Object 15"/>
          <p:cNvGraphicFramePr>
            <a:graphicFrameLocks noChangeAspect="1"/>
          </p:cNvGraphicFramePr>
          <p:nvPr/>
        </p:nvGraphicFramePr>
        <p:xfrm>
          <a:off x="2627784" y="3068960"/>
          <a:ext cx="1358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58640" imgH="736560" progId="Equation.DSMT4">
                  <p:embed/>
                </p:oleObj>
              </mc:Choice>
              <mc:Fallback>
                <p:oleObj name="Equation" r:id="rId3" imgW="1358640" imgH="736560" progId="Equation.DSMT4">
                  <p:embed/>
                  <p:pic>
                    <p:nvPicPr>
                      <p:cNvPr id="48129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068960"/>
                        <a:ext cx="1358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6" name="Object 16"/>
          <p:cNvGraphicFramePr>
            <a:graphicFrameLocks noChangeAspect="1"/>
          </p:cNvGraphicFramePr>
          <p:nvPr/>
        </p:nvGraphicFramePr>
        <p:xfrm>
          <a:off x="4013672" y="3200723"/>
          <a:ext cx="685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85800" imgH="342720" progId="Equation.DSMT4">
                  <p:embed/>
                </p:oleObj>
              </mc:Choice>
              <mc:Fallback>
                <p:oleObj name="Equation" r:id="rId5" imgW="685800" imgH="342720" progId="Equation.DSMT4">
                  <p:embed/>
                  <p:pic>
                    <p:nvPicPr>
                      <p:cNvPr id="48129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672" y="3200723"/>
                        <a:ext cx="685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7" name="Object 17"/>
          <p:cNvGraphicFramePr>
            <a:graphicFrameLocks noChangeAspect="1"/>
          </p:cNvGraphicFramePr>
          <p:nvPr/>
        </p:nvGraphicFramePr>
        <p:xfrm>
          <a:off x="2555776" y="1556792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73120" imgH="736560" progId="Equation.DSMT4">
                  <p:embed/>
                </p:oleObj>
              </mc:Choice>
              <mc:Fallback>
                <p:oleObj name="Equation" r:id="rId7" imgW="1473120" imgH="736560" progId="Equation.DSMT4">
                  <p:embed/>
                  <p:pic>
                    <p:nvPicPr>
                      <p:cNvPr id="48129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556792"/>
                        <a:ext cx="147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8" name="Object 18"/>
          <p:cNvGraphicFramePr>
            <a:graphicFrameLocks noChangeAspect="1"/>
          </p:cNvGraphicFramePr>
          <p:nvPr/>
        </p:nvGraphicFramePr>
        <p:xfrm>
          <a:off x="4090889" y="1710780"/>
          <a:ext cx="78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87320" imgH="342720" progId="Equation.DSMT4">
                  <p:embed/>
                </p:oleObj>
              </mc:Choice>
              <mc:Fallback>
                <p:oleObj name="Equation" r:id="rId9" imgW="787320" imgH="342720" progId="Equation.DSMT4">
                  <p:embed/>
                  <p:pic>
                    <p:nvPicPr>
                      <p:cNvPr id="4812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889" y="1710780"/>
                        <a:ext cx="78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9" name="Object 19"/>
          <p:cNvGraphicFramePr>
            <a:graphicFrameLocks noChangeAspect="1"/>
          </p:cNvGraphicFramePr>
          <p:nvPr/>
        </p:nvGraphicFramePr>
        <p:xfrm>
          <a:off x="2465139" y="4759622"/>
          <a:ext cx="161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612800" imgH="736560" progId="Equation.DSMT4">
                  <p:embed/>
                </p:oleObj>
              </mc:Choice>
              <mc:Fallback>
                <p:oleObj name="Equation" r:id="rId11" imgW="1612800" imgH="736560" progId="Equation.DSMT4">
                  <p:embed/>
                  <p:pic>
                    <p:nvPicPr>
                      <p:cNvPr id="48129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139" y="4759622"/>
                        <a:ext cx="1612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00" name="Object 20"/>
          <p:cNvGraphicFramePr>
            <a:graphicFrameLocks noChangeAspect="1"/>
          </p:cNvGraphicFramePr>
          <p:nvPr/>
        </p:nvGraphicFramePr>
        <p:xfrm>
          <a:off x="4139952" y="4869160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600200" imgH="380880" progId="Equation.DSMT4">
                  <p:embed/>
                </p:oleObj>
              </mc:Choice>
              <mc:Fallback>
                <p:oleObj name="Equation" r:id="rId13" imgW="1600200" imgH="380880" progId="Equation.DSMT4">
                  <p:embed/>
                  <p:pic>
                    <p:nvPicPr>
                      <p:cNvPr id="4813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869160"/>
                        <a:ext cx="1600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01" name="Object 21"/>
          <p:cNvGraphicFramePr>
            <a:graphicFrameLocks noChangeAspect="1"/>
          </p:cNvGraphicFramePr>
          <p:nvPr/>
        </p:nvGraphicFramePr>
        <p:xfrm>
          <a:off x="5795714" y="4869160"/>
          <a:ext cx="1066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66680" imgH="380880" progId="Equation.DSMT4">
                  <p:embed/>
                </p:oleObj>
              </mc:Choice>
              <mc:Fallback>
                <p:oleObj name="Equation" r:id="rId15" imgW="1066680" imgH="380880" progId="Equation.DSMT4">
                  <p:embed/>
                  <p:pic>
                    <p:nvPicPr>
                      <p:cNvPr id="48130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714" y="4869160"/>
                        <a:ext cx="1066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439E437-C07E-ABD6-1E59-41214CAE9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1188720"/>
            <a:ext cx="2774704" cy="5257800"/>
          </a:xfrm>
          <a:prstGeom prst="rect">
            <a:avLst/>
          </a:prstGeom>
        </p:spPr>
      </p:pic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532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1BD4111B-D8BC-4631-86B1-75B7E8B60A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2B59D116-2E84-40BD-8855-63670841D6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/>
      <p:bldP spid="14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981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56049" y="1824335"/>
            <a:ext cx="1198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375333" y="1824335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Rectangle 12">
            <a:hlinkClick r:id="rId4"/>
            <a:extLst>
              <a:ext uri="{FF2B5EF4-FFF2-40B4-BE49-F238E27FC236}">
                <a16:creationId xmlns:a16="http://schemas.microsoft.com/office/drawing/2014/main" id="{D075CF31-1945-4C2B-8FF9-345141A057F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DAAB70EE-4F9B-43B0-B72A-06467B7961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0C92F350-9AB2-E455-B1CC-0EACEEDFD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9F93DCDE-A087-B413-2ACE-51E02991F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882B7BF1-B31A-D2DC-5E9C-2A183EBBC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608" y="1824335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CAD652C-378C-AB94-C91A-A43FF4EF39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" y="1188720"/>
            <a:ext cx="2761227" cy="5257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514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47402B-BCF2-652D-81A5-3D1408B089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1188720"/>
            <a:ext cx="2756602" cy="5257800"/>
          </a:xfrm>
          <a:prstGeom prst="rect">
            <a:avLst/>
          </a:prstGeom>
        </p:spPr>
      </p:pic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054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17520" y="2281535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BB4A1AA4-811C-47B4-9A32-AB700015A54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11032DD7-EB90-4308-8E42-495F95B7523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6D6056F-1E26-E129-9982-96C3A6F62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1824335"/>
            <a:ext cx="1198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AAFB26E-3678-32CE-F59A-84FA7B98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333" y="1824335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6B0B41A9-9428-3771-717A-2D7039478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326F2F85-47DD-21F9-40A2-F65C3A975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9B3A588F-511C-39B9-B572-27285BD50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608" y="1824335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723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160C3B-A689-CDFE-47A5-B77D391E3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1188720"/>
            <a:ext cx="2738621" cy="5257800"/>
          </a:xfrm>
          <a:prstGeom prst="rect">
            <a:avLst/>
          </a:prstGeom>
        </p:spPr>
      </p:pic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981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056049" y="2657921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A4F8E8CA-7903-433B-B9BE-4CA3ADC4816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85D46557-699D-49E9-97A8-37A2A78F205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B740839-5611-6A16-19F7-DC28ACED5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2281535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AB50216-B03D-2FF7-57DE-39C1CC66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1824335"/>
            <a:ext cx="1198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925B9D8E-8655-DD40-78B2-B37AC5E7A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333" y="1824335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8746B3B-49AE-5F6E-4A28-3D4D69B5E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5677F171-5647-4AB8-4DA5-7F428D35E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12D53E92-0029-ECB2-9CC2-130435438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608" y="1824335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07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9C380CF-50DA-5B69-DCC9-116EE53B02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1188720"/>
            <a:ext cx="2739358" cy="5257800"/>
          </a:xfrm>
          <a:prstGeom prst="rect">
            <a:avLst/>
          </a:prstGeom>
        </p:spPr>
      </p:pic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2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083435" y="302311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0" name="Rectangle 19">
            <a:hlinkClick r:id="rId5"/>
            <a:extLst>
              <a:ext uri="{FF2B5EF4-FFF2-40B4-BE49-F238E27FC236}">
                <a16:creationId xmlns:a16="http://schemas.microsoft.com/office/drawing/2014/main" id="{288A7A75-4BAF-4AF5-A9FF-E5B38364243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CF32150B-06E8-4BC6-894D-EA819F56D5E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C6322F2-251B-3D49-1933-0876A0DD4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2657921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309789A-3694-699E-6950-3509DF8F6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2281535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63918491-4550-C146-4AD0-060FA0B54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1824335"/>
            <a:ext cx="1198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44510680-FAA1-4EEC-1778-F9EE82F09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333" y="1824335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A727C1AD-B27D-E3CC-EF17-FEBF2220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11AED944-062C-A831-8CEF-6C57AE9E9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35D338E8-290B-2D7E-DC36-26130CBD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608" y="1824335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79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45E9CE-0C0D-CB14-08F3-3F56073746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1188720"/>
            <a:ext cx="2761227" cy="5257800"/>
          </a:xfrm>
          <a:prstGeom prst="rect">
            <a:avLst/>
          </a:prstGeom>
        </p:spPr>
      </p:pic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05412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017520" y="3399504"/>
            <a:ext cx="2058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type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583680" y="3399504"/>
            <a:ext cx="64008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223760" y="3399504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303520" y="3399504"/>
            <a:ext cx="97920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Rectangle 23">
            <a:hlinkClick r:id="rId5"/>
            <a:extLst>
              <a:ext uri="{FF2B5EF4-FFF2-40B4-BE49-F238E27FC236}">
                <a16:creationId xmlns:a16="http://schemas.microsoft.com/office/drawing/2014/main" id="{CEDF7A35-6CAD-405D-BCA0-33FCD41431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5"/>
            <a:extLst>
              <a:ext uri="{FF2B5EF4-FFF2-40B4-BE49-F238E27FC236}">
                <a16:creationId xmlns:a16="http://schemas.microsoft.com/office/drawing/2014/main" id="{B8255CE6-71D8-422B-A17B-1744418F524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6BED2AA-0DD4-952E-38A0-FA8EAAF17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3435" y="302311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168FF7A-8E58-C3F5-C353-30CC303D5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2657921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40E2980-0135-C909-1887-29F4C1DA0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2281535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28AA4EFF-B365-AFC3-1535-078023E35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1824335"/>
            <a:ext cx="1198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5BF67F73-9475-A82E-3621-95A6FD289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333" y="1824335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860EACBA-FB96-35EE-5331-EDA3074C6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8472B04F-BD4A-DB30-9CA9-A30095D38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5F94DE37-0802-843A-8FF7-5659CB6A6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608" y="1824335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A18EC66-FAAA-9A62-4FA0-F130FF2B2E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880" y="1188720"/>
            <a:ext cx="2748194" cy="5257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356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9641DE-330E-F20E-69E6-CDAA9E02B0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1188720"/>
            <a:ext cx="2734762" cy="5257800"/>
          </a:xfrm>
          <a:prstGeom prst="rect">
            <a:avLst/>
          </a:prstGeom>
        </p:spPr>
      </p:pic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4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987320" y="3883968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176040" y="3883968"/>
            <a:ext cx="7315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7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6072652" y="3879503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TABLE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4701052" y="3879503"/>
            <a:ext cx="1476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 </a:t>
            </a:r>
            <a:r>
              <a:rPr lang="en-GB" sz="1800" dirty="0">
                <a:solidFill>
                  <a:srgbClr val="010066"/>
                </a:solidFill>
                <a:latin typeface="+mn-lt"/>
              </a:rPr>
              <a:t>(TABL)</a:t>
            </a:r>
            <a:endParaRPr lang="en-GB" sz="18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8" name="Rectangle 27">
            <a:hlinkClick r:id="rId5"/>
            <a:extLst>
              <a:ext uri="{FF2B5EF4-FFF2-40B4-BE49-F238E27FC236}">
                <a16:creationId xmlns:a16="http://schemas.microsoft.com/office/drawing/2014/main" id="{017D6AB7-95B6-41BF-B969-5A87036717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0F8209B1-26C3-4203-88EF-EF6DABF78F5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2E23DE7F-8A38-BA69-9A2F-B23858E8A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3399504"/>
            <a:ext cx="2058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type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8" name="Text Box 3">
            <a:extLst>
              <a:ext uri="{FF2B5EF4-FFF2-40B4-BE49-F238E27FC236}">
                <a16:creationId xmlns:a16="http://schemas.microsoft.com/office/drawing/2014/main" id="{E45DC109-9ABD-94CF-00FA-37438EE02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0" y="3399504"/>
            <a:ext cx="64008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D3A91CCC-DB6B-D849-83C0-69B0D3D85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760" y="3399504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D1ECAB5B-FF9D-45A8-1C38-FC222712D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520" y="3399504"/>
            <a:ext cx="97920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8A52415F-99DA-81F2-2B25-7FA3DB901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3435" y="302311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2" name="Text Box 3">
            <a:extLst>
              <a:ext uri="{FF2B5EF4-FFF2-40B4-BE49-F238E27FC236}">
                <a16:creationId xmlns:a16="http://schemas.microsoft.com/office/drawing/2014/main" id="{247F980B-9631-7193-1140-DBB6B6A74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2657921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3" name="Text Box 3">
            <a:extLst>
              <a:ext uri="{FF2B5EF4-FFF2-40B4-BE49-F238E27FC236}">
                <a16:creationId xmlns:a16="http://schemas.microsoft.com/office/drawing/2014/main" id="{9EB4C1C1-0090-A735-8A34-41D73CF2C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2281535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4" name="Text Box 3">
            <a:extLst>
              <a:ext uri="{FF2B5EF4-FFF2-40B4-BE49-F238E27FC236}">
                <a16:creationId xmlns:a16="http://schemas.microsoft.com/office/drawing/2014/main" id="{143AFD57-6862-E01D-7C29-A72BC3EC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1824335"/>
            <a:ext cx="1198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BBDF3684-6383-DA56-7682-6109C39AA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333" y="1824335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6" name="Text Box 3">
            <a:extLst>
              <a:ext uri="{FF2B5EF4-FFF2-40B4-BE49-F238E27FC236}">
                <a16:creationId xmlns:a16="http://schemas.microsoft.com/office/drawing/2014/main" id="{D8998988-6E86-986E-8504-BB2F71840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025AB99D-FCBD-8CB9-2F0D-87E96FD16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8" name="Text Box 3">
            <a:extLst>
              <a:ext uri="{FF2B5EF4-FFF2-40B4-BE49-F238E27FC236}">
                <a16:creationId xmlns:a16="http://schemas.microsoft.com/office/drawing/2014/main" id="{99CB2734-BF57-AF00-1DB8-223F235DB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608" y="1824335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EF5B86E1-8BA2-287B-BE5B-A8EBB832A4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880" y="1188720"/>
            <a:ext cx="2734407" cy="5257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312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4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2948419" y="4288019"/>
            <a:ext cx="60436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Compare the values for the function and the derivative of the function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032452" y="5066437"/>
            <a:ext cx="60996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a conjecture about the derivative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1FF61AF3-1B92-4208-97F2-EE6778D63CE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A481A4F1-FAC2-4BD8-ABB0-BB42047DC68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8901F3-63AD-FBC9-FCAA-0ED5B2074A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" y="1188720"/>
            <a:ext cx="2743583" cy="5257800"/>
          </a:xfrm>
          <a:prstGeom prst="rect">
            <a:avLst/>
          </a:prstGeom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544A1A17-BE00-2E4D-7483-C5A51715F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320" y="3883968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B602FB65-E88C-D96C-60BE-7E3D0468E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040" y="3883968"/>
            <a:ext cx="7315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7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78FEEBE7-4A13-88A5-0DAD-F8E09918F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652" y="3879503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TABLE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61040DCD-C190-1B99-9260-C35C898FA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1052" y="3879503"/>
            <a:ext cx="1476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 </a:t>
            </a:r>
            <a:r>
              <a:rPr lang="en-GB" sz="1800" dirty="0">
                <a:solidFill>
                  <a:srgbClr val="010066"/>
                </a:solidFill>
                <a:latin typeface="+mn-lt"/>
              </a:rPr>
              <a:t>(TABL)</a:t>
            </a:r>
            <a:endParaRPr lang="en-GB" sz="18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3E076319-500E-A050-A06E-32889812D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3399504"/>
            <a:ext cx="2058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type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E205346C-5186-027C-E099-69C7B3D59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0" y="3399504"/>
            <a:ext cx="64008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D7B95D2F-B394-0535-F1B5-5052F1F4B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760" y="3399504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8" name="Text Box 3">
            <a:extLst>
              <a:ext uri="{FF2B5EF4-FFF2-40B4-BE49-F238E27FC236}">
                <a16:creationId xmlns:a16="http://schemas.microsoft.com/office/drawing/2014/main" id="{0E041240-FA45-B57B-C081-ED03171E9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520" y="3399504"/>
            <a:ext cx="97920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C283E3F1-89EE-E835-9A2D-C00B7E493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3435" y="302311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E83F0B98-5BAF-22AA-113E-28C8BA954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2657921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349DAF81-FFC9-7094-0765-7CBC216B7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2281535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2" name="Text Box 3">
            <a:extLst>
              <a:ext uri="{FF2B5EF4-FFF2-40B4-BE49-F238E27FC236}">
                <a16:creationId xmlns:a16="http://schemas.microsoft.com/office/drawing/2014/main" id="{0787B4FC-E84D-7451-8279-17F73F7EF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49" y="1824335"/>
            <a:ext cx="1198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3" name="Text Box 3">
            <a:extLst>
              <a:ext uri="{FF2B5EF4-FFF2-40B4-BE49-F238E27FC236}">
                <a16:creationId xmlns:a16="http://schemas.microsoft.com/office/drawing/2014/main" id="{7DE673DA-7D15-9AB7-C04B-8AB8FA922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333" y="1824335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4" name="Text Box 3">
            <a:extLst>
              <a:ext uri="{FF2B5EF4-FFF2-40B4-BE49-F238E27FC236}">
                <a16:creationId xmlns:a16="http://schemas.microsoft.com/office/drawing/2014/main" id="{1A7CF00E-63D6-1D02-656D-CAA69AF8F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" y="1371600"/>
            <a:ext cx="13494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9BA186AF-C6FC-DAE8-8950-69B52D13E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49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6" name="Text Box 3">
            <a:extLst>
              <a:ext uri="{FF2B5EF4-FFF2-40B4-BE49-F238E27FC236}">
                <a16:creationId xmlns:a16="http://schemas.microsoft.com/office/drawing/2014/main" id="{49A2F1AC-E145-8F88-13DA-6C6C89763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608" y="1824335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93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6|0.5|0.5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|0.3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1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|0.3|0.1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.1|0.2|0.3|0.2|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4356</TotalTime>
  <Words>688</Words>
  <Application>Microsoft Office PowerPoint</Application>
  <PresentationFormat>On-screen Show (4:3)</PresentationFormat>
  <Paragraphs>148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 2</vt:lpstr>
      <vt:lpstr>Theme1</vt:lpstr>
      <vt:lpstr>Equation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Functions of the form ekx</vt:lpstr>
      <vt:lpstr>Functions of the form ekx</vt:lpstr>
      <vt:lpstr>Functions of the form ef(x)</vt:lpstr>
      <vt:lpstr>Functions of the form ef(x)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the tangent line and the derivative</dc:title>
  <dc:creator>Mathssupport</dc:creator>
  <cp:lastModifiedBy>Orlando Hurtado</cp:lastModifiedBy>
  <cp:revision>110</cp:revision>
  <dcterms:created xsi:type="dcterms:W3CDTF">2015-10-05T13:48:41Z</dcterms:created>
  <dcterms:modified xsi:type="dcterms:W3CDTF">2023-12-22T12:01:37Z</dcterms:modified>
</cp:coreProperties>
</file>