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66" r:id="rId3"/>
    <p:sldId id="271" r:id="rId4"/>
    <p:sldId id="258" r:id="rId5"/>
    <p:sldId id="259" r:id="rId6"/>
    <p:sldId id="299" r:id="rId7"/>
    <p:sldId id="300" r:id="rId8"/>
    <p:sldId id="301" r:id="rId9"/>
    <p:sldId id="302" r:id="rId10"/>
    <p:sldId id="303" r:id="rId11"/>
    <p:sldId id="29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E77DF-5343-44A3-A8AB-5A573CABB9F3}" v="1" dt="2022-10-01T09:11:53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6C86-89E8-469C-BAA9-4F43A01C557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B34-7714-493D-AA76-1C195A94C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9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78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4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02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7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0781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0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2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821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75741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3953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838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2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00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5367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8344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8714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thssupport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10.png"/><Relationship Id="rId10" Type="http://schemas.openxmlformats.org/officeDocument/2006/relationships/image" Target="../media/image9.png"/><Relationship Id="rId4" Type="http://schemas.openxmlformats.org/officeDocument/2006/relationships/image" Target="../media/image310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5" Type="http://schemas.openxmlformats.org/officeDocument/2006/relationships/image" Target="../media/image411.png"/><Relationship Id="rId4" Type="http://schemas.openxmlformats.org/officeDocument/2006/relationships/image" Target="../media/image311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8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ubtitle 1">
                <a:extLst>
                  <a:ext uri="{FF2B5EF4-FFF2-40B4-BE49-F238E27FC236}">
                    <a16:creationId xmlns:a16="http://schemas.microsoft.com/office/drawing/2014/main" id="{E92C4726-07F9-480B-B284-856658307656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295400" y="3200400"/>
                <a:ext cx="6781800" cy="1600200"/>
              </a:xfrm>
            </p:spPr>
            <p:txBody>
              <a:bodyPr/>
              <a:lstStyle/>
              <a:p>
                <a:pPr marL="633413" indent="-633413"/>
                <a:r>
                  <a:rPr lang="en-US" dirty="0"/>
                  <a:t>LO: To find the indefinite integral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, e</a:t>
                </a:r>
                <a:r>
                  <a:rPr lang="en-GB" i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dirty="0"/>
                  <a:t>sin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GB" dirty="0"/>
                  <a:t>cos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endParaRPr lang="en-GB" dirty="0"/>
              </a:p>
            </p:txBody>
          </p:sp>
        </mc:Choice>
        <mc:Fallback xmlns="">
          <p:sp>
            <p:nvSpPr>
              <p:cNvPr id="2" name="Sub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92C4726-07F9-480B-B284-8566583076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295400" y="3200400"/>
                <a:ext cx="6781800" cy="1600200"/>
              </a:xfrm>
              <a:blipFill rotWithShape="0">
                <a:blip r:embed="rId2"/>
                <a:stretch>
                  <a:fillRect l="-1619" r="-1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en-US" dirty="0"/>
                  <a:t>Indefinite integral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e</a:t>
                </a:r>
                <a:r>
                  <a:rPr lang="en-US" i="1" dirty="0" err="1"/>
                  <a:t>ˣ</a:t>
                </a:r>
                <a:r>
                  <a:rPr lang="en-US" dirty="0"/>
                  <a:t>, sin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/>
                  <a:t>) and cos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/>
                  <a:t>)</a:t>
                </a:r>
                <a:endPara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3"/>
                <a:stretch>
                  <a:fillRect l="-1926" r="-3630" b="-12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5D6BBD57-6942-40D7-B4F4-6399C6C24FC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9821C789-EE0B-4C20-8DA2-284FC9F1FB3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62ED18-6010-903F-3728-354955AC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FEF8-D495-4AAD-A397-0AECA5B23728}" type="datetime3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December 2023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7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1417614" y="1830311"/>
            <a:ext cx="3084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08898" y="1576781"/>
                <a:ext cx="162781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898" y="1576781"/>
                <a:ext cx="1627818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4039180" y="3393586"/>
                <a:ext cx="2545761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(−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9180" y="3393586"/>
                <a:ext cx="2545761" cy="453137"/>
              </a:xfrm>
              <a:prstGeom prst="rect">
                <a:avLst/>
              </a:prstGeom>
              <a:blipFill>
                <a:blip r:embed="rId4"/>
                <a:stretch>
                  <a:fillRect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94197" y="2460273"/>
                <a:ext cx="194251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197" y="2460273"/>
                <a:ext cx="1942519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4101420" y="4027811"/>
                <a:ext cx="2289281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1420" y="4027811"/>
                <a:ext cx="2289281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CB4F77C0-C2FA-47F1-978B-D59CA1F227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96DC62E0-6662-4EA6-96AD-86E9C2BBFE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2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Rules to find the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2" y="1700808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700808"/>
                <a:ext cx="1084464" cy="9687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1239143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Power rule</a:t>
            </a:r>
            <a:endParaRPr lang="en-US" sz="2400" b="1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052399" y="1700808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1700808"/>
                <a:ext cx="3614323" cy="7923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3131200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131200"/>
                <a:ext cx="911595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200" y="2669535"/>
            <a:ext cx="2530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Constant rule</a:t>
            </a:r>
            <a:endParaRPr lang="en-US" sz="2400" b="1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052399" y="3375848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3375848"/>
                <a:ext cx="1519839" cy="45313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27584" y="4344575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344575"/>
                <a:ext cx="1519840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85192" y="3882910"/>
            <a:ext cx="3466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Constant multiple rule</a:t>
            </a:r>
            <a:endParaRPr lang="en-US" sz="2400" b="1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357147" y="4344575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147" y="4344575"/>
                <a:ext cx="2039469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3598" y="5680356"/>
                <a:ext cx="23380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" y="5680356"/>
                <a:ext cx="2338076" cy="9687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61206" y="5218691"/>
            <a:ext cx="3935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Sum or difference rule</a:t>
            </a:r>
            <a:endParaRPr lang="en-US" sz="2400" b="1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87222" y="5634190"/>
                <a:ext cx="344562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222" y="5634190"/>
                <a:ext cx="3445622" cy="10610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77B5F9F9-EAB2-41C7-B6F6-47BAFE37A80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40A5D55C-B707-4129-860E-3100F39F5E8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67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149" y="3923195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4" y="9255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More on indefinite integrals</a:t>
            </a: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765457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319519"/>
            <a:ext cx="5086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If we try to apply the power rule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4150260" y="4136535"/>
                <a:ext cx="159357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0260" y="4136535"/>
                <a:ext cx="1593577" cy="4531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54659" y="1880321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We can see that the rule does not work when n = -1 because it would result in dividing by 0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043149" y="2763031"/>
            <a:ext cx="3291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So what is               ?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529014"/>
                <a:ext cx="12280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529014"/>
                <a:ext cx="1228092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85811" y="1196307"/>
                <a:ext cx="905696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11" y="1196307"/>
                <a:ext cx="905696" cy="80733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5952897" y="1196307"/>
                <a:ext cx="3053720" cy="6756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2897" y="1196307"/>
                <a:ext cx="3053720" cy="6756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31015" y="3923195"/>
                <a:ext cx="9657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015" y="3923195"/>
                <a:ext cx="965777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18956" y="2580204"/>
                <a:ext cx="122809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956" y="2580204"/>
                <a:ext cx="1228093" cy="9687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153647" y="3298922"/>
                <a:ext cx="8358709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We have seen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)= 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for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>
                    <a:solidFill>
                      <a:srgbClr val="010078"/>
                    </a:solidFill>
                  </a:rPr>
                  <a:t> 0, so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7" y="3298922"/>
                <a:ext cx="8358709" cy="624273"/>
              </a:xfrm>
              <a:prstGeom prst="rect">
                <a:avLst/>
              </a:prstGeom>
              <a:blipFill rotWithShape="0">
                <a:blip r:embed="rId9"/>
                <a:stretch>
                  <a:fillRect l="-1094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17043" y="4132270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400" dirty="0">
                <a:solidFill>
                  <a:srgbClr val="010078"/>
                </a:solidFill>
              </a:rPr>
              <a:t> 0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2794149" y="5800241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510579" y="6013581"/>
                <a:ext cx="144231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0579" y="6013581"/>
                <a:ext cx="1442318" cy="45313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93508" y="5800241"/>
                <a:ext cx="10693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08" y="5800241"/>
                <a:ext cx="1069395" cy="9687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153646" y="4954049"/>
                <a:ext cx="8358709" cy="639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We also have seen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, so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6" y="4954049"/>
                <a:ext cx="8358709" cy="639278"/>
              </a:xfrm>
              <a:prstGeom prst="rect">
                <a:avLst/>
              </a:prstGeom>
              <a:blipFill rotWithShape="0">
                <a:blip r:embed="rId12"/>
                <a:stretch>
                  <a:fillRect l="-1094" b="-6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hlinkClick r:id="rId13"/>
            <a:extLst>
              <a:ext uri="{FF2B5EF4-FFF2-40B4-BE49-F238E27FC236}">
                <a16:creationId xmlns:a16="http://schemas.microsoft.com/office/drawing/2014/main" id="{198338C0-F493-44C4-BF89-6D4F751B566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C9835E6B-21EB-4197-BD3C-DCE0E250C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19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65639" grpId="0"/>
      <p:bldP spid="20" grpId="0"/>
      <p:bldP spid="21" grpId="0"/>
      <p:bldP spid="22" grpId="0"/>
      <p:bldP spid="14" grpId="0"/>
      <p:bldP spid="15" grpId="0"/>
      <p:bldP spid="16" grpId="0"/>
      <p:bldP spid="17" grpId="0"/>
      <p:bldP spid="26" grpId="0"/>
      <p:bldP spid="3" grpId="0"/>
      <p:bldP spid="23" grpId="0" animBg="1"/>
      <p:bldP spid="24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149" y="1623754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2075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More on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4150260" y="1837094"/>
                <a:ext cx="159357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0260" y="1837094"/>
                <a:ext cx="1593577" cy="4531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31015" y="1623754"/>
                <a:ext cx="9657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015" y="1623754"/>
                <a:ext cx="965777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153647" y="999481"/>
                <a:ext cx="8358709" cy="625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rgbClr val="FF6600"/>
                    </a:solidFill>
                  </a:rPr>
                  <a:t>Integral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GB" sz="2400" b="1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7" y="999481"/>
                <a:ext cx="8358709" cy="625812"/>
              </a:xfrm>
              <a:prstGeom prst="rect">
                <a:avLst/>
              </a:prstGeom>
              <a:blipFill rotWithShape="0">
                <a:blip r:embed="rId5"/>
                <a:stretch>
                  <a:fillRect l="-1094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17043" y="1832829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400" dirty="0">
                <a:solidFill>
                  <a:srgbClr val="010078"/>
                </a:solidFill>
              </a:rPr>
              <a:t> 0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2794149" y="3151178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510579" y="3364518"/>
                <a:ext cx="144231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0579" y="3364518"/>
                <a:ext cx="1442318" cy="4531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93508" y="3151178"/>
                <a:ext cx="10693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08" y="3151178"/>
                <a:ext cx="1069395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153646" y="2654608"/>
                <a:ext cx="835870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rgbClr val="FF6600"/>
                    </a:solidFill>
                  </a:rPr>
                  <a:t>Integral of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2400" b="1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6" y="2654608"/>
                <a:ext cx="8358709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094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84B85BDE-DE7F-4DD3-A507-9E4B0EA1DC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9"/>
            <a:extLst>
              <a:ext uri="{FF2B5EF4-FFF2-40B4-BE49-F238E27FC236}">
                <a16:creationId xmlns:a16="http://schemas.microsoft.com/office/drawing/2014/main" id="{DDC24761-8703-4C13-8652-BC22AD1CA15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/>
      <p:bldP spid="16" grpId="0"/>
      <p:bldP spid="26" grpId="0"/>
      <p:bldP spid="3" grpId="0"/>
      <p:bldP spid="23" grpId="0" animBg="1"/>
      <p:bldP spid="24" grpId="0"/>
      <p:bldP spid="27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2233" y="5057171"/>
            <a:ext cx="2673104" cy="4531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83122" y="1914314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Applying the constant multiple rule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152233" y="5057171"/>
                <a:ext cx="2673104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2233" y="5057171"/>
                <a:ext cx="2673104" cy="453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9657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965777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23838" y="2508121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838" y="2508121"/>
                <a:ext cx="1519840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253401" y="2508121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53401" y="2508121"/>
                <a:ext cx="2039469" cy="1061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4138982" y="3712668"/>
                <a:ext cx="1646285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8982" y="3712668"/>
                <a:ext cx="1646285" cy="1061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71045" y="4832231"/>
                <a:ext cx="2984404" cy="761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Using the fact that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GB" i="1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GB" dirty="0" smtClean="0">
                            <a:solidFill>
                              <a:srgbClr val="FF000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&gt;</m:t>
                        </m:r>
                        <m:r>
                          <m:rPr>
                            <m:nor/>
                          </m:rPr>
                          <a:rPr lang="en-GB" dirty="0" smtClean="0">
                            <a:solidFill>
                              <a:srgbClr val="FF0000"/>
                            </a:solidFill>
                          </a:rPr>
                          <m:t> 0 </m:t>
                        </m:r>
                      </m:e>
                    </m:nary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45" y="4832231"/>
                <a:ext cx="2984404" cy="761940"/>
              </a:xfrm>
              <a:prstGeom prst="rect">
                <a:avLst/>
              </a:prstGeom>
              <a:blipFill>
                <a:blip r:embed="rId8"/>
                <a:stretch>
                  <a:fillRect l="-13906" t="-28800" b="-10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9"/>
            <a:extLst>
              <a:ext uri="{FF2B5EF4-FFF2-40B4-BE49-F238E27FC236}">
                <a16:creationId xmlns:a16="http://schemas.microsoft.com/office/drawing/2014/main" id="{252B31E4-B203-4B81-A23F-C42A5D2014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9"/>
            <a:extLst>
              <a:ext uri="{FF2B5EF4-FFF2-40B4-BE49-F238E27FC236}">
                <a16:creationId xmlns:a16="http://schemas.microsoft.com/office/drawing/2014/main" id="{E34759BE-D798-4A21-AE40-AFFC88818C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3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65639" grpId="0"/>
      <p:bldP spid="19" grpId="0"/>
      <p:bldP spid="23" grpId="0"/>
      <p:bldP spid="24" grpId="0"/>
      <p:bldP spid="2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388529" y="5210046"/>
            <a:ext cx="1785834" cy="8058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21270" y="1395911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49683" y="1159468"/>
                <a:ext cx="103643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683" y="1159468"/>
                <a:ext cx="1036438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57200" y="2203796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Applying the constant multiple rule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92650" y="2852584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650" y="2852584"/>
                <a:ext cx="1519840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4422213" y="2852584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2213" y="2852584"/>
                <a:ext cx="2039469" cy="1061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4412490" y="3935728"/>
                <a:ext cx="166564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2490" y="3935728"/>
                <a:ext cx="1665649" cy="1061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4388529" y="5232130"/>
                <a:ext cx="1622752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8529" y="5232130"/>
                <a:ext cx="1622752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10591" y="5232130"/>
                <a:ext cx="2984404" cy="705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Using the fact that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m:rPr>
                            <m:nor/>
                          </m:rPr>
                          <a:rPr lang="en-US" baseline="30000" dirty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91" y="5232130"/>
                <a:ext cx="2984404" cy="705899"/>
              </a:xfrm>
              <a:prstGeom prst="rect">
                <a:avLst/>
              </a:prstGeom>
              <a:blipFill>
                <a:blip r:embed="rId8"/>
                <a:stretch>
                  <a:fillRect l="-10204" t="-38793" b="-109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9"/>
            <a:extLst>
              <a:ext uri="{FF2B5EF4-FFF2-40B4-BE49-F238E27FC236}">
                <a16:creationId xmlns:a16="http://schemas.microsoft.com/office/drawing/2014/main" id="{252B31E4-B203-4B81-A23F-C42A5D2014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9"/>
            <a:extLst>
              <a:ext uri="{FF2B5EF4-FFF2-40B4-BE49-F238E27FC236}">
                <a16:creationId xmlns:a16="http://schemas.microsoft.com/office/drawing/2014/main" id="{E34759BE-D798-4A21-AE40-AFFC88818C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2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/>
      <p:bldP spid="15" grpId="0"/>
      <p:bldP spid="16" grpId="0"/>
      <p:bldP spid="17" grpId="0"/>
      <p:bldP spid="18" grpId="0"/>
      <p:bldP spid="21" grpId="0"/>
      <p:bldP spid="22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156273" y="5443469"/>
            <a:ext cx="3503394" cy="8058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57200" y="1000803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85613" y="764360"/>
                <a:ext cx="25305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613" y="764360"/>
                <a:ext cx="2530565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36798" y="1993045"/>
            <a:ext cx="3741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First, we separate terms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4261455" y="4462304"/>
                <a:ext cx="3503395" cy="782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61455" y="4462304"/>
                <a:ext cx="3503395" cy="7824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252B31E4-B203-4B81-A23F-C42A5D2014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5"/>
            <a:extLst>
              <a:ext uri="{FF2B5EF4-FFF2-40B4-BE49-F238E27FC236}">
                <a16:creationId xmlns:a16="http://schemas.microsoft.com/office/drawing/2014/main" id="{E34759BE-D798-4A21-AE40-AFFC88818C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934FD548-171F-459C-8408-7BFCCBD0B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4171"/>
            <a:ext cx="1789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Simplifying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411DA1A-55C2-494C-8FAD-088AEE07EEEF}"/>
                  </a:ext>
                </a:extLst>
              </p:cNvPr>
              <p:cNvSpPr txBox="1"/>
              <p:nvPr/>
            </p:nvSpPr>
            <p:spPr>
              <a:xfrm>
                <a:off x="4412490" y="1908825"/>
                <a:ext cx="320132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411DA1A-55C2-494C-8FAD-088AEE07E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490" y="1908825"/>
                <a:ext cx="3201326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2CCD5B3-9D8D-4280-9CEB-1D2BF2DBE694}"/>
                  </a:ext>
                </a:extLst>
              </p:cNvPr>
              <p:cNvSpPr txBox="1"/>
              <p:nvPr/>
            </p:nvSpPr>
            <p:spPr>
              <a:xfrm>
                <a:off x="4412490" y="3294870"/>
                <a:ext cx="287841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+2+</m:t>
                              </m: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2CCD5B3-9D8D-4280-9CEB-1D2BF2DBE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490" y="3294870"/>
                <a:ext cx="2878417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7">
            <a:extLst>
              <a:ext uri="{FF2B5EF4-FFF2-40B4-BE49-F238E27FC236}">
                <a16:creationId xmlns:a16="http://schemas.microsoft.com/office/drawing/2014/main" id="{67211977-F798-4401-9AE4-0DB72877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712" y="4391868"/>
            <a:ext cx="219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Applying rules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F353684-F101-4B2C-A1BD-CE2A6CC72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6211" y="5618061"/>
                <a:ext cx="3427605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F353684-F101-4B2C-A1BD-CE2A6CC72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6211" y="5618061"/>
                <a:ext cx="3427605" cy="4605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33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6" grpId="0"/>
      <p:bldP spid="21" grpId="0"/>
      <p:bldP spid="19" grpId="0"/>
      <p:bldP spid="23" grpId="0"/>
      <p:bldP spid="27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917513" y="5195007"/>
            <a:ext cx="1785834" cy="8058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21270" y="1395911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49683" y="1159468"/>
                <a:ext cx="164981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683" y="1159468"/>
                <a:ext cx="1649811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57200" y="2203796"/>
            <a:ext cx="1880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Simplifying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17514" y="2460273"/>
                <a:ext cx="98995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514" y="2460273"/>
                <a:ext cx="989951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3917513" y="5294996"/>
                <a:ext cx="1566198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7513" y="5294996"/>
                <a:ext cx="1566198" cy="4605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252B31E4-B203-4B81-A23F-C42A5D2014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E34759BE-D798-4A21-AE40-AFFC88818C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95C326D-8EB3-4961-995E-C8FF318B2C5B}"/>
                  </a:ext>
                </a:extLst>
              </p:cNvPr>
              <p:cNvSpPr txBox="1"/>
              <p:nvPr/>
            </p:nvSpPr>
            <p:spPr>
              <a:xfrm>
                <a:off x="3917513" y="3243400"/>
                <a:ext cx="135594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95C326D-8EB3-4961-995E-C8FF318B2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513" y="3243400"/>
                <a:ext cx="1355949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1DCEC7-EACC-492E-9FD3-65483C2F010C}"/>
                  </a:ext>
                </a:extLst>
              </p:cNvPr>
              <p:cNvSpPr txBox="1"/>
              <p:nvPr/>
            </p:nvSpPr>
            <p:spPr>
              <a:xfrm>
                <a:off x="3408387" y="4212796"/>
                <a:ext cx="2384474" cy="7824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1DCEC7-EACC-492E-9FD3-65483C2F0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387" y="4212796"/>
                <a:ext cx="2384474" cy="7824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01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6" grpId="0"/>
      <p:bldP spid="17" grpId="0"/>
      <p:bldP spid="22" grpId="0"/>
      <p:bldP spid="1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2919169" y="3794363"/>
            <a:ext cx="3638392" cy="8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919169" y="2255255"/>
            <a:ext cx="3638392" cy="8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5792" y="1059484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These integrals result directly from the derivatives of sine and cosine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341554" y="2476522"/>
                <a:ext cx="152016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1554" y="2476522"/>
                <a:ext cx="1520160" cy="453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88733" y="2248109"/>
                <a:ext cx="140660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733" y="2248109"/>
                <a:ext cx="1406603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84901" y="127794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Integrals of sine and cosine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5658125" y="2476522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8125" y="2476522"/>
                <a:ext cx="730392" cy="453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51011" y="3778893"/>
                <a:ext cx="14498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011" y="3778893"/>
                <a:ext cx="1449884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4600895" y="4010235"/>
                <a:ext cx="124764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0895" y="4010235"/>
                <a:ext cx="1247649" cy="453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5719593" y="4010235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9593" y="4010235"/>
                <a:ext cx="730392" cy="453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60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19" grpId="0"/>
      <p:bldP spid="13" grpId="0"/>
      <p:bldP spid="28" grpId="0"/>
      <p:bldP spid="21" grpId="0"/>
      <p:bldP spid="22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1533</TotalTime>
  <Words>403</Words>
  <Application>Microsoft Office PowerPoint</Application>
  <PresentationFormat>On-screen Show (4:3)</PresentationFormat>
  <Paragraphs>103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Comic Sans MS</vt:lpstr>
      <vt:lpstr>Times New Roman</vt:lpstr>
      <vt:lpstr>Wingdings 2</vt:lpstr>
      <vt:lpstr>Theme1</vt:lpstr>
      <vt:lpstr>Indefinite integral of 1/x, eˣ, sin (x) and cos (x)</vt:lpstr>
      <vt:lpstr>PowerPoint Presentation</vt:lpstr>
      <vt:lpstr>More on indefinite integrals</vt:lpstr>
      <vt:lpstr>More on indefinite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56</cp:revision>
  <dcterms:created xsi:type="dcterms:W3CDTF">2016-11-07T16:24:35Z</dcterms:created>
  <dcterms:modified xsi:type="dcterms:W3CDTF">2023-12-22T18:25:12Z</dcterms:modified>
</cp:coreProperties>
</file>