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301" r:id="rId5"/>
    <p:sldId id="275" r:id="rId6"/>
    <p:sldId id="313" r:id="rId7"/>
    <p:sldId id="314" r:id="rId8"/>
    <p:sldId id="315" r:id="rId9"/>
    <p:sldId id="316" r:id="rId10"/>
    <p:sldId id="283" r:id="rId11"/>
    <p:sldId id="306" r:id="rId12"/>
    <p:sldId id="307" r:id="rId13"/>
    <p:sldId id="309" r:id="rId14"/>
    <p:sldId id="312" r:id="rId15"/>
    <p:sldId id="310" r:id="rId16"/>
    <p:sldId id="308" r:id="rId17"/>
    <p:sldId id="319" r:id="rId18"/>
    <p:sldId id="289" r:id="rId19"/>
    <p:sldId id="290" r:id="rId20"/>
    <p:sldId id="291" r:id="rId21"/>
    <p:sldId id="292" r:id="rId22"/>
    <p:sldId id="293" r:id="rId23"/>
    <p:sldId id="294" r:id="rId24"/>
    <p:sldId id="296" r:id="rId25"/>
    <p:sldId id="285" r:id="rId26"/>
    <p:sldId id="297" r:id="rId27"/>
    <p:sldId id="298" r:id="rId28"/>
    <p:sldId id="300" r:id="rId29"/>
    <p:sldId id="320" r:id="rId30"/>
    <p:sldId id="287" r:id="rId31"/>
    <p:sldId id="303" r:id="rId32"/>
    <p:sldId id="304" r:id="rId33"/>
    <p:sldId id="305" r:id="rId34"/>
    <p:sldId id="302" r:id="rId35"/>
    <p:sldId id="3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EBD"/>
    <a:srgbClr val="00FF00"/>
    <a:srgbClr val="FF3399"/>
    <a:srgbClr val="CC00CC"/>
    <a:srgbClr val="008000"/>
    <a:srgbClr val="FDE4CF"/>
    <a:srgbClr val="990099"/>
    <a:srgbClr val="0000FF"/>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dLbls>
          <c:showLegendKey val="0"/>
          <c:showVal val="0"/>
          <c:showCatName val="0"/>
          <c:showSerName val="0"/>
          <c:showPercent val="0"/>
          <c:showBubbleSize val="0"/>
        </c:dLbls>
        <c:axId val="46069872"/>
        <c:axId val="46070432"/>
      </c:scatterChart>
      <c:valAx>
        <c:axId val="46069872"/>
        <c:scaling>
          <c:orientation val="minMax"/>
          <c:max val="5600"/>
          <c:min val="0"/>
        </c:scaling>
        <c:delete val="1"/>
        <c:axPos val="b"/>
        <c:numFmt formatCode="General" sourceLinked="1"/>
        <c:majorTickMark val="out"/>
        <c:minorTickMark val="none"/>
        <c:tickLblPos val="none"/>
        <c:crossAx val="46070432"/>
        <c:crosses val="autoZero"/>
        <c:crossBetween val="midCat"/>
        <c:majorUnit val="1000"/>
        <c:minorUnit val="100"/>
      </c:valAx>
      <c:valAx>
        <c:axId val="46070432"/>
        <c:scaling>
          <c:orientation val="minMax"/>
        </c:scaling>
        <c:delete val="1"/>
        <c:axPos val="l"/>
        <c:numFmt formatCode="General" sourceLinked="1"/>
        <c:majorTickMark val="out"/>
        <c:minorTickMark val="none"/>
        <c:tickLblPos val="none"/>
        <c:crossAx val="46069872"/>
        <c:crosses val="autoZero"/>
        <c:crossBetween val="midCat"/>
      </c:valAx>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076-438F-9A43-23BE83B96571}"/>
            </c:ext>
          </c:extLst>
        </c:ser>
        <c:dLbls>
          <c:showLegendKey val="0"/>
          <c:showVal val="0"/>
          <c:showCatName val="0"/>
          <c:showSerName val="0"/>
          <c:showPercent val="0"/>
          <c:showBubbleSize val="0"/>
        </c:dLbls>
        <c:axId val="276710552"/>
        <c:axId val="276712120"/>
      </c:scatterChart>
      <c:valAx>
        <c:axId val="27671055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2120"/>
        <c:crosses val="autoZero"/>
        <c:crossBetween val="midCat"/>
        <c:majorUnit val="10"/>
      </c:valAx>
      <c:valAx>
        <c:axId val="276712120"/>
        <c:scaling>
          <c:orientation val="minMax"/>
        </c:scaling>
        <c:delete val="1"/>
        <c:axPos val="l"/>
        <c:majorGridlines/>
        <c:numFmt formatCode="General" sourceLinked="1"/>
        <c:majorTickMark val="out"/>
        <c:minorTickMark val="none"/>
        <c:tickLblPos val="none"/>
        <c:crossAx val="276710552"/>
        <c:crosses val="autoZero"/>
        <c:crossBetween val="midCat"/>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EEA6-4697-8762-0A0839B3625C}"/>
            </c:ext>
          </c:extLst>
        </c:ser>
        <c:dLbls>
          <c:showLegendKey val="0"/>
          <c:showVal val="0"/>
          <c:showCatName val="0"/>
          <c:showSerName val="0"/>
          <c:showPercent val="0"/>
          <c:showBubbleSize val="0"/>
        </c:dLbls>
        <c:axId val="276713296"/>
        <c:axId val="276714080"/>
      </c:scatterChart>
      <c:valAx>
        <c:axId val="27671329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4080"/>
        <c:crosses val="autoZero"/>
        <c:crossBetween val="midCat"/>
        <c:majorUnit val="10"/>
      </c:valAx>
      <c:valAx>
        <c:axId val="276714080"/>
        <c:scaling>
          <c:orientation val="minMax"/>
        </c:scaling>
        <c:delete val="1"/>
        <c:axPos val="l"/>
        <c:majorGridlines/>
        <c:numFmt formatCode="General" sourceLinked="1"/>
        <c:majorTickMark val="out"/>
        <c:minorTickMark val="none"/>
        <c:tickLblPos val="none"/>
        <c:crossAx val="276713296"/>
        <c:crosses val="autoZero"/>
        <c:crossBetween val="midCat"/>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44AB-4664-997B-98C101525D30}"/>
            </c:ext>
          </c:extLst>
        </c:ser>
        <c:dLbls>
          <c:showLegendKey val="0"/>
          <c:showVal val="0"/>
          <c:showCatName val="0"/>
          <c:showSerName val="0"/>
          <c:showPercent val="0"/>
          <c:showBubbleSize val="0"/>
        </c:dLbls>
        <c:axId val="276714472"/>
        <c:axId val="276716432"/>
      </c:scatterChart>
      <c:valAx>
        <c:axId val="27671447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6432"/>
        <c:crosses val="autoZero"/>
        <c:crossBetween val="midCat"/>
        <c:majorUnit val="10"/>
      </c:valAx>
      <c:valAx>
        <c:axId val="276716432"/>
        <c:scaling>
          <c:orientation val="minMax"/>
        </c:scaling>
        <c:delete val="1"/>
        <c:axPos val="l"/>
        <c:majorGridlines/>
        <c:numFmt formatCode="General" sourceLinked="1"/>
        <c:majorTickMark val="out"/>
        <c:minorTickMark val="none"/>
        <c:tickLblPos val="none"/>
        <c:crossAx val="276714472"/>
        <c:crosses val="autoZero"/>
        <c:crossBetween val="midCat"/>
      </c:valAx>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7B05-43CF-ACDB-80B1A328F92C}"/>
            </c:ext>
          </c:extLst>
        </c:ser>
        <c:dLbls>
          <c:showLegendKey val="0"/>
          <c:showVal val="0"/>
          <c:showCatName val="0"/>
          <c:showSerName val="0"/>
          <c:showPercent val="0"/>
          <c:showBubbleSize val="0"/>
        </c:dLbls>
        <c:axId val="276710160"/>
        <c:axId val="276710944"/>
      </c:scatterChart>
      <c:valAx>
        <c:axId val="27671016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0944"/>
        <c:crosses val="autoZero"/>
        <c:crossBetween val="midCat"/>
        <c:majorUnit val="10"/>
      </c:valAx>
      <c:valAx>
        <c:axId val="276710944"/>
        <c:scaling>
          <c:orientation val="minMax"/>
        </c:scaling>
        <c:delete val="1"/>
        <c:axPos val="l"/>
        <c:majorGridlines/>
        <c:numFmt formatCode="General" sourceLinked="1"/>
        <c:majorTickMark val="out"/>
        <c:minorTickMark val="none"/>
        <c:tickLblPos val="none"/>
        <c:crossAx val="276710160"/>
        <c:crosses val="autoZero"/>
        <c:crossBetween val="midCat"/>
      </c:valAx>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49CD-4063-9DFE-B66E50612EC7}"/>
            </c:ext>
          </c:extLst>
        </c:ser>
        <c:dLbls>
          <c:showLegendKey val="0"/>
          <c:showVal val="0"/>
          <c:showCatName val="0"/>
          <c:showSerName val="0"/>
          <c:showPercent val="0"/>
          <c:showBubbleSize val="0"/>
        </c:dLbls>
        <c:axId val="277734616"/>
        <c:axId val="277728344"/>
      </c:scatterChart>
      <c:valAx>
        <c:axId val="27773461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8344"/>
        <c:crosses val="autoZero"/>
        <c:crossBetween val="midCat"/>
        <c:majorUnit val="10"/>
      </c:valAx>
      <c:valAx>
        <c:axId val="277728344"/>
        <c:scaling>
          <c:orientation val="minMax"/>
        </c:scaling>
        <c:delete val="1"/>
        <c:axPos val="l"/>
        <c:majorGridlines/>
        <c:numFmt formatCode="General" sourceLinked="1"/>
        <c:majorTickMark val="out"/>
        <c:minorTickMark val="none"/>
        <c:tickLblPos val="none"/>
        <c:crossAx val="277734616"/>
        <c:crosses val="autoZero"/>
        <c:crossBetween val="midCat"/>
      </c:valAx>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0900-43D4-B882-992375B7E84B}"/>
            </c:ext>
          </c:extLst>
        </c:ser>
        <c:dLbls>
          <c:showLegendKey val="0"/>
          <c:showVal val="0"/>
          <c:showCatName val="0"/>
          <c:showSerName val="0"/>
          <c:showPercent val="0"/>
          <c:showBubbleSize val="0"/>
        </c:dLbls>
        <c:axId val="277727168"/>
        <c:axId val="277733440"/>
      </c:scatterChart>
      <c:valAx>
        <c:axId val="27772716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33440"/>
        <c:crosses val="autoZero"/>
        <c:crossBetween val="midCat"/>
        <c:majorUnit val="10"/>
      </c:valAx>
      <c:valAx>
        <c:axId val="277733440"/>
        <c:scaling>
          <c:orientation val="minMax"/>
        </c:scaling>
        <c:delete val="1"/>
        <c:axPos val="l"/>
        <c:majorGridlines/>
        <c:numFmt formatCode="General" sourceLinked="1"/>
        <c:majorTickMark val="out"/>
        <c:minorTickMark val="none"/>
        <c:tickLblPos val="none"/>
        <c:crossAx val="277727168"/>
        <c:crosses val="autoZero"/>
        <c:crossBetween val="midCat"/>
      </c:valAx>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B4E2-4F10-93BA-EB3CD9E628B0}"/>
            </c:ext>
          </c:extLst>
        </c:ser>
        <c:dLbls>
          <c:showLegendKey val="0"/>
          <c:showVal val="0"/>
          <c:showCatName val="0"/>
          <c:showSerName val="0"/>
          <c:showPercent val="0"/>
          <c:showBubbleSize val="0"/>
        </c:dLbls>
        <c:axId val="277732264"/>
        <c:axId val="277727560"/>
      </c:scatterChart>
      <c:valAx>
        <c:axId val="277732264"/>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7560"/>
        <c:crosses val="autoZero"/>
        <c:crossBetween val="midCat"/>
        <c:majorUnit val="10"/>
      </c:valAx>
      <c:valAx>
        <c:axId val="277727560"/>
        <c:scaling>
          <c:orientation val="minMax"/>
        </c:scaling>
        <c:delete val="1"/>
        <c:axPos val="l"/>
        <c:majorGridlines/>
        <c:numFmt formatCode="General" sourceLinked="1"/>
        <c:majorTickMark val="out"/>
        <c:minorTickMark val="none"/>
        <c:tickLblPos val="none"/>
        <c:crossAx val="277732264"/>
        <c:crosses val="autoZero"/>
        <c:crossBetween val="midCat"/>
      </c:valAx>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8FB-4B44-8B09-82D672E43B69}"/>
            </c:ext>
          </c:extLst>
        </c:ser>
        <c:dLbls>
          <c:showLegendKey val="0"/>
          <c:showVal val="0"/>
          <c:showCatName val="0"/>
          <c:showSerName val="0"/>
          <c:showPercent val="0"/>
          <c:showBubbleSize val="0"/>
        </c:dLbls>
        <c:axId val="277731480"/>
        <c:axId val="277729520"/>
      </c:scatterChart>
      <c:valAx>
        <c:axId val="27773148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9520"/>
        <c:crosses val="autoZero"/>
        <c:crossBetween val="midCat"/>
        <c:majorUnit val="10"/>
      </c:valAx>
      <c:valAx>
        <c:axId val="277729520"/>
        <c:scaling>
          <c:orientation val="minMax"/>
        </c:scaling>
        <c:delete val="1"/>
        <c:axPos val="l"/>
        <c:majorGridlines/>
        <c:numFmt formatCode="General" sourceLinked="1"/>
        <c:majorTickMark val="out"/>
        <c:minorTickMark val="none"/>
        <c:tickLblPos val="none"/>
        <c:crossAx val="277731480"/>
        <c:crosses val="autoZero"/>
        <c:crossBetween val="midCat"/>
      </c:valAx>
    </c:plotArea>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131-405D-9602-E5B9D6792375}"/>
            </c:ext>
          </c:extLst>
        </c:ser>
        <c:dLbls>
          <c:showLegendKey val="0"/>
          <c:showVal val="0"/>
          <c:showCatName val="0"/>
          <c:showSerName val="0"/>
          <c:showPercent val="0"/>
          <c:showBubbleSize val="0"/>
        </c:dLbls>
        <c:axId val="277731088"/>
        <c:axId val="277733048"/>
      </c:scatterChart>
      <c:valAx>
        <c:axId val="27773108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33048"/>
        <c:crosses val="autoZero"/>
        <c:crossBetween val="midCat"/>
        <c:majorUnit val="10"/>
      </c:valAx>
      <c:valAx>
        <c:axId val="277733048"/>
        <c:scaling>
          <c:orientation val="minMax"/>
        </c:scaling>
        <c:delete val="1"/>
        <c:axPos val="l"/>
        <c:majorGridlines/>
        <c:numFmt formatCode="General" sourceLinked="1"/>
        <c:majorTickMark val="out"/>
        <c:minorTickMark val="none"/>
        <c:tickLblPos val="none"/>
        <c:crossAx val="277731088"/>
        <c:crosses val="autoZero"/>
        <c:crossBetween val="midCat"/>
      </c:valAx>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921-4ADD-A9D2-F579FEBCCB48}"/>
            </c:ext>
          </c:extLst>
        </c:ser>
        <c:dLbls>
          <c:showLegendKey val="0"/>
          <c:showVal val="0"/>
          <c:showCatName val="0"/>
          <c:showSerName val="0"/>
          <c:showPercent val="0"/>
          <c:showBubbleSize val="0"/>
        </c:dLbls>
        <c:axId val="278296776"/>
        <c:axId val="278300304"/>
      </c:scatterChart>
      <c:valAx>
        <c:axId val="27829677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300304"/>
        <c:crosses val="autoZero"/>
        <c:crossBetween val="midCat"/>
        <c:majorUnit val="10"/>
      </c:valAx>
      <c:valAx>
        <c:axId val="278300304"/>
        <c:scaling>
          <c:orientation val="minMax"/>
        </c:scaling>
        <c:delete val="1"/>
        <c:axPos val="l"/>
        <c:majorGridlines/>
        <c:numFmt formatCode="General" sourceLinked="1"/>
        <c:majorTickMark val="out"/>
        <c:minorTickMark val="none"/>
        <c:tickLblPos val="none"/>
        <c:crossAx val="278296776"/>
        <c:crosses val="autoZero"/>
        <c:crossBetween val="midCat"/>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0</c:v>
                </c:pt>
                <c:pt idx="1">
                  <c:v>1450</c:v>
                </c:pt>
                <c:pt idx="2">
                  <c:v>1900</c:v>
                </c:pt>
                <c:pt idx="3">
                  <c:v>2350</c:v>
                </c:pt>
                <c:pt idx="4">
                  <c:v>2800</c:v>
                </c:pt>
                <c:pt idx="5">
                  <c:v>3250</c:v>
                </c:pt>
                <c:pt idx="6">
                  <c:v>3700</c:v>
                </c:pt>
                <c:pt idx="7">
                  <c:v>4150</c:v>
                </c:pt>
                <c:pt idx="8">
                  <c:v>5600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CB2-4BC6-A575-49B23E00114D}"/>
            </c:ext>
          </c:extLst>
        </c:ser>
        <c:dLbls>
          <c:showLegendKey val="0"/>
          <c:showVal val="0"/>
          <c:showCatName val="0"/>
          <c:showSerName val="0"/>
          <c:showPercent val="0"/>
          <c:showBubbleSize val="0"/>
        </c:dLbls>
        <c:axId val="174113200"/>
        <c:axId val="174113760"/>
      </c:scatterChart>
      <c:valAx>
        <c:axId val="174113200"/>
        <c:scaling>
          <c:orientation val="minMax"/>
          <c:max val="5600"/>
          <c:min val="0"/>
        </c:scaling>
        <c:delete val="1"/>
        <c:axPos val="b"/>
        <c:numFmt formatCode="General" sourceLinked="1"/>
        <c:majorTickMark val="out"/>
        <c:minorTickMark val="none"/>
        <c:tickLblPos val="none"/>
        <c:crossAx val="174113760"/>
        <c:crosses val="autoZero"/>
        <c:crossBetween val="midCat"/>
        <c:majorUnit val="1000"/>
        <c:minorUnit val="100"/>
      </c:valAx>
      <c:valAx>
        <c:axId val="174113760"/>
        <c:scaling>
          <c:orientation val="minMax"/>
        </c:scaling>
        <c:delete val="1"/>
        <c:axPos val="l"/>
        <c:numFmt formatCode="General" sourceLinked="1"/>
        <c:majorTickMark val="out"/>
        <c:minorTickMark val="none"/>
        <c:tickLblPos val="none"/>
        <c:crossAx val="174113200"/>
        <c:crosses val="autoZero"/>
        <c:crossBetween val="midCat"/>
      </c:valAx>
    </c:plotArea>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E0F2-4606-9408-EB782BF99AB8}"/>
            </c:ext>
          </c:extLst>
        </c:ser>
        <c:dLbls>
          <c:showLegendKey val="0"/>
          <c:showVal val="0"/>
          <c:showCatName val="0"/>
          <c:showSerName val="0"/>
          <c:showPercent val="0"/>
          <c:showBubbleSize val="0"/>
        </c:dLbls>
        <c:axId val="278299912"/>
        <c:axId val="278298736"/>
      </c:scatterChart>
      <c:valAx>
        <c:axId val="27829991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8736"/>
        <c:crosses val="autoZero"/>
        <c:crossBetween val="midCat"/>
        <c:majorUnit val="10"/>
      </c:valAx>
      <c:valAx>
        <c:axId val="278298736"/>
        <c:scaling>
          <c:orientation val="minMax"/>
        </c:scaling>
        <c:delete val="1"/>
        <c:axPos val="l"/>
        <c:majorGridlines/>
        <c:numFmt formatCode="General" sourceLinked="1"/>
        <c:majorTickMark val="out"/>
        <c:minorTickMark val="none"/>
        <c:tickLblPos val="none"/>
        <c:crossAx val="278299912"/>
        <c:crosses val="autoZero"/>
        <c:crossBetween val="midCat"/>
      </c:valAx>
    </c:plotArea>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CDF1-4216-8216-6AB38DCB83F1}"/>
            </c:ext>
          </c:extLst>
        </c:ser>
        <c:dLbls>
          <c:showLegendKey val="0"/>
          <c:showVal val="0"/>
          <c:showCatName val="0"/>
          <c:showSerName val="0"/>
          <c:showPercent val="0"/>
          <c:showBubbleSize val="0"/>
        </c:dLbls>
        <c:axId val="278299128"/>
        <c:axId val="278297168"/>
      </c:scatterChart>
      <c:valAx>
        <c:axId val="27829912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7168"/>
        <c:crosses val="autoZero"/>
        <c:crossBetween val="midCat"/>
        <c:majorUnit val="10"/>
      </c:valAx>
      <c:valAx>
        <c:axId val="278297168"/>
        <c:scaling>
          <c:orientation val="minMax"/>
        </c:scaling>
        <c:delete val="1"/>
        <c:axPos val="l"/>
        <c:majorGridlines/>
        <c:numFmt formatCode="General" sourceLinked="1"/>
        <c:majorTickMark val="out"/>
        <c:minorTickMark val="none"/>
        <c:tickLblPos val="none"/>
        <c:crossAx val="278299128"/>
        <c:crosses val="autoZero"/>
        <c:crossBetween val="midCat"/>
      </c:valAx>
    </c:plotArea>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0FC-49A7-B05A-90CC0BA57D6C}"/>
            </c:ext>
          </c:extLst>
        </c:ser>
        <c:dLbls>
          <c:showLegendKey val="0"/>
          <c:showVal val="0"/>
          <c:showCatName val="0"/>
          <c:showSerName val="0"/>
          <c:showPercent val="0"/>
          <c:showBubbleSize val="0"/>
        </c:dLbls>
        <c:axId val="278297560"/>
        <c:axId val="278297952"/>
      </c:scatterChart>
      <c:valAx>
        <c:axId val="27829756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7952"/>
        <c:crosses val="autoZero"/>
        <c:crossBetween val="midCat"/>
        <c:majorUnit val="10"/>
      </c:valAx>
      <c:valAx>
        <c:axId val="278297952"/>
        <c:scaling>
          <c:orientation val="minMax"/>
        </c:scaling>
        <c:delete val="1"/>
        <c:axPos val="l"/>
        <c:majorGridlines/>
        <c:numFmt formatCode="General" sourceLinked="1"/>
        <c:majorTickMark val="out"/>
        <c:minorTickMark val="none"/>
        <c:tickLblPos val="none"/>
        <c:crossAx val="278297560"/>
        <c:crosses val="autoZero"/>
        <c:crossBetween val="midCat"/>
      </c:valAx>
    </c:plotArea>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4C3-4CB1-881F-5D4D09A375BE}"/>
            </c:ext>
          </c:extLst>
        </c:ser>
        <c:dLbls>
          <c:showLegendKey val="0"/>
          <c:showVal val="0"/>
          <c:showCatName val="0"/>
          <c:showSerName val="0"/>
          <c:showPercent val="0"/>
          <c:showBubbleSize val="0"/>
        </c:dLbls>
        <c:axId val="278301480"/>
        <c:axId val="278302264"/>
      </c:scatterChart>
      <c:valAx>
        <c:axId val="27830148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302264"/>
        <c:crosses val="autoZero"/>
        <c:crossBetween val="midCat"/>
        <c:majorUnit val="10"/>
      </c:valAx>
      <c:valAx>
        <c:axId val="278302264"/>
        <c:scaling>
          <c:orientation val="minMax"/>
        </c:scaling>
        <c:delete val="1"/>
        <c:axPos val="l"/>
        <c:majorGridlines/>
        <c:numFmt formatCode="General" sourceLinked="1"/>
        <c:majorTickMark val="out"/>
        <c:minorTickMark val="none"/>
        <c:tickLblPos val="none"/>
        <c:crossAx val="278301480"/>
        <c:crosses val="autoZero"/>
        <c:crossBetween val="midCat"/>
      </c:valAx>
    </c:plotArea>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B3D5-46B9-ABB5-1FA1227A1500}"/>
            </c:ext>
          </c:extLst>
        </c:ser>
        <c:dLbls>
          <c:showLegendKey val="0"/>
          <c:showVal val="0"/>
          <c:showCatName val="0"/>
          <c:showSerName val="0"/>
          <c:showPercent val="0"/>
          <c:showBubbleSize val="0"/>
        </c:dLbls>
        <c:axId val="278302656"/>
        <c:axId val="278298344"/>
      </c:scatterChart>
      <c:valAx>
        <c:axId val="27830265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8344"/>
        <c:crosses val="autoZero"/>
        <c:crossBetween val="midCat"/>
        <c:majorUnit val="10"/>
      </c:valAx>
      <c:valAx>
        <c:axId val="278298344"/>
        <c:scaling>
          <c:orientation val="minMax"/>
        </c:scaling>
        <c:delete val="1"/>
        <c:axPos val="l"/>
        <c:majorGridlines/>
        <c:numFmt formatCode="General" sourceLinked="1"/>
        <c:majorTickMark val="out"/>
        <c:minorTickMark val="none"/>
        <c:tickLblPos val="none"/>
        <c:crossAx val="278302656"/>
        <c:crosses val="autoZero"/>
        <c:crossBetween val="midCat"/>
      </c:valAx>
    </c:plotArea>
    <c:plotVisOnly val="1"/>
    <c:dispBlanksAs val="gap"/>
    <c:showDLblsOverMax val="0"/>
  </c:chart>
  <c:spPr>
    <a:noFill/>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C00D-4200-8CC0-6D694E42A6D5}"/>
            </c:ext>
          </c:extLst>
        </c:ser>
        <c:dLbls>
          <c:showLegendKey val="0"/>
          <c:showVal val="0"/>
          <c:showCatName val="0"/>
          <c:showSerName val="0"/>
          <c:showPercent val="0"/>
          <c:showBubbleSize val="0"/>
        </c:dLbls>
        <c:axId val="278303440"/>
        <c:axId val="287232776"/>
      </c:scatterChart>
      <c:valAx>
        <c:axId val="27830344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2776"/>
        <c:crosses val="autoZero"/>
        <c:crossBetween val="midCat"/>
        <c:majorUnit val="10"/>
      </c:valAx>
      <c:valAx>
        <c:axId val="287232776"/>
        <c:scaling>
          <c:orientation val="minMax"/>
        </c:scaling>
        <c:delete val="1"/>
        <c:axPos val="l"/>
        <c:majorGridlines/>
        <c:numFmt formatCode="General" sourceLinked="1"/>
        <c:majorTickMark val="out"/>
        <c:minorTickMark val="none"/>
        <c:tickLblPos val="none"/>
        <c:crossAx val="278303440"/>
        <c:crosses val="autoZero"/>
        <c:crossBetween val="midCat"/>
      </c:valAx>
    </c:plotArea>
    <c:plotVisOnly val="1"/>
    <c:dispBlanksAs val="gap"/>
    <c:showDLblsOverMax val="0"/>
  </c:chart>
  <c:spPr>
    <a:noFill/>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AC3-478C-A7BB-4F5D37AFF697}"/>
            </c:ext>
          </c:extLst>
        </c:ser>
        <c:dLbls>
          <c:showLegendKey val="0"/>
          <c:showVal val="0"/>
          <c:showCatName val="0"/>
          <c:showSerName val="0"/>
          <c:showPercent val="0"/>
          <c:showBubbleSize val="0"/>
        </c:dLbls>
        <c:axId val="287233168"/>
        <c:axId val="287232384"/>
      </c:scatterChart>
      <c:valAx>
        <c:axId val="28723316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2384"/>
        <c:crosses val="autoZero"/>
        <c:crossBetween val="midCat"/>
        <c:majorUnit val="10"/>
      </c:valAx>
      <c:valAx>
        <c:axId val="287232384"/>
        <c:scaling>
          <c:orientation val="minMax"/>
        </c:scaling>
        <c:delete val="1"/>
        <c:axPos val="l"/>
        <c:majorGridlines/>
        <c:numFmt formatCode="General" sourceLinked="1"/>
        <c:majorTickMark val="out"/>
        <c:minorTickMark val="none"/>
        <c:tickLblPos val="none"/>
        <c:crossAx val="287233168"/>
        <c:crosses val="autoZero"/>
        <c:crossBetween val="midCat"/>
      </c:valAx>
    </c:plotArea>
    <c:plotVisOnly val="1"/>
    <c:dispBlanksAs val="gap"/>
    <c:showDLblsOverMax val="0"/>
  </c:chart>
  <c:spPr>
    <a:noFill/>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568-4BC3-A271-82A6E9D78E03}"/>
            </c:ext>
          </c:extLst>
        </c:ser>
        <c:dLbls>
          <c:showLegendKey val="0"/>
          <c:showVal val="0"/>
          <c:showCatName val="0"/>
          <c:showSerName val="0"/>
          <c:showPercent val="0"/>
          <c:showBubbleSize val="0"/>
        </c:dLbls>
        <c:axId val="287230816"/>
        <c:axId val="287231600"/>
      </c:scatterChart>
      <c:valAx>
        <c:axId val="28723081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1600"/>
        <c:crosses val="autoZero"/>
        <c:crossBetween val="midCat"/>
        <c:majorUnit val="10"/>
      </c:valAx>
      <c:valAx>
        <c:axId val="287231600"/>
        <c:scaling>
          <c:orientation val="minMax"/>
        </c:scaling>
        <c:delete val="1"/>
        <c:axPos val="l"/>
        <c:majorGridlines/>
        <c:numFmt formatCode="General" sourceLinked="1"/>
        <c:majorTickMark val="out"/>
        <c:minorTickMark val="none"/>
        <c:tickLblPos val="none"/>
        <c:crossAx val="287230816"/>
        <c:crosses val="autoZero"/>
        <c:crossBetween val="midCat"/>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B84-4623-8F63-9055982FFBC5}"/>
            </c:ext>
          </c:extLst>
        </c:ser>
        <c:dLbls>
          <c:showLegendKey val="0"/>
          <c:showVal val="0"/>
          <c:showCatName val="0"/>
          <c:showSerName val="0"/>
          <c:showPercent val="0"/>
          <c:showBubbleSize val="0"/>
        </c:dLbls>
        <c:axId val="174476352"/>
        <c:axId val="174476912"/>
      </c:scatterChart>
      <c:valAx>
        <c:axId val="174476352"/>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476912"/>
        <c:crosses val="autoZero"/>
        <c:crossBetween val="midCat"/>
        <c:minorUnit val="10"/>
      </c:valAx>
      <c:valAx>
        <c:axId val="174476912"/>
        <c:scaling>
          <c:orientation val="minMax"/>
        </c:scaling>
        <c:delete val="1"/>
        <c:axPos val="l"/>
        <c:numFmt formatCode="General" sourceLinked="1"/>
        <c:majorTickMark val="out"/>
        <c:minorTickMark val="none"/>
        <c:tickLblPos val="none"/>
        <c:crossAx val="174476352"/>
        <c:crosses val="autoZero"/>
        <c:crossBetween val="midCat"/>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0E2-4F32-9539-3A11E173C733}"/>
            </c:ext>
          </c:extLst>
        </c:ser>
        <c:dLbls>
          <c:showLegendKey val="0"/>
          <c:showVal val="0"/>
          <c:showCatName val="0"/>
          <c:showSerName val="0"/>
          <c:showPercent val="0"/>
          <c:showBubbleSize val="0"/>
        </c:dLbls>
        <c:axId val="173908256"/>
        <c:axId val="173908816"/>
      </c:scatterChart>
      <c:valAx>
        <c:axId val="173908256"/>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3908816"/>
        <c:crosses val="autoZero"/>
        <c:crossBetween val="midCat"/>
        <c:minorUnit val="10"/>
      </c:valAx>
      <c:valAx>
        <c:axId val="173908816"/>
        <c:scaling>
          <c:orientation val="minMax"/>
        </c:scaling>
        <c:delete val="1"/>
        <c:axPos val="l"/>
        <c:numFmt formatCode="General" sourceLinked="1"/>
        <c:majorTickMark val="out"/>
        <c:minorTickMark val="none"/>
        <c:tickLblPos val="none"/>
        <c:crossAx val="173908256"/>
        <c:crosses val="autoZero"/>
        <c:crossBetween val="midCat"/>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1004-4587-B7E9-6B861AC53F30}"/>
            </c:ext>
          </c:extLst>
        </c:ser>
        <c:dLbls>
          <c:showLegendKey val="0"/>
          <c:showVal val="0"/>
          <c:showCatName val="0"/>
          <c:showSerName val="0"/>
          <c:showPercent val="0"/>
          <c:showBubbleSize val="0"/>
        </c:dLbls>
        <c:axId val="173911616"/>
        <c:axId val="174030384"/>
      </c:scatterChart>
      <c:valAx>
        <c:axId val="173911616"/>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030384"/>
        <c:crosses val="autoZero"/>
        <c:crossBetween val="midCat"/>
        <c:minorUnit val="10"/>
      </c:valAx>
      <c:valAx>
        <c:axId val="174030384"/>
        <c:scaling>
          <c:orientation val="minMax"/>
        </c:scaling>
        <c:delete val="1"/>
        <c:axPos val="l"/>
        <c:numFmt formatCode="General" sourceLinked="1"/>
        <c:majorTickMark val="out"/>
        <c:minorTickMark val="none"/>
        <c:tickLblPos val="none"/>
        <c:crossAx val="173911616"/>
        <c:crosses val="autoZero"/>
        <c:crossBetween val="midCat"/>
      </c:valAx>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51C-4580-B843-DB9FC48D4C84}"/>
            </c:ext>
          </c:extLst>
        </c:ser>
        <c:dLbls>
          <c:showLegendKey val="0"/>
          <c:showVal val="0"/>
          <c:showCatName val="0"/>
          <c:showSerName val="0"/>
          <c:showPercent val="0"/>
          <c:showBubbleSize val="0"/>
        </c:dLbls>
        <c:axId val="174033184"/>
        <c:axId val="174033744"/>
      </c:scatterChart>
      <c:valAx>
        <c:axId val="17403318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033744"/>
        <c:crosses val="autoZero"/>
        <c:crossBetween val="midCat"/>
        <c:minorUnit val="10"/>
      </c:valAx>
      <c:valAx>
        <c:axId val="174033744"/>
        <c:scaling>
          <c:orientation val="minMax"/>
        </c:scaling>
        <c:delete val="1"/>
        <c:axPos val="l"/>
        <c:numFmt formatCode="General" sourceLinked="1"/>
        <c:majorTickMark val="out"/>
        <c:minorTickMark val="none"/>
        <c:tickLblPos val="none"/>
        <c:crossAx val="174033184"/>
        <c:crosses val="autoZero"/>
        <c:crossBetween val="midCat"/>
      </c:valAx>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280-4439-9C28-59F5A018D221}"/>
            </c:ext>
          </c:extLst>
        </c:ser>
        <c:dLbls>
          <c:showLegendKey val="0"/>
          <c:showVal val="0"/>
          <c:showCatName val="0"/>
          <c:showSerName val="0"/>
          <c:showPercent val="0"/>
          <c:showBubbleSize val="0"/>
        </c:dLbls>
        <c:axId val="174072304"/>
        <c:axId val="174072864"/>
      </c:scatterChart>
      <c:valAx>
        <c:axId val="17407230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072864"/>
        <c:crosses val="autoZero"/>
        <c:crossBetween val="midCat"/>
        <c:minorUnit val="10"/>
      </c:valAx>
      <c:valAx>
        <c:axId val="174072864"/>
        <c:scaling>
          <c:orientation val="minMax"/>
        </c:scaling>
        <c:delete val="1"/>
        <c:axPos val="l"/>
        <c:numFmt formatCode="General" sourceLinked="1"/>
        <c:majorTickMark val="out"/>
        <c:minorTickMark val="none"/>
        <c:tickLblPos val="none"/>
        <c:crossAx val="174072304"/>
        <c:crosses val="autoZero"/>
        <c:crossBetween val="midCat"/>
      </c:valAx>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64F-4A42-BB40-89475D58F100}"/>
            </c:ext>
          </c:extLst>
        </c:ser>
        <c:dLbls>
          <c:showLegendKey val="0"/>
          <c:showVal val="0"/>
          <c:showCatName val="0"/>
          <c:showSerName val="0"/>
          <c:showPercent val="0"/>
          <c:showBubbleSize val="0"/>
        </c:dLbls>
        <c:axId val="175015984"/>
        <c:axId val="175016544"/>
      </c:scatterChart>
      <c:valAx>
        <c:axId val="17501598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5016544"/>
        <c:crosses val="autoZero"/>
        <c:crossBetween val="midCat"/>
        <c:minorUnit val="10"/>
      </c:valAx>
      <c:valAx>
        <c:axId val="175016544"/>
        <c:scaling>
          <c:orientation val="minMax"/>
        </c:scaling>
        <c:delete val="1"/>
        <c:axPos val="l"/>
        <c:numFmt formatCode="General" sourceLinked="1"/>
        <c:majorTickMark val="out"/>
        <c:minorTickMark val="none"/>
        <c:tickLblPos val="none"/>
        <c:crossAx val="175015984"/>
        <c:crosses val="autoZero"/>
        <c:crossBetween val="midCat"/>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F52B-4DBF-B5D5-9541DE6EF530}"/>
            </c:ext>
          </c:extLst>
        </c:ser>
        <c:dLbls>
          <c:showLegendKey val="0"/>
          <c:showVal val="0"/>
          <c:showCatName val="0"/>
          <c:showSerName val="0"/>
          <c:showPercent val="0"/>
          <c:showBubbleSize val="0"/>
        </c:dLbls>
        <c:axId val="175366400"/>
        <c:axId val="175366960"/>
      </c:scatterChart>
      <c:valAx>
        <c:axId val="175366400"/>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5366960"/>
        <c:crosses val="autoZero"/>
        <c:crossBetween val="midCat"/>
        <c:minorUnit val="10"/>
      </c:valAx>
      <c:valAx>
        <c:axId val="175366960"/>
        <c:scaling>
          <c:orientation val="minMax"/>
        </c:scaling>
        <c:delete val="1"/>
        <c:axPos val="l"/>
        <c:numFmt formatCode="General" sourceLinked="1"/>
        <c:majorTickMark val="out"/>
        <c:minorTickMark val="none"/>
        <c:tickLblPos val="none"/>
        <c:crossAx val="175366400"/>
        <c:crosses val="autoZero"/>
        <c:crossBetween val="midCat"/>
      </c:valAx>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34B395-8CA4-4C64-BBF5-844F635267F4}" type="datetimeFigureOut">
              <a:rPr lang="en-GB" smtClean="0"/>
              <a:pPr/>
              <a:t>09/08/2023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5D4179-F774-4D35-9D86-C964D1B7A480}" type="slidenum">
              <a:rPr lang="en-GB" smtClean="0"/>
              <a:pPr/>
              <a:t>‹#›</a:t>
            </a:fld>
            <a:endParaRPr lang="en-GB"/>
          </a:p>
        </p:txBody>
      </p:sp>
    </p:spTree>
    <p:extLst>
      <p:ext uri="{BB962C8B-B14F-4D97-AF65-F5344CB8AC3E}">
        <p14:creationId xmlns:p14="http://schemas.microsoft.com/office/powerpoint/2010/main" val="1105407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0DA4E-E832-4F8D-AF44-39953F476D7F}" type="datetimeFigureOut">
              <a:rPr lang="en-GB" smtClean="0"/>
              <a:pPr/>
              <a:t>09/08/2023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B3CF0-4459-4134-B3A4-503EB7F09A40}" type="slidenum">
              <a:rPr lang="en-GB" smtClean="0"/>
              <a:pPr/>
              <a:t>‹#›</a:t>
            </a:fld>
            <a:endParaRPr lang="en-GB"/>
          </a:p>
        </p:txBody>
      </p:sp>
    </p:spTree>
    <p:extLst>
      <p:ext uri="{BB962C8B-B14F-4D97-AF65-F5344CB8AC3E}">
        <p14:creationId xmlns:p14="http://schemas.microsoft.com/office/powerpoint/2010/main" val="49059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2031"/>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27 Marcador de fecha"/>
          <p:cNvSpPr>
            <a:spLocks noGrp="1"/>
          </p:cNvSpPr>
          <p:nvPr>
            <p:ph type="dt" sz="half" idx="10"/>
          </p:nvPr>
        </p:nvSpPr>
        <p:spPr>
          <a:xfrm>
            <a:off x="6210300" y="243379"/>
            <a:ext cx="2476500" cy="476250"/>
          </a:xfrm>
        </p:spPr>
        <p:txBody>
          <a:bodyPr/>
          <a:lstStyle>
            <a:lvl1pPr>
              <a:defRPr sz="2000"/>
            </a:lvl1pPr>
          </a:lstStyle>
          <a:p>
            <a:fld id="{0D326DD5-E435-4B17-84E3-DDC0007357A0}" type="datetimeFigureOut">
              <a:rPr lang="en-GB" smtClean="0"/>
              <a:pPr/>
              <a:t>09/08/2023</a:t>
            </a:fld>
            <a:endParaRPr lang="en-GB"/>
          </a:p>
        </p:txBody>
      </p:sp>
      <p:sp>
        <p:nvSpPr>
          <p:cNvPr id="17" name="16 Marcador de pie de página"/>
          <p:cNvSpPr>
            <a:spLocks noGrp="1"/>
          </p:cNvSpPr>
          <p:nvPr>
            <p:ph type="ftr" sz="quarter" idx="11"/>
          </p:nvPr>
        </p:nvSpPr>
        <p:spPr/>
        <p:txBody>
          <a:bodyPr/>
          <a:lstStyle/>
          <a:p>
            <a:endParaRPr lang="en-GB"/>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B5E2A3EB-8F20-44CA-9E09-A59EEBC68461}" type="slidenum">
              <a:rPr lang="en-GB" smtClean="0"/>
              <a:pPr/>
              <a:t>‹#›</a:t>
            </a:fld>
            <a:endParaRPr lang="en-GB"/>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5" name="Picture 14" descr="A close up of a cage&#10;&#10;Description automatically generated">
            <a:extLst>
              <a:ext uri="{FF2B5EF4-FFF2-40B4-BE49-F238E27FC236}">
                <a16:creationId xmlns:a16="http://schemas.microsoft.com/office/drawing/2014/main" id="{8DB13122-E156-4F56-B01E-886703548E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5062" y="6116497"/>
            <a:ext cx="1003623" cy="644806"/>
          </a:xfrm>
          <a:prstGeom prst="rect">
            <a:avLst/>
          </a:prstGeom>
        </p:spPr>
      </p:pic>
      <p:sp>
        <p:nvSpPr>
          <p:cNvPr id="14" name="Rectangle 13">
            <a:extLst>
              <a:ext uri="{FF2B5EF4-FFF2-40B4-BE49-F238E27FC236}">
                <a16:creationId xmlns:a16="http://schemas.microsoft.com/office/drawing/2014/main" id="{381E29B0-30D1-4948-A8C7-EDC20D5B8B65}"/>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39174788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texto vertical"/>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374980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36508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4" name="3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Rectangle 8">
            <a:extLst>
              <a:ext uri="{FF2B5EF4-FFF2-40B4-BE49-F238E27FC236}">
                <a16:creationId xmlns:a16="http://schemas.microsoft.com/office/drawing/2014/main" id="{6B5AE6F4-D447-4198-AB9D-8450669138EB}"/>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95586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2238"/>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3 Marcador de fecha"/>
          <p:cNvSpPr>
            <a:spLocks noGrp="1"/>
          </p:cNvSpPr>
          <p:nvPr>
            <p:ph type="dt" sz="half" idx="10"/>
          </p:nvPr>
        </p:nvSpPr>
        <p:spPr>
          <a:xfrm>
            <a:off x="5465332" y="6201849"/>
            <a:ext cx="2476500" cy="476250"/>
          </a:xfrm>
        </p:spPr>
        <p:txBody>
          <a:bodyPr/>
          <a:lstStyle/>
          <a:p>
            <a:fld id="{0D326DD5-E435-4B17-84E3-DDC0007357A0}" type="datetimeFigureOut">
              <a:rPr lang="en-GB" smtClean="0"/>
              <a:pPr/>
              <a:t>09/08/2023</a:t>
            </a:fld>
            <a:endParaRPr lang="en-GB"/>
          </a:p>
        </p:txBody>
      </p:sp>
      <p:sp>
        <p:nvSpPr>
          <p:cNvPr id="5" name="4 Marcador de pie de página"/>
          <p:cNvSpPr>
            <a:spLocks noGrp="1"/>
          </p:cNvSpPr>
          <p:nvPr>
            <p:ph type="ftr" sz="quarter" idx="11"/>
          </p:nvPr>
        </p:nvSpPr>
        <p:spPr>
          <a:xfrm>
            <a:off x="800100" y="6172200"/>
            <a:ext cx="4000500" cy="457200"/>
          </a:xfrm>
        </p:spPr>
        <p:txBody>
          <a:bodyPr/>
          <a:lstStyle/>
          <a:p>
            <a:endParaRPr lang="en-GB"/>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B5E2A3EB-8F20-44CA-9E09-A59EEBC68461}" type="slidenum">
              <a:rPr lang="en-GB" smtClean="0"/>
              <a:pPr/>
              <a:t>‹#›</a:t>
            </a:fld>
            <a:endParaRPr lang="en-GB"/>
          </a:p>
        </p:txBody>
      </p:sp>
      <p:pic>
        <p:nvPicPr>
          <p:cNvPr id="13" name="Picture 12" descr="A close up of a cage&#10;&#10;Description automatically generated">
            <a:extLst>
              <a:ext uri="{FF2B5EF4-FFF2-40B4-BE49-F238E27FC236}">
                <a16:creationId xmlns:a16="http://schemas.microsoft.com/office/drawing/2014/main" id="{AD73ABF7-01E0-40C9-AF32-E6F0065277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4177" y="6114973"/>
            <a:ext cx="1003623" cy="644806"/>
          </a:xfrm>
          <a:prstGeom prst="rect">
            <a:avLst/>
          </a:prstGeom>
        </p:spPr>
      </p:pic>
      <p:sp>
        <p:nvSpPr>
          <p:cNvPr id="15" name="Rectangle 14">
            <a:extLst>
              <a:ext uri="{FF2B5EF4-FFF2-40B4-BE49-F238E27FC236}">
                <a16:creationId xmlns:a16="http://schemas.microsoft.com/office/drawing/2014/main" id="{F119D081-AE8D-41C7-90E9-AD0A0DFB1489}"/>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404767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5" name="4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Rectangle 7">
            <a:extLst>
              <a:ext uri="{FF2B5EF4-FFF2-40B4-BE49-F238E27FC236}">
                <a16:creationId xmlns:a16="http://schemas.microsoft.com/office/drawing/2014/main" id="{4C94A031-9F30-44BA-A1B1-4B67D3D312BF}"/>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23033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6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8" name="7 Marcador de pie de página"/>
          <p:cNvSpPr>
            <a:spLocks noGrp="1"/>
          </p:cNvSpPr>
          <p:nvPr>
            <p:ph type="ftr" sz="quarter" idx="11"/>
          </p:nvPr>
        </p:nvSpPr>
        <p:spPr/>
        <p:txBody>
          <a:bodyPr/>
          <a:lstStyle/>
          <a:p>
            <a:endParaRPr lang="en-GB"/>
          </a:p>
        </p:txBody>
      </p:sp>
      <p:sp>
        <p:nvSpPr>
          <p:cNvPr id="9" name="8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0414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4" name="3 Marcador de pie de página"/>
          <p:cNvSpPr>
            <a:spLocks noGrp="1"/>
          </p:cNvSpPr>
          <p:nvPr>
            <p:ph type="ftr" sz="quarter" idx="11"/>
          </p:nvPr>
        </p:nvSpPr>
        <p:spPr/>
        <p:txBody>
          <a:bodyPr/>
          <a:lstStyle/>
          <a:p>
            <a:endParaRPr lang="en-GB"/>
          </a:p>
        </p:txBody>
      </p:sp>
      <p:sp>
        <p:nvSpPr>
          <p:cNvPr id="5" name="4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263150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3" name="2 Marcador de pie de página"/>
          <p:cNvSpPr>
            <a:spLocks noGrp="1"/>
          </p:cNvSpPr>
          <p:nvPr>
            <p:ph type="ftr" sz="quarter" idx="11"/>
          </p:nvPr>
        </p:nvSpPr>
        <p:spPr/>
        <p:txBody>
          <a:bodyPr/>
          <a:lstStyle/>
          <a:p>
            <a:endParaRPr lang="en-GB"/>
          </a:p>
        </p:txBody>
      </p:sp>
      <p:sp>
        <p:nvSpPr>
          <p:cNvPr id="4" name="3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279276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Rectangle 11">
            <a:extLst>
              <a:ext uri="{FF2B5EF4-FFF2-40B4-BE49-F238E27FC236}">
                <a16:creationId xmlns:a16="http://schemas.microsoft.com/office/drawing/2014/main" id="{83C17ECA-20B4-4577-A86F-8A0DAADAFDE5}"/>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90524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fld id="{0D326DD5-E435-4B17-84E3-DDC0007357A0}" type="datetimeFigureOut">
              <a:rPr lang="en-GB" smtClean="0"/>
              <a:pPr/>
              <a:t>09/08/2023</a:t>
            </a:fld>
            <a:endParaRPr lang="en-GB"/>
          </a:p>
        </p:txBody>
      </p:sp>
      <p:sp>
        <p:nvSpPr>
          <p:cNvPr id="6" name="5 Marcador de pie de página"/>
          <p:cNvSpPr>
            <a:spLocks noGrp="1"/>
          </p:cNvSpPr>
          <p:nvPr>
            <p:ph type="ftr" sz="quarter" idx="11"/>
          </p:nvPr>
        </p:nvSpPr>
        <p:spPr>
          <a:xfrm>
            <a:off x="914400" y="6172200"/>
            <a:ext cx="3886200" cy="457200"/>
          </a:xfrm>
        </p:spPr>
        <p:txBody>
          <a:bodyPr/>
          <a:lstStyle/>
          <a:p>
            <a:endParaRPr lang="en-GB"/>
          </a:p>
        </p:txBody>
      </p:sp>
      <p:sp>
        <p:nvSpPr>
          <p:cNvPr id="7" name="6 Marcador de número de diapositiva"/>
          <p:cNvSpPr>
            <a:spLocks noGrp="1"/>
          </p:cNvSpPr>
          <p:nvPr>
            <p:ph type="sldNum" sz="quarter" idx="12"/>
          </p:nvPr>
        </p:nvSpPr>
        <p:spPr>
          <a:xfrm>
            <a:off x="146304" y="6208776"/>
            <a:ext cx="457200" cy="457200"/>
          </a:xfrm>
        </p:spPr>
        <p:txBody>
          <a:bodyPr/>
          <a:lstStyle/>
          <a:p>
            <a:fld id="{B5E2A3EB-8F20-44CA-9E09-A59EEBC68461}" type="slidenum">
              <a:rPr lang="en-GB" smtClean="0"/>
              <a:pPr/>
              <a:t>‹#›</a:t>
            </a:fld>
            <a:endParaRPr lang="en-GB"/>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8389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2238"/>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326DD5-E435-4B17-84E3-DDC0007357A0}" type="datetimeFigureOut">
              <a:rPr lang="en-GB" smtClean="0"/>
              <a:pPr/>
              <a:t>09/08/2023</a:t>
            </a:fld>
            <a:endParaRPr lang="en-GB"/>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5E2A3EB-8F20-44CA-9E09-A59EEBC68461}" type="slidenum">
              <a:rPr lang="en-GB" smtClean="0"/>
              <a:pPr/>
              <a:t>‹#›</a:t>
            </a:fld>
            <a:endParaRPr lang="en-GB"/>
          </a:p>
        </p:txBody>
      </p:sp>
      <p:pic>
        <p:nvPicPr>
          <p:cNvPr id="10" name="Picture 9" descr="A close up of a cage&#10;&#10;Description automatically generated">
            <a:extLst>
              <a:ext uri="{FF2B5EF4-FFF2-40B4-BE49-F238E27FC236}">
                <a16:creationId xmlns:a16="http://schemas.microsoft.com/office/drawing/2014/main" id="{3947B0CA-B858-4459-ACB0-3F8573129F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52975" y="76200"/>
            <a:ext cx="1003623" cy="644806"/>
          </a:xfrm>
          <a:prstGeom prst="rect">
            <a:avLst/>
          </a:prstGeom>
        </p:spPr>
      </p:pic>
      <p:sp>
        <p:nvSpPr>
          <p:cNvPr id="11" name="Rectangle 10">
            <a:extLst>
              <a:ext uri="{FF2B5EF4-FFF2-40B4-BE49-F238E27FC236}">
                <a16:creationId xmlns:a16="http://schemas.microsoft.com/office/drawing/2014/main" id="{72BF179C-024A-4D64-BCFA-43374F974387}"/>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277753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hyperlink" Target="http://www.mathssupport.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mathssupport.org/"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mathssupport.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mathssupport.org/" TargetMode="External"/><Relationship Id="rId1" Type="http://schemas.openxmlformats.org/officeDocument/2006/relationships/slideLayout" Target="../slideLayouts/slideLayout7.xml"/><Relationship Id="rId5" Type="http://schemas.openxmlformats.org/officeDocument/2006/relationships/hyperlink" Target="http://www.mathssupport.org/" TargetMode="External"/><Relationship Id="rId4" Type="http://schemas.openxmlformats.org/officeDocument/2006/relationships/hyperlink" Target="mailto:info@mathssupport.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mathssupport.org/" TargetMode="External"/><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www.mathssupport.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www.mathssupport.or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84ED48-1EBA-40F2-A0F4-F3A4E9003A96}"/>
              </a:ext>
            </a:extLst>
          </p:cNvPr>
          <p:cNvSpPr>
            <a:spLocks noGrp="1"/>
          </p:cNvSpPr>
          <p:nvPr>
            <p:ph type="subTitle" idx="1"/>
          </p:nvPr>
        </p:nvSpPr>
        <p:spPr>
          <a:xfrm>
            <a:off x="827584" y="3200400"/>
            <a:ext cx="7416824" cy="1600200"/>
          </a:xfrm>
        </p:spPr>
        <p:txBody>
          <a:bodyPr>
            <a:normAutofit/>
          </a:bodyPr>
          <a:lstStyle/>
          <a:p>
            <a:pPr marL="509588" indent="-509588"/>
            <a:r>
              <a:rPr lang="en-US" sz="2800" dirty="0"/>
              <a:t>LO: </a:t>
            </a:r>
            <a:r>
              <a:rPr lang="en-GB" sz="2800" dirty="0"/>
              <a:t>Given the percentage area under the curve, find the value corresponding to it </a:t>
            </a:r>
          </a:p>
          <a:p>
            <a:pPr marL="509588"/>
            <a:r>
              <a:rPr lang="en-US" sz="2800" dirty="0"/>
              <a:t>To find the mean and standard deviation.</a:t>
            </a:r>
            <a:endParaRPr lang="en-GB" sz="2800" dirty="0"/>
          </a:p>
        </p:txBody>
      </p:sp>
      <p:sp>
        <p:nvSpPr>
          <p:cNvPr id="2" name="Title 1">
            <a:extLst>
              <a:ext uri="{FF2B5EF4-FFF2-40B4-BE49-F238E27FC236}">
                <a16:creationId xmlns:a16="http://schemas.microsoft.com/office/drawing/2014/main" id="{F73CB1A1-67EE-40B7-A9AC-370BFDDA7CB7}"/>
              </a:ext>
            </a:extLst>
          </p:cNvPr>
          <p:cNvSpPr>
            <a:spLocks noGrp="1"/>
          </p:cNvSpPr>
          <p:nvPr>
            <p:ph type="ctrTitle"/>
          </p:nvPr>
        </p:nvSpPr>
        <p:spPr/>
        <p:txBody>
          <a:bodyPr/>
          <a:lstStyle/>
          <a:p>
            <a:r>
              <a:rPr lang="en-US" dirty="0"/>
              <a:t>Inverse Normal calculations</a:t>
            </a:r>
            <a:endParaRPr lang="en-GB" dirty="0"/>
          </a:p>
        </p:txBody>
      </p:sp>
      <p:sp>
        <p:nvSpPr>
          <p:cNvPr id="6" name="Date Placeholder 5">
            <a:extLst>
              <a:ext uri="{FF2B5EF4-FFF2-40B4-BE49-F238E27FC236}">
                <a16:creationId xmlns:a16="http://schemas.microsoft.com/office/drawing/2014/main" id="{30BD9255-8ACF-4774-ACB3-E54A1380D3B7}"/>
              </a:ext>
            </a:extLst>
          </p:cNvPr>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A036AB-8C40-43A4-ABF7-7AE03B3DC58B}" type="datetime4">
              <a:rPr kumimoji="0" lang="en-GB" sz="2000" b="0" i="0" u="none" strike="noStrike" kern="1200" cap="none" spc="0" normalizeH="0" baseline="0" noProof="0" smtClean="0">
                <a:ln>
                  <a:noFill/>
                </a:ln>
                <a:solidFill>
                  <a:srgbClr val="455F5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09 August 2023</a:t>
            </a:fld>
            <a:endParaRPr kumimoji="0" lang="en-GB" sz="2000" b="0" i="0" u="none" strike="noStrike" kern="1200" cap="none" spc="0" normalizeH="0" baseline="0" noProof="0">
              <a:ln>
                <a:noFill/>
              </a:ln>
              <a:solidFill>
                <a:srgbClr val="455F51"/>
              </a:solidFill>
              <a:effectLst/>
              <a:uLnTx/>
              <a:uFillTx/>
              <a:latin typeface="Times New Roman" pitchFamily="18" charset="0"/>
              <a:ea typeface="+mn-ea"/>
              <a:cs typeface="+mn-cs"/>
            </a:endParaRPr>
          </a:p>
        </p:txBody>
      </p:sp>
      <p:sp>
        <p:nvSpPr>
          <p:cNvPr id="5" name="Rectangle 4">
            <a:hlinkClick r:id="rId2"/>
            <a:extLst>
              <a:ext uri="{FF2B5EF4-FFF2-40B4-BE49-F238E27FC236}">
                <a16:creationId xmlns:a16="http://schemas.microsoft.com/office/drawing/2014/main" id="{98C5B2A9-9E4E-46F9-8420-D06C3CF4E790}"/>
              </a:ext>
            </a:extLst>
          </p:cNvPr>
          <p:cNvSpPr/>
          <p:nvPr/>
        </p:nvSpPr>
        <p:spPr>
          <a:xfrm>
            <a:off x="8074104" y="6108536"/>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hlinkClick r:id="rId2"/>
            <a:extLst>
              <a:ext uri="{FF2B5EF4-FFF2-40B4-BE49-F238E27FC236}">
                <a16:creationId xmlns:a16="http://schemas.microsoft.com/office/drawing/2014/main" id="{4CAF6EE9-B45D-4B42-9276-8639A585A0F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1" name="TextBox 10"/>
          <p:cNvSpPr txBox="1"/>
          <p:nvPr/>
        </p:nvSpPr>
        <p:spPr>
          <a:xfrm>
            <a:off x="3200400" y="5486400"/>
            <a:ext cx="2412268" cy="461665"/>
          </a:xfrm>
          <a:prstGeom prst="rect">
            <a:avLst/>
          </a:prstGeom>
          <a:noFill/>
        </p:spPr>
        <p:txBody>
          <a:bodyPr wrap="square" rtlCol="0">
            <a:spAutoFit/>
          </a:bodyPr>
          <a:lstStyle/>
          <a:p>
            <a:r>
              <a:rPr lang="en-US" sz="2400" dirty="0"/>
              <a:t>Click on F3 </a:t>
            </a:r>
            <a:r>
              <a:rPr lang="en-US" sz="2400" dirty="0" err="1"/>
              <a:t>InvN</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4" name="Straight Arrow Connector 23"/>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Straight Arrow Connector 25"/>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29" name="TextBox 28"/>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0" name="TextBox 29"/>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1" name="TextBox 30"/>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2" name="Rectangle 31"/>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0E1CED9B-24CA-46E2-A45A-59F973C5A7F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hlinkClick r:id="rId3"/>
            <a:extLst>
              <a:ext uri="{FF2B5EF4-FFF2-40B4-BE49-F238E27FC236}">
                <a16:creationId xmlns:a16="http://schemas.microsoft.com/office/drawing/2014/main" id="{FD0E8A4D-49B2-4DA8-B0FB-119590F058A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8392838-7D55-40B1-B463-20DE5A3741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spTree>
    <p:extLst>
      <p:ext uri="{BB962C8B-B14F-4D97-AF65-F5344CB8AC3E}">
        <p14:creationId xmlns:p14="http://schemas.microsoft.com/office/powerpoint/2010/main" val="146215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6" name="TextBox 15"/>
          <p:cNvSpPr txBox="1"/>
          <p:nvPr/>
        </p:nvSpPr>
        <p:spPr>
          <a:xfrm>
            <a:off x="3200400" y="5486400"/>
            <a:ext cx="2196244" cy="461665"/>
          </a:xfrm>
          <a:prstGeom prst="rect">
            <a:avLst/>
          </a:prstGeom>
          <a:noFill/>
        </p:spPr>
        <p:txBody>
          <a:bodyPr wrap="square" rtlCol="0">
            <a:spAutoFit/>
          </a:bodyPr>
          <a:lstStyle/>
          <a:p>
            <a:r>
              <a:rPr lang="en-US" sz="2400" dirty="0"/>
              <a:t>Click on F2 </a:t>
            </a:r>
            <a:r>
              <a:rPr lang="en-US" sz="2400" dirty="0" err="1"/>
              <a:t>Var</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8" name="Rectangle 17">
            <a:hlinkClick r:id="rId3"/>
            <a:extLst>
              <a:ext uri="{FF2B5EF4-FFF2-40B4-BE49-F238E27FC236}">
                <a16:creationId xmlns:a16="http://schemas.microsoft.com/office/drawing/2014/main" id="{C5718CBB-7DF3-43FA-A00B-AA5582CA9365}"/>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hlinkClick r:id="rId3"/>
            <a:extLst>
              <a:ext uri="{FF2B5EF4-FFF2-40B4-BE49-F238E27FC236}">
                <a16:creationId xmlns:a16="http://schemas.microsoft.com/office/drawing/2014/main" id="{562C8CB2-822A-421D-B0FF-C8AC55E9017A}"/>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A902077-9DB2-4285-B691-5E085B0713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20194" cy="4206240"/>
          </a:xfrm>
          <a:prstGeom prst="rect">
            <a:avLst/>
          </a:prstGeom>
        </p:spPr>
      </p:pic>
    </p:spTree>
    <p:extLst>
      <p:ext uri="{BB962C8B-B14F-4D97-AF65-F5344CB8AC3E}">
        <p14:creationId xmlns:p14="http://schemas.microsoft.com/office/powerpoint/2010/main" val="21356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2881755" y="5127575"/>
            <a:ext cx="5852471" cy="461665"/>
          </a:xfrm>
          <a:prstGeom prst="rect">
            <a:avLst/>
          </a:prstGeom>
          <a:noFill/>
        </p:spPr>
        <p:txBody>
          <a:bodyPr wrap="square" rtlCol="0">
            <a:spAutoFit/>
          </a:bodyPr>
          <a:lstStyle/>
          <a:p>
            <a:r>
              <a:rPr lang="en-US" sz="2400" dirty="0"/>
              <a:t>Now type the information from the problem: </a:t>
            </a:r>
            <a:endParaRPr lang="en-GB" sz="2400" dirty="0"/>
          </a:p>
        </p:txBody>
      </p:sp>
      <p:sp>
        <p:nvSpPr>
          <p:cNvPr id="18" name="TextBox 17"/>
          <p:cNvSpPr txBox="1"/>
          <p:nvPr/>
        </p:nvSpPr>
        <p:spPr>
          <a:xfrm>
            <a:off x="7107632" y="5410537"/>
            <a:ext cx="1626595" cy="461665"/>
          </a:xfrm>
          <a:prstGeom prst="rect">
            <a:avLst/>
          </a:prstGeom>
          <a:noFill/>
        </p:spPr>
        <p:txBody>
          <a:bodyPr wrap="square" rtlCol="0">
            <a:spAutoFit/>
          </a:bodyPr>
          <a:lstStyle/>
          <a:p>
            <a:r>
              <a:rPr lang="en-US" sz="2400" dirty="0"/>
              <a:t>Area: 0.1 </a:t>
            </a:r>
            <a:endParaRPr lang="en-GB" sz="2400" dirty="0"/>
          </a:p>
        </p:txBody>
      </p:sp>
      <p:sp>
        <p:nvSpPr>
          <p:cNvPr id="19" name="TextBox 18"/>
          <p:cNvSpPr txBox="1"/>
          <p:nvPr/>
        </p:nvSpPr>
        <p:spPr>
          <a:xfrm>
            <a:off x="7138274" y="5774540"/>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5  </a:t>
            </a:r>
            <a:endParaRPr lang="en-GB" sz="2400" dirty="0"/>
          </a:p>
        </p:txBody>
      </p:sp>
      <p:sp>
        <p:nvSpPr>
          <p:cNvPr id="20" name="TextBox 19"/>
          <p:cNvSpPr txBox="1"/>
          <p:nvPr/>
        </p:nvSpPr>
        <p:spPr>
          <a:xfrm>
            <a:off x="7142049" y="6109101"/>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995</a:t>
            </a:r>
          </a:p>
        </p:txBody>
      </p:sp>
      <p:sp>
        <p:nvSpPr>
          <p:cNvPr id="21" name="TextBox 20"/>
          <p:cNvSpPr txBox="1"/>
          <p:nvPr/>
        </p:nvSpPr>
        <p:spPr>
          <a:xfrm>
            <a:off x="8392986" y="5415607"/>
            <a:ext cx="661992"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sp>
        <p:nvSpPr>
          <p:cNvPr id="22" name="TextBox 21"/>
          <p:cNvSpPr txBox="1"/>
          <p:nvPr/>
        </p:nvSpPr>
        <p:spPr>
          <a:xfrm>
            <a:off x="8348663" y="5775647"/>
            <a:ext cx="706315"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sp>
        <p:nvSpPr>
          <p:cNvPr id="23" name="TextBox 22"/>
          <p:cNvSpPr txBox="1"/>
          <p:nvPr/>
        </p:nvSpPr>
        <p:spPr>
          <a:xfrm>
            <a:off x="8348663" y="6135687"/>
            <a:ext cx="706315"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sp>
        <p:nvSpPr>
          <p:cNvPr id="25" name="TextBox 24"/>
          <p:cNvSpPr txBox="1"/>
          <p:nvPr/>
        </p:nvSpPr>
        <p:spPr>
          <a:xfrm>
            <a:off x="7138274" y="6423719"/>
            <a:ext cx="710090"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cxnSp>
        <p:nvCxnSpPr>
          <p:cNvPr id="26" name="Straight Connector 25"/>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60032" y="3173581"/>
            <a:ext cx="3973463" cy="2088232"/>
            <a:chOff x="4932040" y="1124745"/>
            <a:chExt cx="3973463" cy="2088232"/>
          </a:xfrm>
        </p:grpSpPr>
        <p:cxnSp>
          <p:nvCxnSpPr>
            <p:cNvPr id="28" name="Straight Arrow Connector 27"/>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Straight Arrow Connector 29"/>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3" name="TextBox 32"/>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4" name="TextBox 33"/>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5" name="TextBox 34"/>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6" name="Rectangle 35"/>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37" name="TextBox 36"/>
          <p:cNvSpPr txBox="1"/>
          <p:nvPr/>
        </p:nvSpPr>
        <p:spPr>
          <a:xfrm>
            <a:off x="2885530" y="4778921"/>
            <a:ext cx="1703023" cy="461665"/>
          </a:xfrm>
          <a:prstGeom prst="rect">
            <a:avLst/>
          </a:prstGeom>
          <a:noFill/>
        </p:spPr>
        <p:txBody>
          <a:bodyPr wrap="square" rtlCol="0">
            <a:spAutoFit/>
          </a:bodyPr>
          <a:lstStyle/>
          <a:p>
            <a:r>
              <a:rPr lang="en-US" sz="2400" dirty="0"/>
              <a:t>Tail: Left: </a:t>
            </a:r>
            <a:endParaRPr lang="en-GB" sz="2400" dirty="0"/>
          </a:p>
        </p:txBody>
      </p:sp>
      <p:sp>
        <p:nvSpPr>
          <p:cNvPr id="24" name="Rectangle 23">
            <a:hlinkClick r:id="rId3"/>
            <a:extLst>
              <a:ext uri="{FF2B5EF4-FFF2-40B4-BE49-F238E27FC236}">
                <a16:creationId xmlns:a16="http://schemas.microsoft.com/office/drawing/2014/main" id="{03B0A35B-DC54-4CC3-88B5-180641CFF3B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hlinkClick r:id="rId3"/>
            <a:extLst>
              <a:ext uri="{FF2B5EF4-FFF2-40B4-BE49-F238E27FC236}">
                <a16:creationId xmlns:a16="http://schemas.microsoft.com/office/drawing/2014/main" id="{21191797-BA57-4683-90BB-D5619E23357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4CEF693-A8CB-4539-AE63-151E297EC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22296" cy="4206240"/>
          </a:xfrm>
          <a:prstGeom prst="rect">
            <a:avLst/>
          </a:prstGeom>
        </p:spPr>
      </p:pic>
      <p:pic>
        <p:nvPicPr>
          <p:cNvPr id="3" name="Picture 2">
            <a:extLst>
              <a:ext uri="{FF2B5EF4-FFF2-40B4-BE49-F238E27FC236}">
                <a16:creationId xmlns:a16="http://schemas.microsoft.com/office/drawing/2014/main" id="{340E617D-0288-400F-B696-1DBF3FB95A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056" y="2340864"/>
            <a:ext cx="2234913" cy="4206240"/>
          </a:xfrm>
          <a:prstGeom prst="rect">
            <a:avLst/>
          </a:prstGeom>
        </p:spPr>
      </p:pic>
    </p:spTree>
    <p:extLst>
      <p:ext uri="{BB962C8B-B14F-4D97-AF65-F5344CB8AC3E}">
        <p14:creationId xmlns:p14="http://schemas.microsoft.com/office/powerpoint/2010/main" val="11949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1" name="TextBox 20"/>
          <p:cNvSpPr txBox="1"/>
          <p:nvPr/>
        </p:nvSpPr>
        <p:spPr>
          <a:xfrm>
            <a:off x="3059832" y="5271591"/>
            <a:ext cx="5773663" cy="461665"/>
          </a:xfrm>
          <a:prstGeom prst="rect">
            <a:avLst/>
          </a:prstGeom>
          <a:noFill/>
        </p:spPr>
        <p:txBody>
          <a:bodyPr wrap="square" rtlCol="0">
            <a:spAutoFit/>
          </a:bodyPr>
          <a:lstStyle/>
          <a:p>
            <a:r>
              <a:rPr lang="en-GB" sz="2400" dirty="0"/>
              <a:t>The solution on the calculator is 988.592242</a:t>
            </a:r>
          </a:p>
        </p:txBody>
      </p:sp>
      <p:sp>
        <p:nvSpPr>
          <p:cNvPr id="22" name="TextBox 21"/>
          <p:cNvSpPr txBox="1"/>
          <p:nvPr/>
        </p:nvSpPr>
        <p:spPr>
          <a:xfrm>
            <a:off x="3059832" y="5655790"/>
            <a:ext cx="5688632" cy="830997"/>
          </a:xfrm>
          <a:prstGeom prst="rect">
            <a:avLst/>
          </a:prstGeom>
          <a:noFill/>
        </p:spPr>
        <p:txBody>
          <a:bodyPr wrap="square" rtlCol="0">
            <a:spAutoFit/>
          </a:bodyPr>
          <a:lstStyle/>
          <a:p>
            <a:r>
              <a:rPr lang="en-GB" sz="2400" dirty="0"/>
              <a:t>So the minimum volume is  </a:t>
            </a:r>
            <a:r>
              <a:rPr lang="en-GB" sz="2400" b="1" dirty="0">
                <a:solidFill>
                  <a:srgbClr val="0000FF"/>
                </a:solidFill>
              </a:rPr>
              <a:t>989ml </a:t>
            </a:r>
            <a:r>
              <a:rPr lang="en-GB" sz="2400" dirty="0"/>
              <a:t>to the nearest ml.</a:t>
            </a:r>
            <a:endParaRPr lang="en-GB" sz="2400" b="1" dirty="0">
              <a:solidFill>
                <a:srgbClr val="0000FF"/>
              </a:solidFill>
            </a:endParaRPr>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6" name="Straight Arrow Connector 25"/>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Chart 26"/>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Arrow Connector 27"/>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1" name="TextBox 30"/>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2" name="TextBox 31"/>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3" name="TextBox 32"/>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4" name="Rectangle 33"/>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6CF41A54-7171-4D2E-8D04-7619B4699B6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hlinkClick r:id="rId3"/>
            <a:extLst>
              <a:ext uri="{FF2B5EF4-FFF2-40B4-BE49-F238E27FC236}">
                <a16:creationId xmlns:a16="http://schemas.microsoft.com/office/drawing/2014/main" id="{0D50FC29-96C7-46F8-8E2D-C422755C9D1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7F6B85-D5FF-460E-840E-CBB046E12C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3"/>
            <a:ext cx="2209857" cy="4206240"/>
          </a:xfrm>
          <a:prstGeom prst="rect">
            <a:avLst/>
          </a:prstGeom>
        </p:spPr>
      </p:pic>
    </p:spTree>
    <p:extLst>
      <p:ext uri="{BB962C8B-B14F-4D97-AF65-F5344CB8AC3E}">
        <p14:creationId xmlns:p14="http://schemas.microsoft.com/office/powerpoint/2010/main" val="17325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46" y="1023072"/>
            <a:ext cx="8932850" cy="1446550"/>
          </a:xfrm>
          <a:prstGeom prst="rect">
            <a:avLst/>
          </a:prstGeom>
          <a:noFill/>
        </p:spPr>
        <p:txBody>
          <a:bodyPr wrap="square" rtlCol="0">
            <a:spAutoFit/>
          </a:bodyPr>
          <a:lstStyle/>
          <a:p>
            <a:pPr marL="342900" indent="-342900">
              <a:buAutoNum type="alphaLcParenR"/>
              <a:tabLst>
                <a:tab pos="1258888" algn="l"/>
              </a:tabLst>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a:p>
            <a:pPr marL="342900" indent="-342900">
              <a:buFont typeface="+mj-lt"/>
              <a:buAutoNum type="alphaLcParenR" startAt="2"/>
            </a:pPr>
            <a:r>
              <a:rPr lang="en-GB" sz="2200" dirty="0"/>
              <a:t>250 pears are weighed.  Calculate the expected number of pears that weigh less than 105g.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186677" y="2375103"/>
            <a:ext cx="4680520" cy="830997"/>
          </a:xfrm>
          <a:prstGeom prst="rect">
            <a:avLst/>
          </a:prstGeom>
          <a:noFill/>
        </p:spPr>
        <p:txBody>
          <a:bodyPr wrap="square" rtlCol="0">
            <a:spAutoFit/>
          </a:bodyPr>
          <a:lstStyle/>
          <a:p>
            <a:r>
              <a:rPr lang="en-GB" sz="2400" dirty="0"/>
              <a:t>Sketch a diagram.  </a:t>
            </a:r>
            <a:r>
              <a:rPr lang="el-GR" sz="2400" dirty="0"/>
              <a:t>μ</a:t>
            </a:r>
            <a:r>
              <a:rPr lang="en-GB" sz="2400" dirty="0"/>
              <a:t> = 110g      </a:t>
            </a:r>
            <a:r>
              <a:rPr lang="el-GR" sz="2400" dirty="0"/>
              <a:t>σ</a:t>
            </a:r>
            <a:r>
              <a:rPr lang="en-GB" sz="24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5" name="Rectangle 4">
            <a:extLst>
              <a:ext uri="{FF2B5EF4-FFF2-40B4-BE49-F238E27FC236}">
                <a16:creationId xmlns:a16="http://schemas.microsoft.com/office/drawing/2014/main" id="{3BBEA345-A88E-4FA4-9EE6-023A5C1731C6}"/>
              </a:ext>
            </a:extLst>
          </p:cNvPr>
          <p:cNvSpPr/>
          <p:nvPr/>
        </p:nvSpPr>
        <p:spPr>
          <a:xfrm>
            <a:off x="181723" y="345970"/>
            <a:ext cx="7990677" cy="769441"/>
          </a:xfrm>
          <a:prstGeom prst="rect">
            <a:avLst/>
          </a:prstGeom>
        </p:spPr>
        <p:txBody>
          <a:bodyPr wrap="square">
            <a:spAutoFit/>
          </a:bodyPr>
          <a:lstStyle/>
          <a:p>
            <a:r>
              <a:rPr lang="en-GB" sz="2200" dirty="0"/>
              <a:t>The weights of pears are normally distributed with a mean of 110g and a standard deviation of 8g.</a:t>
            </a:r>
          </a:p>
        </p:txBody>
      </p:sp>
      <p:sp>
        <p:nvSpPr>
          <p:cNvPr id="32" name="Rectangle 31">
            <a:hlinkClick r:id="rId3"/>
            <a:extLst>
              <a:ext uri="{FF2B5EF4-FFF2-40B4-BE49-F238E27FC236}">
                <a16:creationId xmlns:a16="http://schemas.microsoft.com/office/drawing/2014/main" id="{7E6E12F1-C9EF-438B-9A12-9B948197482B}"/>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hlinkClick r:id="rId3"/>
            <a:extLst>
              <a:ext uri="{FF2B5EF4-FFF2-40B4-BE49-F238E27FC236}">
                <a16:creationId xmlns:a16="http://schemas.microsoft.com/office/drawing/2014/main" id="{4A590665-CBF5-4FC5-926C-65D64F8969C4}"/>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100392"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MENU and go to Statistics [2]</a:t>
            </a:r>
            <a:endParaRPr lang="en-GB" sz="2200" dirty="0"/>
          </a:p>
        </p:txBody>
      </p:sp>
      <p:sp>
        <p:nvSpPr>
          <p:cNvPr id="6" name="Freeform 5"/>
          <p:cNvSpPr/>
          <p:nvPr/>
        </p:nvSpPr>
        <p:spPr>
          <a:xfrm>
            <a:off x="6101324" y="4437040"/>
            <a:ext cx="1405541" cy="3993"/>
          </a:xfrm>
          <a:custGeom>
            <a:avLst/>
            <a:gdLst>
              <a:gd name="connsiteX0" fmla="*/ 0 w 1405541"/>
              <a:gd name="connsiteY0" fmla="*/ 3993 h 3993"/>
              <a:gd name="connsiteX1" fmla="*/ 1405541 w 1405541"/>
              <a:gd name="connsiteY1" fmla="*/ 0 h 3993"/>
            </a:gdLst>
            <a:ahLst/>
            <a:cxnLst>
              <a:cxn ang="0">
                <a:pos x="connsiteX0" y="connsiteY0"/>
              </a:cxn>
              <a:cxn ang="0">
                <a:pos x="connsiteX1" y="connsiteY1"/>
              </a:cxn>
            </a:cxnLst>
            <a:rect l="l" t="t" r="r" b="b"/>
            <a:pathLst>
              <a:path w="1405541" h="3993">
                <a:moveTo>
                  <a:pt x="0" y="3993"/>
                </a:moveTo>
                <a:lnTo>
                  <a:pt x="1405541" y="0"/>
                </a:ln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Rectangle 46">
            <a:hlinkClick r:id="rId3"/>
            <a:extLst>
              <a:ext uri="{FF2B5EF4-FFF2-40B4-BE49-F238E27FC236}">
                <a16:creationId xmlns:a16="http://schemas.microsoft.com/office/drawing/2014/main" id="{A9E3B995-C22B-4B91-933E-57353F2DC7A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hlinkClick r:id="rId3"/>
            <a:extLst>
              <a:ext uri="{FF2B5EF4-FFF2-40B4-BE49-F238E27FC236}">
                <a16:creationId xmlns:a16="http://schemas.microsoft.com/office/drawing/2014/main" id="{34380055-2304-466D-BC98-34015A6F432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C2223CE5-3AB2-413C-A465-2E9DC8E2F2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40486" cy="4206240"/>
          </a:xfrm>
          <a:prstGeom prst="rect">
            <a:avLst/>
          </a:prstGeom>
        </p:spPr>
      </p:pic>
    </p:spTree>
    <p:extLst>
      <p:ext uri="{BB962C8B-B14F-4D97-AF65-F5344CB8AC3E}">
        <p14:creationId xmlns:p14="http://schemas.microsoft.com/office/powerpoint/2010/main" val="9852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107996"/>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F5 DIST</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42D7BF72-88E7-44DB-90DF-59074F3EE04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98AD21C2-7112-41AA-B58F-0D531E5CC3D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DDFCFAC4-96D5-48F1-8895-7A80967628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15781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F1 NORM</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D63E16D4-F09A-4588-81F1-41A4EDB212B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46FF18BA-A724-490F-8409-5C9090D0537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9A50D15D-A437-403D-A76D-7ECC0BC664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41810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F2 </a:t>
            </a:r>
            <a:r>
              <a:rPr lang="en-US" sz="2200" dirty="0" err="1"/>
              <a:t>Ncd</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15C91F60-5668-4F44-A8A3-C088C28813F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587408FB-7E11-4370-BF15-ED5F67D60C3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5B312A01-84F4-485C-913C-C2624C3572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spTree>
    <p:extLst>
      <p:ext uri="{BB962C8B-B14F-4D97-AF65-F5344CB8AC3E}">
        <p14:creationId xmlns:p14="http://schemas.microsoft.com/office/powerpoint/2010/main" val="13692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7956376"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F2 </a:t>
            </a:r>
            <a:r>
              <a:rPr lang="en-US" sz="2200" dirty="0" err="1"/>
              <a:t>Var</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F04FD2E1-0A96-4434-8727-1713035F80FB}"/>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3B552AC4-2BDE-4235-BFA9-F7B713D59F3A}"/>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F79458-32A8-4BA7-81C8-2D1AAB44A9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13223" cy="4206240"/>
          </a:xfrm>
          <a:prstGeom prst="rect">
            <a:avLst/>
          </a:prstGeom>
        </p:spPr>
      </p:pic>
    </p:spTree>
    <p:extLst>
      <p:ext uri="{BB962C8B-B14F-4D97-AF65-F5344CB8AC3E}">
        <p14:creationId xmlns:p14="http://schemas.microsoft.com/office/powerpoint/2010/main" val="42425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0" name="Freeform 19"/>
          <p:cNvSpPr/>
          <p:nvPr/>
        </p:nvSpPr>
        <p:spPr>
          <a:xfrm>
            <a:off x="7812360" y="3882186"/>
            <a:ext cx="1023633" cy="36004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476841 w 1686478"/>
              <a:gd name="connsiteY4" fmla="*/ 153288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476841 w 1686478"/>
              <a:gd name="connsiteY4" fmla="*/ 153288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476841 w 1686478"/>
              <a:gd name="connsiteY4" fmla="*/ 225296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281080 w 1686478"/>
              <a:gd name="connsiteY4" fmla="*/ 216024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281080 w 1686478"/>
              <a:gd name="connsiteY4" fmla="*/ 216024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02699 w 1686478"/>
              <a:gd name="connsiteY3" fmla="*/ 288032 h 360042"/>
              <a:gd name="connsiteX4" fmla="*/ 281080 w 1686478"/>
              <a:gd name="connsiteY4" fmla="*/ 216024 h 360042"/>
              <a:gd name="connsiteX5" fmla="*/ 0 w 1686478"/>
              <a:gd name="connsiteY5" fmla="*/ 0 h 360042"/>
              <a:gd name="connsiteX0" fmla="*/ 0 w 1997850"/>
              <a:gd name="connsiteY0" fmla="*/ 0 h 360040"/>
              <a:gd name="connsiteX1" fmla="*/ 0 w 1997850"/>
              <a:gd name="connsiteY1" fmla="*/ 360040 h 360040"/>
              <a:gd name="connsiteX2" fmla="*/ 1967558 w 1997850"/>
              <a:gd name="connsiteY2" fmla="*/ 360040 h 360040"/>
              <a:gd name="connsiteX3" fmla="*/ 702699 w 1997850"/>
              <a:gd name="connsiteY3" fmla="*/ 288032 h 360040"/>
              <a:gd name="connsiteX4" fmla="*/ 281080 w 1997850"/>
              <a:gd name="connsiteY4" fmla="*/ 216024 h 360040"/>
              <a:gd name="connsiteX5" fmla="*/ 0 w 199785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50" h="360040">
                <a:moveTo>
                  <a:pt x="0" y="0"/>
                </a:moveTo>
                <a:lnTo>
                  <a:pt x="0" y="360040"/>
                </a:lnTo>
                <a:lnTo>
                  <a:pt x="1967558" y="360040"/>
                </a:lnTo>
                <a:cubicBezTo>
                  <a:pt x="1997851" y="343483"/>
                  <a:pt x="973440" y="322845"/>
                  <a:pt x="702699" y="288032"/>
                </a:cubicBezTo>
                <a:cubicBezTo>
                  <a:pt x="666980" y="265013"/>
                  <a:pt x="311372" y="247472"/>
                  <a:pt x="281080" y="216024"/>
                </a:cubicBezTo>
                <a:lnTo>
                  <a:pt x="0" y="0"/>
                </a:lnTo>
                <a:close/>
              </a:path>
            </a:pathLst>
          </a:custGeom>
          <a:solidFill>
            <a:srgbClr val="0000FF">
              <a:alpha val="27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7" name="TextBox 6"/>
          <p:cNvSpPr txBox="1"/>
          <p:nvPr/>
        </p:nvSpPr>
        <p:spPr>
          <a:xfrm>
            <a:off x="179512" y="620688"/>
            <a:ext cx="8712968" cy="1200329"/>
          </a:xfrm>
          <a:prstGeom prst="rect">
            <a:avLst/>
          </a:prstGeom>
          <a:noFill/>
        </p:spPr>
        <p:txBody>
          <a:bodyPr wrap="square" rtlCol="0">
            <a:spAutoFit/>
          </a:bodyPr>
          <a:lstStyle/>
          <a:p>
            <a:r>
              <a:rPr lang="en-GB" sz="2400" dirty="0"/>
              <a:t>Sometimes you are given the percentage area under the curve, i.e. the probability or the proportion, and you are asked to find the value corresponding to it.  This is called an inverse normal calculation.</a:t>
            </a:r>
          </a:p>
        </p:txBody>
      </p:sp>
      <p:sp>
        <p:nvSpPr>
          <p:cNvPr id="8" name="TextBox 7"/>
          <p:cNvSpPr txBox="1"/>
          <p:nvPr/>
        </p:nvSpPr>
        <p:spPr>
          <a:xfrm>
            <a:off x="251520" y="1757913"/>
            <a:ext cx="7920880" cy="461665"/>
          </a:xfrm>
          <a:prstGeom prst="rect">
            <a:avLst/>
          </a:prstGeom>
          <a:noFill/>
        </p:spPr>
        <p:txBody>
          <a:bodyPr wrap="square" rtlCol="0">
            <a:spAutoFit/>
          </a:bodyPr>
          <a:lstStyle/>
          <a:p>
            <a:r>
              <a:rPr lang="en-GB" sz="2400" dirty="0"/>
              <a:t>Always make a sketch to illustrate the information given.</a:t>
            </a:r>
          </a:p>
        </p:txBody>
      </p:sp>
      <p:sp>
        <p:nvSpPr>
          <p:cNvPr id="9" name="TextBox 8"/>
          <p:cNvSpPr txBox="1"/>
          <p:nvPr/>
        </p:nvSpPr>
        <p:spPr>
          <a:xfrm>
            <a:off x="200499" y="2228663"/>
            <a:ext cx="5616624" cy="1938992"/>
          </a:xfrm>
          <a:prstGeom prst="rect">
            <a:avLst/>
          </a:prstGeom>
          <a:noFill/>
        </p:spPr>
        <p:txBody>
          <a:bodyPr wrap="square" rtlCol="0">
            <a:spAutoFit/>
          </a:bodyPr>
          <a:lstStyle/>
          <a:p>
            <a:r>
              <a:rPr lang="en-GB" sz="2400" dirty="0"/>
              <a:t>You must always remember to use the area to the </a:t>
            </a:r>
            <a:r>
              <a:rPr lang="en-GB" sz="2400" b="1" dirty="0"/>
              <a:t>left</a:t>
            </a:r>
            <a:r>
              <a:rPr lang="en-GB" sz="2400" dirty="0"/>
              <a:t> when using your GDC.  If you are given the area to the </a:t>
            </a:r>
            <a:r>
              <a:rPr lang="en-GB" sz="2400" b="1" dirty="0"/>
              <a:t>right</a:t>
            </a:r>
            <a:r>
              <a:rPr lang="en-GB" sz="2400" dirty="0"/>
              <a:t> of the value, you must subtract this from 1 (or 100%) before using your GDC.</a:t>
            </a:r>
          </a:p>
        </p:txBody>
      </p:sp>
      <p:sp>
        <p:nvSpPr>
          <p:cNvPr id="10" name="TextBox 9"/>
          <p:cNvSpPr txBox="1"/>
          <p:nvPr/>
        </p:nvSpPr>
        <p:spPr>
          <a:xfrm>
            <a:off x="158403" y="4176740"/>
            <a:ext cx="8656481" cy="830997"/>
          </a:xfrm>
          <a:prstGeom prst="rect">
            <a:avLst/>
          </a:prstGeom>
          <a:noFill/>
        </p:spPr>
        <p:txBody>
          <a:bodyPr wrap="square" rtlCol="0">
            <a:spAutoFit/>
          </a:bodyPr>
          <a:lstStyle/>
          <a:p>
            <a:r>
              <a:rPr lang="en-GB" sz="2400" dirty="0"/>
              <a:t>For example, an area of 5% above a certain value means there is an area of 95% below it.</a:t>
            </a:r>
          </a:p>
        </p:txBody>
      </p:sp>
      <p:graphicFrame>
        <p:nvGraphicFramePr>
          <p:cNvPr id="11" name="Chart 10"/>
          <p:cNvGraphicFramePr/>
          <p:nvPr>
            <p:extLst>
              <p:ext uri="{D42A27DB-BD31-4B8C-83A1-F6EECF244321}">
                <p14:modId xmlns:p14="http://schemas.microsoft.com/office/powerpoint/2010/main" val="1497682900"/>
              </p:ext>
            </p:extLst>
          </p:nvPr>
        </p:nvGraphicFramePr>
        <p:xfrm>
          <a:off x="5868144" y="2098154"/>
          <a:ext cx="3139827" cy="2266950"/>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p:cNvCxnSpPr/>
          <p:nvPr/>
        </p:nvCxnSpPr>
        <p:spPr>
          <a:xfrm>
            <a:off x="7812360" y="3898354"/>
            <a:ext cx="0" cy="36004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884000" y="3466306"/>
            <a:ext cx="1008480" cy="730960"/>
            <a:chOff x="7884000" y="2708920"/>
            <a:chExt cx="1008480" cy="730960"/>
          </a:xfrm>
        </p:grpSpPr>
        <p:cxnSp>
          <p:nvCxnSpPr>
            <p:cNvPr id="22" name="Straight Arrow Connector 21"/>
            <p:cNvCxnSpPr/>
            <p:nvPr/>
          </p:nvCxnSpPr>
          <p:spPr>
            <a:xfrm flipH="1">
              <a:off x="7884000" y="3024000"/>
              <a:ext cx="504056" cy="415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16416" y="2708920"/>
              <a:ext cx="576064" cy="369332"/>
            </a:xfrm>
            <a:prstGeom prst="rect">
              <a:avLst/>
            </a:prstGeom>
            <a:noFill/>
          </p:spPr>
          <p:txBody>
            <a:bodyPr wrap="square" rtlCol="0">
              <a:spAutoFit/>
            </a:bodyPr>
            <a:lstStyle/>
            <a:p>
              <a:r>
                <a:rPr lang="en-GB" dirty="0"/>
                <a:t>5%</a:t>
              </a:r>
            </a:p>
          </p:txBody>
        </p:sp>
      </p:grpSp>
      <p:grpSp>
        <p:nvGrpSpPr>
          <p:cNvPr id="26" name="Group 25"/>
          <p:cNvGrpSpPr/>
          <p:nvPr/>
        </p:nvGrpSpPr>
        <p:grpSpPr>
          <a:xfrm>
            <a:off x="6444576" y="3178274"/>
            <a:ext cx="935736" cy="747160"/>
            <a:chOff x="8316416" y="2708920"/>
            <a:chExt cx="935736" cy="747160"/>
          </a:xfrm>
        </p:grpSpPr>
        <p:cxnSp>
          <p:nvCxnSpPr>
            <p:cNvPr id="27" name="Straight Arrow Connector 26"/>
            <p:cNvCxnSpPr/>
            <p:nvPr/>
          </p:nvCxnSpPr>
          <p:spPr>
            <a:xfrm>
              <a:off x="8532072" y="3024032"/>
              <a:ext cx="72008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16416" y="2708920"/>
              <a:ext cx="719712" cy="369332"/>
            </a:xfrm>
            <a:prstGeom prst="rect">
              <a:avLst/>
            </a:prstGeom>
            <a:noFill/>
          </p:spPr>
          <p:txBody>
            <a:bodyPr wrap="square" rtlCol="0">
              <a:spAutoFit/>
            </a:bodyPr>
            <a:lstStyle/>
            <a:p>
              <a:r>
                <a:rPr lang="en-GB" dirty="0"/>
                <a:t>95%</a:t>
              </a:r>
            </a:p>
          </p:txBody>
        </p:sp>
      </p:grpSp>
      <p:grpSp>
        <p:nvGrpSpPr>
          <p:cNvPr id="32" name="Group 31"/>
          <p:cNvGrpSpPr/>
          <p:nvPr/>
        </p:nvGrpSpPr>
        <p:grpSpPr>
          <a:xfrm>
            <a:off x="5868144" y="2098154"/>
            <a:ext cx="3168352" cy="2266950"/>
            <a:chOff x="5868144" y="1340768"/>
            <a:chExt cx="3168352" cy="2266950"/>
          </a:xfrm>
        </p:grpSpPr>
        <p:graphicFrame>
          <p:nvGraphicFramePr>
            <p:cNvPr id="33" name="Chart 32"/>
            <p:cNvGraphicFramePr/>
            <p:nvPr/>
          </p:nvGraphicFramePr>
          <p:xfrm>
            <a:off x="5868144" y="1340768"/>
            <a:ext cx="3139827" cy="2266950"/>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Arrow Connector 33"/>
            <p:cNvCxnSpPr/>
            <p:nvPr/>
          </p:nvCxnSpPr>
          <p:spPr>
            <a:xfrm flipV="1">
              <a:off x="6012160" y="14760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012160" y="3492000"/>
              <a:ext cx="302433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43545" y="5015333"/>
            <a:ext cx="8656481" cy="830997"/>
          </a:xfrm>
          <a:prstGeom prst="rect">
            <a:avLst/>
          </a:prstGeom>
          <a:noFill/>
        </p:spPr>
        <p:txBody>
          <a:bodyPr wrap="square" rtlCol="0">
            <a:spAutoFit/>
          </a:bodyPr>
          <a:lstStyle/>
          <a:p>
            <a:r>
              <a:rPr lang="en-GB" sz="2400" dirty="0"/>
              <a:t>You can use the GDC to find this value. The calculator has a function called inverse Normal which will do this. </a:t>
            </a:r>
          </a:p>
        </p:txBody>
      </p:sp>
      <p:sp>
        <p:nvSpPr>
          <p:cNvPr id="23" name="Rectangle 22">
            <a:hlinkClick r:id="rId4"/>
            <a:extLst>
              <a:ext uri="{FF2B5EF4-FFF2-40B4-BE49-F238E27FC236}">
                <a16:creationId xmlns:a16="http://schemas.microsoft.com/office/drawing/2014/main" id="{2FC45624-8026-45D2-9DB3-DF8224265AF4}"/>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4"/>
            <a:extLst>
              <a:ext uri="{FF2B5EF4-FFF2-40B4-BE49-F238E27FC236}">
                <a16:creationId xmlns:a16="http://schemas.microsoft.com/office/drawing/2014/main" id="{FE5AAD08-69AD-4B59-B387-D786A3767944}"/>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8" grpId="0"/>
      <p:bldP spid="9" grpId="0"/>
      <p:bldP spid="1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2591780" y="4831467"/>
            <a:ext cx="4788532" cy="430887"/>
          </a:xfrm>
          <a:prstGeom prst="rect">
            <a:avLst/>
          </a:prstGeom>
          <a:noFill/>
        </p:spPr>
        <p:txBody>
          <a:bodyPr wrap="square" rtlCol="0">
            <a:spAutoFit/>
          </a:bodyPr>
          <a:lstStyle/>
          <a:p>
            <a:r>
              <a:rPr lang="en-US" sz="2200" dirty="0"/>
              <a:t>Type the information from the problem: </a:t>
            </a:r>
            <a:endParaRPr lang="en-GB" sz="2200" dirty="0"/>
          </a:p>
        </p:txBody>
      </p:sp>
      <p:sp>
        <p:nvSpPr>
          <p:cNvPr id="32" name="TextBox 31"/>
          <p:cNvSpPr txBox="1"/>
          <p:nvPr/>
        </p:nvSpPr>
        <p:spPr>
          <a:xfrm>
            <a:off x="6732240" y="5085979"/>
            <a:ext cx="1626595" cy="430887"/>
          </a:xfrm>
          <a:prstGeom prst="rect">
            <a:avLst/>
          </a:prstGeom>
          <a:noFill/>
        </p:spPr>
        <p:txBody>
          <a:bodyPr wrap="square" rtlCol="0">
            <a:spAutoFit/>
          </a:bodyPr>
          <a:lstStyle/>
          <a:p>
            <a:r>
              <a:rPr lang="en-US" sz="2200" dirty="0"/>
              <a:t>Lower: 100  </a:t>
            </a:r>
            <a:endParaRPr lang="en-GB" sz="2200" dirty="0"/>
          </a:p>
        </p:txBody>
      </p:sp>
      <p:sp>
        <p:nvSpPr>
          <p:cNvPr id="46" name="TextBox 45"/>
          <p:cNvSpPr txBox="1"/>
          <p:nvPr/>
        </p:nvSpPr>
        <p:spPr>
          <a:xfrm>
            <a:off x="6747561" y="5428725"/>
            <a:ext cx="1626595" cy="430887"/>
          </a:xfrm>
          <a:prstGeom prst="rect">
            <a:avLst/>
          </a:prstGeom>
          <a:noFill/>
        </p:spPr>
        <p:txBody>
          <a:bodyPr wrap="square" rtlCol="0">
            <a:spAutoFit/>
          </a:bodyPr>
          <a:lstStyle/>
          <a:p>
            <a:r>
              <a:rPr lang="en-US" sz="2200" dirty="0"/>
              <a:t>Upper: 130  </a:t>
            </a:r>
            <a:endParaRPr lang="en-GB" sz="2200" dirty="0"/>
          </a:p>
        </p:txBody>
      </p:sp>
      <p:sp>
        <p:nvSpPr>
          <p:cNvPr id="47" name="TextBox 46"/>
          <p:cNvSpPr txBox="1"/>
          <p:nvPr/>
        </p:nvSpPr>
        <p:spPr>
          <a:xfrm>
            <a:off x="6762882" y="5785336"/>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8  </a:t>
            </a:r>
            <a:endParaRPr lang="en-GB" sz="2200" dirty="0"/>
          </a:p>
        </p:txBody>
      </p:sp>
      <p:sp>
        <p:nvSpPr>
          <p:cNvPr id="48" name="TextBox 47"/>
          <p:cNvSpPr txBox="1"/>
          <p:nvPr/>
        </p:nvSpPr>
        <p:spPr>
          <a:xfrm>
            <a:off x="6766657" y="6128082"/>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110  </a:t>
            </a:r>
            <a:endParaRPr lang="en-GB" sz="2200" dirty="0"/>
          </a:p>
        </p:txBody>
      </p:sp>
      <p:sp>
        <p:nvSpPr>
          <p:cNvPr id="49" name="TextBox 48"/>
          <p:cNvSpPr txBox="1"/>
          <p:nvPr/>
        </p:nvSpPr>
        <p:spPr>
          <a:xfrm>
            <a:off x="8321040" y="5091049"/>
            <a:ext cx="802878"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1" name="TextBox 50"/>
          <p:cNvSpPr txBox="1"/>
          <p:nvPr/>
        </p:nvSpPr>
        <p:spPr>
          <a:xfrm>
            <a:off x="8321040" y="5402711"/>
            <a:ext cx="722673"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2" name="TextBox 51"/>
          <p:cNvSpPr txBox="1"/>
          <p:nvPr/>
        </p:nvSpPr>
        <p:spPr>
          <a:xfrm>
            <a:off x="8321040" y="5786443"/>
            <a:ext cx="703185"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3" name="TextBox 52"/>
          <p:cNvSpPr txBox="1"/>
          <p:nvPr/>
        </p:nvSpPr>
        <p:spPr>
          <a:xfrm>
            <a:off x="8321040" y="6154668"/>
            <a:ext cx="703185"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0" name="Freeform 49"/>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Rectangle 53">
            <a:hlinkClick r:id="rId3"/>
            <a:extLst>
              <a:ext uri="{FF2B5EF4-FFF2-40B4-BE49-F238E27FC236}">
                <a16:creationId xmlns:a16="http://schemas.microsoft.com/office/drawing/2014/main" id="{8E427BBA-BB72-41C5-BC50-49C04DB21C3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3"/>
            <a:extLst>
              <a:ext uri="{FF2B5EF4-FFF2-40B4-BE49-F238E27FC236}">
                <a16:creationId xmlns:a16="http://schemas.microsoft.com/office/drawing/2014/main" id="{83B9A417-FE4E-41C0-9740-523A011F90D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412824A-EB48-40FA-8550-E574C9DA36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32294" cy="4206240"/>
          </a:xfrm>
          <a:prstGeom prst="rect">
            <a:avLst/>
          </a:prstGeom>
        </p:spPr>
      </p:pic>
      <p:sp>
        <p:nvSpPr>
          <p:cNvPr id="59" name="TextBox 58">
            <a:extLst>
              <a:ext uri="{FF2B5EF4-FFF2-40B4-BE49-F238E27FC236}">
                <a16:creationId xmlns:a16="http://schemas.microsoft.com/office/drawing/2014/main" id="{744D19B4-B19C-4E55-9F39-DEF7FEB1BDD9}"/>
              </a:ext>
            </a:extLst>
          </p:cNvPr>
          <p:cNvSpPr txBox="1"/>
          <p:nvPr/>
        </p:nvSpPr>
        <p:spPr>
          <a:xfrm>
            <a:off x="8321040" y="6382636"/>
            <a:ext cx="685425"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pic>
        <p:nvPicPr>
          <p:cNvPr id="60" name="Picture 59">
            <a:extLst>
              <a:ext uri="{FF2B5EF4-FFF2-40B4-BE49-F238E27FC236}">
                <a16:creationId xmlns:a16="http://schemas.microsoft.com/office/drawing/2014/main" id="{1F7EE14C-3DCC-48B1-8610-4914B6F9B2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056" y="2340864"/>
            <a:ext cx="2228064" cy="4206240"/>
          </a:xfrm>
          <a:prstGeom prst="rect">
            <a:avLst/>
          </a:prstGeom>
        </p:spPr>
      </p:pic>
    </p:spTree>
    <p:extLst>
      <p:ext uri="{BB962C8B-B14F-4D97-AF65-F5344CB8AC3E}">
        <p14:creationId xmlns:p14="http://schemas.microsoft.com/office/powerpoint/2010/main" val="39294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46" grpId="0"/>
      <p:bldP spid="47" grpId="0"/>
      <p:bldP spid="48" grpId="0"/>
      <p:bldP spid="49" grpId="0"/>
      <p:bldP spid="51" grpId="0"/>
      <p:bldP spid="52" grpId="0"/>
      <p:bldP spid="53"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64708" cy="1107996"/>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3203848" y="5044934"/>
            <a:ext cx="5328592" cy="430887"/>
          </a:xfrm>
          <a:prstGeom prst="rect">
            <a:avLst/>
          </a:prstGeom>
          <a:noFill/>
        </p:spPr>
        <p:txBody>
          <a:bodyPr wrap="square" rtlCol="0">
            <a:spAutoFit/>
          </a:bodyPr>
          <a:lstStyle/>
          <a:p>
            <a:r>
              <a:rPr lang="en-GB" sz="2200" dirty="0"/>
              <a:t>The solution on the calculator is 0.88814056</a:t>
            </a:r>
          </a:p>
        </p:txBody>
      </p:sp>
      <p:sp>
        <p:nvSpPr>
          <p:cNvPr id="57" name="TextBox 56"/>
          <p:cNvSpPr txBox="1"/>
          <p:nvPr/>
        </p:nvSpPr>
        <p:spPr>
          <a:xfrm>
            <a:off x="7992380" y="1012675"/>
            <a:ext cx="1080120" cy="430887"/>
          </a:xfrm>
          <a:prstGeom prst="rect">
            <a:avLst/>
          </a:prstGeom>
          <a:noFill/>
        </p:spPr>
        <p:txBody>
          <a:bodyPr wrap="square" rtlCol="0">
            <a:spAutoFit/>
          </a:bodyPr>
          <a:lstStyle/>
          <a:p>
            <a:r>
              <a:rPr lang="en-GB" sz="2200" b="1" dirty="0">
                <a:solidFill>
                  <a:srgbClr val="0000FF"/>
                </a:solidFill>
              </a:rPr>
              <a:t>88.8%</a:t>
            </a:r>
          </a:p>
        </p:txBody>
      </p:sp>
      <p:sp>
        <p:nvSpPr>
          <p:cNvPr id="58" name="TextBox 57"/>
          <p:cNvSpPr txBox="1"/>
          <p:nvPr/>
        </p:nvSpPr>
        <p:spPr>
          <a:xfrm>
            <a:off x="3203848" y="5661248"/>
            <a:ext cx="5616624" cy="769441"/>
          </a:xfrm>
          <a:prstGeom prst="rect">
            <a:avLst/>
          </a:prstGeom>
          <a:noFill/>
        </p:spPr>
        <p:txBody>
          <a:bodyPr wrap="square" rtlCol="0">
            <a:spAutoFit/>
          </a:bodyPr>
          <a:lstStyle/>
          <a:p>
            <a:r>
              <a:rPr lang="en-GB" sz="2200" dirty="0"/>
              <a:t>So the percentage of pears that weigh between 100g and 130g is </a:t>
            </a:r>
            <a:r>
              <a:rPr lang="en-GB" sz="2200" b="1" dirty="0">
                <a:solidFill>
                  <a:srgbClr val="0000FF"/>
                </a:solidFill>
              </a:rPr>
              <a:t>88.8%</a:t>
            </a:r>
          </a:p>
        </p:txBody>
      </p:sp>
      <p:sp>
        <p:nvSpPr>
          <p:cNvPr id="45" name="Freeform 44"/>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2CF423F2-5F8B-4A99-ADC2-C3D927A683CC}"/>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1F6684C0-8B21-4C61-9DC5-F932D1F7AE2F}"/>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3A0FC4A-E3BD-4CDB-84F0-366F36D3D3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240280"/>
            <a:ext cx="2201486" cy="4206240"/>
          </a:xfrm>
          <a:prstGeom prst="rect">
            <a:avLst/>
          </a:prstGeom>
        </p:spPr>
      </p:pic>
    </p:spTree>
    <p:extLst>
      <p:ext uri="{BB962C8B-B14F-4D97-AF65-F5344CB8AC3E}">
        <p14:creationId xmlns:p14="http://schemas.microsoft.com/office/powerpoint/2010/main" val="35874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06619C0A-530B-4CEE-900C-9AEB18E1B3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
        <p:nvSpPr>
          <p:cNvPr id="2" name="TextBox 1"/>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 name="TextBox 4"/>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4680520" cy="430887"/>
          </a:xfrm>
          <a:prstGeom prst="rect">
            <a:avLst/>
          </a:prstGeom>
          <a:noFill/>
        </p:spPr>
        <p:txBody>
          <a:bodyPr wrap="square" rtlCol="0">
            <a:spAutoFit/>
          </a:bodyPr>
          <a:lstStyle/>
          <a:p>
            <a:r>
              <a:rPr lang="en-US" sz="2200" dirty="0"/>
              <a:t>Click on F5 DIST</a:t>
            </a:r>
            <a:endParaRPr lang="en-GB" sz="2200" dirty="0"/>
          </a:p>
        </p:txBody>
      </p:sp>
      <p:sp>
        <p:nvSpPr>
          <p:cNvPr id="54" name="TextBox 53"/>
          <p:cNvSpPr txBox="1"/>
          <p:nvPr/>
        </p:nvSpPr>
        <p:spPr>
          <a:xfrm>
            <a:off x="3137937" y="4613859"/>
            <a:ext cx="4680520" cy="430887"/>
          </a:xfrm>
          <a:prstGeom prst="rect">
            <a:avLst/>
          </a:prstGeom>
          <a:noFill/>
        </p:spPr>
        <p:txBody>
          <a:bodyPr wrap="square" rtlCol="0">
            <a:spAutoFit/>
          </a:bodyPr>
          <a:lstStyle/>
          <a:p>
            <a:r>
              <a:rPr lang="en-US" sz="2200" dirty="0"/>
              <a:t>EXIT, EXIT</a:t>
            </a:r>
            <a:endParaRPr lang="en-GB" sz="2200" dirty="0"/>
          </a:p>
        </p:txBody>
      </p:sp>
      <p:sp>
        <p:nvSpPr>
          <p:cNvPr id="4" name="Freeform 3"/>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cxnSp>
        <p:nvCxnSpPr>
          <p:cNvPr id="56" name="Straight Arrow Connector 55"/>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0F8F9DB-7699-4B22-B602-4D0BAACCF839}"/>
              </a:ext>
            </a:extLst>
          </p:cNvPr>
          <p:cNvSpPr txBox="1"/>
          <p:nvPr/>
        </p:nvSpPr>
        <p:spPr>
          <a:xfrm>
            <a:off x="179512" y="969051"/>
            <a:ext cx="932452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58" name="Rectangle 57">
            <a:hlinkClick r:id="rId4"/>
            <a:extLst>
              <a:ext uri="{FF2B5EF4-FFF2-40B4-BE49-F238E27FC236}">
                <a16:creationId xmlns:a16="http://schemas.microsoft.com/office/drawing/2014/main" id="{DAAE53B7-106C-4D64-AD7C-2D7FA3074B0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hlinkClick r:id="rId4"/>
            <a:extLst>
              <a:ext uri="{FF2B5EF4-FFF2-40B4-BE49-F238E27FC236}">
                <a16:creationId xmlns:a16="http://schemas.microsoft.com/office/drawing/2014/main" id="{FC0636AC-A4B1-4716-9297-F666E7A6EFE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4" grpId="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1628800"/>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1988840"/>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296800"/>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4680520" cy="430887"/>
          </a:xfrm>
          <a:prstGeom prst="rect">
            <a:avLst/>
          </a:prstGeom>
          <a:noFill/>
        </p:spPr>
        <p:txBody>
          <a:bodyPr wrap="square" rtlCol="0">
            <a:spAutoFit/>
          </a:bodyPr>
          <a:lstStyle/>
          <a:p>
            <a:r>
              <a:rPr lang="en-US" sz="2200" dirty="0"/>
              <a:t>Click on F1 NORM</a:t>
            </a:r>
            <a:endParaRPr lang="en-GB" sz="2200" dirty="0"/>
          </a:p>
        </p:txBody>
      </p:sp>
      <p:sp>
        <p:nvSpPr>
          <p:cNvPr id="54" name="Freeform 53"/>
          <p:cNvSpPr/>
          <p:nvPr/>
        </p:nvSpPr>
        <p:spPr>
          <a:xfrm>
            <a:off x="7234813" y="3712866"/>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7667028" y="4240222"/>
            <a:ext cx="725958" cy="369332"/>
          </a:xfrm>
          <a:prstGeom prst="rect">
            <a:avLst/>
          </a:prstGeom>
          <a:noFill/>
        </p:spPr>
        <p:txBody>
          <a:bodyPr wrap="square" rtlCol="0">
            <a:spAutoFit/>
          </a:bodyPr>
          <a:lstStyle/>
          <a:p>
            <a:r>
              <a:rPr lang="en-US" dirty="0"/>
              <a:t>8%</a:t>
            </a:r>
            <a:endParaRPr lang="en-GB" dirty="0"/>
          </a:p>
        </p:txBody>
      </p:sp>
      <p:cxnSp>
        <p:nvCxnSpPr>
          <p:cNvPr id="58" name="Straight Arrow Connector 57"/>
          <p:cNvCxnSpPr/>
          <p:nvPr/>
        </p:nvCxnSpPr>
        <p:spPr>
          <a:xfrm flipH="1" flipV="1">
            <a:off x="7354619" y="3933056"/>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31CB5C9-9874-4684-B939-3728A805035D}"/>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6" name="TextBox 55">
            <a:extLst>
              <a:ext uri="{FF2B5EF4-FFF2-40B4-BE49-F238E27FC236}">
                <a16:creationId xmlns:a16="http://schemas.microsoft.com/office/drawing/2014/main" id="{1C3A1158-EAA5-454D-8CC0-1B61C328DF24}"/>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9" name="TextBox 58">
            <a:extLst>
              <a:ext uri="{FF2B5EF4-FFF2-40B4-BE49-F238E27FC236}">
                <a16:creationId xmlns:a16="http://schemas.microsoft.com/office/drawing/2014/main" id="{81070090-CC48-45A8-AA4E-FB2A075736AB}"/>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0" name="TextBox 59">
            <a:extLst>
              <a:ext uri="{FF2B5EF4-FFF2-40B4-BE49-F238E27FC236}">
                <a16:creationId xmlns:a16="http://schemas.microsoft.com/office/drawing/2014/main" id="{227EED23-1E0B-4023-AE15-7E9BEF3F91E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1" name="Rectangle 60">
            <a:hlinkClick r:id="rId3"/>
            <a:extLst>
              <a:ext uri="{FF2B5EF4-FFF2-40B4-BE49-F238E27FC236}">
                <a16:creationId xmlns:a16="http://schemas.microsoft.com/office/drawing/2014/main" id="{6D97858B-B03F-4F99-8B98-A3E5AAB2BB7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hlinkClick r:id="rId3"/>
            <a:extLst>
              <a:ext uri="{FF2B5EF4-FFF2-40B4-BE49-F238E27FC236}">
                <a16:creationId xmlns:a16="http://schemas.microsoft.com/office/drawing/2014/main" id="{F0D4E244-89DF-4BED-90D6-2273E165BAA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C2CD6780-B85A-452A-941F-553ADBD93D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11630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52DFE1DD-7164-4C43-BD3C-7C387F1A77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4680520" cy="430887"/>
          </a:xfrm>
          <a:prstGeom prst="rect">
            <a:avLst/>
          </a:prstGeom>
          <a:noFill/>
        </p:spPr>
        <p:txBody>
          <a:bodyPr wrap="square" rtlCol="0">
            <a:spAutoFit/>
          </a:bodyPr>
          <a:lstStyle/>
          <a:p>
            <a:r>
              <a:rPr lang="en-US" sz="2200" dirty="0"/>
              <a:t>Click on F3 </a:t>
            </a:r>
            <a:r>
              <a:rPr lang="en-US" sz="2200" dirty="0" err="1"/>
              <a:t>InvN</a:t>
            </a:r>
            <a:endParaRPr lang="en-GB" sz="2200" dirty="0"/>
          </a:p>
        </p:txBody>
      </p:sp>
      <p:sp>
        <p:nvSpPr>
          <p:cNvPr id="54" name="TextBox 53"/>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cxnSp>
        <p:nvCxnSpPr>
          <p:cNvPr id="55" name="Straight Arrow Connector 54"/>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a:extLst>
              <a:ext uri="{FF2B5EF4-FFF2-40B4-BE49-F238E27FC236}">
                <a16:creationId xmlns:a16="http://schemas.microsoft.com/office/drawing/2014/main" id="{BDA3FB23-130F-4C31-A6E6-224BA197C5F0}"/>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8" name="TextBox 57">
            <a:extLst>
              <a:ext uri="{FF2B5EF4-FFF2-40B4-BE49-F238E27FC236}">
                <a16:creationId xmlns:a16="http://schemas.microsoft.com/office/drawing/2014/main" id="{1B2DD9B3-02EB-46C3-B282-867400A183AE}"/>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9" name="TextBox 58">
            <a:extLst>
              <a:ext uri="{FF2B5EF4-FFF2-40B4-BE49-F238E27FC236}">
                <a16:creationId xmlns:a16="http://schemas.microsoft.com/office/drawing/2014/main" id="{F5BDE42C-BA7F-4F1D-9DCF-E73DBD078E79}"/>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0" name="TextBox 59">
            <a:extLst>
              <a:ext uri="{FF2B5EF4-FFF2-40B4-BE49-F238E27FC236}">
                <a16:creationId xmlns:a16="http://schemas.microsoft.com/office/drawing/2014/main" id="{C7792C69-33CA-41FD-B878-79C999FB39D4}"/>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1" name="Rectangle 60">
            <a:hlinkClick r:id="rId4"/>
            <a:extLst>
              <a:ext uri="{FF2B5EF4-FFF2-40B4-BE49-F238E27FC236}">
                <a16:creationId xmlns:a16="http://schemas.microsoft.com/office/drawing/2014/main" id="{D1E467E7-6400-4D28-BD74-F542B71A1493}"/>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hlinkClick r:id="rId4"/>
            <a:extLst>
              <a:ext uri="{FF2B5EF4-FFF2-40B4-BE49-F238E27FC236}">
                <a16:creationId xmlns:a16="http://schemas.microsoft.com/office/drawing/2014/main" id="{C9DB93AB-08BA-4569-86A8-D11CD156F84C}"/>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6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369332"/>
          </a:xfrm>
          <a:prstGeom prst="rect">
            <a:avLst/>
          </a:prstGeom>
          <a:noFill/>
        </p:spPr>
        <p:txBody>
          <a:bodyPr wrap="square" rtlCol="0">
            <a:spAutoFit/>
          </a:bodyPr>
          <a:lstStyle/>
          <a:p>
            <a:r>
              <a:rPr lang="en-GB" dirty="0"/>
              <a:t>Sketch a diagram.  </a:t>
            </a:r>
            <a:r>
              <a:rPr lang="el-GR" dirty="0"/>
              <a:t>μ</a:t>
            </a:r>
            <a:r>
              <a:rPr lang="en-GB" dirty="0"/>
              <a:t> = 110g      </a:t>
            </a:r>
            <a:r>
              <a:rPr lang="el-GR" dirty="0"/>
              <a:t>σ</a:t>
            </a:r>
            <a:r>
              <a:rPr lang="en-GB" dirty="0"/>
              <a:t> = 8g</a:t>
            </a:r>
          </a:p>
        </p:txBody>
      </p:sp>
      <p:grpSp>
        <p:nvGrpSpPr>
          <p:cNvPr id="27" name="Group 26"/>
          <p:cNvGrpSpPr/>
          <p:nvPr/>
        </p:nvGrpSpPr>
        <p:grpSpPr>
          <a:xfrm>
            <a:off x="4860032" y="2064278"/>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424318"/>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3227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520662"/>
            <a:ext cx="4680520" cy="369332"/>
          </a:xfrm>
          <a:prstGeom prst="rect">
            <a:avLst/>
          </a:prstGeom>
          <a:noFill/>
        </p:spPr>
        <p:txBody>
          <a:bodyPr wrap="square" rtlCol="0">
            <a:spAutoFit/>
          </a:bodyPr>
          <a:lstStyle/>
          <a:p>
            <a:r>
              <a:rPr lang="en-US" dirty="0"/>
              <a:t>Type the information from the problem: </a:t>
            </a:r>
            <a:endParaRPr lang="en-GB" dirty="0"/>
          </a:p>
        </p:txBody>
      </p:sp>
      <p:sp>
        <p:nvSpPr>
          <p:cNvPr id="53" name="TextBox 52"/>
          <p:cNvSpPr txBox="1"/>
          <p:nvPr/>
        </p:nvSpPr>
        <p:spPr>
          <a:xfrm>
            <a:off x="7107632" y="5521457"/>
            <a:ext cx="1626595" cy="369332"/>
          </a:xfrm>
          <a:prstGeom prst="rect">
            <a:avLst/>
          </a:prstGeom>
          <a:noFill/>
        </p:spPr>
        <p:txBody>
          <a:bodyPr wrap="square" rtlCol="0">
            <a:spAutoFit/>
          </a:bodyPr>
          <a:lstStyle/>
          <a:p>
            <a:r>
              <a:rPr lang="en-US" dirty="0"/>
              <a:t>Area: 0.92 </a:t>
            </a:r>
            <a:endParaRPr lang="en-GB" dirty="0"/>
          </a:p>
        </p:txBody>
      </p:sp>
      <p:sp>
        <p:nvSpPr>
          <p:cNvPr id="55" name="TextBox 54"/>
          <p:cNvSpPr txBox="1"/>
          <p:nvPr/>
        </p:nvSpPr>
        <p:spPr>
          <a:xfrm>
            <a:off x="7138274" y="5880702"/>
            <a:ext cx="1626595" cy="369332"/>
          </a:xfrm>
          <a:prstGeom prst="rect">
            <a:avLst/>
          </a:prstGeom>
          <a:noFill/>
        </p:spPr>
        <p:txBody>
          <a:bodyPr wrap="square" rtlCol="0">
            <a:spAutoFit/>
          </a:bodyPr>
          <a:lstStyle/>
          <a:p>
            <a:r>
              <a:rPr lang="en-US" dirty="0">
                <a:sym typeface="Symbol" panose="05050102010706020507" pitchFamily="18" charset="2"/>
              </a:rPr>
              <a:t></a:t>
            </a:r>
            <a:r>
              <a:rPr lang="en-US" dirty="0"/>
              <a:t>: 8  </a:t>
            </a:r>
            <a:endParaRPr lang="en-GB" dirty="0"/>
          </a:p>
        </p:txBody>
      </p:sp>
      <p:sp>
        <p:nvSpPr>
          <p:cNvPr id="56" name="TextBox 55"/>
          <p:cNvSpPr txBox="1"/>
          <p:nvPr/>
        </p:nvSpPr>
        <p:spPr>
          <a:xfrm>
            <a:off x="7142049" y="6223448"/>
            <a:ext cx="1626595" cy="369332"/>
          </a:xfrm>
          <a:prstGeom prst="rect">
            <a:avLst/>
          </a:prstGeom>
          <a:noFill/>
        </p:spPr>
        <p:txBody>
          <a:bodyPr wrap="square" rtlCol="0">
            <a:spAutoFit/>
          </a:bodyPr>
          <a:lstStyle/>
          <a:p>
            <a:r>
              <a:rPr lang="en-US" dirty="0">
                <a:sym typeface="Symbol" panose="05050102010706020507" pitchFamily="18" charset="2"/>
              </a:rPr>
              <a:t></a:t>
            </a:r>
            <a:r>
              <a:rPr lang="en-US" dirty="0"/>
              <a:t>: 110  </a:t>
            </a:r>
            <a:endParaRPr lang="en-GB" dirty="0"/>
          </a:p>
        </p:txBody>
      </p:sp>
      <p:sp>
        <p:nvSpPr>
          <p:cNvPr id="57" name="TextBox 56"/>
          <p:cNvSpPr txBox="1"/>
          <p:nvPr/>
        </p:nvSpPr>
        <p:spPr>
          <a:xfrm>
            <a:off x="8392986" y="5526527"/>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59" name="TextBox 58"/>
          <p:cNvSpPr txBox="1"/>
          <p:nvPr/>
        </p:nvSpPr>
        <p:spPr>
          <a:xfrm>
            <a:off x="8348663" y="5881809"/>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60" name="TextBox 59"/>
          <p:cNvSpPr txBox="1"/>
          <p:nvPr/>
        </p:nvSpPr>
        <p:spPr>
          <a:xfrm>
            <a:off x="8348663" y="6250034"/>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63" name="TextBox 62"/>
          <p:cNvSpPr txBox="1"/>
          <p:nvPr/>
        </p:nvSpPr>
        <p:spPr>
          <a:xfrm>
            <a:off x="3099077" y="4944599"/>
            <a:ext cx="5937419" cy="646331"/>
          </a:xfrm>
          <a:prstGeom prst="rect">
            <a:avLst/>
          </a:prstGeom>
          <a:noFill/>
        </p:spPr>
        <p:txBody>
          <a:bodyPr wrap="square" rtlCol="0">
            <a:spAutoFit/>
          </a:bodyPr>
          <a:lstStyle/>
          <a:p>
            <a:r>
              <a:rPr lang="en-GB" dirty="0"/>
              <a:t>In this case the 8% of the pears are to the </a:t>
            </a:r>
            <a:r>
              <a:rPr lang="en-GB" b="1" dirty="0"/>
              <a:t>right</a:t>
            </a:r>
            <a:r>
              <a:rPr lang="en-GB" dirty="0"/>
              <a:t> of </a:t>
            </a:r>
            <a:r>
              <a:rPr lang="en-GB" i="1" dirty="0" err="1">
                <a:latin typeface="Times New Roman" pitchFamily="18" charset="0"/>
                <a:cs typeface="Times New Roman" pitchFamily="18" charset="0"/>
              </a:rPr>
              <a:t>m</a:t>
            </a:r>
            <a:r>
              <a:rPr lang="en-GB" dirty="0"/>
              <a:t>, so 92% are to the </a:t>
            </a:r>
            <a:r>
              <a:rPr lang="en-GB" b="1" dirty="0"/>
              <a:t>left</a:t>
            </a:r>
            <a:r>
              <a:rPr lang="en-GB" dirty="0"/>
              <a:t> of </a:t>
            </a:r>
            <a:r>
              <a:rPr lang="en-GB" i="1" dirty="0" err="1">
                <a:latin typeface="Times New Roman" pitchFamily="18" charset="0"/>
                <a:cs typeface="Times New Roman" pitchFamily="18" charset="0"/>
              </a:rPr>
              <a:t>m</a:t>
            </a:r>
            <a:r>
              <a:rPr lang="en-GB" dirty="0"/>
              <a:t>.</a:t>
            </a:r>
            <a:endParaRPr lang="en-GB" dirty="0">
              <a:cs typeface="Times New Roman" pitchFamily="18" charset="0"/>
            </a:endParaRPr>
          </a:p>
        </p:txBody>
      </p:sp>
      <p:sp>
        <p:nvSpPr>
          <p:cNvPr id="64" name="TextBox 63"/>
          <p:cNvSpPr txBox="1"/>
          <p:nvPr/>
        </p:nvSpPr>
        <p:spPr>
          <a:xfrm>
            <a:off x="8363985" y="6488668"/>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54" name="Freeform 53"/>
          <p:cNvSpPr/>
          <p:nvPr/>
        </p:nvSpPr>
        <p:spPr>
          <a:xfrm>
            <a:off x="7234813" y="4148344"/>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667028" y="4675700"/>
            <a:ext cx="725958" cy="369332"/>
          </a:xfrm>
          <a:prstGeom prst="rect">
            <a:avLst/>
          </a:prstGeom>
          <a:noFill/>
        </p:spPr>
        <p:txBody>
          <a:bodyPr wrap="square" rtlCol="0">
            <a:spAutoFit/>
          </a:bodyPr>
          <a:lstStyle/>
          <a:p>
            <a:r>
              <a:rPr lang="en-US" dirty="0"/>
              <a:t>8%</a:t>
            </a:r>
            <a:endParaRPr lang="en-GB" dirty="0"/>
          </a:p>
        </p:txBody>
      </p:sp>
      <p:cxnSp>
        <p:nvCxnSpPr>
          <p:cNvPr id="61" name="Straight Arrow Connector 60"/>
          <p:cNvCxnSpPr/>
          <p:nvPr/>
        </p:nvCxnSpPr>
        <p:spPr>
          <a:xfrm flipH="1" flipV="1">
            <a:off x="7354619" y="4368534"/>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816DC2-4902-45A6-BD5C-AB4A8950F8AF}"/>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5" name="TextBox 64">
            <a:extLst>
              <a:ext uri="{FF2B5EF4-FFF2-40B4-BE49-F238E27FC236}">
                <a16:creationId xmlns:a16="http://schemas.microsoft.com/office/drawing/2014/main" id="{33189B6C-BB1F-495D-A099-D2955F94CB54}"/>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6" name="TextBox 65">
            <a:extLst>
              <a:ext uri="{FF2B5EF4-FFF2-40B4-BE49-F238E27FC236}">
                <a16:creationId xmlns:a16="http://schemas.microsoft.com/office/drawing/2014/main" id="{F8DB0FCB-7FF2-4E6A-8893-40B9F8E3B76F}"/>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7" name="TextBox 66">
            <a:extLst>
              <a:ext uri="{FF2B5EF4-FFF2-40B4-BE49-F238E27FC236}">
                <a16:creationId xmlns:a16="http://schemas.microsoft.com/office/drawing/2014/main" id="{123B8258-7AD5-4509-84EC-52C9A709398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8" name="Rectangle 67">
            <a:hlinkClick r:id="rId3"/>
            <a:extLst>
              <a:ext uri="{FF2B5EF4-FFF2-40B4-BE49-F238E27FC236}">
                <a16:creationId xmlns:a16="http://schemas.microsoft.com/office/drawing/2014/main" id="{1D80D579-28C9-4869-BD2A-CAA7960319C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hlinkClick r:id="rId3"/>
            <a:extLst>
              <a:ext uri="{FF2B5EF4-FFF2-40B4-BE49-F238E27FC236}">
                <a16:creationId xmlns:a16="http://schemas.microsoft.com/office/drawing/2014/main" id="{104FC1D9-099E-4211-8B8D-34BE9A8A286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9839E892-BA46-4E82-936C-75AA4FCA77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20194" cy="4206240"/>
          </a:xfrm>
          <a:prstGeom prst="rect">
            <a:avLst/>
          </a:prstGeom>
        </p:spPr>
      </p:pic>
    </p:spTree>
    <p:extLst>
      <p:ext uri="{BB962C8B-B14F-4D97-AF65-F5344CB8AC3E}">
        <p14:creationId xmlns:p14="http://schemas.microsoft.com/office/powerpoint/2010/main" val="40381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56" grpId="0"/>
      <p:bldP spid="57" grpId="0"/>
      <p:bldP spid="59" grpId="0"/>
      <p:bldP spid="60"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383868" y="5507940"/>
            <a:ext cx="5577252" cy="430887"/>
          </a:xfrm>
          <a:prstGeom prst="rect">
            <a:avLst/>
          </a:prstGeom>
          <a:noFill/>
        </p:spPr>
        <p:txBody>
          <a:bodyPr wrap="square" rtlCol="0">
            <a:spAutoFit/>
          </a:bodyPr>
          <a:lstStyle/>
          <a:p>
            <a:r>
              <a:rPr lang="en-GB" sz="2200" dirty="0"/>
              <a:t>The solution on the calculator is 121.2405725</a:t>
            </a:r>
          </a:p>
        </p:txBody>
      </p:sp>
      <p:sp>
        <p:nvSpPr>
          <p:cNvPr id="53" name="TextBox 52"/>
          <p:cNvSpPr txBox="1"/>
          <p:nvPr/>
        </p:nvSpPr>
        <p:spPr>
          <a:xfrm>
            <a:off x="3383868" y="5867979"/>
            <a:ext cx="4248472" cy="430887"/>
          </a:xfrm>
          <a:prstGeom prst="rect">
            <a:avLst/>
          </a:prstGeom>
          <a:noFill/>
        </p:spPr>
        <p:txBody>
          <a:bodyPr wrap="square" rtlCol="0">
            <a:spAutoFit/>
          </a:bodyPr>
          <a:lstStyle/>
          <a:p>
            <a:r>
              <a:rPr lang="en-GB" sz="2200" dirty="0"/>
              <a:t>So </a:t>
            </a:r>
            <a:r>
              <a:rPr lang="en-GB" sz="2200" i="1" dirty="0" err="1">
                <a:latin typeface="Times New Roman" pitchFamily="18" charset="0"/>
                <a:cs typeface="Times New Roman" pitchFamily="18" charset="0"/>
              </a:rPr>
              <a:t>m</a:t>
            </a:r>
            <a:r>
              <a:rPr lang="en-GB" sz="2200" dirty="0"/>
              <a:t> = </a:t>
            </a:r>
            <a:r>
              <a:rPr lang="en-GB" sz="2200" b="1" dirty="0">
                <a:solidFill>
                  <a:srgbClr val="0000FF"/>
                </a:solidFill>
              </a:rPr>
              <a:t>121g </a:t>
            </a:r>
            <a:r>
              <a:rPr lang="en-GB" sz="2200" dirty="0"/>
              <a:t>(to 3 sig. fig.)</a:t>
            </a:r>
            <a:endParaRPr lang="en-GB" sz="2200" b="1" dirty="0">
              <a:solidFill>
                <a:srgbClr val="0000FF"/>
              </a:solidFill>
            </a:endParaRPr>
          </a:p>
        </p:txBody>
      </p:sp>
      <p:sp>
        <p:nvSpPr>
          <p:cNvPr id="54" name="TextBox 53"/>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cxnSp>
        <p:nvCxnSpPr>
          <p:cNvPr id="55" name="Straight Arrow Connector 54"/>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sp>
        <p:nvSpPr>
          <p:cNvPr id="58" name="TextBox 57">
            <a:extLst>
              <a:ext uri="{FF2B5EF4-FFF2-40B4-BE49-F238E27FC236}">
                <a16:creationId xmlns:a16="http://schemas.microsoft.com/office/drawing/2014/main" id="{91FC37E5-4BEB-4ABB-8D94-C3F6C740D81E}"/>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9" name="TextBox 58">
            <a:extLst>
              <a:ext uri="{FF2B5EF4-FFF2-40B4-BE49-F238E27FC236}">
                <a16:creationId xmlns:a16="http://schemas.microsoft.com/office/drawing/2014/main" id="{479E874D-2372-4402-96FB-29D488748689}"/>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0" name="TextBox 59">
            <a:extLst>
              <a:ext uri="{FF2B5EF4-FFF2-40B4-BE49-F238E27FC236}">
                <a16:creationId xmlns:a16="http://schemas.microsoft.com/office/drawing/2014/main" id="{A325A21E-8D31-43EC-92A1-4186C80EE69E}"/>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1" name="TextBox 60">
            <a:extLst>
              <a:ext uri="{FF2B5EF4-FFF2-40B4-BE49-F238E27FC236}">
                <a16:creationId xmlns:a16="http://schemas.microsoft.com/office/drawing/2014/main" id="{A5AE3978-9F88-4ABC-9257-FD3D5A64F43F}"/>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2" name="Rectangle 61">
            <a:hlinkClick r:id="rId3"/>
            <a:extLst>
              <a:ext uri="{FF2B5EF4-FFF2-40B4-BE49-F238E27FC236}">
                <a16:creationId xmlns:a16="http://schemas.microsoft.com/office/drawing/2014/main" id="{FFB2E97C-34FC-4165-B8DF-E66F05FB28BA}"/>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hlinkClick r:id="rId3"/>
            <a:extLst>
              <a:ext uri="{FF2B5EF4-FFF2-40B4-BE49-F238E27FC236}">
                <a16:creationId xmlns:a16="http://schemas.microsoft.com/office/drawing/2014/main" id="{5EBCE5CF-C364-44A3-A642-48768732232F}"/>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30D0457-10AC-4B75-8FD9-D5A544DAE3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9225" cy="4206240"/>
          </a:xfrm>
          <a:prstGeom prst="rect">
            <a:avLst/>
          </a:prstGeom>
        </p:spPr>
      </p:pic>
    </p:spTree>
    <p:extLst>
      <p:ext uri="{BB962C8B-B14F-4D97-AF65-F5344CB8AC3E}">
        <p14:creationId xmlns:p14="http://schemas.microsoft.com/office/powerpoint/2010/main" val="30180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B724E0E-1588-41D0-89CE-87F52E1BA3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
        <p:nvSpPr>
          <p:cNvPr id="2" name="TextBox 1"/>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7" name="TextBox 6"/>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8" name="TextBox 57"/>
          <p:cNvSpPr txBox="1"/>
          <p:nvPr/>
        </p:nvSpPr>
        <p:spPr>
          <a:xfrm>
            <a:off x="3167844" y="5022954"/>
            <a:ext cx="4680520" cy="430887"/>
          </a:xfrm>
          <a:prstGeom prst="rect">
            <a:avLst/>
          </a:prstGeom>
          <a:noFill/>
        </p:spPr>
        <p:txBody>
          <a:bodyPr wrap="square" rtlCol="0">
            <a:spAutoFit/>
          </a:bodyPr>
          <a:lstStyle/>
          <a:p>
            <a:r>
              <a:rPr lang="en-US" sz="2200" dirty="0"/>
              <a:t>Click on F5 DIST</a:t>
            </a:r>
            <a:endParaRPr lang="en-GB" sz="2200" dirty="0"/>
          </a:p>
        </p:txBody>
      </p:sp>
      <p:sp>
        <p:nvSpPr>
          <p:cNvPr id="60" name="TextBox 59"/>
          <p:cNvSpPr txBox="1"/>
          <p:nvPr/>
        </p:nvSpPr>
        <p:spPr>
          <a:xfrm>
            <a:off x="3137937" y="4613859"/>
            <a:ext cx="4680520" cy="430887"/>
          </a:xfrm>
          <a:prstGeom prst="rect">
            <a:avLst/>
          </a:prstGeom>
          <a:noFill/>
        </p:spPr>
        <p:txBody>
          <a:bodyPr wrap="square" rtlCol="0">
            <a:spAutoFit/>
          </a:bodyPr>
          <a:lstStyle/>
          <a:p>
            <a:r>
              <a:rPr lang="en-US" sz="2200" dirty="0"/>
              <a:t>EXIT, EXIT</a:t>
            </a:r>
            <a:endParaRPr lang="en-GB" sz="2200" dirty="0"/>
          </a:p>
        </p:txBody>
      </p:sp>
      <p:sp>
        <p:nvSpPr>
          <p:cNvPr id="6" name="Freeform 5"/>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a:extLst>
              <a:ext uri="{FF2B5EF4-FFF2-40B4-BE49-F238E27FC236}">
                <a16:creationId xmlns:a16="http://schemas.microsoft.com/office/drawing/2014/main" id="{22A166F2-DED3-4F69-8F82-C35F2444738D}"/>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7" name="TextBox 66">
            <a:extLst>
              <a:ext uri="{FF2B5EF4-FFF2-40B4-BE49-F238E27FC236}">
                <a16:creationId xmlns:a16="http://schemas.microsoft.com/office/drawing/2014/main" id="{4FE0BABC-DAA9-4624-8B61-C42111E4CD0E}"/>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8" name="TextBox 67">
            <a:extLst>
              <a:ext uri="{FF2B5EF4-FFF2-40B4-BE49-F238E27FC236}">
                <a16:creationId xmlns:a16="http://schemas.microsoft.com/office/drawing/2014/main" id="{92754835-52A7-4CDE-9288-4FF6D75FB801}"/>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9" name="TextBox 68">
            <a:extLst>
              <a:ext uri="{FF2B5EF4-FFF2-40B4-BE49-F238E27FC236}">
                <a16:creationId xmlns:a16="http://schemas.microsoft.com/office/drawing/2014/main" id="{7AA93F6F-53CD-427C-8377-205D2D0BA257}"/>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0" name="TextBox 69">
            <a:extLst>
              <a:ext uri="{FF2B5EF4-FFF2-40B4-BE49-F238E27FC236}">
                <a16:creationId xmlns:a16="http://schemas.microsoft.com/office/drawing/2014/main" id="{1C98129D-4D27-439E-BC6A-398AC0748E89}"/>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71" name="Rectangle 70">
            <a:hlinkClick r:id="rId4"/>
            <a:extLst>
              <a:ext uri="{FF2B5EF4-FFF2-40B4-BE49-F238E27FC236}">
                <a16:creationId xmlns:a16="http://schemas.microsoft.com/office/drawing/2014/main" id="{FD43DB75-3318-4655-BAED-785C235C87D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hlinkClick r:id="rId4"/>
            <a:extLst>
              <a:ext uri="{FF2B5EF4-FFF2-40B4-BE49-F238E27FC236}">
                <a16:creationId xmlns:a16="http://schemas.microsoft.com/office/drawing/2014/main" id="{96D9DCB3-074B-4FCC-9CBA-11A3736CF0E2}"/>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 grpId="0" animBg="1"/>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91688808-C943-4442-BDB3-20057771FD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3167844" y="5022954"/>
            <a:ext cx="4680520" cy="430887"/>
          </a:xfrm>
          <a:prstGeom prst="rect">
            <a:avLst/>
          </a:prstGeom>
          <a:noFill/>
        </p:spPr>
        <p:txBody>
          <a:bodyPr wrap="square" rtlCol="0">
            <a:spAutoFit/>
          </a:bodyPr>
          <a:lstStyle/>
          <a:p>
            <a:r>
              <a:rPr lang="en-US" sz="2200" dirty="0"/>
              <a:t>Click on F1 NORM</a:t>
            </a:r>
            <a:endParaRPr lang="en-GB" sz="2200" dirty="0"/>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58D255E6-C3D8-4A97-94DF-F872ACD7C43F}"/>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3D7E123D-D777-4139-B351-7593D0E8D7BD}"/>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888C5203-EF4C-4FC7-896A-B6D69C6C85A8}"/>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2E967348-948E-4746-BDAE-55517B521E2B}"/>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AFD10A93-32F7-42F2-8610-6EF6100D533E}"/>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E97C2A19-BBEB-496D-A656-777B6FF0B3FB}"/>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D4049009-2337-4661-BB75-5A9DDCFDE8BF}"/>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4"/>
            <a:extLst>
              <a:ext uri="{FF2B5EF4-FFF2-40B4-BE49-F238E27FC236}">
                <a16:creationId xmlns:a16="http://schemas.microsoft.com/office/drawing/2014/main" id="{1725F436-D532-4C36-96A5-B210B75318E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4"/>
            <a:extLst>
              <a:ext uri="{FF2B5EF4-FFF2-40B4-BE49-F238E27FC236}">
                <a16:creationId xmlns:a16="http://schemas.microsoft.com/office/drawing/2014/main" id="{2194E28E-5067-4F3C-A177-B0A0EB351F5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2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30E8F66F-1C72-4B59-8F4B-7720A31AC3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3167844" y="5022954"/>
            <a:ext cx="4680520" cy="430887"/>
          </a:xfrm>
          <a:prstGeom prst="rect">
            <a:avLst/>
          </a:prstGeom>
          <a:noFill/>
        </p:spPr>
        <p:txBody>
          <a:bodyPr wrap="square" rtlCol="0">
            <a:spAutoFit/>
          </a:bodyPr>
          <a:lstStyle/>
          <a:p>
            <a:r>
              <a:rPr lang="en-US" sz="2200" dirty="0"/>
              <a:t>Click on F2 </a:t>
            </a:r>
            <a:r>
              <a:rPr lang="en-US" sz="2200" dirty="0" err="1"/>
              <a:t>Ncd</a:t>
            </a:r>
            <a:endParaRPr lang="en-GB" sz="2200" dirty="0"/>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8529147D-5D20-41BE-9841-680D50018917}"/>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4CD4B88B-6E11-4115-96DB-F5086F7ABD3C}"/>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8FEF12C8-0D47-45CC-9F1F-A95A3E5F5BAE}"/>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8E6D9B17-940F-483C-96DC-B3AD33AE2431}"/>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20AB29D0-F127-4321-B805-5A6A11341388}"/>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02E44A3D-801E-4C57-8422-286E082177A7}"/>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F60EFF00-B3A8-4488-AD26-8786E94B540C}"/>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4"/>
            <a:extLst>
              <a:ext uri="{FF2B5EF4-FFF2-40B4-BE49-F238E27FC236}">
                <a16:creationId xmlns:a16="http://schemas.microsoft.com/office/drawing/2014/main" id="{CBD6062A-887A-4BC6-92E0-295C6DDC4362}"/>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4"/>
            <a:extLst>
              <a:ext uri="{FF2B5EF4-FFF2-40B4-BE49-F238E27FC236}">
                <a16:creationId xmlns:a16="http://schemas.microsoft.com/office/drawing/2014/main" id="{D2E36FEE-9FE8-4B77-A333-C7A9C22AA5D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9" name="Freeform 28"/>
          <p:cNvSpPr/>
          <p:nvPr/>
        </p:nvSpPr>
        <p:spPr>
          <a:xfrm>
            <a:off x="299487" y="3363931"/>
            <a:ext cx="1884784" cy="1276428"/>
          </a:xfrm>
          <a:custGeom>
            <a:avLst/>
            <a:gdLst>
              <a:gd name="connsiteX0" fmla="*/ 1884784 w 1884784"/>
              <a:gd name="connsiteY0" fmla="*/ 1265231 h 1276428"/>
              <a:gd name="connsiteX1" fmla="*/ 1884784 w 1884784"/>
              <a:gd name="connsiteY1" fmla="*/ 608356 h 1276428"/>
              <a:gd name="connsiteX2" fmla="*/ 1728030 w 1884784"/>
              <a:gd name="connsiteY2" fmla="*/ 339634 h 1276428"/>
              <a:gd name="connsiteX3" fmla="*/ 1545150 w 1884784"/>
              <a:gd name="connsiteY3" fmla="*/ 100771 h 1276428"/>
              <a:gd name="connsiteX4" fmla="*/ 1440647 w 1884784"/>
              <a:gd name="connsiteY4" fmla="*/ 26126 h 1276428"/>
              <a:gd name="connsiteX5" fmla="*/ 1339876 w 1884784"/>
              <a:gd name="connsiteY5" fmla="*/ 0 h 1276428"/>
              <a:gd name="connsiteX6" fmla="*/ 1186854 w 1884784"/>
              <a:gd name="connsiteY6" fmla="*/ 82109 h 1276428"/>
              <a:gd name="connsiteX7" fmla="*/ 1026368 w 1884784"/>
              <a:gd name="connsiteY7" fmla="*/ 253793 h 1276428"/>
              <a:gd name="connsiteX8" fmla="*/ 768843 w 1884784"/>
              <a:gd name="connsiteY8" fmla="*/ 623285 h 1276428"/>
              <a:gd name="connsiteX9" fmla="*/ 619553 w 1884784"/>
              <a:gd name="connsiteY9" fmla="*/ 854684 h 1276428"/>
              <a:gd name="connsiteX10" fmla="*/ 466531 w 1884784"/>
              <a:gd name="connsiteY10" fmla="*/ 1063690 h 1276428"/>
              <a:gd name="connsiteX11" fmla="*/ 358296 w 1884784"/>
              <a:gd name="connsiteY11" fmla="*/ 1153264 h 1276428"/>
              <a:gd name="connsiteX12" fmla="*/ 261257 w 1884784"/>
              <a:gd name="connsiteY12" fmla="*/ 1220444 h 1276428"/>
              <a:gd name="connsiteX13" fmla="*/ 145558 w 1884784"/>
              <a:gd name="connsiteY13" fmla="*/ 1239105 h 1276428"/>
              <a:gd name="connsiteX14" fmla="*/ 7465 w 1884784"/>
              <a:gd name="connsiteY14" fmla="*/ 1254034 h 1276428"/>
              <a:gd name="connsiteX15" fmla="*/ 0 w 1884784"/>
              <a:gd name="connsiteY15" fmla="*/ 1268963 h 1276428"/>
              <a:gd name="connsiteX16" fmla="*/ 190345 w 1884784"/>
              <a:gd name="connsiteY16" fmla="*/ 1276428 h 1276428"/>
              <a:gd name="connsiteX17" fmla="*/ 1884784 w 1884784"/>
              <a:gd name="connsiteY17" fmla="*/ 1265231 h 1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4784" h="1276428">
                <a:moveTo>
                  <a:pt x="1884784" y="1265231"/>
                </a:moveTo>
                <a:lnTo>
                  <a:pt x="1884784" y="608356"/>
                </a:lnTo>
                <a:lnTo>
                  <a:pt x="1728030" y="339634"/>
                </a:lnTo>
                <a:lnTo>
                  <a:pt x="1545150" y="100771"/>
                </a:lnTo>
                <a:lnTo>
                  <a:pt x="1440647" y="26126"/>
                </a:lnTo>
                <a:lnTo>
                  <a:pt x="1339876" y="0"/>
                </a:lnTo>
                <a:lnTo>
                  <a:pt x="1186854" y="82109"/>
                </a:lnTo>
                <a:lnTo>
                  <a:pt x="1026368" y="253793"/>
                </a:lnTo>
                <a:lnTo>
                  <a:pt x="768843" y="623285"/>
                </a:lnTo>
                <a:lnTo>
                  <a:pt x="619553" y="854684"/>
                </a:lnTo>
                <a:lnTo>
                  <a:pt x="466531" y="1063690"/>
                </a:lnTo>
                <a:lnTo>
                  <a:pt x="358296" y="1153264"/>
                </a:lnTo>
                <a:lnTo>
                  <a:pt x="261257" y="1220444"/>
                </a:lnTo>
                <a:lnTo>
                  <a:pt x="145558" y="1239105"/>
                </a:lnTo>
                <a:lnTo>
                  <a:pt x="7465" y="1254034"/>
                </a:lnTo>
                <a:lnTo>
                  <a:pt x="0" y="1268963"/>
                </a:lnTo>
                <a:lnTo>
                  <a:pt x="190345" y="1276428"/>
                </a:lnTo>
                <a:lnTo>
                  <a:pt x="1884784" y="1265231"/>
                </a:lnTo>
                <a:close/>
              </a:path>
            </a:pathLst>
          </a:custGeom>
          <a:pattFill prst="wdUpDiag">
            <a:fgClr>
              <a:srgbClr val="CC00CC"/>
            </a:fgClr>
            <a:bgClr>
              <a:schemeClr val="bg1"/>
            </a:bgClr>
          </a:patt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179512" y="980728"/>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753458"/>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2204864"/>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0.813</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666529"/>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666529"/>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644104"/>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978268"/>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3" name="Freeform 22"/>
          <p:cNvSpPr/>
          <p:nvPr/>
        </p:nvSpPr>
        <p:spPr>
          <a:xfrm>
            <a:off x="288713" y="3366284"/>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24" name="Rectangle 23"/>
          <p:cNvSpPr/>
          <p:nvPr/>
        </p:nvSpPr>
        <p:spPr>
          <a:xfrm>
            <a:off x="1466592" y="4675759"/>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231246"/>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988443"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66652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66652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3002"/>
            <a:ext cx="2880320" cy="2232248"/>
          </a:xfrm>
          <a:prstGeom prst="rect">
            <a:avLst/>
          </a:prstGeom>
        </p:spPr>
      </p:pic>
      <p:sp>
        <p:nvSpPr>
          <p:cNvPr id="34" name="TextBox 33"/>
          <p:cNvSpPr txBox="1"/>
          <p:nvPr/>
        </p:nvSpPr>
        <p:spPr>
          <a:xfrm>
            <a:off x="3736960" y="3140968"/>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553254"/>
            <a:ext cx="1108282" cy="461665"/>
          </a:xfrm>
          <a:prstGeom prst="rect">
            <a:avLst/>
          </a:prstGeom>
          <a:noFill/>
        </p:spPr>
        <p:txBody>
          <a:bodyPr wrap="square" rtlCol="0">
            <a:spAutoFit/>
          </a:bodyPr>
          <a:lstStyle/>
          <a:p>
            <a:r>
              <a:rPr lang="en-GB" sz="2400" dirty="0"/>
              <a:t>Type 1</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65388" y="3553253"/>
            <a:ext cx="1705094" cy="461665"/>
          </a:xfrm>
          <a:prstGeom prst="rect">
            <a:avLst/>
          </a:prstGeom>
          <a:noFill/>
        </p:spPr>
        <p:txBody>
          <a:bodyPr wrap="square" rtlCol="0">
            <a:spAutoFit/>
          </a:bodyPr>
          <a:lstStyle/>
          <a:p>
            <a:r>
              <a:rPr lang="en-GB" sz="2400" dirty="0"/>
              <a:t>Run-Matrix</a:t>
            </a:r>
            <a:endParaRPr lang="en-GB"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39" name="TextBox 38"/>
          <p:cNvSpPr txBox="1"/>
          <p:nvPr/>
        </p:nvSpPr>
        <p:spPr>
          <a:xfrm>
            <a:off x="3733510" y="3947478"/>
            <a:ext cx="1644557" cy="461665"/>
          </a:xfrm>
          <a:prstGeom prst="rect">
            <a:avLst/>
          </a:prstGeom>
          <a:noFill/>
        </p:spPr>
        <p:txBody>
          <a:bodyPr wrap="square" rtlCol="0">
            <a:spAutoFit/>
          </a:bodyPr>
          <a:lstStyle/>
          <a:p>
            <a:r>
              <a:rPr lang="en-GB" sz="2400" dirty="0"/>
              <a:t>Press OPTN</a:t>
            </a:r>
            <a:endParaRPr lang="en-GB" sz="2400"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1" name="TextBox 40"/>
          <p:cNvSpPr txBox="1"/>
          <p:nvPr/>
        </p:nvSpPr>
        <p:spPr>
          <a:xfrm>
            <a:off x="3739261" y="4311237"/>
            <a:ext cx="1644557" cy="461665"/>
          </a:xfrm>
          <a:prstGeom prst="rect">
            <a:avLst/>
          </a:prstGeom>
          <a:noFill/>
        </p:spPr>
        <p:txBody>
          <a:bodyPr wrap="square" rtlCol="0">
            <a:spAutoFit/>
          </a:bodyPr>
          <a:lstStyle/>
          <a:p>
            <a:r>
              <a:rPr lang="en-GB" sz="2400" dirty="0"/>
              <a:t>F5: STAT</a:t>
            </a:r>
            <a:endParaRPr lang="en-GB" sz="24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3" name="TextBox 42"/>
          <p:cNvSpPr txBox="1"/>
          <p:nvPr/>
        </p:nvSpPr>
        <p:spPr>
          <a:xfrm>
            <a:off x="3733159" y="4658653"/>
            <a:ext cx="1644557" cy="461665"/>
          </a:xfrm>
          <a:prstGeom prst="rect">
            <a:avLst/>
          </a:prstGeom>
          <a:noFill/>
        </p:spPr>
        <p:txBody>
          <a:bodyPr wrap="square" rtlCol="0">
            <a:spAutoFit/>
          </a:bodyPr>
          <a:lstStyle/>
          <a:p>
            <a:r>
              <a:rPr lang="en-GB" sz="2400" dirty="0"/>
              <a:t>F3: DIST</a:t>
            </a:r>
            <a:endParaRPr lang="en-GB" sz="24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5" name="TextBox 44"/>
          <p:cNvSpPr txBox="1"/>
          <p:nvPr/>
        </p:nvSpPr>
        <p:spPr>
          <a:xfrm>
            <a:off x="3726434" y="5022412"/>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7" name="TextBox 46"/>
          <p:cNvSpPr txBox="1"/>
          <p:nvPr/>
        </p:nvSpPr>
        <p:spPr>
          <a:xfrm>
            <a:off x="3733159" y="5416636"/>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9" name="TextBox 48"/>
          <p:cNvSpPr txBox="1"/>
          <p:nvPr/>
        </p:nvSpPr>
        <p:spPr>
          <a:xfrm>
            <a:off x="3785001" y="5764052"/>
            <a:ext cx="4099367" cy="461665"/>
          </a:xfrm>
          <a:prstGeom prst="rect">
            <a:avLst/>
          </a:prstGeom>
          <a:noFill/>
        </p:spPr>
        <p:txBody>
          <a:bodyPr wrap="square" rtlCol="0">
            <a:spAutoFit/>
          </a:bodyPr>
          <a:lstStyle/>
          <a:p>
            <a:r>
              <a:rPr lang="en-GB" sz="2400" dirty="0"/>
              <a:t>Type in this order: 0.813, 1, 0)</a:t>
            </a:r>
            <a:endParaRPr lang="en-GB" sz="2400" dirty="0">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51" name="TextBox 50"/>
          <p:cNvSpPr txBox="1"/>
          <p:nvPr/>
        </p:nvSpPr>
        <p:spPr>
          <a:xfrm>
            <a:off x="7566641" y="5762018"/>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pic>
        <p:nvPicPr>
          <p:cNvPr id="52" name="Picture 5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26480" y="3146871"/>
            <a:ext cx="2880320" cy="2232248"/>
          </a:xfrm>
          <a:prstGeom prst="rect">
            <a:avLst/>
          </a:prstGeom>
        </p:spPr>
      </p:pic>
      <p:sp>
        <p:nvSpPr>
          <p:cNvPr id="53" name="TextBox 52"/>
          <p:cNvSpPr txBox="1"/>
          <p:nvPr/>
        </p:nvSpPr>
        <p:spPr>
          <a:xfrm>
            <a:off x="3785001" y="6244394"/>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0.889</a:t>
            </a:r>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111366" y="4071466"/>
            <a:ext cx="710451" cy="369332"/>
          </a:xfrm>
          <a:prstGeom prst="rect">
            <a:avLst/>
          </a:prstGeom>
        </p:spPr>
        <p:txBody>
          <a:bodyPr wrap="none">
            <a:spAutoFit/>
          </a:bodyPr>
          <a:lstStyle/>
          <a:p>
            <a:r>
              <a:rPr lang="en-GB" dirty="0"/>
              <a:t>0.813</a:t>
            </a:r>
          </a:p>
        </p:txBody>
      </p:sp>
      <p:sp>
        <p:nvSpPr>
          <p:cNvPr id="38" name="TextBox 37"/>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4" name="Rectangle 53">
            <a:hlinkClick r:id="rId11"/>
            <a:extLst>
              <a:ext uri="{FF2B5EF4-FFF2-40B4-BE49-F238E27FC236}">
                <a16:creationId xmlns:a16="http://schemas.microsoft.com/office/drawing/2014/main" id="{61EF25B8-C4A4-4A12-914C-568D737422F2}"/>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hlinkClick r:id="rId11"/>
            <a:extLst>
              <a:ext uri="{FF2B5EF4-FFF2-40B4-BE49-F238E27FC236}">
                <a16:creationId xmlns:a16="http://schemas.microsoft.com/office/drawing/2014/main" id="{824A0076-7222-4B60-8FD7-8C71BD9936D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5" grpId="0"/>
      <p:bldP spid="6" grpId="0"/>
      <p:bldP spid="7" grpId="0"/>
      <p:bldP spid="8" grpId="0"/>
      <p:bldP spid="19" grpId="0"/>
      <p:bldP spid="23" grpId="0" animBg="1"/>
      <p:bldP spid="24" grpId="0"/>
      <p:bldP spid="28" grpId="0"/>
      <p:bldP spid="30" grpId="0"/>
      <p:bldP spid="31" grpId="0"/>
      <p:bldP spid="32" grpId="0"/>
      <p:bldP spid="34" grpId="0"/>
      <p:bldP spid="35" grpId="0"/>
      <p:bldP spid="36" grpId="0"/>
      <p:bldP spid="39" grpId="0"/>
      <p:bldP spid="41" grpId="0"/>
      <p:bldP spid="43" grpId="0"/>
      <p:bldP spid="45" grpId="0"/>
      <p:bldP spid="47" grpId="0"/>
      <p:bldP spid="49" grpId="0"/>
      <p:bldP spid="51" grpId="0"/>
      <p:bldP spid="5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3391202F-2C5E-43FE-867B-3F17BF8B04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13223" cy="4206240"/>
          </a:xfrm>
          <a:prstGeom prst="rect">
            <a:avLst/>
          </a:prstGeom>
        </p:spPr>
      </p:pic>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2890890" y="4844969"/>
            <a:ext cx="4978085" cy="430887"/>
          </a:xfrm>
          <a:prstGeom prst="rect">
            <a:avLst/>
          </a:prstGeom>
          <a:noFill/>
        </p:spPr>
        <p:txBody>
          <a:bodyPr wrap="square" rtlCol="0">
            <a:spAutoFit/>
          </a:bodyPr>
          <a:lstStyle/>
          <a:p>
            <a:r>
              <a:rPr lang="en-US" sz="2200" dirty="0"/>
              <a:t>Type the information from the problem: </a:t>
            </a:r>
            <a:endParaRPr lang="en-GB" sz="2200" dirty="0"/>
          </a:p>
        </p:txBody>
      </p:sp>
      <p:sp>
        <p:nvSpPr>
          <p:cNvPr id="58" name="TextBox 57"/>
          <p:cNvSpPr txBox="1"/>
          <p:nvPr/>
        </p:nvSpPr>
        <p:spPr>
          <a:xfrm>
            <a:off x="6729984" y="5085979"/>
            <a:ext cx="1857971" cy="430887"/>
          </a:xfrm>
          <a:prstGeom prst="rect">
            <a:avLst/>
          </a:prstGeom>
          <a:noFill/>
        </p:spPr>
        <p:txBody>
          <a:bodyPr wrap="square" rtlCol="0">
            <a:spAutoFit/>
          </a:bodyPr>
          <a:lstStyle/>
          <a:p>
            <a:r>
              <a:rPr lang="en-US" sz="2200" dirty="0"/>
              <a:t>Lower: -1E99  </a:t>
            </a:r>
            <a:endParaRPr lang="en-GB" sz="2200" dirty="0"/>
          </a:p>
        </p:txBody>
      </p:sp>
      <p:sp>
        <p:nvSpPr>
          <p:cNvPr id="59" name="TextBox 58"/>
          <p:cNvSpPr txBox="1"/>
          <p:nvPr/>
        </p:nvSpPr>
        <p:spPr>
          <a:xfrm>
            <a:off x="6729984" y="5428725"/>
            <a:ext cx="1626595" cy="430887"/>
          </a:xfrm>
          <a:prstGeom prst="rect">
            <a:avLst/>
          </a:prstGeom>
          <a:noFill/>
        </p:spPr>
        <p:txBody>
          <a:bodyPr wrap="square" rtlCol="0">
            <a:spAutoFit/>
          </a:bodyPr>
          <a:lstStyle/>
          <a:p>
            <a:r>
              <a:rPr lang="en-US" sz="2200" dirty="0"/>
              <a:t>Upper: 105  </a:t>
            </a:r>
            <a:endParaRPr lang="en-GB" sz="2200" dirty="0"/>
          </a:p>
        </p:txBody>
      </p:sp>
      <p:sp>
        <p:nvSpPr>
          <p:cNvPr id="60" name="TextBox 59"/>
          <p:cNvSpPr txBox="1"/>
          <p:nvPr/>
        </p:nvSpPr>
        <p:spPr>
          <a:xfrm>
            <a:off x="6729984" y="5718266"/>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8  </a:t>
            </a:r>
            <a:endParaRPr lang="en-GB" sz="2200" dirty="0"/>
          </a:p>
        </p:txBody>
      </p:sp>
      <p:sp>
        <p:nvSpPr>
          <p:cNvPr id="61" name="TextBox 60"/>
          <p:cNvSpPr txBox="1"/>
          <p:nvPr/>
        </p:nvSpPr>
        <p:spPr>
          <a:xfrm>
            <a:off x="6729984" y="6048326"/>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110  </a:t>
            </a:r>
            <a:endParaRPr lang="en-GB" sz="2200" dirty="0"/>
          </a:p>
        </p:txBody>
      </p:sp>
      <p:sp>
        <p:nvSpPr>
          <p:cNvPr id="62" name="TextBox 61"/>
          <p:cNvSpPr txBox="1"/>
          <p:nvPr/>
        </p:nvSpPr>
        <p:spPr>
          <a:xfrm>
            <a:off x="8321040" y="5091049"/>
            <a:ext cx="717020"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3" name="TextBox 62"/>
          <p:cNvSpPr txBox="1"/>
          <p:nvPr/>
        </p:nvSpPr>
        <p:spPr>
          <a:xfrm>
            <a:off x="8321040" y="5402711"/>
            <a:ext cx="795337"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4" name="TextBox 63"/>
          <p:cNvSpPr txBox="1"/>
          <p:nvPr/>
        </p:nvSpPr>
        <p:spPr>
          <a:xfrm>
            <a:off x="8321040" y="5719373"/>
            <a:ext cx="612457"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6" name="TextBox 65"/>
          <p:cNvSpPr txBox="1"/>
          <p:nvPr/>
        </p:nvSpPr>
        <p:spPr>
          <a:xfrm>
            <a:off x="8321040" y="6381328"/>
            <a:ext cx="743002"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7" name="TextBox 66"/>
          <p:cNvSpPr txBox="1"/>
          <p:nvPr/>
        </p:nvSpPr>
        <p:spPr>
          <a:xfrm>
            <a:off x="8321040" y="6048326"/>
            <a:ext cx="612457"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5" name="Freeform 64"/>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04BCE40E-21D9-4C22-A509-D49D729AE936}"/>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9" name="TextBox 68">
            <a:extLst>
              <a:ext uri="{FF2B5EF4-FFF2-40B4-BE49-F238E27FC236}">
                <a16:creationId xmlns:a16="http://schemas.microsoft.com/office/drawing/2014/main" id="{524BC6A3-54EC-4D5C-B757-CD0A63962C46}"/>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70" name="TextBox 69">
            <a:extLst>
              <a:ext uri="{FF2B5EF4-FFF2-40B4-BE49-F238E27FC236}">
                <a16:creationId xmlns:a16="http://schemas.microsoft.com/office/drawing/2014/main" id="{5C03CBCC-4F96-4BF1-991E-17114F2A7205}"/>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71" name="TextBox 70">
            <a:extLst>
              <a:ext uri="{FF2B5EF4-FFF2-40B4-BE49-F238E27FC236}">
                <a16:creationId xmlns:a16="http://schemas.microsoft.com/office/drawing/2014/main" id="{7342F8A8-94C5-427C-8CD2-56686BE7921A}"/>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72" name="TextBox 71">
            <a:extLst>
              <a:ext uri="{FF2B5EF4-FFF2-40B4-BE49-F238E27FC236}">
                <a16:creationId xmlns:a16="http://schemas.microsoft.com/office/drawing/2014/main" id="{7E5ABBC8-C5EF-4767-BD3C-8CD644EBB708}"/>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3" name="TextBox 72">
            <a:extLst>
              <a:ext uri="{FF2B5EF4-FFF2-40B4-BE49-F238E27FC236}">
                <a16:creationId xmlns:a16="http://schemas.microsoft.com/office/drawing/2014/main" id="{96CEADDF-8707-4B03-942D-48EF029FF7C0}"/>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4" name="TextBox 73">
            <a:extLst>
              <a:ext uri="{FF2B5EF4-FFF2-40B4-BE49-F238E27FC236}">
                <a16:creationId xmlns:a16="http://schemas.microsoft.com/office/drawing/2014/main" id="{0765F9A1-C43F-42E9-88AA-B4936DEA18AD}"/>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75" name="Rectangle 74">
            <a:hlinkClick r:id="rId4"/>
            <a:extLst>
              <a:ext uri="{FF2B5EF4-FFF2-40B4-BE49-F238E27FC236}">
                <a16:creationId xmlns:a16="http://schemas.microsoft.com/office/drawing/2014/main" id="{51CE5DB3-3020-420D-9B0D-6EB3E10155B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hlinkClick r:id="rId4"/>
            <a:extLst>
              <a:ext uri="{FF2B5EF4-FFF2-40B4-BE49-F238E27FC236}">
                <a16:creationId xmlns:a16="http://schemas.microsoft.com/office/drawing/2014/main" id="{601A30DA-48A2-4F67-84E8-9E36CC306332}"/>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1D5E8AF-B110-474D-AC2F-A076B22859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056" y="2340864"/>
            <a:ext cx="2203508" cy="4206240"/>
          </a:xfrm>
          <a:prstGeom prst="rect">
            <a:avLst/>
          </a:prstGeom>
        </p:spPr>
      </p:pic>
    </p:spTree>
    <p:extLst>
      <p:ext uri="{BB962C8B-B14F-4D97-AF65-F5344CB8AC3E}">
        <p14:creationId xmlns:p14="http://schemas.microsoft.com/office/powerpoint/2010/main" val="37397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77"/>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8" grpId="0"/>
      <p:bldP spid="59" grpId="0"/>
      <p:bldP spid="60" grpId="0"/>
      <p:bldP spid="61" grpId="0"/>
      <p:bldP spid="62" grpId="0"/>
      <p:bldP spid="63" grpId="0"/>
      <p:bldP spid="64" grpId="0"/>
      <p:bldP spid="66" grpId="0"/>
      <p:bldP spid="67"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131840" y="4928528"/>
            <a:ext cx="5544616" cy="430887"/>
          </a:xfrm>
          <a:prstGeom prst="rect">
            <a:avLst/>
          </a:prstGeom>
          <a:noFill/>
        </p:spPr>
        <p:txBody>
          <a:bodyPr wrap="square" rtlCol="0">
            <a:spAutoFit/>
          </a:bodyPr>
          <a:lstStyle/>
          <a:p>
            <a:r>
              <a:rPr lang="en-GB" sz="2200" dirty="0"/>
              <a:t>The solution on the calculator is 0.26598552</a:t>
            </a:r>
          </a:p>
        </p:txBody>
      </p:sp>
      <p:sp>
        <p:nvSpPr>
          <p:cNvPr id="31" name="TextBox 30"/>
          <p:cNvSpPr txBox="1"/>
          <p:nvPr/>
        </p:nvSpPr>
        <p:spPr>
          <a:xfrm>
            <a:off x="3203848" y="5323855"/>
            <a:ext cx="5940152" cy="769441"/>
          </a:xfrm>
          <a:prstGeom prst="rect">
            <a:avLst/>
          </a:prstGeom>
          <a:noFill/>
        </p:spPr>
        <p:txBody>
          <a:bodyPr wrap="square" rtlCol="0">
            <a:spAutoFit/>
          </a:bodyPr>
          <a:lstStyle/>
          <a:p>
            <a:r>
              <a:rPr lang="en-GB" sz="2200" dirty="0"/>
              <a:t>So the percentage of pears that weigh between 100g and 130g is 26.6%.</a:t>
            </a:r>
            <a:endParaRPr lang="en-GB" sz="2200" b="1" dirty="0">
              <a:solidFill>
                <a:srgbClr val="0000FF"/>
              </a:solidFill>
            </a:endParaRPr>
          </a:p>
        </p:txBody>
      </p:sp>
      <p:sp>
        <p:nvSpPr>
          <p:cNvPr id="32" name="TextBox 31"/>
          <p:cNvSpPr txBox="1"/>
          <p:nvPr/>
        </p:nvSpPr>
        <p:spPr>
          <a:xfrm>
            <a:off x="3140986" y="5974430"/>
            <a:ext cx="5760640" cy="769441"/>
          </a:xfrm>
          <a:prstGeom prst="rect">
            <a:avLst/>
          </a:prstGeom>
          <a:noFill/>
        </p:spPr>
        <p:txBody>
          <a:bodyPr wrap="square" rtlCol="0">
            <a:spAutoFit/>
          </a:bodyPr>
          <a:lstStyle/>
          <a:p>
            <a:r>
              <a:rPr lang="en-GB" sz="2200" dirty="0"/>
              <a:t>250 x 0.266 = 66.5, so the expected number of pears that weigh less than 105g is </a:t>
            </a:r>
            <a:r>
              <a:rPr lang="en-GB" sz="2200" b="1" dirty="0">
                <a:solidFill>
                  <a:srgbClr val="0000FF"/>
                </a:solidFill>
              </a:rPr>
              <a:t>66 or 67</a:t>
            </a:r>
            <a:r>
              <a:rPr lang="en-GB" sz="2200" dirty="0"/>
              <a:t>.</a:t>
            </a:r>
            <a:endParaRPr lang="en-GB" sz="2200" b="1" dirty="0">
              <a:solidFill>
                <a:srgbClr val="0000FF"/>
              </a:solidFill>
            </a:endParaRPr>
          </a:p>
        </p:txBody>
      </p:sp>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DB4967E0-0BD3-47C2-AE8A-B5BBCA91C2CD}"/>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673F4110-F786-4776-BF52-A16E25D10DC8}"/>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64560578-63C1-4D8E-8196-D2A1194A8E84}"/>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C35A8C52-94D1-4115-A0C9-4FE59897A1BA}"/>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DADA6B8E-3DF6-4342-8E18-02A2548BFDDB}"/>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5C7D6B2B-59D0-4CC0-985A-E5EB2334EBE2}"/>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DC4417A8-3E40-4488-81AA-E1FBF73EAD7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3"/>
            <a:extLst>
              <a:ext uri="{FF2B5EF4-FFF2-40B4-BE49-F238E27FC236}">
                <a16:creationId xmlns:a16="http://schemas.microsoft.com/office/drawing/2014/main" id="{D02C3913-1765-4946-9D72-5C4E67EF5825}"/>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3"/>
            <a:extLst>
              <a:ext uri="{FF2B5EF4-FFF2-40B4-BE49-F238E27FC236}">
                <a16:creationId xmlns:a16="http://schemas.microsoft.com/office/drawing/2014/main" id="{712D3FEE-5537-4E82-80C5-585EC2ED19ED}"/>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4D7AAF-D5A6-4D91-B409-C28C66EB48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15402" cy="4206240"/>
          </a:xfrm>
          <a:prstGeom prst="rect">
            <a:avLst/>
          </a:prstGeom>
        </p:spPr>
      </p:pic>
    </p:spTree>
    <p:extLst>
      <p:ext uri="{BB962C8B-B14F-4D97-AF65-F5344CB8AC3E}">
        <p14:creationId xmlns:p14="http://schemas.microsoft.com/office/powerpoint/2010/main" val="8533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ge&#10;&#10;Description automatically generated">
            <a:hlinkClick r:id="rId2"/>
            <a:extLst>
              <a:ext uri="{FF2B5EF4-FFF2-40B4-BE49-F238E27FC236}">
                <a16:creationId xmlns:a16="http://schemas.microsoft.com/office/drawing/2014/main" id="{F1229F4D-42CD-45F9-A346-0BEB3F4D81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9775" y="762000"/>
            <a:ext cx="5381625" cy="3457575"/>
          </a:xfrm>
          <a:prstGeom prst="rect">
            <a:avLst/>
          </a:prstGeom>
        </p:spPr>
      </p:pic>
      <p:sp>
        <p:nvSpPr>
          <p:cNvPr id="7" name="TextBox 6">
            <a:extLst>
              <a:ext uri="{FF2B5EF4-FFF2-40B4-BE49-F238E27FC236}">
                <a16:creationId xmlns:a16="http://schemas.microsoft.com/office/drawing/2014/main" id="{834A3044-064E-4F4F-9A40-DCB022A1AF45}"/>
              </a:ext>
            </a:extLst>
          </p:cNvPr>
          <p:cNvSpPr txBox="1"/>
          <p:nvPr/>
        </p:nvSpPr>
        <p:spPr>
          <a:xfrm>
            <a:off x="1524000" y="205115"/>
            <a:ext cx="6400800" cy="523220"/>
          </a:xfrm>
          <a:prstGeom prst="rect">
            <a:avLst/>
          </a:prstGeom>
          <a:noFill/>
        </p:spPr>
        <p:txBody>
          <a:bodyPr wrap="square" rtlCol="0">
            <a:spAutoFit/>
          </a:bodyPr>
          <a:lstStyle/>
          <a:p>
            <a:r>
              <a:rPr lang="en-US" sz="2800" dirty="0"/>
              <a:t>Thank you for using resources from</a:t>
            </a:r>
            <a:endParaRPr lang="en-GB" sz="2800" dirty="0"/>
          </a:p>
        </p:txBody>
      </p:sp>
      <p:sp>
        <p:nvSpPr>
          <p:cNvPr id="8" name="TextBox 7">
            <a:extLst>
              <a:ext uri="{FF2B5EF4-FFF2-40B4-BE49-F238E27FC236}">
                <a16:creationId xmlns:a16="http://schemas.microsoft.com/office/drawing/2014/main" id="{63C7B91D-FA43-4DDC-AF24-F0D95F8771D8}"/>
              </a:ext>
            </a:extLst>
          </p:cNvPr>
          <p:cNvSpPr txBox="1"/>
          <p:nvPr/>
        </p:nvSpPr>
        <p:spPr>
          <a:xfrm>
            <a:off x="1828800" y="4678740"/>
            <a:ext cx="5815012" cy="523220"/>
          </a:xfrm>
          <a:prstGeom prst="rect">
            <a:avLst/>
          </a:prstGeom>
          <a:noFill/>
        </p:spPr>
        <p:txBody>
          <a:bodyPr wrap="square" rtlCol="0">
            <a:spAutoFit/>
          </a:bodyPr>
          <a:lstStyle/>
          <a:p>
            <a:r>
              <a:rPr lang="en-US" sz="2800" dirty="0">
                <a:hlinkClick r:id="rId2"/>
              </a:rPr>
              <a:t>https://www.mathssupport.org</a:t>
            </a:r>
            <a:r>
              <a:rPr lang="en-US" sz="2800" dirty="0"/>
              <a:t> </a:t>
            </a:r>
            <a:endParaRPr lang="en-GB" sz="2800" dirty="0"/>
          </a:p>
        </p:txBody>
      </p:sp>
      <p:sp>
        <p:nvSpPr>
          <p:cNvPr id="9" name="TextBox 8">
            <a:extLst>
              <a:ext uri="{FF2B5EF4-FFF2-40B4-BE49-F238E27FC236}">
                <a16:creationId xmlns:a16="http://schemas.microsoft.com/office/drawing/2014/main" id="{BF331B16-2188-481D-902D-B24DB2D19006}"/>
              </a:ext>
            </a:extLst>
          </p:cNvPr>
          <p:cNvSpPr txBox="1"/>
          <p:nvPr/>
        </p:nvSpPr>
        <p:spPr>
          <a:xfrm>
            <a:off x="762000" y="5201960"/>
            <a:ext cx="7848600" cy="523220"/>
          </a:xfrm>
          <a:prstGeom prst="rect">
            <a:avLst/>
          </a:prstGeom>
          <a:noFill/>
        </p:spPr>
        <p:txBody>
          <a:bodyPr wrap="square" rtlCol="0">
            <a:spAutoFit/>
          </a:bodyPr>
          <a:lstStyle/>
          <a:p>
            <a:r>
              <a:rPr lang="en-US" sz="2800" dirty="0"/>
              <a:t>If you have a special request, drop us an email</a:t>
            </a:r>
            <a:endParaRPr lang="en-GB" sz="2800" dirty="0"/>
          </a:p>
        </p:txBody>
      </p:sp>
      <p:sp>
        <p:nvSpPr>
          <p:cNvPr id="10" name="TextBox 9">
            <a:extLst>
              <a:ext uri="{FF2B5EF4-FFF2-40B4-BE49-F238E27FC236}">
                <a16:creationId xmlns:a16="http://schemas.microsoft.com/office/drawing/2014/main" id="{B7DDA8DB-4973-4CCB-A3BF-CDF0FC0B875C}"/>
              </a:ext>
            </a:extLst>
          </p:cNvPr>
          <p:cNvSpPr txBox="1"/>
          <p:nvPr/>
        </p:nvSpPr>
        <p:spPr>
          <a:xfrm>
            <a:off x="2286000" y="5725180"/>
            <a:ext cx="4852988" cy="523220"/>
          </a:xfrm>
          <a:prstGeom prst="rect">
            <a:avLst/>
          </a:prstGeom>
          <a:noFill/>
        </p:spPr>
        <p:txBody>
          <a:bodyPr wrap="square" rtlCol="0">
            <a:spAutoFit/>
          </a:bodyPr>
          <a:lstStyle/>
          <a:p>
            <a:r>
              <a:rPr lang="en-US" sz="2800" dirty="0">
                <a:hlinkClick r:id="rId4"/>
              </a:rPr>
              <a:t>info@mathssupport.org</a:t>
            </a:r>
            <a:r>
              <a:rPr lang="en-US" sz="2800" dirty="0"/>
              <a:t> </a:t>
            </a:r>
            <a:endParaRPr lang="en-GB" sz="2800" dirty="0"/>
          </a:p>
        </p:txBody>
      </p:sp>
      <p:sp>
        <p:nvSpPr>
          <p:cNvPr id="11" name="Rectangle 10">
            <a:hlinkClick r:id="rId5"/>
            <a:extLst>
              <a:ext uri="{FF2B5EF4-FFF2-40B4-BE49-F238E27FC236}">
                <a16:creationId xmlns:a16="http://schemas.microsoft.com/office/drawing/2014/main" id="{385B5B7E-21DC-4261-B654-DEFEDE6D8129}"/>
              </a:ext>
            </a:extLst>
          </p:cNvPr>
          <p:cNvSpPr/>
          <p:nvPr/>
        </p:nvSpPr>
        <p:spPr>
          <a:xfrm>
            <a:off x="8085320" y="92439"/>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extLst>
              <a:ext uri="{FF2B5EF4-FFF2-40B4-BE49-F238E27FC236}">
                <a16:creationId xmlns:a16="http://schemas.microsoft.com/office/drawing/2014/main" id="{F35685D4-CF87-4E82-8D62-66EF53CDEA76}"/>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8983EF-CE04-4600-8A87-8640EEF47371}"/>
              </a:ext>
            </a:extLst>
          </p:cNvPr>
          <p:cNvSpPr txBox="1"/>
          <p:nvPr/>
        </p:nvSpPr>
        <p:spPr>
          <a:xfrm>
            <a:off x="1524000" y="4155520"/>
            <a:ext cx="6400800" cy="523220"/>
          </a:xfrm>
          <a:prstGeom prst="rect">
            <a:avLst/>
          </a:prstGeom>
          <a:noFill/>
        </p:spPr>
        <p:txBody>
          <a:bodyPr wrap="square" rtlCol="0">
            <a:spAutoFit/>
          </a:bodyPr>
          <a:lstStyle/>
          <a:p>
            <a:r>
              <a:rPr lang="en-US" sz="2800" dirty="0"/>
              <a:t>For more resources visit our website</a:t>
            </a:r>
            <a:endParaRPr lang="en-GB" sz="2800" dirty="0"/>
          </a:p>
        </p:txBody>
      </p:sp>
    </p:spTree>
    <p:extLst>
      <p:ext uri="{BB962C8B-B14F-4D97-AF65-F5344CB8AC3E}">
        <p14:creationId xmlns:p14="http://schemas.microsoft.com/office/powerpoint/2010/main" val="93869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9" name="Freeform 8"/>
          <p:cNvSpPr/>
          <p:nvPr/>
        </p:nvSpPr>
        <p:spPr>
          <a:xfrm>
            <a:off x="1827185" y="3127506"/>
            <a:ext cx="998725" cy="1214150"/>
          </a:xfrm>
          <a:custGeom>
            <a:avLst/>
            <a:gdLst>
              <a:gd name="connsiteX0" fmla="*/ 4594 w 1640406"/>
              <a:gd name="connsiteY0" fmla="*/ 436522 h 1281998"/>
              <a:gd name="connsiteX1" fmla="*/ 0 w 1640406"/>
              <a:gd name="connsiteY1" fmla="*/ 1272808 h 1281998"/>
              <a:gd name="connsiteX2" fmla="*/ 1635811 w 1640406"/>
              <a:gd name="connsiteY2" fmla="*/ 1281998 h 1281998"/>
              <a:gd name="connsiteX3" fmla="*/ 1640406 w 1640406"/>
              <a:gd name="connsiteY3" fmla="*/ 1240643 h 1281998"/>
              <a:gd name="connsiteX4" fmla="*/ 1479581 w 1640406"/>
              <a:gd name="connsiteY4" fmla="*/ 1208478 h 1281998"/>
              <a:gd name="connsiteX5" fmla="*/ 1364707 w 1640406"/>
              <a:gd name="connsiteY5" fmla="*/ 1139553 h 1281998"/>
              <a:gd name="connsiteX6" fmla="*/ 1217668 w 1640406"/>
              <a:gd name="connsiteY6" fmla="*/ 974134 h 1281998"/>
              <a:gd name="connsiteX7" fmla="*/ 1075224 w 1640406"/>
              <a:gd name="connsiteY7" fmla="*/ 721411 h 1281998"/>
              <a:gd name="connsiteX8" fmla="*/ 735195 w 1640406"/>
              <a:gd name="connsiteY8" fmla="*/ 183799 h 1281998"/>
              <a:gd name="connsiteX9" fmla="*/ 588156 w 1640406"/>
              <a:gd name="connsiteY9" fmla="*/ 32164 h 1281998"/>
              <a:gd name="connsiteX10" fmla="*/ 464092 w 1640406"/>
              <a:gd name="connsiteY10" fmla="*/ 0 h 1281998"/>
              <a:gd name="connsiteX11" fmla="*/ 330838 w 1640406"/>
              <a:gd name="connsiteY11" fmla="*/ 41354 h 1281998"/>
              <a:gd name="connsiteX12" fmla="*/ 165419 w 1640406"/>
              <a:gd name="connsiteY12" fmla="*/ 197583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588156 w 1640406"/>
              <a:gd name="connsiteY10" fmla="*/ 32164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4594 w 1640406"/>
              <a:gd name="connsiteY12" fmla="*/ 436522 h 1281998"/>
              <a:gd name="connsiteX0" fmla="*/ 4594 w 1640406"/>
              <a:gd name="connsiteY0" fmla="*/ 368674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11" fmla="*/ 4594 w 1640406"/>
              <a:gd name="connsiteY11" fmla="*/ 368674 h 1214150"/>
              <a:gd name="connsiteX0" fmla="*/ 641681 w 1640406"/>
              <a:gd name="connsiteY0" fmla="*/ 0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0" fmla="*/ 0 w 998725"/>
              <a:gd name="connsiteY0" fmla="*/ 0 h 1214150"/>
              <a:gd name="connsiteX1" fmla="*/ 1615 w 998725"/>
              <a:gd name="connsiteY1" fmla="*/ 1202673 h 1214150"/>
              <a:gd name="connsiteX2" fmla="*/ 994130 w 998725"/>
              <a:gd name="connsiteY2" fmla="*/ 1214150 h 1214150"/>
              <a:gd name="connsiteX3" fmla="*/ 998725 w 998725"/>
              <a:gd name="connsiteY3" fmla="*/ 1172795 h 1214150"/>
              <a:gd name="connsiteX4" fmla="*/ 837900 w 998725"/>
              <a:gd name="connsiteY4" fmla="*/ 1140630 h 1214150"/>
              <a:gd name="connsiteX5" fmla="*/ 723026 w 998725"/>
              <a:gd name="connsiteY5" fmla="*/ 1071705 h 1214150"/>
              <a:gd name="connsiteX6" fmla="*/ 575987 w 998725"/>
              <a:gd name="connsiteY6" fmla="*/ 906286 h 1214150"/>
              <a:gd name="connsiteX7" fmla="*/ 433543 w 998725"/>
              <a:gd name="connsiteY7" fmla="*/ 653563 h 1214150"/>
              <a:gd name="connsiteX8" fmla="*/ 93514 w 998725"/>
              <a:gd name="connsiteY8" fmla="*/ 115951 h 1214150"/>
              <a:gd name="connsiteX9" fmla="*/ 0 w 998725"/>
              <a:gd name="connsiteY9" fmla="*/ 0 h 121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25" h="1214150">
                <a:moveTo>
                  <a:pt x="0" y="0"/>
                </a:moveTo>
                <a:cubicBezTo>
                  <a:pt x="538" y="400891"/>
                  <a:pt x="1077" y="801782"/>
                  <a:pt x="1615" y="1202673"/>
                </a:cubicBezTo>
                <a:lnTo>
                  <a:pt x="994130" y="1214150"/>
                </a:lnTo>
                <a:lnTo>
                  <a:pt x="998725" y="1172795"/>
                </a:lnTo>
                <a:lnTo>
                  <a:pt x="837900" y="1140630"/>
                </a:lnTo>
                <a:lnTo>
                  <a:pt x="723026" y="1071705"/>
                </a:lnTo>
                <a:lnTo>
                  <a:pt x="575987" y="906286"/>
                </a:lnTo>
                <a:lnTo>
                  <a:pt x="433543" y="653563"/>
                </a:lnTo>
                <a:lnTo>
                  <a:pt x="93514" y="115951"/>
                </a:lnTo>
                <a:lnTo>
                  <a:pt x="0" y="0"/>
                </a:lnTo>
                <a:close/>
              </a:path>
            </a:pathLst>
          </a:custGeom>
          <a:pattFill prst="wdUpDiag">
            <a:fgClr>
              <a:srgbClr val="FF3399"/>
            </a:fgClr>
            <a:bgClr>
              <a:schemeClr val="bg1"/>
            </a:bgClr>
          </a:pattFill>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048635"/>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692696"/>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465426"/>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1916832"/>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348880"/>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88518" y="2352126"/>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326455"/>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660619"/>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358110"/>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2913597"/>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216602"/>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713900" y="4273492"/>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492896"/>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492896"/>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0968"/>
            <a:ext cx="2880320" cy="2232248"/>
          </a:xfrm>
          <a:prstGeom prst="rect">
            <a:avLst/>
          </a:prstGeom>
        </p:spPr>
      </p:pic>
      <p:sp>
        <p:nvSpPr>
          <p:cNvPr id="34" name="TextBox 33"/>
          <p:cNvSpPr txBox="1"/>
          <p:nvPr/>
        </p:nvSpPr>
        <p:spPr>
          <a:xfrm>
            <a:off x="3736960" y="2967335"/>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379621"/>
            <a:ext cx="1108282" cy="461665"/>
          </a:xfrm>
          <a:prstGeom prst="rect">
            <a:avLst/>
          </a:prstGeom>
          <a:noFill/>
        </p:spPr>
        <p:txBody>
          <a:bodyPr wrap="square" rtlCol="0">
            <a:spAutoFit/>
          </a:bodyPr>
          <a:lstStyle/>
          <a:p>
            <a:r>
              <a:rPr lang="en-GB" sz="2400" dirty="0"/>
              <a:t>Type 1</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65388" y="3379620"/>
            <a:ext cx="1705094" cy="461665"/>
          </a:xfrm>
          <a:prstGeom prst="rect">
            <a:avLst/>
          </a:prstGeom>
          <a:noFill/>
        </p:spPr>
        <p:txBody>
          <a:bodyPr wrap="square" rtlCol="0">
            <a:spAutoFit/>
          </a:bodyPr>
          <a:lstStyle/>
          <a:p>
            <a:r>
              <a:rPr lang="en-GB" sz="2400" dirty="0"/>
              <a:t>Run-Matrix</a:t>
            </a:r>
            <a:endParaRPr lang="en-GB"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39" name="TextBox 38"/>
          <p:cNvSpPr txBox="1"/>
          <p:nvPr/>
        </p:nvSpPr>
        <p:spPr>
          <a:xfrm>
            <a:off x="3733510" y="3773845"/>
            <a:ext cx="1644557" cy="461665"/>
          </a:xfrm>
          <a:prstGeom prst="rect">
            <a:avLst/>
          </a:prstGeom>
          <a:noFill/>
        </p:spPr>
        <p:txBody>
          <a:bodyPr wrap="square" rtlCol="0">
            <a:spAutoFit/>
          </a:bodyPr>
          <a:lstStyle/>
          <a:p>
            <a:r>
              <a:rPr lang="en-GB" sz="2400" dirty="0"/>
              <a:t>Press OPTN</a:t>
            </a:r>
            <a:endParaRPr lang="en-GB" sz="2400"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1" name="TextBox 40"/>
          <p:cNvSpPr txBox="1"/>
          <p:nvPr/>
        </p:nvSpPr>
        <p:spPr>
          <a:xfrm>
            <a:off x="3739261" y="4137604"/>
            <a:ext cx="1644557" cy="461665"/>
          </a:xfrm>
          <a:prstGeom prst="rect">
            <a:avLst/>
          </a:prstGeom>
          <a:noFill/>
        </p:spPr>
        <p:txBody>
          <a:bodyPr wrap="square" rtlCol="0">
            <a:spAutoFit/>
          </a:bodyPr>
          <a:lstStyle/>
          <a:p>
            <a:r>
              <a:rPr lang="en-GB" sz="2400" dirty="0"/>
              <a:t>F5: STAT</a:t>
            </a:r>
            <a:endParaRPr lang="en-GB" sz="24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3" name="TextBox 42"/>
          <p:cNvSpPr txBox="1"/>
          <p:nvPr/>
        </p:nvSpPr>
        <p:spPr>
          <a:xfrm>
            <a:off x="3733159" y="4485020"/>
            <a:ext cx="1644557" cy="461665"/>
          </a:xfrm>
          <a:prstGeom prst="rect">
            <a:avLst/>
          </a:prstGeom>
          <a:noFill/>
        </p:spPr>
        <p:txBody>
          <a:bodyPr wrap="square" rtlCol="0">
            <a:spAutoFit/>
          </a:bodyPr>
          <a:lstStyle/>
          <a:p>
            <a:r>
              <a:rPr lang="en-GB" sz="2400" dirty="0"/>
              <a:t>F3: DIST</a:t>
            </a:r>
            <a:endParaRPr lang="en-GB" sz="24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5" name="TextBox 44"/>
          <p:cNvSpPr txBox="1"/>
          <p:nvPr/>
        </p:nvSpPr>
        <p:spPr>
          <a:xfrm>
            <a:off x="3726434" y="4848779"/>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7" name="TextBox 46"/>
          <p:cNvSpPr txBox="1"/>
          <p:nvPr/>
        </p:nvSpPr>
        <p:spPr>
          <a:xfrm>
            <a:off x="3733159" y="5243003"/>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9" name="TextBox 48"/>
          <p:cNvSpPr txBox="1"/>
          <p:nvPr/>
        </p:nvSpPr>
        <p:spPr>
          <a:xfrm>
            <a:off x="3785001" y="5590419"/>
            <a:ext cx="4099367" cy="461665"/>
          </a:xfrm>
          <a:prstGeom prst="rect">
            <a:avLst/>
          </a:prstGeom>
          <a:noFill/>
        </p:spPr>
        <p:txBody>
          <a:bodyPr wrap="square" rtlCol="0">
            <a:spAutoFit/>
          </a:bodyPr>
          <a:lstStyle/>
          <a:p>
            <a:r>
              <a:rPr lang="en-GB" sz="2400" dirty="0"/>
              <a:t>Type in this order: 0.616, 1, 0)</a:t>
            </a:r>
            <a:endParaRPr lang="en-GB" sz="24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7566641" y="5588385"/>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785001" y="6070761"/>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0.295</a:t>
            </a:r>
            <a:endParaRPr lang="en-GB" sz="24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8479" y="4628743"/>
            <a:ext cx="3393401" cy="1938992"/>
          </a:xfrm>
          <a:prstGeom prst="rect">
            <a:avLst/>
          </a:prstGeom>
          <a:noFill/>
        </p:spPr>
        <p:txBody>
          <a:bodyPr wrap="square" rtlCol="0">
            <a:spAutoFit/>
          </a:bodyPr>
          <a:lstStyle/>
          <a:p>
            <a:r>
              <a:rPr lang="en-GB" sz="2400" dirty="0"/>
              <a:t>Notice that the vale of 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 is the same as the value of 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1 - 0.384, let’s find </a:t>
            </a:r>
            <a:r>
              <a:rPr lang="en-GB" sz="2400" i="1" dirty="0">
                <a:latin typeface="Times New Roman" panose="02020603050405020304" pitchFamily="18" charset="0"/>
                <a:cs typeface="Times New Roman" panose="02020603050405020304" pitchFamily="18" charset="0"/>
              </a:rPr>
              <a:t>a</a:t>
            </a:r>
            <a:r>
              <a:rPr lang="en-GB" sz="2400" dirty="0"/>
              <a:t>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0.616</a:t>
            </a:r>
            <a:r>
              <a:rPr lang="en-GB" sz="2400" dirty="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12" name="Rectangle 11"/>
          <p:cNvSpPr/>
          <p:nvPr/>
        </p:nvSpPr>
        <p:spPr>
          <a:xfrm>
            <a:off x="1795179" y="3916002"/>
            <a:ext cx="710451" cy="369332"/>
          </a:xfrm>
          <a:prstGeom prst="rect">
            <a:avLst/>
          </a:prstGeom>
        </p:spPr>
        <p:txBody>
          <a:bodyPr wrap="none">
            <a:spAutoFit/>
          </a:bodyPr>
          <a:lstStyle/>
          <a:p>
            <a:r>
              <a:rPr lang="en-GB" dirty="0"/>
              <a:t>0.384</a:t>
            </a:r>
          </a:p>
        </p:txBody>
      </p:sp>
      <p:sp>
        <p:nvSpPr>
          <p:cNvPr id="55" name="Rectangle 54"/>
          <p:cNvSpPr/>
          <p:nvPr/>
        </p:nvSpPr>
        <p:spPr>
          <a:xfrm>
            <a:off x="989166" y="3895759"/>
            <a:ext cx="710451" cy="369332"/>
          </a:xfrm>
          <a:prstGeom prst="rect">
            <a:avLst/>
          </a:prstGeom>
        </p:spPr>
        <p:txBody>
          <a:bodyPr wrap="none">
            <a:spAutoFit/>
          </a:bodyPr>
          <a:lstStyle/>
          <a:p>
            <a:r>
              <a:rPr lang="en-GB" dirty="0"/>
              <a:t>0.616</a:t>
            </a:r>
          </a:p>
        </p:txBody>
      </p:sp>
      <p:sp>
        <p:nvSpPr>
          <p:cNvPr id="50" name="TextBox 49"/>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2" name="Rectangle 51">
            <a:hlinkClick r:id="rId11"/>
            <a:extLst>
              <a:ext uri="{FF2B5EF4-FFF2-40B4-BE49-F238E27FC236}">
                <a16:creationId xmlns:a16="http://schemas.microsoft.com/office/drawing/2014/main" id="{493D938C-B994-4A07-A95D-4C34612C394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11"/>
            <a:extLst>
              <a:ext uri="{FF2B5EF4-FFF2-40B4-BE49-F238E27FC236}">
                <a16:creationId xmlns:a16="http://schemas.microsoft.com/office/drawing/2014/main" id="{9B89CF50-7991-4760-9890-0C7C9352AD3B}"/>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8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4" grpId="0"/>
      <p:bldP spid="5" grpId="0"/>
      <p:bldP spid="6" grpId="0"/>
      <p:bldP spid="7" grpId="0"/>
      <p:bldP spid="8" grpId="0"/>
      <p:bldP spid="19" grpId="0"/>
      <p:bldP spid="24" grpId="0"/>
      <p:bldP spid="28" grpId="0"/>
      <p:bldP spid="30" grpId="0"/>
      <p:bldP spid="31" grpId="0"/>
      <p:bldP spid="32" grpId="0"/>
      <p:bldP spid="34" grpId="0"/>
      <p:bldP spid="35" grpId="0"/>
      <p:bldP spid="36" grpId="0"/>
      <p:bldP spid="39" grpId="0"/>
      <p:bldP spid="41" grpId="0"/>
      <p:bldP spid="43" grpId="0"/>
      <p:bldP spid="45" grpId="0"/>
      <p:bldP spid="47" grpId="0"/>
      <p:bldP spid="49" grpId="0"/>
      <p:bldP spid="51" grpId="0"/>
      <p:bldP spid="53" grpId="0"/>
      <p:bldP spid="54" grpId="0"/>
      <p:bldP spid="12"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9" name="Freeform 8"/>
          <p:cNvSpPr/>
          <p:nvPr/>
        </p:nvSpPr>
        <p:spPr>
          <a:xfrm>
            <a:off x="1827185" y="3445155"/>
            <a:ext cx="998725" cy="1214150"/>
          </a:xfrm>
          <a:custGeom>
            <a:avLst/>
            <a:gdLst>
              <a:gd name="connsiteX0" fmla="*/ 4594 w 1640406"/>
              <a:gd name="connsiteY0" fmla="*/ 436522 h 1281998"/>
              <a:gd name="connsiteX1" fmla="*/ 0 w 1640406"/>
              <a:gd name="connsiteY1" fmla="*/ 1272808 h 1281998"/>
              <a:gd name="connsiteX2" fmla="*/ 1635811 w 1640406"/>
              <a:gd name="connsiteY2" fmla="*/ 1281998 h 1281998"/>
              <a:gd name="connsiteX3" fmla="*/ 1640406 w 1640406"/>
              <a:gd name="connsiteY3" fmla="*/ 1240643 h 1281998"/>
              <a:gd name="connsiteX4" fmla="*/ 1479581 w 1640406"/>
              <a:gd name="connsiteY4" fmla="*/ 1208478 h 1281998"/>
              <a:gd name="connsiteX5" fmla="*/ 1364707 w 1640406"/>
              <a:gd name="connsiteY5" fmla="*/ 1139553 h 1281998"/>
              <a:gd name="connsiteX6" fmla="*/ 1217668 w 1640406"/>
              <a:gd name="connsiteY6" fmla="*/ 974134 h 1281998"/>
              <a:gd name="connsiteX7" fmla="*/ 1075224 w 1640406"/>
              <a:gd name="connsiteY7" fmla="*/ 721411 h 1281998"/>
              <a:gd name="connsiteX8" fmla="*/ 735195 w 1640406"/>
              <a:gd name="connsiteY8" fmla="*/ 183799 h 1281998"/>
              <a:gd name="connsiteX9" fmla="*/ 588156 w 1640406"/>
              <a:gd name="connsiteY9" fmla="*/ 32164 h 1281998"/>
              <a:gd name="connsiteX10" fmla="*/ 464092 w 1640406"/>
              <a:gd name="connsiteY10" fmla="*/ 0 h 1281998"/>
              <a:gd name="connsiteX11" fmla="*/ 330838 w 1640406"/>
              <a:gd name="connsiteY11" fmla="*/ 41354 h 1281998"/>
              <a:gd name="connsiteX12" fmla="*/ 165419 w 1640406"/>
              <a:gd name="connsiteY12" fmla="*/ 197583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588156 w 1640406"/>
              <a:gd name="connsiteY10" fmla="*/ 32164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4594 w 1640406"/>
              <a:gd name="connsiteY12" fmla="*/ 436522 h 1281998"/>
              <a:gd name="connsiteX0" fmla="*/ 4594 w 1640406"/>
              <a:gd name="connsiteY0" fmla="*/ 368674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11" fmla="*/ 4594 w 1640406"/>
              <a:gd name="connsiteY11" fmla="*/ 368674 h 1214150"/>
              <a:gd name="connsiteX0" fmla="*/ 641681 w 1640406"/>
              <a:gd name="connsiteY0" fmla="*/ 0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0" fmla="*/ 0 w 998725"/>
              <a:gd name="connsiteY0" fmla="*/ 0 h 1214150"/>
              <a:gd name="connsiteX1" fmla="*/ 1615 w 998725"/>
              <a:gd name="connsiteY1" fmla="*/ 1202673 h 1214150"/>
              <a:gd name="connsiteX2" fmla="*/ 994130 w 998725"/>
              <a:gd name="connsiteY2" fmla="*/ 1214150 h 1214150"/>
              <a:gd name="connsiteX3" fmla="*/ 998725 w 998725"/>
              <a:gd name="connsiteY3" fmla="*/ 1172795 h 1214150"/>
              <a:gd name="connsiteX4" fmla="*/ 837900 w 998725"/>
              <a:gd name="connsiteY4" fmla="*/ 1140630 h 1214150"/>
              <a:gd name="connsiteX5" fmla="*/ 723026 w 998725"/>
              <a:gd name="connsiteY5" fmla="*/ 1071705 h 1214150"/>
              <a:gd name="connsiteX6" fmla="*/ 575987 w 998725"/>
              <a:gd name="connsiteY6" fmla="*/ 906286 h 1214150"/>
              <a:gd name="connsiteX7" fmla="*/ 433543 w 998725"/>
              <a:gd name="connsiteY7" fmla="*/ 653563 h 1214150"/>
              <a:gd name="connsiteX8" fmla="*/ 93514 w 998725"/>
              <a:gd name="connsiteY8" fmla="*/ 115951 h 1214150"/>
              <a:gd name="connsiteX9" fmla="*/ 0 w 998725"/>
              <a:gd name="connsiteY9" fmla="*/ 0 h 121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25" h="1214150">
                <a:moveTo>
                  <a:pt x="0" y="0"/>
                </a:moveTo>
                <a:cubicBezTo>
                  <a:pt x="538" y="400891"/>
                  <a:pt x="1077" y="801782"/>
                  <a:pt x="1615" y="1202673"/>
                </a:cubicBezTo>
                <a:lnTo>
                  <a:pt x="994130" y="1214150"/>
                </a:lnTo>
                <a:lnTo>
                  <a:pt x="998725" y="1172795"/>
                </a:lnTo>
                <a:lnTo>
                  <a:pt x="837900" y="1140630"/>
                </a:lnTo>
                <a:lnTo>
                  <a:pt x="723026" y="1071705"/>
                </a:lnTo>
                <a:lnTo>
                  <a:pt x="575987" y="906286"/>
                </a:lnTo>
                <a:lnTo>
                  <a:pt x="433543" y="653563"/>
                </a:lnTo>
                <a:lnTo>
                  <a:pt x="93514" y="115951"/>
                </a:lnTo>
                <a:lnTo>
                  <a:pt x="0" y="0"/>
                </a:lnTo>
                <a:close/>
              </a:path>
            </a:pathLst>
          </a:custGeom>
          <a:pattFill prst="wdUpDiag">
            <a:fgClr>
              <a:srgbClr val="FF3399"/>
            </a:fgClr>
            <a:bgClr>
              <a:schemeClr val="bg1"/>
            </a:bgClr>
          </a:pattFill>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366284"/>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980728"/>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753458"/>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2204864"/>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666529"/>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666529"/>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644104"/>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978268"/>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675759"/>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231246"/>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713900" y="459114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66652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66652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3002"/>
            <a:ext cx="2880320" cy="2232248"/>
          </a:xfrm>
          <a:prstGeom prst="rect">
            <a:avLst/>
          </a:prstGeom>
        </p:spPr>
      </p:pic>
      <p:sp>
        <p:nvSpPr>
          <p:cNvPr id="34" name="TextBox 33"/>
          <p:cNvSpPr txBox="1"/>
          <p:nvPr/>
        </p:nvSpPr>
        <p:spPr>
          <a:xfrm>
            <a:off x="3736960" y="3015980"/>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356992"/>
            <a:ext cx="1108282" cy="461665"/>
          </a:xfrm>
          <a:prstGeom prst="rect">
            <a:avLst/>
          </a:prstGeom>
          <a:noFill/>
        </p:spPr>
        <p:txBody>
          <a:bodyPr wrap="square" rtlCol="0">
            <a:spAutoFit/>
          </a:bodyPr>
          <a:lstStyle/>
          <a:p>
            <a:r>
              <a:rPr lang="en-GB" sz="2400" dirty="0"/>
              <a:t>Type 2 </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65387" y="3360627"/>
            <a:ext cx="1705094" cy="461665"/>
          </a:xfrm>
          <a:prstGeom prst="rect">
            <a:avLst/>
          </a:prstGeom>
          <a:noFill/>
        </p:spPr>
        <p:txBody>
          <a:bodyPr wrap="square" rtlCol="0">
            <a:spAutoFit/>
          </a:bodyPr>
          <a:lstStyle/>
          <a:p>
            <a:r>
              <a:rPr lang="en-GB" sz="2400" dirty="0"/>
              <a:t>Statistics</a:t>
            </a:r>
            <a:endParaRPr lang="en-GB" sz="24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3724171" y="3684948"/>
            <a:ext cx="1644557" cy="461665"/>
          </a:xfrm>
          <a:prstGeom prst="rect">
            <a:avLst/>
          </a:prstGeom>
          <a:noFill/>
        </p:spPr>
        <p:txBody>
          <a:bodyPr wrap="square" rtlCol="0">
            <a:spAutoFit/>
          </a:bodyPr>
          <a:lstStyle/>
          <a:p>
            <a:r>
              <a:rPr lang="en-GB" sz="2400" dirty="0"/>
              <a:t>F5: DIST</a:t>
            </a:r>
            <a:endParaRPr lang="en-GB" sz="2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3717446" y="4005064"/>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724171" y="4365104"/>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3718053" y="4693060"/>
            <a:ext cx="2875231" cy="461665"/>
          </a:xfrm>
          <a:prstGeom prst="rect">
            <a:avLst/>
          </a:prstGeom>
          <a:noFill/>
        </p:spPr>
        <p:txBody>
          <a:bodyPr wrap="square" rtlCol="0">
            <a:spAutoFit/>
          </a:bodyPr>
          <a:lstStyle/>
          <a:p>
            <a:r>
              <a:rPr lang="en-GB" sz="2400" dirty="0"/>
              <a:t>Type in this order:</a:t>
            </a:r>
            <a:endParaRPr lang="en-GB" sz="24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3779912" y="5013176"/>
            <a:ext cx="1063124" cy="461665"/>
          </a:xfrm>
          <a:prstGeom prst="rect">
            <a:avLst/>
          </a:prstGeom>
          <a:noFill/>
        </p:spPr>
        <p:txBody>
          <a:bodyPr wrap="square" rtlCol="0">
            <a:spAutoFit/>
          </a:bodyPr>
          <a:lstStyle/>
          <a:p>
            <a:r>
              <a:rPr lang="en-GB" sz="2400" dirty="0"/>
              <a:t>Data:</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6128573" y="6261929"/>
            <a:ext cx="301542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0.295</a:t>
            </a:r>
            <a:endParaRPr lang="en-GB" sz="24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8479" y="4946392"/>
            <a:ext cx="3393401" cy="1200329"/>
          </a:xfrm>
          <a:prstGeom prst="rect">
            <a:avLst/>
          </a:prstGeom>
          <a:noFill/>
        </p:spPr>
        <p:txBody>
          <a:bodyPr wrap="square" rtlCol="0">
            <a:spAutoFit/>
          </a:bodyPr>
          <a:lstStyle/>
          <a:p>
            <a:r>
              <a:rPr lang="en-GB" sz="2400" dirty="0"/>
              <a:t>Notice that the area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 is in the right side of the curve</a:t>
            </a:r>
            <a:endParaRPr lang="en-GB"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795179" y="4233651"/>
            <a:ext cx="710451" cy="369332"/>
          </a:xfrm>
          <a:prstGeom prst="rect">
            <a:avLst/>
          </a:prstGeom>
        </p:spPr>
        <p:txBody>
          <a:bodyPr wrap="none">
            <a:spAutoFit/>
          </a:bodyPr>
          <a:lstStyle/>
          <a:p>
            <a:r>
              <a:rPr lang="en-GB" dirty="0"/>
              <a:t>0.384</a:t>
            </a:r>
          </a:p>
        </p:txBody>
      </p:sp>
      <p:sp>
        <p:nvSpPr>
          <p:cNvPr id="50" name="TextBox 49"/>
          <p:cNvSpPr txBox="1"/>
          <p:nvPr/>
        </p:nvSpPr>
        <p:spPr>
          <a:xfrm>
            <a:off x="3852644" y="2238585"/>
            <a:ext cx="4751803" cy="461665"/>
          </a:xfrm>
          <a:prstGeom prst="rect">
            <a:avLst/>
          </a:prstGeom>
          <a:noFill/>
        </p:spPr>
        <p:txBody>
          <a:bodyPr wrap="square" rtlCol="0">
            <a:spAutoFit/>
          </a:bodyPr>
          <a:lstStyle/>
          <a:p>
            <a:r>
              <a:rPr lang="en-GB" sz="2400" dirty="0"/>
              <a:t>Using an alternative method</a:t>
            </a:r>
            <a:endParaRPr lang="en-GB"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52" name="TextBox 51"/>
          <p:cNvSpPr txBox="1"/>
          <p:nvPr/>
        </p:nvSpPr>
        <p:spPr>
          <a:xfrm>
            <a:off x="4634852" y="5024780"/>
            <a:ext cx="1625736" cy="461665"/>
          </a:xfrm>
          <a:prstGeom prst="rect">
            <a:avLst/>
          </a:prstGeom>
          <a:noFill/>
        </p:spPr>
        <p:txBody>
          <a:bodyPr wrap="square" rtlCol="0">
            <a:spAutoFit/>
          </a:bodyPr>
          <a:lstStyle/>
          <a:p>
            <a:r>
              <a:rPr lang="en-GB" sz="2400" dirty="0"/>
              <a:t>F2 Variable</a:t>
            </a:r>
            <a:endParaRPr lang="en-GB" sz="24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3804151" y="5337124"/>
            <a:ext cx="1063124" cy="461665"/>
          </a:xfrm>
          <a:prstGeom prst="rect">
            <a:avLst/>
          </a:prstGeom>
          <a:noFill/>
        </p:spPr>
        <p:txBody>
          <a:bodyPr wrap="square" rtlCol="0">
            <a:spAutoFit/>
          </a:bodyPr>
          <a:lstStyle/>
          <a:p>
            <a:r>
              <a:rPr lang="en-GB" sz="2400" dirty="0"/>
              <a:t>Tail:</a:t>
            </a:r>
            <a:endParaRPr lang="en-GB" sz="24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4659091" y="5348728"/>
            <a:ext cx="1502609" cy="461665"/>
          </a:xfrm>
          <a:prstGeom prst="rect">
            <a:avLst/>
          </a:prstGeom>
          <a:noFill/>
        </p:spPr>
        <p:txBody>
          <a:bodyPr wrap="square" rtlCol="0">
            <a:spAutoFit/>
          </a:bodyPr>
          <a:lstStyle/>
          <a:p>
            <a:r>
              <a:rPr lang="en-GB" sz="2400" dirty="0"/>
              <a:t>F2 Right</a:t>
            </a:r>
            <a:endParaRPr lang="en-GB" sz="2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3779912" y="5701245"/>
            <a:ext cx="1063124" cy="461665"/>
          </a:xfrm>
          <a:prstGeom prst="rect">
            <a:avLst/>
          </a:prstGeom>
          <a:noFill/>
        </p:spPr>
        <p:txBody>
          <a:bodyPr wrap="square" rtlCol="0">
            <a:spAutoFit/>
          </a:bodyPr>
          <a:lstStyle/>
          <a:p>
            <a:r>
              <a:rPr lang="en-GB" sz="2400" dirty="0"/>
              <a:t>Area:</a:t>
            </a:r>
            <a:endParaRPr lang="en-GB" sz="2400"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4634852" y="5712849"/>
            <a:ext cx="1502609" cy="461665"/>
          </a:xfrm>
          <a:prstGeom prst="rect">
            <a:avLst/>
          </a:prstGeom>
          <a:noFill/>
        </p:spPr>
        <p:txBody>
          <a:bodyPr wrap="square" rtlCol="0">
            <a:spAutoFit/>
          </a:bodyPr>
          <a:lstStyle/>
          <a:p>
            <a:r>
              <a:rPr lang="en-GB" sz="2400" dirty="0"/>
              <a:t>0.384</a:t>
            </a:r>
            <a:endParaRPr lang="en-GB" sz="2400"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3836724" y="6021288"/>
            <a:ext cx="1063124" cy="461665"/>
          </a:xfrm>
          <a:prstGeom prst="rect">
            <a:avLst/>
          </a:prstGeom>
          <a:noFill/>
        </p:spPr>
        <p:txBody>
          <a:bodyPr wrap="square" rtlCol="0">
            <a:spAutoFit/>
          </a:bodyPr>
          <a:lstStyle/>
          <a:p>
            <a:r>
              <a:rPr lang="en-GB" sz="2400" dirty="0">
                <a:latin typeface="Symbol" panose="05050102010706020507" pitchFamily="18" charset="2"/>
              </a:rPr>
              <a:t>s</a:t>
            </a:r>
            <a:r>
              <a:rPr lang="en-GB" sz="2400" dirty="0"/>
              <a:t>:</a:t>
            </a:r>
            <a:endParaRPr lang="en-GB" sz="2400"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4691664" y="6032892"/>
            <a:ext cx="1502609" cy="461665"/>
          </a:xfrm>
          <a:prstGeom prst="rect">
            <a:avLst/>
          </a:prstGeom>
          <a:noFill/>
        </p:spPr>
        <p:txBody>
          <a:bodyPr wrap="square" rtlCol="0">
            <a:spAutoFit/>
          </a:bodyPr>
          <a:lstStyle/>
          <a:p>
            <a:r>
              <a:rPr lang="en-GB" sz="2400" dirty="0"/>
              <a:t>1</a:t>
            </a:r>
            <a:endParaRPr lang="en-GB" sz="24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3827081" y="6290266"/>
            <a:ext cx="1063124" cy="461665"/>
          </a:xfrm>
          <a:prstGeom prst="rect">
            <a:avLst/>
          </a:prstGeom>
          <a:noFill/>
        </p:spPr>
        <p:txBody>
          <a:bodyPr wrap="square" rtlCol="0">
            <a:spAutoFit/>
          </a:bodyPr>
          <a:lstStyle/>
          <a:p>
            <a:r>
              <a:rPr lang="en-GB" sz="2400" dirty="0">
                <a:latin typeface="Symbol" panose="05050102010706020507" pitchFamily="18" charset="2"/>
              </a:rPr>
              <a:t>m</a:t>
            </a:r>
            <a:r>
              <a:rPr lang="en-GB" sz="2400" dirty="0"/>
              <a:t>:</a:t>
            </a:r>
            <a:endParaRPr lang="en-GB" sz="2400"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4682021" y="6301870"/>
            <a:ext cx="1502609" cy="461665"/>
          </a:xfrm>
          <a:prstGeom prst="rect">
            <a:avLst/>
          </a:prstGeom>
          <a:noFill/>
        </p:spPr>
        <p:txBody>
          <a:bodyPr wrap="square" rtlCol="0">
            <a:spAutoFit/>
          </a:bodyPr>
          <a:lstStyle/>
          <a:p>
            <a:r>
              <a:rPr lang="en-GB" sz="2400" dirty="0"/>
              <a:t>0</a:t>
            </a:r>
            <a:endParaRPr lang="en-GB" sz="24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5410395" y="6301870"/>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65" name="TextBox 64"/>
          <p:cNvSpPr txBox="1"/>
          <p:nvPr/>
        </p:nvSpPr>
        <p:spPr>
          <a:xfrm>
            <a:off x="5438804" y="6021288"/>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5429558" y="5708248"/>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5" name="Rectangle 54">
            <a:hlinkClick r:id="rId9"/>
            <a:extLst>
              <a:ext uri="{FF2B5EF4-FFF2-40B4-BE49-F238E27FC236}">
                <a16:creationId xmlns:a16="http://schemas.microsoft.com/office/drawing/2014/main" id="{02D1B1C5-8A5C-4808-8343-74E029915399}"/>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9"/>
            <a:extLst>
              <a:ext uri="{FF2B5EF4-FFF2-40B4-BE49-F238E27FC236}">
                <a16:creationId xmlns:a16="http://schemas.microsoft.com/office/drawing/2014/main" id="{20D13663-83E2-489F-B725-BEE2F99E663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3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6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65"/>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6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7"/>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6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4" grpId="0"/>
      <p:bldP spid="5" grpId="0"/>
      <p:bldP spid="6" grpId="0"/>
      <p:bldP spid="7" grpId="0"/>
      <p:bldP spid="8" grpId="0"/>
      <p:bldP spid="19" grpId="0"/>
      <p:bldP spid="24" grpId="0"/>
      <p:bldP spid="28" grpId="0"/>
      <p:bldP spid="30" grpId="0"/>
      <p:bldP spid="31" grpId="0"/>
      <p:bldP spid="32" grpId="0"/>
      <p:bldP spid="34" grpId="0"/>
      <p:bldP spid="35" grpId="0"/>
      <p:bldP spid="36" grpId="0"/>
      <p:bldP spid="43" grpId="0"/>
      <p:bldP spid="45" grpId="0"/>
      <p:bldP spid="47" grpId="0"/>
      <p:bldP spid="49" grpId="0"/>
      <p:bldP spid="51" grpId="0"/>
      <p:bldP spid="53" grpId="0"/>
      <p:bldP spid="54" grpId="0"/>
      <p:bldP spid="12" grpId="0"/>
      <p:bldP spid="50" grpId="0"/>
      <p:bldP spid="52" grpId="0"/>
      <p:bldP spid="56" grpId="0"/>
      <p:bldP spid="57" grpId="0"/>
      <p:bldP spid="58" grpId="0"/>
      <p:bldP spid="59" grpId="0"/>
      <p:bldP spid="60" grpId="0"/>
      <p:bldP spid="61" grpId="0"/>
      <p:bldP spid="62" grpId="0"/>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6" name="Freeform 15"/>
          <p:cNvSpPr/>
          <p:nvPr/>
        </p:nvSpPr>
        <p:spPr>
          <a:xfrm>
            <a:off x="301557" y="3723678"/>
            <a:ext cx="807396" cy="705255"/>
          </a:xfrm>
          <a:custGeom>
            <a:avLst/>
            <a:gdLst>
              <a:gd name="connsiteX0" fmla="*/ 0 w 807396"/>
              <a:gd name="connsiteY0" fmla="*/ 705255 h 705255"/>
              <a:gd name="connsiteX1" fmla="*/ 797669 w 807396"/>
              <a:gd name="connsiteY1" fmla="*/ 700392 h 705255"/>
              <a:gd name="connsiteX2" fmla="*/ 807396 w 807396"/>
              <a:gd name="connsiteY2" fmla="*/ 0 h 705255"/>
              <a:gd name="connsiteX3" fmla="*/ 642026 w 807396"/>
              <a:gd name="connsiteY3" fmla="*/ 238328 h 705255"/>
              <a:gd name="connsiteX4" fmla="*/ 500975 w 807396"/>
              <a:gd name="connsiteY4" fmla="*/ 442609 h 705255"/>
              <a:gd name="connsiteX5" fmla="*/ 335605 w 807396"/>
              <a:gd name="connsiteY5" fmla="*/ 598251 h 705255"/>
              <a:gd name="connsiteX6" fmla="*/ 189690 w 807396"/>
              <a:gd name="connsiteY6" fmla="*/ 671209 h 705255"/>
              <a:gd name="connsiteX7" fmla="*/ 0 w 807396"/>
              <a:gd name="connsiteY7" fmla="*/ 705255 h 7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396" h="705255">
                <a:moveTo>
                  <a:pt x="0" y="705255"/>
                </a:moveTo>
                <a:lnTo>
                  <a:pt x="797669" y="700392"/>
                </a:lnTo>
                <a:lnTo>
                  <a:pt x="807396" y="0"/>
                </a:lnTo>
                <a:lnTo>
                  <a:pt x="642026" y="238328"/>
                </a:lnTo>
                <a:lnTo>
                  <a:pt x="500975" y="442609"/>
                </a:lnTo>
                <a:lnTo>
                  <a:pt x="335605" y="598251"/>
                </a:lnTo>
                <a:lnTo>
                  <a:pt x="189690" y="671209"/>
                </a:lnTo>
                <a:lnTo>
                  <a:pt x="0" y="705255"/>
                </a:lnTo>
                <a:close/>
              </a:path>
            </a:pathLst>
          </a:custGeom>
          <a:pattFill prst="wdUpDiag">
            <a:fgClr>
              <a:srgbClr val="FF0000"/>
            </a:fgClr>
            <a:bgClr>
              <a:schemeClr val="bg1"/>
            </a:bgClr>
          </a:patt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1105081" y="3151221"/>
            <a:ext cx="1044409" cy="1291428"/>
          </a:xfrm>
          <a:custGeom>
            <a:avLst/>
            <a:gdLst>
              <a:gd name="connsiteX0" fmla="*/ 0 w 1005406"/>
              <a:gd name="connsiteY0" fmla="*/ 554708 h 1291428"/>
              <a:gd name="connsiteX1" fmla="*/ 0 w 1005406"/>
              <a:gd name="connsiteY1" fmla="*/ 1291428 h 1291428"/>
              <a:gd name="connsiteX2" fmla="*/ 1005406 w 1005406"/>
              <a:gd name="connsiteY2" fmla="*/ 1282761 h 1291428"/>
              <a:gd name="connsiteX3" fmla="*/ 1001073 w 1005406"/>
              <a:gd name="connsiteY3" fmla="*/ 481036 h 1291428"/>
              <a:gd name="connsiteX4" fmla="*/ 819059 w 1005406"/>
              <a:gd name="connsiteY4" fmla="*/ 186347 h 1291428"/>
              <a:gd name="connsiteX5" fmla="*/ 637046 w 1005406"/>
              <a:gd name="connsiteY5" fmla="*/ 17335 h 1291428"/>
              <a:gd name="connsiteX6" fmla="*/ 528705 w 1005406"/>
              <a:gd name="connsiteY6" fmla="*/ 0 h 1291428"/>
              <a:gd name="connsiteX7" fmla="*/ 381361 w 1005406"/>
              <a:gd name="connsiteY7" fmla="*/ 78006 h 1291428"/>
              <a:gd name="connsiteX8" fmla="*/ 186346 w 1005406"/>
              <a:gd name="connsiteY8" fmla="*/ 294689 h 1291428"/>
              <a:gd name="connsiteX9" fmla="*/ 0 w 1005406"/>
              <a:gd name="connsiteY9" fmla="*/ 554708 h 1291428"/>
              <a:gd name="connsiteX0" fmla="*/ 0 w 1035787"/>
              <a:gd name="connsiteY0" fmla="*/ 554708 h 1291428"/>
              <a:gd name="connsiteX1" fmla="*/ 0 w 1035787"/>
              <a:gd name="connsiteY1" fmla="*/ 1291428 h 1291428"/>
              <a:gd name="connsiteX2" fmla="*/ 1005406 w 1035787"/>
              <a:gd name="connsiteY2" fmla="*/ 1282761 h 1291428"/>
              <a:gd name="connsiteX3" fmla="*/ 1035742 w 1035787"/>
              <a:gd name="connsiteY3" fmla="*/ 533039 h 1291428"/>
              <a:gd name="connsiteX4" fmla="*/ 819059 w 1035787"/>
              <a:gd name="connsiteY4" fmla="*/ 186347 h 1291428"/>
              <a:gd name="connsiteX5" fmla="*/ 637046 w 1035787"/>
              <a:gd name="connsiteY5" fmla="*/ 17335 h 1291428"/>
              <a:gd name="connsiteX6" fmla="*/ 528705 w 1035787"/>
              <a:gd name="connsiteY6" fmla="*/ 0 h 1291428"/>
              <a:gd name="connsiteX7" fmla="*/ 381361 w 1035787"/>
              <a:gd name="connsiteY7" fmla="*/ 78006 h 1291428"/>
              <a:gd name="connsiteX8" fmla="*/ 186346 w 1035787"/>
              <a:gd name="connsiteY8" fmla="*/ 294689 h 1291428"/>
              <a:gd name="connsiteX9" fmla="*/ 0 w 1035787"/>
              <a:gd name="connsiteY9" fmla="*/ 554708 h 1291428"/>
              <a:gd name="connsiteX0" fmla="*/ 0 w 1044409"/>
              <a:gd name="connsiteY0" fmla="*/ 554708 h 1291428"/>
              <a:gd name="connsiteX1" fmla="*/ 0 w 1044409"/>
              <a:gd name="connsiteY1" fmla="*/ 1291428 h 1291428"/>
              <a:gd name="connsiteX2" fmla="*/ 1044409 w 1044409"/>
              <a:gd name="connsiteY2" fmla="*/ 1282761 h 1291428"/>
              <a:gd name="connsiteX3" fmla="*/ 1035742 w 1044409"/>
              <a:gd name="connsiteY3" fmla="*/ 533039 h 1291428"/>
              <a:gd name="connsiteX4" fmla="*/ 819059 w 1044409"/>
              <a:gd name="connsiteY4" fmla="*/ 186347 h 1291428"/>
              <a:gd name="connsiteX5" fmla="*/ 637046 w 1044409"/>
              <a:gd name="connsiteY5" fmla="*/ 17335 h 1291428"/>
              <a:gd name="connsiteX6" fmla="*/ 528705 w 1044409"/>
              <a:gd name="connsiteY6" fmla="*/ 0 h 1291428"/>
              <a:gd name="connsiteX7" fmla="*/ 381361 w 1044409"/>
              <a:gd name="connsiteY7" fmla="*/ 78006 h 1291428"/>
              <a:gd name="connsiteX8" fmla="*/ 186346 w 1044409"/>
              <a:gd name="connsiteY8" fmla="*/ 294689 h 1291428"/>
              <a:gd name="connsiteX9" fmla="*/ 0 w 1044409"/>
              <a:gd name="connsiteY9" fmla="*/ 554708 h 1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409" h="1291428">
                <a:moveTo>
                  <a:pt x="0" y="554708"/>
                </a:moveTo>
                <a:lnTo>
                  <a:pt x="0" y="1291428"/>
                </a:lnTo>
                <a:lnTo>
                  <a:pt x="1044409" y="1282761"/>
                </a:lnTo>
                <a:cubicBezTo>
                  <a:pt x="1042965" y="1015519"/>
                  <a:pt x="1037186" y="800281"/>
                  <a:pt x="1035742" y="533039"/>
                </a:cubicBezTo>
                <a:lnTo>
                  <a:pt x="819059" y="186347"/>
                </a:lnTo>
                <a:lnTo>
                  <a:pt x="637046" y="17335"/>
                </a:lnTo>
                <a:lnTo>
                  <a:pt x="528705" y="0"/>
                </a:lnTo>
                <a:lnTo>
                  <a:pt x="381361" y="78006"/>
                </a:lnTo>
                <a:lnTo>
                  <a:pt x="186346" y="294689"/>
                </a:lnTo>
                <a:lnTo>
                  <a:pt x="0" y="554708"/>
                </a:lnTo>
                <a:close/>
              </a:path>
            </a:pathLst>
          </a:custGeom>
          <a:pattFill prst="wdDnDiag">
            <a:fgClr>
              <a:srgbClr val="00FF00"/>
            </a:fgClr>
            <a:bgClr>
              <a:schemeClr val="bg1"/>
            </a:bgClr>
          </a:pattFill>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150260"/>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764704"/>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537434"/>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1988840"/>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–a &lt; 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0.42</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450505"/>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450505"/>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428080"/>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762244"/>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459735"/>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015222"/>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318227"/>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963734" y="4375749"/>
            <a:ext cx="35401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450505"/>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450505"/>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0968"/>
            <a:ext cx="2880320" cy="2232248"/>
          </a:xfrm>
          <a:prstGeom prst="rect">
            <a:avLst/>
          </a:prstGeom>
        </p:spPr>
      </p:pic>
      <p:sp>
        <p:nvSpPr>
          <p:cNvPr id="34" name="TextBox 33"/>
          <p:cNvSpPr txBox="1"/>
          <p:nvPr/>
        </p:nvSpPr>
        <p:spPr>
          <a:xfrm>
            <a:off x="3736960" y="2728676"/>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140962"/>
            <a:ext cx="1108282" cy="461665"/>
          </a:xfrm>
          <a:prstGeom prst="rect">
            <a:avLst/>
          </a:prstGeom>
          <a:noFill/>
        </p:spPr>
        <p:txBody>
          <a:bodyPr wrap="square" rtlCol="0">
            <a:spAutoFit/>
          </a:bodyPr>
          <a:lstStyle/>
          <a:p>
            <a:r>
              <a:rPr lang="en-GB" sz="2400" dirty="0"/>
              <a:t>Type 1</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54862" y="3129000"/>
            <a:ext cx="1705094" cy="461665"/>
          </a:xfrm>
          <a:prstGeom prst="rect">
            <a:avLst/>
          </a:prstGeom>
          <a:noFill/>
        </p:spPr>
        <p:txBody>
          <a:bodyPr wrap="square" rtlCol="0">
            <a:spAutoFit/>
          </a:bodyPr>
          <a:lstStyle/>
          <a:p>
            <a:r>
              <a:rPr lang="en-GB" sz="2400" dirty="0"/>
              <a:t>Run-Matrix</a:t>
            </a:r>
            <a:endParaRPr lang="en-GB"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39" name="TextBox 38"/>
          <p:cNvSpPr txBox="1"/>
          <p:nvPr/>
        </p:nvSpPr>
        <p:spPr>
          <a:xfrm>
            <a:off x="3733510" y="3535186"/>
            <a:ext cx="1644557" cy="461665"/>
          </a:xfrm>
          <a:prstGeom prst="rect">
            <a:avLst/>
          </a:prstGeom>
          <a:noFill/>
        </p:spPr>
        <p:txBody>
          <a:bodyPr wrap="square" rtlCol="0">
            <a:spAutoFit/>
          </a:bodyPr>
          <a:lstStyle/>
          <a:p>
            <a:r>
              <a:rPr lang="en-GB" sz="2400" dirty="0"/>
              <a:t>Press OPTN</a:t>
            </a:r>
            <a:endParaRPr lang="en-GB" sz="2400"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1" name="TextBox 40"/>
          <p:cNvSpPr txBox="1"/>
          <p:nvPr/>
        </p:nvSpPr>
        <p:spPr>
          <a:xfrm>
            <a:off x="3739261" y="3898945"/>
            <a:ext cx="1644557" cy="461665"/>
          </a:xfrm>
          <a:prstGeom prst="rect">
            <a:avLst/>
          </a:prstGeom>
          <a:noFill/>
        </p:spPr>
        <p:txBody>
          <a:bodyPr wrap="square" rtlCol="0">
            <a:spAutoFit/>
          </a:bodyPr>
          <a:lstStyle/>
          <a:p>
            <a:r>
              <a:rPr lang="en-GB" sz="2400" dirty="0"/>
              <a:t>F5: STAT</a:t>
            </a:r>
            <a:endParaRPr lang="en-GB" sz="24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3" name="TextBox 42"/>
          <p:cNvSpPr txBox="1"/>
          <p:nvPr/>
        </p:nvSpPr>
        <p:spPr>
          <a:xfrm>
            <a:off x="3733159" y="4246361"/>
            <a:ext cx="1644557" cy="461665"/>
          </a:xfrm>
          <a:prstGeom prst="rect">
            <a:avLst/>
          </a:prstGeom>
          <a:noFill/>
        </p:spPr>
        <p:txBody>
          <a:bodyPr wrap="square" rtlCol="0">
            <a:spAutoFit/>
          </a:bodyPr>
          <a:lstStyle/>
          <a:p>
            <a:r>
              <a:rPr lang="en-GB" sz="2400" dirty="0"/>
              <a:t>F3: DIST</a:t>
            </a:r>
            <a:endParaRPr lang="en-GB" sz="24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5" name="TextBox 44"/>
          <p:cNvSpPr txBox="1"/>
          <p:nvPr/>
        </p:nvSpPr>
        <p:spPr>
          <a:xfrm>
            <a:off x="3726434" y="4610120"/>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7" name="TextBox 46"/>
          <p:cNvSpPr txBox="1"/>
          <p:nvPr/>
        </p:nvSpPr>
        <p:spPr>
          <a:xfrm>
            <a:off x="3733159" y="5004344"/>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9" name="TextBox 48"/>
          <p:cNvSpPr txBox="1"/>
          <p:nvPr/>
        </p:nvSpPr>
        <p:spPr>
          <a:xfrm>
            <a:off x="3785001" y="5351760"/>
            <a:ext cx="4099367" cy="461665"/>
          </a:xfrm>
          <a:prstGeom prst="rect">
            <a:avLst/>
          </a:prstGeom>
          <a:noFill/>
        </p:spPr>
        <p:txBody>
          <a:bodyPr wrap="square" rtlCol="0">
            <a:spAutoFit/>
          </a:bodyPr>
          <a:lstStyle/>
          <a:p>
            <a:r>
              <a:rPr lang="en-GB" sz="2400" dirty="0"/>
              <a:t>Type in this order: 0.29, 1, 0)</a:t>
            </a:r>
            <a:endParaRPr lang="en-GB" sz="24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7566641" y="5349726"/>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785001" y="5728686"/>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a:t>
            </a:r>
            <a:r>
              <a:rPr lang="en-GB" sz="2400" i="1" dirty="0">
                <a:latin typeface="Times New Roman" panose="02020603050405020304" pitchFamily="18" charset="0"/>
                <a:cs typeface="Times New Roman" panose="02020603050405020304" pitchFamily="18" charset="0"/>
              </a:rPr>
              <a:t>–</a:t>
            </a:r>
            <a:r>
              <a:rPr lang="en-GB" sz="2400" dirty="0"/>
              <a:t>0.553</a:t>
            </a:r>
            <a:endParaRPr lang="en-GB" sz="24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8479" y="4730368"/>
            <a:ext cx="3393401" cy="1200329"/>
          </a:xfrm>
          <a:prstGeom prst="rect">
            <a:avLst/>
          </a:prstGeom>
          <a:noFill/>
        </p:spPr>
        <p:txBody>
          <a:bodyPr wrap="square" rtlCol="0">
            <a:spAutoFit/>
          </a:bodyPr>
          <a:lstStyle/>
          <a:p>
            <a:r>
              <a:rPr lang="en-GB" sz="2400" dirty="0"/>
              <a:t>Notice that the vale of </a:t>
            </a:r>
            <a:r>
              <a:rPr lang="en-GB" sz="2400" i="1" dirty="0">
                <a:latin typeface="Times New Roman" panose="02020603050405020304" pitchFamily="18" charset="0"/>
                <a:cs typeface="Times New Roman" panose="02020603050405020304" pitchFamily="18" charset="0"/>
              </a:rPr>
              <a:t>a</a:t>
            </a:r>
            <a:r>
              <a:rPr lang="en-GB" sz="2400" dirty="0"/>
              <a:t> can be found if we know the area in the left side</a:t>
            </a:r>
            <a:endParaRPr lang="en-GB"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413768" y="3806412"/>
            <a:ext cx="593432" cy="369332"/>
          </a:xfrm>
          <a:prstGeom prst="rect">
            <a:avLst/>
          </a:prstGeom>
        </p:spPr>
        <p:txBody>
          <a:bodyPr wrap="none">
            <a:spAutoFit/>
          </a:bodyPr>
          <a:lstStyle/>
          <a:p>
            <a:r>
              <a:rPr lang="en-GB" dirty="0"/>
              <a:t>0.42</a:t>
            </a:r>
          </a:p>
        </p:txBody>
      </p:sp>
      <p:sp>
        <p:nvSpPr>
          <p:cNvPr id="55" name="Rectangle 54"/>
          <p:cNvSpPr/>
          <p:nvPr/>
        </p:nvSpPr>
        <p:spPr>
          <a:xfrm>
            <a:off x="634612" y="4097149"/>
            <a:ext cx="593432" cy="369332"/>
          </a:xfrm>
          <a:prstGeom prst="rect">
            <a:avLst/>
          </a:prstGeom>
        </p:spPr>
        <p:txBody>
          <a:bodyPr wrap="none">
            <a:spAutoFit/>
          </a:bodyPr>
          <a:lstStyle/>
          <a:p>
            <a:r>
              <a:rPr lang="en-GB" dirty="0"/>
              <a:t>0.29</a:t>
            </a:r>
          </a:p>
        </p:txBody>
      </p:sp>
      <p:sp>
        <p:nvSpPr>
          <p:cNvPr id="50" name="Rectangle 49"/>
          <p:cNvSpPr/>
          <p:nvPr/>
        </p:nvSpPr>
        <p:spPr>
          <a:xfrm>
            <a:off x="821399" y="4386454"/>
            <a:ext cx="474019"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GB" sz="2000" i="1" dirty="0">
                <a:latin typeface="Times New Roman" panose="02020603050405020304" pitchFamily="18" charset="0"/>
                <a:cs typeface="Times New Roman" panose="02020603050405020304" pitchFamily="18" charset="0"/>
              </a:rPr>
              <a:t>–</a:t>
            </a:r>
            <a:r>
              <a:rPr lang="en-US" sz="2000" i="1" dirty="0">
                <a:latin typeface="Times New Roman" pitchFamily="18" charset="0"/>
                <a:cs typeface="Times New Roman" pitchFamily="18" charset="0"/>
              </a:rPr>
              <a:t>a</a:t>
            </a:r>
            <a:endParaRPr lang="en-GB" sz="2000" i="1" baseline="-25000" dirty="0"/>
          </a:p>
        </p:txBody>
      </p:sp>
      <mc:AlternateContent xmlns:mc="http://schemas.openxmlformats.org/markup-compatibility/2006" xmlns:a14="http://schemas.microsoft.com/office/drawing/2010/main">
        <mc:Choice Requires="a14">
          <p:sp>
            <p:nvSpPr>
              <p:cNvPr id="52" name="TextBox 51"/>
              <p:cNvSpPr txBox="1"/>
              <p:nvPr/>
            </p:nvSpPr>
            <p:spPr>
              <a:xfrm>
                <a:off x="288713" y="5848934"/>
                <a:ext cx="3551663" cy="6109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1−0.42</m:t>
                          </m:r>
                        </m:e>
                      </m:d>
                      <m:r>
                        <a:rPr lang="en-US" b="0" i="1" smtClean="0">
                          <a:latin typeface="Cambria Math" panose="02040503050406030204" pitchFamily="18" charset="0"/>
                        </a:rPr>
                        <m:t>=0.29</m:t>
                      </m:r>
                    </m:oMath>
                  </m:oMathPara>
                </a14:m>
                <a:endParaRPr lang="en-GB" dirty="0">
                  <a:latin typeface="Times New Roman" panose="02020603050405020304" pitchFamily="18" charset="0"/>
                  <a:cs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88713" y="5848934"/>
                <a:ext cx="3551663" cy="610936"/>
              </a:xfrm>
              <a:prstGeom prst="rect">
                <a:avLst/>
              </a:prstGeom>
              <a:blipFill>
                <a:blip r:embed="rId9"/>
                <a:stretch>
                  <a:fillRect/>
                </a:stretch>
              </a:blipFill>
            </p:spPr>
            <p:txBody>
              <a:bodyPr/>
              <a:lstStyle/>
              <a:p>
                <a:r>
                  <a:rPr lang="en-GB">
                    <a:noFill/>
                  </a:rPr>
                  <a:t> </a:t>
                </a:r>
              </a:p>
            </p:txBody>
          </p:sp>
        </mc:Fallback>
      </mc:AlternateContent>
      <p:sp>
        <p:nvSpPr>
          <p:cNvPr id="56" name="TextBox 55"/>
          <p:cNvSpPr txBox="1"/>
          <p:nvPr/>
        </p:nvSpPr>
        <p:spPr>
          <a:xfrm>
            <a:off x="3801310" y="6118951"/>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0.553</a:t>
            </a:r>
            <a:endParaRPr lang="en-GB"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8" name="Picture 17"/>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45966" y="3145536"/>
            <a:ext cx="2860833" cy="2217146"/>
          </a:xfrm>
          <a:prstGeom prst="rect">
            <a:avLst/>
          </a:prstGeom>
        </p:spPr>
      </p:pic>
      <p:sp>
        <p:nvSpPr>
          <p:cNvPr id="57" name="TextBox 56"/>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8" name="Rectangle 57">
            <a:hlinkClick r:id="rId12"/>
            <a:extLst>
              <a:ext uri="{FF2B5EF4-FFF2-40B4-BE49-F238E27FC236}">
                <a16:creationId xmlns:a16="http://schemas.microsoft.com/office/drawing/2014/main" id="{7E157841-69F9-42AB-9B91-6BAD6FED1C3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hlinkClick r:id="rId12"/>
            <a:extLst>
              <a:ext uri="{FF2B5EF4-FFF2-40B4-BE49-F238E27FC236}">
                <a16:creationId xmlns:a16="http://schemas.microsoft.com/office/drawing/2014/main" id="{3E24AB3F-51B8-4C6F-9916-32F98A7098A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9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4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4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23" grpId="0" animBg="1"/>
      <p:bldP spid="4" grpId="0"/>
      <p:bldP spid="5" grpId="0"/>
      <p:bldP spid="6" grpId="0"/>
      <p:bldP spid="7" grpId="0"/>
      <p:bldP spid="8" grpId="0"/>
      <p:bldP spid="19" grpId="0"/>
      <p:bldP spid="24" grpId="0"/>
      <p:bldP spid="28" grpId="0"/>
      <p:bldP spid="30" grpId="0"/>
      <p:bldP spid="31" grpId="0"/>
      <p:bldP spid="32" grpId="0"/>
      <p:bldP spid="34" grpId="0"/>
      <p:bldP spid="35" grpId="0"/>
      <p:bldP spid="36" grpId="0"/>
      <p:bldP spid="39" grpId="0"/>
      <p:bldP spid="41" grpId="0"/>
      <p:bldP spid="43" grpId="0"/>
      <p:bldP spid="45" grpId="0"/>
      <p:bldP spid="47" grpId="0"/>
      <p:bldP spid="49" grpId="0"/>
      <p:bldP spid="51" grpId="0"/>
      <p:bldP spid="53" grpId="0"/>
      <p:bldP spid="54" grpId="0"/>
      <p:bldP spid="12" grpId="0"/>
      <p:bldP spid="55" grpId="0"/>
      <p:bldP spid="50" grpId="0"/>
      <p:bldP spid="52"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grpSp>
        <p:nvGrpSpPr>
          <p:cNvPr id="19" name="Group 18"/>
          <p:cNvGrpSpPr/>
          <p:nvPr/>
        </p:nvGrpSpPr>
        <p:grpSpPr>
          <a:xfrm>
            <a:off x="4860032" y="3173581"/>
            <a:ext cx="3973463" cy="2088232"/>
            <a:chOff x="4932040" y="1124745"/>
            <a:chExt cx="3973463" cy="2088232"/>
          </a:xfrm>
        </p:grpSpPr>
        <p:graphicFrame>
          <p:nvGraphicFramePr>
            <p:cNvPr id="20" name="Chart 19"/>
            <p:cNvGraphicFramePr/>
            <p:nvPr>
              <p:extLst>
                <p:ext uri="{D42A27DB-BD31-4B8C-83A1-F6EECF244321}">
                  <p14:modId xmlns:p14="http://schemas.microsoft.com/office/powerpoint/2010/main" val="1907395229"/>
                </p:ext>
              </p:extLst>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Arrow Connector 20"/>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31840" y="5626905"/>
            <a:ext cx="5602386" cy="461665"/>
          </a:xfrm>
          <a:prstGeom prst="rect">
            <a:avLst/>
          </a:prstGeom>
          <a:noFill/>
        </p:spPr>
        <p:txBody>
          <a:bodyPr wrap="square" rtlCol="0">
            <a:spAutoFit/>
          </a:bodyPr>
          <a:lstStyle/>
          <a:p>
            <a:r>
              <a:rPr lang="en-US" sz="2400" dirty="0"/>
              <a:t>Click on MENU and type 2 to go to Statistics</a:t>
            </a:r>
            <a:endParaRPr lang="en-GB" sz="2400" dirty="0"/>
          </a:p>
        </p:txBody>
      </p:sp>
      <p:sp>
        <p:nvSpPr>
          <p:cNvPr id="13" name="Freeform 12"/>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18" name="TextBox 17"/>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24" name="TextBox 23"/>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14" name="TextBox 13"/>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15" name="TextBox 14"/>
          <p:cNvSpPr txBox="1"/>
          <p:nvPr/>
        </p:nvSpPr>
        <p:spPr>
          <a:xfrm>
            <a:off x="3131840" y="5265782"/>
            <a:ext cx="4680520" cy="461665"/>
          </a:xfrm>
          <a:prstGeom prst="rect">
            <a:avLst/>
          </a:prstGeom>
          <a:noFill/>
        </p:spPr>
        <p:txBody>
          <a:bodyPr wrap="square" rtlCol="0">
            <a:spAutoFit/>
          </a:bodyPr>
          <a:lstStyle/>
          <a:p>
            <a:r>
              <a:rPr lang="en-US" sz="2400" dirty="0"/>
              <a:t>Turn on the GDC</a:t>
            </a:r>
            <a:endParaRPr lang="en-GB" sz="2400" dirty="0"/>
          </a:p>
        </p:txBody>
      </p:sp>
      <p:sp>
        <p:nvSpPr>
          <p:cNvPr id="5" name="Rectangle 4"/>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25" name="Rectangle 24">
            <a:hlinkClick r:id="rId3"/>
            <a:extLst>
              <a:ext uri="{FF2B5EF4-FFF2-40B4-BE49-F238E27FC236}">
                <a16:creationId xmlns:a16="http://schemas.microsoft.com/office/drawing/2014/main" id="{BFC91204-8392-40D0-A522-57627FF938F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hlinkClick r:id="rId3"/>
            <a:extLst>
              <a:ext uri="{FF2B5EF4-FFF2-40B4-BE49-F238E27FC236}">
                <a16:creationId xmlns:a16="http://schemas.microsoft.com/office/drawing/2014/main" id="{CE32AD9B-D537-4B27-B223-26EBDAF05A4D}"/>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6BEFD42-DB5C-4C68-9676-5BD4C742A0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40486" cy="4206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P spid="18" grpId="0"/>
      <p:bldP spid="24" grpId="0"/>
      <p:bldP spid="15"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3203848" y="5486400"/>
            <a:ext cx="2268252" cy="461665"/>
          </a:xfrm>
          <a:prstGeom prst="rect">
            <a:avLst/>
          </a:prstGeom>
          <a:noFill/>
        </p:spPr>
        <p:txBody>
          <a:bodyPr wrap="square" rtlCol="0">
            <a:spAutoFit/>
          </a:bodyPr>
          <a:lstStyle/>
          <a:p>
            <a:r>
              <a:rPr lang="en-US" sz="2400" dirty="0"/>
              <a:t>Click on F5 DIST</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7A04DD8B-69F3-4F1B-8E34-E80FE539650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extLst>
              <a:ext uri="{FF2B5EF4-FFF2-40B4-BE49-F238E27FC236}">
                <a16:creationId xmlns:a16="http://schemas.microsoft.com/office/drawing/2014/main" id="{FA24F993-5D0A-44C4-BEE6-76ABE2C1285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13E104B-A9C9-4128-BE0D-1E6256DEF5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14668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3200400" y="5486400"/>
            <a:ext cx="2484276" cy="461665"/>
          </a:xfrm>
          <a:prstGeom prst="rect">
            <a:avLst/>
          </a:prstGeom>
          <a:noFill/>
        </p:spPr>
        <p:txBody>
          <a:bodyPr wrap="square" rtlCol="0">
            <a:spAutoFit/>
          </a:bodyPr>
          <a:lstStyle/>
          <a:p>
            <a:r>
              <a:rPr lang="en-US" sz="2400" dirty="0"/>
              <a:t>Click on F1 NORM</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BFC289B9-BC1F-4942-940B-EB0464254B0D}"/>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extLst>
              <a:ext uri="{FF2B5EF4-FFF2-40B4-BE49-F238E27FC236}">
                <a16:creationId xmlns:a16="http://schemas.microsoft.com/office/drawing/2014/main" id="{98D0D93A-F29C-4543-A3FF-6E3504DAE8B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BED6474-CA24-47E3-98FB-877D2405A2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95239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emplate 4a_IBAA" id="{EA486DE6-56AA-470A-B098-B31830625E61}" vid="{F4A86DA8-54E2-49B1-9DF1-B2111BA4D8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43829267EB340BF5D421EAC6FC51D" ma:contentTypeVersion="0" ma:contentTypeDescription="Create a new document." ma:contentTypeScope="" ma:versionID="1527a3fa544ba38c99da23a3d5038c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CEC2B-D811-4E3B-8B80-83E11AB32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AE53E6D-171D-4B8D-841C-E552FA840498}">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9A32A4B-E5FF-4893-A0F2-7109C8B6D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4885</TotalTime>
  <Words>3552</Words>
  <Application>Microsoft Office PowerPoint</Application>
  <PresentationFormat>On-screen Show (4:3)</PresentationFormat>
  <Paragraphs>621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Calibri Light</vt:lpstr>
      <vt:lpstr>Cambria Math</vt:lpstr>
      <vt:lpstr>Comic Sans MS</vt:lpstr>
      <vt:lpstr>Symbol</vt:lpstr>
      <vt:lpstr>Times New Roman</vt:lpstr>
      <vt:lpstr>Wingdings 2</vt:lpstr>
      <vt:lpstr>Theme1</vt:lpstr>
      <vt:lpstr>Inverse Normal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Mathssupport</dc:creator>
  <cp:lastModifiedBy>Orlando Hurtado</cp:lastModifiedBy>
  <cp:revision>212</cp:revision>
  <dcterms:created xsi:type="dcterms:W3CDTF">2012-07-26T15:21:18Z</dcterms:created>
  <dcterms:modified xsi:type="dcterms:W3CDTF">2023-08-09T13:34:49Z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0x01010049243829267EB340BF5D421EAC6FC51D</vt:lpwstr>
  </property>
</Properties>
</file>