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1"/>
  </p:notesMasterIdLst>
  <p:handoutMasterIdLst>
    <p:handoutMasterId r:id="rId32"/>
  </p:handoutMasterIdLst>
  <p:sldIdLst>
    <p:sldId id="256" r:id="rId5"/>
    <p:sldId id="275" r:id="rId6"/>
    <p:sldId id="262" r:id="rId7"/>
    <p:sldId id="259" r:id="rId8"/>
    <p:sldId id="277" r:id="rId9"/>
    <p:sldId id="276" r:id="rId10"/>
    <p:sldId id="278" r:id="rId11"/>
    <p:sldId id="279" r:id="rId12"/>
    <p:sldId id="284" r:id="rId13"/>
    <p:sldId id="285" r:id="rId14"/>
    <p:sldId id="286" r:id="rId15"/>
    <p:sldId id="287" r:id="rId16"/>
    <p:sldId id="300" r:id="rId17"/>
    <p:sldId id="301" r:id="rId18"/>
    <p:sldId id="288" r:id="rId19"/>
    <p:sldId id="289" r:id="rId20"/>
    <p:sldId id="290" r:id="rId21"/>
    <p:sldId id="260" r:id="rId22"/>
    <p:sldId id="291" r:id="rId23"/>
    <p:sldId id="293" r:id="rId24"/>
    <p:sldId id="294" r:id="rId25"/>
    <p:sldId id="292" r:id="rId26"/>
    <p:sldId id="295" r:id="rId27"/>
    <p:sldId id="296" r:id="rId28"/>
    <p:sldId id="297" r:id="rId29"/>
    <p:sldId id="29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604A7B"/>
    <a:srgbClr val="008000"/>
    <a:srgbClr val="990099"/>
    <a:srgbClr val="0000FF"/>
    <a:srgbClr val="FDE4CF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64" autoAdjust="0"/>
  </p:normalViewPr>
  <p:slideViewPr>
    <p:cSldViewPr>
      <p:cViewPr varScale="1">
        <p:scale>
          <a:sx n="60" d="100"/>
          <a:sy n="60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4B395-8CA4-4C64-BBF5-844F635267F4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D4179-F774-4D35-9D86-C964D1B7A4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407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0DA4E-E832-4F8D-AF44-39953F476D7F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3CF0-4459-4134-B3A4-503EB7F09A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9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65178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6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00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141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27289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9747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671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89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45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0332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7755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athssupport.org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326DD5-E435-4B17-84E3-DDC0007357A0}" type="datetimeFigureOut">
              <a:rPr lang="en-GB" smtClean="0"/>
              <a:pPr/>
              <a:t>15/04/2024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E2A3EB-8F20-44CA-9E09-A59EEBC6846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3757" y="67203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hlinkClick r:id="rId13"/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7701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548" y="1844824"/>
            <a:ext cx="83529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anose="030F0702030302020204" pitchFamily="66" charset="0"/>
              </a:rPr>
              <a:t>The Normal Distribution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592" y="4365104"/>
            <a:ext cx="7560840" cy="50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44F5F76-B370-4807-A832-CA5FE7917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80412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know the properties of the normal distribution.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9AD60F7-901A-4B40-B646-4071B1252793}"/>
              </a:ext>
            </a:extLst>
          </p:cNvPr>
          <p:cNvSpPr/>
          <p:nvPr/>
        </p:nvSpPr>
        <p:spPr>
          <a:xfrm>
            <a:off x="8074104" y="6108536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AB925D73-C190-482E-B719-C559F8F9B6B4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P(-1 &lt; Z &lt; 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199484" y="3246120"/>
            <a:ext cx="163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20E9352-6AF0-4603-93C3-32E240545BDE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8">
            <a:extLst>
              <a:ext uri="{FF2B5EF4-FFF2-40B4-BE49-F238E27FC236}">
                <a16:creationId xmlns:a16="http://schemas.microsoft.com/office/drawing/2014/main" id="{DCF4E4FA-39A9-4CFE-B9EA-8FA6AA22D9CC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358577B-D727-45E8-9B8E-8BC65B8B7DE3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A5B899-52D7-4C5B-88BC-B2F199717D4F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52DEC32-E051-4554-871A-C40C8411D330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BBFA2BE-342C-42E9-992C-5B4BD80B6FF7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5C9CE90-FDAB-42CD-89FB-E1A8BB854D30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1DD4F051-FB10-487C-B28F-600E9EF7CAC0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6367DB11-5B07-410C-AF4B-9511F6B21432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318F434-23A5-48F5-AC17-E49C5C1C7CE5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56E7514-47A6-40CD-AB31-C9DD7EDE309C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68EA477D-355A-4705-A97F-EF4C295DC643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A7DCE039-967F-43AB-B03A-D1BE07DEE5D1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5ED33D1-B3EB-45C2-A775-35F6DBAD917D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8BE0377-4F61-4FF9-B9B0-54C7494A74F0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1EA685E-4E1F-476E-A64A-2AB30FAB07A7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3678F939-5800-4138-8FBF-CC392C646743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3FDD291-3568-4A91-AF6A-299499D59F5B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16217BA-F47B-4FBE-871E-E2A8832D3C94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A4EF8C8-4F3A-413F-8B57-6E00B87E1BA5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823AF58-C94C-49E5-A25C-D0DE6F20117E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49FBA7DD-FA0F-43C2-BA1E-CC8F261B412F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D7F7EB46-F6FA-499C-9B0C-A8F70E7C445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27C71BE-D904-456D-8892-30BED8A54C8E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FEEE0B77-BB18-4C97-99C9-827DA5B555EA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B0D6C29A-1781-4A60-A414-77BD3662A37F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D90BDC90-9C3A-4B8F-B234-C23803E5AF7D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D58FEBF5-1093-4837-BB69-1BA9A5EFDCCF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927E2BC-CAB3-4DC1-AA8E-5562A8D2ED0D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7A74EB-4C18-4746-9E5E-62E44C6A24E3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31CF543-DABF-447E-8D50-2ED6F4943B54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4FEC337-DC5E-4408-A2B0-AF62590C1544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63B266AE-FC85-45FC-8967-6668A9FB5A1B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8AAF34F8-B30D-4693-BA84-0D5A179C815F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722325C2-0FF8-4B09-B5E0-59EA75AB79C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DC408DA-0278-4073-B953-649ACD220C50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24DC37A6-4E63-48CC-80FE-302E26ED7D9E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B6FC8C7B-7FEF-4398-894B-07C8EA164B64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B71A8E61-B6CC-4C71-9314-D4A010ACAC1E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41BD269-389F-415A-93B8-7555398477A3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F8C56A-BEF0-4E86-A2EC-CA82F2948036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Rectangle 51">
            <a:hlinkClick r:id="rId2"/>
            <a:extLst>
              <a:ext uri="{FF2B5EF4-FFF2-40B4-BE49-F238E27FC236}">
                <a16:creationId xmlns:a16="http://schemas.microsoft.com/office/drawing/2014/main" id="{4F9714AE-60D4-4A8F-80AF-583A175FE123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hlinkClick r:id="rId2"/>
            <a:extLst>
              <a:ext uri="{FF2B5EF4-FFF2-40B4-BE49-F238E27FC236}">
                <a16:creationId xmlns:a16="http://schemas.microsoft.com/office/drawing/2014/main" id="{D103FE7E-9080-448B-87F4-AB8389AB699A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DD1AF6-16B3-FF34-68E4-B9031D5EC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13280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974741" y="3413301"/>
            <a:ext cx="1274164" cy="2818150"/>
          </a:xfrm>
          <a:custGeom>
            <a:avLst/>
            <a:gdLst>
              <a:gd name="connsiteX0" fmla="*/ 1244184 w 1274164"/>
              <a:gd name="connsiteY0" fmla="*/ 2773180 h 2818150"/>
              <a:gd name="connsiteX1" fmla="*/ 0 w 1274164"/>
              <a:gd name="connsiteY1" fmla="*/ 2788170 h 2818150"/>
              <a:gd name="connsiteX2" fmla="*/ 0 w 1274164"/>
              <a:gd name="connsiteY2" fmla="*/ 959370 h 2818150"/>
              <a:gd name="connsiteX3" fmla="*/ 209863 w 1274164"/>
              <a:gd name="connsiteY3" fmla="*/ 494675 h 2818150"/>
              <a:gd name="connsiteX4" fmla="*/ 419725 w 1274164"/>
              <a:gd name="connsiteY4" fmla="*/ 89940 h 2818150"/>
              <a:gd name="connsiteX5" fmla="*/ 554637 w 1274164"/>
              <a:gd name="connsiteY5" fmla="*/ 29980 h 2818150"/>
              <a:gd name="connsiteX6" fmla="*/ 644578 w 1274164"/>
              <a:gd name="connsiteY6" fmla="*/ 0 h 2818150"/>
              <a:gd name="connsiteX7" fmla="*/ 734518 w 1274164"/>
              <a:gd name="connsiteY7" fmla="*/ 29980 h 2818150"/>
              <a:gd name="connsiteX8" fmla="*/ 884420 w 1274164"/>
              <a:gd name="connsiteY8" fmla="*/ 194872 h 2818150"/>
              <a:gd name="connsiteX9" fmla="*/ 1259174 w 1274164"/>
              <a:gd name="connsiteY9" fmla="*/ 1049311 h 2818150"/>
              <a:gd name="connsiteX10" fmla="*/ 1274164 w 1274164"/>
              <a:gd name="connsiteY10" fmla="*/ 2818150 h 2818150"/>
              <a:gd name="connsiteX11" fmla="*/ 1274164 w 1274164"/>
              <a:gd name="connsiteY11" fmla="*/ 2818150 h 2818150"/>
              <a:gd name="connsiteX12" fmla="*/ 1274164 w 1274164"/>
              <a:gd name="connsiteY12" fmla="*/ 2818150 h 2818150"/>
              <a:gd name="connsiteX13" fmla="*/ 0 w 1274164"/>
              <a:gd name="connsiteY13" fmla="*/ 2788170 h 2818150"/>
              <a:gd name="connsiteX14" fmla="*/ 0 w 1274164"/>
              <a:gd name="connsiteY14" fmla="*/ 2788170 h 281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74164" h="2818150">
                <a:moveTo>
                  <a:pt x="1244184" y="2773180"/>
                </a:moveTo>
                <a:lnTo>
                  <a:pt x="0" y="2788170"/>
                </a:lnTo>
                <a:lnTo>
                  <a:pt x="0" y="959370"/>
                </a:lnTo>
                <a:lnTo>
                  <a:pt x="209863" y="494675"/>
                </a:lnTo>
                <a:lnTo>
                  <a:pt x="419725" y="89940"/>
                </a:lnTo>
                <a:lnTo>
                  <a:pt x="554637" y="29980"/>
                </a:lnTo>
                <a:lnTo>
                  <a:pt x="644578" y="0"/>
                </a:lnTo>
                <a:lnTo>
                  <a:pt x="734518" y="29980"/>
                </a:lnTo>
                <a:lnTo>
                  <a:pt x="884420" y="194872"/>
                </a:lnTo>
                <a:lnTo>
                  <a:pt x="1259174" y="1049311"/>
                </a:lnTo>
                <a:lnTo>
                  <a:pt x="1274164" y="2818150"/>
                </a:lnTo>
                <a:lnTo>
                  <a:pt x="1274164" y="2818150"/>
                </a:lnTo>
                <a:lnTo>
                  <a:pt x="1274164" y="2818150"/>
                </a:lnTo>
                <a:lnTo>
                  <a:pt x="0" y="2788170"/>
                </a:lnTo>
                <a:lnTo>
                  <a:pt x="0" y="2788170"/>
                </a:lnTo>
              </a:path>
            </a:pathLst>
          </a:custGeom>
          <a:pattFill prst="wdUpDiag">
            <a:fgClr>
              <a:srgbClr val="990099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P(-1 &lt; Z &lt; 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2369" y="3762100"/>
            <a:ext cx="242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0.6826894809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7279" y="4229438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68.27%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96513" y="4977315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68.27%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4019BA1-3BBD-4FBE-B95F-1262EE4747B5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8">
            <a:extLst>
              <a:ext uri="{FF2B5EF4-FFF2-40B4-BE49-F238E27FC236}">
                <a16:creationId xmlns:a16="http://schemas.microsoft.com/office/drawing/2014/main" id="{0B4D253F-42C5-4F5B-919E-155DC9CFF60D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611AC75-42A0-467B-8BC7-2BA9B2C72F3E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68F3133-BF0D-4158-A452-FE54D2A9D0E0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2F2DE13-8F72-44BF-87F6-60E8BFFCF48E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BF6D61B-6E6C-4966-BBDA-1505A29ACCC2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25C74A4-16E6-4A1D-8579-F5160ABF315F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1B9C134-0C46-4AD7-8800-6F031C36EFB6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68EE4FB8-8374-499C-82E9-D69DAFD2C29D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3C4C82C0-219A-4902-8F20-F5FAC2FDF26E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B210DF0-9BC3-42E6-8C20-60C7D4A381F8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2A750FD9-B922-49EE-91B6-2879206BCB2E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12C97702-AC0C-4E6C-BB23-A9438AD7D85F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ECB4D35-89E2-4771-A6B4-7445A829B6B1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579B141-87BC-4C02-AD70-B1BC62227ABF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0F50458D-E071-448F-BA07-A434B13BC5E8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922FCB94-C280-42DD-8BE0-E54B7E991612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0C7606A-20CE-47AB-922C-95751B356E2A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98BA13B-FA77-41C5-8BE4-466936F7C68E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75F3BC9-6DE7-414D-8624-1812907F0BD2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8D4ABB2-C84E-47EB-98D4-BCA3C107E92C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39B06909-13C2-4871-95E1-65D7C3C2A06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1270BDEE-62AA-4680-B35C-62B29F82DBA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CB02107-22A2-4910-BA77-E912E6DFA796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D5DC0AB-3068-4B95-84EE-E4D9E6298665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A1B20765-955B-4CD0-BB18-B3CD3DBD4209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6269A987-6BCA-4FFA-B44C-F0C21BC896F6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977E0588-3795-470D-AA95-389F81BCCE46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4B33127-1C92-4CE4-A2B0-8F392C375E18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DB0C7A76-F52C-4943-ABA6-4DDDBE875CA0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2100B0-7E54-4D08-B453-57F045A14826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4C0AA14-A82E-476C-A63F-B0E46E39FCB4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885BF58A-FA5C-48B5-ADC5-1A7E9539BD9A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CA693A87-223E-4F67-A002-2E770FFEDB0A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535B22BA-EE7A-4F2B-A6DC-4F49F55802A2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5D99F33-B995-45AD-9243-68BB082AF9F5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757BCCE-E6D6-442B-97D3-BA26588951D5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A600AC8A-E72E-4E26-A5BF-92C53FDF43DC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0DB1970E-B7CC-4DF4-8017-30C74062E65F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2AA2A5B-D936-46DC-941D-EA6465237F06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82F399F-37DF-4783-8FE6-FDC91E14832C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Rectangle 54">
            <a:hlinkClick r:id="rId2"/>
            <a:extLst>
              <a:ext uri="{FF2B5EF4-FFF2-40B4-BE49-F238E27FC236}">
                <a16:creationId xmlns:a16="http://schemas.microsoft.com/office/drawing/2014/main" id="{C968D062-7FE2-4BF3-A393-FA0FE7923A69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47B2515F-B79B-496A-8345-BFAB9C1AC9AF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80FE66-5FFF-EE1E-3850-6A1BB652C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5107"/>
            <a:ext cx="2025088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6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4" grpId="0"/>
      <p:bldP spid="65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317018" y="3450637"/>
            <a:ext cx="2518348" cy="2788171"/>
          </a:xfrm>
          <a:custGeom>
            <a:avLst/>
            <a:gdLst>
              <a:gd name="connsiteX0" fmla="*/ 0 w 2518348"/>
              <a:gd name="connsiteY0" fmla="*/ 2773181 h 2788171"/>
              <a:gd name="connsiteX1" fmla="*/ 14991 w 2518348"/>
              <a:gd name="connsiteY1" fmla="*/ 2338466 h 2788171"/>
              <a:gd name="connsiteX2" fmla="*/ 164892 w 2518348"/>
              <a:gd name="connsiteY2" fmla="*/ 2113613 h 2788171"/>
              <a:gd name="connsiteX3" fmla="*/ 329784 w 2518348"/>
              <a:gd name="connsiteY3" fmla="*/ 1738859 h 2788171"/>
              <a:gd name="connsiteX4" fmla="*/ 659568 w 2518348"/>
              <a:gd name="connsiteY4" fmla="*/ 944381 h 2788171"/>
              <a:gd name="connsiteX5" fmla="*/ 1019332 w 2518348"/>
              <a:gd name="connsiteY5" fmla="*/ 134912 h 2788171"/>
              <a:gd name="connsiteX6" fmla="*/ 1184223 w 2518348"/>
              <a:gd name="connsiteY6" fmla="*/ 29981 h 2788171"/>
              <a:gd name="connsiteX7" fmla="*/ 1289155 w 2518348"/>
              <a:gd name="connsiteY7" fmla="*/ 0 h 2788171"/>
              <a:gd name="connsiteX8" fmla="*/ 1379095 w 2518348"/>
              <a:gd name="connsiteY8" fmla="*/ 14991 h 2788171"/>
              <a:gd name="connsiteX9" fmla="*/ 1528997 w 2518348"/>
              <a:gd name="connsiteY9" fmla="*/ 194872 h 2788171"/>
              <a:gd name="connsiteX10" fmla="*/ 1918741 w 2518348"/>
              <a:gd name="connsiteY10" fmla="*/ 1049312 h 2788171"/>
              <a:gd name="connsiteX11" fmla="*/ 2338466 w 2518348"/>
              <a:gd name="connsiteY11" fmla="*/ 2128604 h 2788171"/>
              <a:gd name="connsiteX12" fmla="*/ 2398427 w 2518348"/>
              <a:gd name="connsiteY12" fmla="*/ 2278505 h 2788171"/>
              <a:gd name="connsiteX13" fmla="*/ 2518348 w 2518348"/>
              <a:gd name="connsiteY13" fmla="*/ 2413417 h 2788171"/>
              <a:gd name="connsiteX14" fmla="*/ 2503358 w 2518348"/>
              <a:gd name="connsiteY14" fmla="*/ 2788171 h 2788171"/>
              <a:gd name="connsiteX15" fmla="*/ 0 w 2518348"/>
              <a:gd name="connsiteY15" fmla="*/ 2773181 h 278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18348" h="2788171">
                <a:moveTo>
                  <a:pt x="0" y="2773181"/>
                </a:moveTo>
                <a:lnTo>
                  <a:pt x="14991" y="2338466"/>
                </a:lnTo>
                <a:lnTo>
                  <a:pt x="164892" y="2113613"/>
                </a:lnTo>
                <a:lnTo>
                  <a:pt x="329784" y="1738859"/>
                </a:lnTo>
                <a:lnTo>
                  <a:pt x="659568" y="944381"/>
                </a:lnTo>
                <a:lnTo>
                  <a:pt x="1019332" y="134912"/>
                </a:lnTo>
                <a:lnTo>
                  <a:pt x="1184223" y="29981"/>
                </a:lnTo>
                <a:lnTo>
                  <a:pt x="1289155" y="0"/>
                </a:lnTo>
                <a:lnTo>
                  <a:pt x="1379095" y="14991"/>
                </a:lnTo>
                <a:lnTo>
                  <a:pt x="1528997" y="194872"/>
                </a:lnTo>
                <a:lnTo>
                  <a:pt x="1918741" y="1049312"/>
                </a:lnTo>
                <a:lnTo>
                  <a:pt x="2338466" y="2128604"/>
                </a:lnTo>
                <a:lnTo>
                  <a:pt x="2398427" y="2278505"/>
                </a:lnTo>
                <a:lnTo>
                  <a:pt x="2518348" y="2413417"/>
                </a:lnTo>
                <a:lnTo>
                  <a:pt x="2503358" y="2788171"/>
                </a:lnTo>
                <a:lnTo>
                  <a:pt x="0" y="2773181"/>
                </a:lnTo>
                <a:close/>
              </a:path>
            </a:pathLst>
          </a:custGeom>
          <a:pattFill prst="wdUpDiag">
            <a:fgClr>
              <a:srgbClr val="008000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P(-2 &lt; Z &lt; 2)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181F01E-9B9C-4C8C-A616-5B4917F2B70E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8">
            <a:extLst>
              <a:ext uri="{FF2B5EF4-FFF2-40B4-BE49-F238E27FC236}">
                <a16:creationId xmlns:a16="http://schemas.microsoft.com/office/drawing/2014/main" id="{C1B7D564-E1DE-4E58-B475-6FDE6F2BCB1C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9B53AE7-A598-4BE8-8EED-B8E97B9A354A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7F5EC97-E443-4D40-B09D-81DDC171E526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AB48C5C-7DA6-4BB9-8E5B-0F77C94F334B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F4C2A9A-4BF3-4272-A91F-9069601ABAD9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FF4F73A-0401-4260-8A76-24AE59FE0C73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CA45013-C802-459A-A01A-8075E3ACE5B2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8AC55436-F3F9-440F-8295-C3282136C4EC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CC53547-0EC6-49C8-8770-22C2947AC06F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2E12133-C5B7-4954-B694-DE16789A265E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6F1388EA-C163-449E-9D53-E2119F2047BB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80D8881D-3B4B-422B-8242-2E3ACBA2628B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AD143A8-12BA-4FB7-9147-1E0E3444C5D5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A99E012-72B6-48AB-A66C-EFD0276820BD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EED1E30-D9D5-453D-8F38-A374F8571F78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98F8CA8F-893E-41AC-8E1E-ABB6D7AFBF9A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E870BF6-CBF1-44B7-A5D8-6AAE17A0664F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3C42BE9-27B5-499E-8D7F-1641C060519C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A04D6B7-5B4C-4989-A75E-45E419D76C35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4B0BEBC-833C-401D-B069-4FBF554D55C0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41AD16F1-E08B-47C7-98DF-F0E6E2D02F1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F466AB4-F45A-43BD-B5E2-5F2BBAF51BC4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45FFD1E-06AA-4542-A79F-F65F47C5CF83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DEF1CA90-1F34-4302-9C40-51CABEDF64AC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1AEFAEE1-2D7D-4071-8840-CB404B231E12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277BF545-F705-4194-9584-804BF20CEB97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40EF2668-D2A3-49B3-978D-46C6EC253459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5FC73D2-6DC9-43C6-BE3D-ADF0E8D65E1B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5D1CB5F-9B31-4231-9686-4899229B0A05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63E87EB-A920-4B78-9700-B89DDCF7F45F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2E5F2DB-0865-4DB1-996D-BFEA0232634D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BE7B04D-9650-4FD1-9F04-3AB8641A971C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23BB84E8-CA9C-486F-97C9-B9C0E3455AFB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4C579E32-9851-4B51-9752-5AF139B92D53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6477DF-07ED-4B76-8437-2DCD0E224D62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039C054-3D11-4AD0-A01B-AC562B7EDFB1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B0100EA6-80A4-468E-A0E1-F2EC382F498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95E7D147-A70A-4260-B3EF-F421B2B41363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038D6BE-AD4D-4E04-865F-86282220994D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EE7FF48-E51A-4D53-8CEA-B41C4240977E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Rectangle 54">
            <a:hlinkClick r:id="rId2"/>
            <a:extLst>
              <a:ext uri="{FF2B5EF4-FFF2-40B4-BE49-F238E27FC236}">
                <a16:creationId xmlns:a16="http://schemas.microsoft.com/office/drawing/2014/main" id="{72EF71C2-2AF7-4500-8A61-145FABC40A87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B7C108D8-846A-47B2-9F75-676C58C4B2BD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F300B6-A9F9-1773-BDE3-C844A65E4E4C}"/>
              </a:ext>
            </a:extLst>
          </p:cNvPr>
          <p:cNvSpPr txBox="1"/>
          <p:nvPr/>
        </p:nvSpPr>
        <p:spPr>
          <a:xfrm>
            <a:off x="4332753" y="3186138"/>
            <a:ext cx="1136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1A650-A1DA-1BBB-3453-64E9469692D6}"/>
              </a:ext>
            </a:extLst>
          </p:cNvPr>
          <p:cNvSpPr txBox="1"/>
          <p:nvPr/>
        </p:nvSpPr>
        <p:spPr>
          <a:xfrm>
            <a:off x="4044739" y="3572592"/>
            <a:ext cx="163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 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80F5EF-DDFE-0C11-0934-A101E90226F8}"/>
              </a:ext>
            </a:extLst>
          </p:cNvPr>
          <p:cNvSpPr txBox="1"/>
          <p:nvPr/>
        </p:nvSpPr>
        <p:spPr>
          <a:xfrm>
            <a:off x="5208917" y="3980681"/>
            <a:ext cx="2030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ormalcdf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ACA78A-4C37-E61A-5B1A-2EA0654F4F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21809" cy="29260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9C5393-4064-6385-6E0A-4278948AC99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4148" y="3310327"/>
            <a:ext cx="518102" cy="228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E138D1-5E22-5921-38F6-080E2A5385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7315" y="3292176"/>
            <a:ext cx="521208" cy="279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6F7162-4702-CC6F-8554-249E8EB2CC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1202" y="4095130"/>
            <a:ext cx="521208" cy="26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4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317018" y="3450637"/>
            <a:ext cx="2518348" cy="2788171"/>
          </a:xfrm>
          <a:custGeom>
            <a:avLst/>
            <a:gdLst>
              <a:gd name="connsiteX0" fmla="*/ 0 w 2518348"/>
              <a:gd name="connsiteY0" fmla="*/ 2773181 h 2788171"/>
              <a:gd name="connsiteX1" fmla="*/ 14991 w 2518348"/>
              <a:gd name="connsiteY1" fmla="*/ 2338466 h 2788171"/>
              <a:gd name="connsiteX2" fmla="*/ 164892 w 2518348"/>
              <a:gd name="connsiteY2" fmla="*/ 2113613 h 2788171"/>
              <a:gd name="connsiteX3" fmla="*/ 329784 w 2518348"/>
              <a:gd name="connsiteY3" fmla="*/ 1738859 h 2788171"/>
              <a:gd name="connsiteX4" fmla="*/ 659568 w 2518348"/>
              <a:gd name="connsiteY4" fmla="*/ 944381 h 2788171"/>
              <a:gd name="connsiteX5" fmla="*/ 1019332 w 2518348"/>
              <a:gd name="connsiteY5" fmla="*/ 134912 h 2788171"/>
              <a:gd name="connsiteX6" fmla="*/ 1184223 w 2518348"/>
              <a:gd name="connsiteY6" fmla="*/ 29981 h 2788171"/>
              <a:gd name="connsiteX7" fmla="*/ 1289155 w 2518348"/>
              <a:gd name="connsiteY7" fmla="*/ 0 h 2788171"/>
              <a:gd name="connsiteX8" fmla="*/ 1379095 w 2518348"/>
              <a:gd name="connsiteY8" fmla="*/ 14991 h 2788171"/>
              <a:gd name="connsiteX9" fmla="*/ 1528997 w 2518348"/>
              <a:gd name="connsiteY9" fmla="*/ 194872 h 2788171"/>
              <a:gd name="connsiteX10" fmla="*/ 1918741 w 2518348"/>
              <a:gd name="connsiteY10" fmla="*/ 1049312 h 2788171"/>
              <a:gd name="connsiteX11" fmla="*/ 2338466 w 2518348"/>
              <a:gd name="connsiteY11" fmla="*/ 2128604 h 2788171"/>
              <a:gd name="connsiteX12" fmla="*/ 2398427 w 2518348"/>
              <a:gd name="connsiteY12" fmla="*/ 2278505 h 2788171"/>
              <a:gd name="connsiteX13" fmla="*/ 2518348 w 2518348"/>
              <a:gd name="connsiteY13" fmla="*/ 2413417 h 2788171"/>
              <a:gd name="connsiteX14" fmla="*/ 2503358 w 2518348"/>
              <a:gd name="connsiteY14" fmla="*/ 2788171 h 2788171"/>
              <a:gd name="connsiteX15" fmla="*/ 0 w 2518348"/>
              <a:gd name="connsiteY15" fmla="*/ 2773181 h 278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18348" h="2788171">
                <a:moveTo>
                  <a:pt x="0" y="2773181"/>
                </a:moveTo>
                <a:lnTo>
                  <a:pt x="14991" y="2338466"/>
                </a:lnTo>
                <a:lnTo>
                  <a:pt x="164892" y="2113613"/>
                </a:lnTo>
                <a:lnTo>
                  <a:pt x="329784" y="1738859"/>
                </a:lnTo>
                <a:lnTo>
                  <a:pt x="659568" y="944381"/>
                </a:lnTo>
                <a:lnTo>
                  <a:pt x="1019332" y="134912"/>
                </a:lnTo>
                <a:lnTo>
                  <a:pt x="1184223" y="29981"/>
                </a:lnTo>
                <a:lnTo>
                  <a:pt x="1289155" y="0"/>
                </a:lnTo>
                <a:lnTo>
                  <a:pt x="1379095" y="14991"/>
                </a:lnTo>
                <a:lnTo>
                  <a:pt x="1528997" y="194872"/>
                </a:lnTo>
                <a:lnTo>
                  <a:pt x="1918741" y="1049312"/>
                </a:lnTo>
                <a:lnTo>
                  <a:pt x="2338466" y="2128604"/>
                </a:lnTo>
                <a:lnTo>
                  <a:pt x="2398427" y="2278505"/>
                </a:lnTo>
                <a:lnTo>
                  <a:pt x="2518348" y="2413417"/>
                </a:lnTo>
                <a:lnTo>
                  <a:pt x="2503358" y="2788171"/>
                </a:lnTo>
                <a:lnTo>
                  <a:pt x="0" y="2773181"/>
                </a:lnTo>
                <a:close/>
              </a:path>
            </a:pathLst>
          </a:custGeom>
          <a:pattFill prst="wdUpDiag">
            <a:fgClr>
              <a:srgbClr val="008000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P(-2 &lt; Z &lt; 2)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181F01E-9B9C-4C8C-A616-5B4917F2B70E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8">
            <a:extLst>
              <a:ext uri="{FF2B5EF4-FFF2-40B4-BE49-F238E27FC236}">
                <a16:creationId xmlns:a16="http://schemas.microsoft.com/office/drawing/2014/main" id="{C1B7D564-E1DE-4E58-B475-6FDE6F2BCB1C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9B53AE7-A598-4BE8-8EED-B8E97B9A354A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7F5EC97-E443-4D40-B09D-81DDC171E526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AB48C5C-7DA6-4BB9-8E5B-0F77C94F334B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F4C2A9A-4BF3-4272-A91F-9069601ABAD9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FF4F73A-0401-4260-8A76-24AE59FE0C73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CA45013-C802-459A-A01A-8075E3ACE5B2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8AC55436-F3F9-440F-8295-C3282136C4EC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CC53547-0EC6-49C8-8770-22C2947AC06F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2E12133-C5B7-4954-B694-DE16789A265E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6F1388EA-C163-449E-9D53-E2119F2047BB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80D8881D-3B4B-422B-8242-2E3ACBA2628B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AD143A8-12BA-4FB7-9147-1E0E3444C5D5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A99E012-72B6-48AB-A66C-EFD0276820BD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EED1E30-D9D5-453D-8F38-A374F8571F78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98F8CA8F-893E-41AC-8E1E-ABB6D7AFBF9A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E870BF6-CBF1-44B7-A5D8-6AAE17A0664F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3C42BE9-27B5-499E-8D7F-1641C060519C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A04D6B7-5B4C-4989-A75E-45E419D76C35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4B0BEBC-833C-401D-B069-4FBF554D55C0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41AD16F1-E08B-47C7-98DF-F0E6E2D02F1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F466AB4-F45A-43BD-B5E2-5F2BBAF51BC4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45FFD1E-06AA-4542-A79F-F65F47C5CF83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DEF1CA90-1F34-4302-9C40-51CABEDF64AC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1AEFAEE1-2D7D-4071-8840-CB404B231E12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277BF545-F705-4194-9584-804BF20CEB97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40EF2668-D2A3-49B3-978D-46C6EC253459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5FC73D2-6DC9-43C6-BE3D-ADF0E8D65E1B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5D1CB5F-9B31-4231-9686-4899229B0A05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63E87EB-A920-4B78-9700-B89DDCF7F45F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2E5F2DB-0865-4DB1-996D-BFEA0232634D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BE7B04D-9650-4FD1-9F04-3AB8641A971C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23BB84E8-CA9C-486F-97C9-B9C0E3455AFB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4C579E32-9851-4B51-9752-5AF139B92D53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6477DF-07ED-4B76-8437-2DCD0E224D62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039C054-3D11-4AD0-A01B-AC562B7EDFB1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B0100EA6-80A4-468E-A0E1-F2EC382F498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95E7D147-A70A-4260-B3EF-F421B2B41363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038D6BE-AD4D-4E04-865F-86282220994D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EE7FF48-E51A-4D53-8CEA-B41C4240977E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Rectangle 54">
            <a:hlinkClick r:id="rId2"/>
            <a:extLst>
              <a:ext uri="{FF2B5EF4-FFF2-40B4-BE49-F238E27FC236}">
                <a16:creationId xmlns:a16="http://schemas.microsoft.com/office/drawing/2014/main" id="{72EF71C2-2AF7-4500-8A61-145FABC40A87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B7C108D8-846A-47B2-9F75-676C58C4B2BD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A0E2F5-AD74-780D-5160-CA73491A82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21809" cy="29260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0640B5-09F2-1189-AEF9-3CA35C70D46E}"/>
              </a:ext>
            </a:extLst>
          </p:cNvPr>
          <p:cNvSpPr txBox="1"/>
          <p:nvPr/>
        </p:nvSpPr>
        <p:spPr>
          <a:xfrm>
            <a:off x="4352543" y="3212976"/>
            <a:ext cx="4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 this order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9C2D4-002E-2053-835C-D955E76022C2}"/>
              </a:ext>
            </a:extLst>
          </p:cNvPr>
          <p:cNvSpPr txBox="1"/>
          <p:nvPr/>
        </p:nvSpPr>
        <p:spPr>
          <a:xfrm>
            <a:off x="4809106" y="3584289"/>
            <a:ext cx="126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Lower: -2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FDF860-5050-A3FB-59AA-3C99CE30FB32}"/>
              </a:ext>
            </a:extLst>
          </p:cNvPr>
          <p:cNvSpPr txBox="1"/>
          <p:nvPr/>
        </p:nvSpPr>
        <p:spPr>
          <a:xfrm>
            <a:off x="4795936" y="3898820"/>
            <a:ext cx="126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Upper: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3D81BC-435B-4299-EA5B-BB2FFFAAF5D8}"/>
              </a:ext>
            </a:extLst>
          </p:cNvPr>
          <p:cNvSpPr txBox="1"/>
          <p:nvPr/>
        </p:nvSpPr>
        <p:spPr>
          <a:xfrm>
            <a:off x="5324700" y="4241860"/>
            <a:ext cx="1127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B6773F-10C8-7437-F3DE-5F7A327C5C2A}"/>
              </a:ext>
            </a:extLst>
          </p:cNvPr>
          <p:cNvSpPr txBox="1"/>
          <p:nvPr/>
        </p:nvSpPr>
        <p:spPr>
          <a:xfrm>
            <a:off x="5349589" y="4614481"/>
            <a:ext cx="862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s: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A393C4-D581-ECCB-A020-9C6A1A6ED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7944" y="3652270"/>
            <a:ext cx="400106" cy="2000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E22506-6F37-497A-1810-B07CE8FF6D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7051" y="3976098"/>
            <a:ext cx="400106" cy="2000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256693-AE15-3619-BE5D-25834651CE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2113" y="4349101"/>
            <a:ext cx="400106" cy="20005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E4C7E04-65D7-1BDD-AA97-1F3EB47DC4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805" y="4710469"/>
            <a:ext cx="400106" cy="20005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C8F3896-A37B-FF7C-85B2-889EE847E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847" y="5037235"/>
            <a:ext cx="400106" cy="2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78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317018" y="3450637"/>
            <a:ext cx="2518348" cy="2788171"/>
          </a:xfrm>
          <a:custGeom>
            <a:avLst/>
            <a:gdLst>
              <a:gd name="connsiteX0" fmla="*/ 0 w 2518348"/>
              <a:gd name="connsiteY0" fmla="*/ 2773181 h 2788171"/>
              <a:gd name="connsiteX1" fmla="*/ 14991 w 2518348"/>
              <a:gd name="connsiteY1" fmla="*/ 2338466 h 2788171"/>
              <a:gd name="connsiteX2" fmla="*/ 164892 w 2518348"/>
              <a:gd name="connsiteY2" fmla="*/ 2113613 h 2788171"/>
              <a:gd name="connsiteX3" fmla="*/ 329784 w 2518348"/>
              <a:gd name="connsiteY3" fmla="*/ 1738859 h 2788171"/>
              <a:gd name="connsiteX4" fmla="*/ 659568 w 2518348"/>
              <a:gd name="connsiteY4" fmla="*/ 944381 h 2788171"/>
              <a:gd name="connsiteX5" fmla="*/ 1019332 w 2518348"/>
              <a:gd name="connsiteY5" fmla="*/ 134912 h 2788171"/>
              <a:gd name="connsiteX6" fmla="*/ 1184223 w 2518348"/>
              <a:gd name="connsiteY6" fmla="*/ 29981 h 2788171"/>
              <a:gd name="connsiteX7" fmla="*/ 1289155 w 2518348"/>
              <a:gd name="connsiteY7" fmla="*/ 0 h 2788171"/>
              <a:gd name="connsiteX8" fmla="*/ 1379095 w 2518348"/>
              <a:gd name="connsiteY8" fmla="*/ 14991 h 2788171"/>
              <a:gd name="connsiteX9" fmla="*/ 1528997 w 2518348"/>
              <a:gd name="connsiteY9" fmla="*/ 194872 h 2788171"/>
              <a:gd name="connsiteX10" fmla="*/ 1918741 w 2518348"/>
              <a:gd name="connsiteY10" fmla="*/ 1049312 h 2788171"/>
              <a:gd name="connsiteX11" fmla="*/ 2338466 w 2518348"/>
              <a:gd name="connsiteY11" fmla="*/ 2128604 h 2788171"/>
              <a:gd name="connsiteX12" fmla="*/ 2398427 w 2518348"/>
              <a:gd name="connsiteY12" fmla="*/ 2278505 h 2788171"/>
              <a:gd name="connsiteX13" fmla="*/ 2518348 w 2518348"/>
              <a:gd name="connsiteY13" fmla="*/ 2413417 h 2788171"/>
              <a:gd name="connsiteX14" fmla="*/ 2503358 w 2518348"/>
              <a:gd name="connsiteY14" fmla="*/ 2788171 h 2788171"/>
              <a:gd name="connsiteX15" fmla="*/ 0 w 2518348"/>
              <a:gd name="connsiteY15" fmla="*/ 2773181 h 278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18348" h="2788171">
                <a:moveTo>
                  <a:pt x="0" y="2773181"/>
                </a:moveTo>
                <a:lnTo>
                  <a:pt x="14991" y="2338466"/>
                </a:lnTo>
                <a:lnTo>
                  <a:pt x="164892" y="2113613"/>
                </a:lnTo>
                <a:lnTo>
                  <a:pt x="329784" y="1738859"/>
                </a:lnTo>
                <a:lnTo>
                  <a:pt x="659568" y="944381"/>
                </a:lnTo>
                <a:lnTo>
                  <a:pt x="1019332" y="134912"/>
                </a:lnTo>
                <a:lnTo>
                  <a:pt x="1184223" y="29981"/>
                </a:lnTo>
                <a:lnTo>
                  <a:pt x="1289155" y="0"/>
                </a:lnTo>
                <a:lnTo>
                  <a:pt x="1379095" y="14991"/>
                </a:lnTo>
                <a:lnTo>
                  <a:pt x="1528997" y="194872"/>
                </a:lnTo>
                <a:lnTo>
                  <a:pt x="1918741" y="1049312"/>
                </a:lnTo>
                <a:lnTo>
                  <a:pt x="2338466" y="2128604"/>
                </a:lnTo>
                <a:lnTo>
                  <a:pt x="2398427" y="2278505"/>
                </a:lnTo>
                <a:lnTo>
                  <a:pt x="2518348" y="2413417"/>
                </a:lnTo>
                <a:lnTo>
                  <a:pt x="2503358" y="2788171"/>
                </a:lnTo>
                <a:lnTo>
                  <a:pt x="0" y="2773181"/>
                </a:lnTo>
                <a:close/>
              </a:path>
            </a:pathLst>
          </a:custGeom>
          <a:pattFill prst="wdUpDiag">
            <a:fgClr>
              <a:srgbClr val="008000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P(-2 &lt; Z &lt; 2)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2370" y="3762100"/>
            <a:ext cx="242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0.954499876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7279" y="4229438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95.45%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83367" y="5029642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95.45%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181F01E-9B9C-4C8C-A616-5B4917F2B70E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8">
            <a:extLst>
              <a:ext uri="{FF2B5EF4-FFF2-40B4-BE49-F238E27FC236}">
                <a16:creationId xmlns:a16="http://schemas.microsoft.com/office/drawing/2014/main" id="{C1B7D564-E1DE-4E58-B475-6FDE6F2BCB1C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9B53AE7-A598-4BE8-8EED-B8E97B9A354A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7F5EC97-E443-4D40-B09D-81DDC171E526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AB48C5C-7DA6-4BB9-8E5B-0F77C94F334B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F4C2A9A-4BF3-4272-A91F-9069601ABAD9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FF4F73A-0401-4260-8A76-24AE59FE0C73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CA45013-C802-459A-A01A-8075E3ACE5B2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8AC55436-F3F9-440F-8295-C3282136C4EC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CC53547-0EC6-49C8-8770-22C2947AC06F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2E12133-C5B7-4954-B694-DE16789A265E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6F1388EA-C163-449E-9D53-E2119F2047BB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80D8881D-3B4B-422B-8242-2E3ACBA2628B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AD143A8-12BA-4FB7-9147-1E0E3444C5D5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A99E012-72B6-48AB-A66C-EFD0276820BD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EED1E30-D9D5-453D-8F38-A374F8571F78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98F8CA8F-893E-41AC-8E1E-ABB6D7AFBF9A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E870BF6-CBF1-44B7-A5D8-6AAE17A0664F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3C42BE9-27B5-499E-8D7F-1641C060519C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A04D6B7-5B4C-4989-A75E-45E419D76C35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4B0BEBC-833C-401D-B069-4FBF554D55C0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41AD16F1-E08B-47C7-98DF-F0E6E2D02F1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F466AB4-F45A-43BD-B5E2-5F2BBAF51BC4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45FFD1E-06AA-4542-A79F-F65F47C5CF83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DEF1CA90-1F34-4302-9C40-51CABEDF64AC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1AEFAEE1-2D7D-4071-8840-CB404B231E12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277BF545-F705-4194-9584-804BF20CEB97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40EF2668-D2A3-49B3-978D-46C6EC253459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5FC73D2-6DC9-43C6-BE3D-ADF0E8D65E1B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5D1CB5F-9B31-4231-9686-4899229B0A05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63E87EB-A920-4B78-9700-B89DDCF7F45F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2E5F2DB-0865-4DB1-996D-BFEA0232634D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BE7B04D-9650-4FD1-9F04-3AB8641A971C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23BB84E8-CA9C-486F-97C9-B9C0E3455AFB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4C579E32-9851-4B51-9752-5AF139B92D53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6477DF-07ED-4B76-8437-2DCD0E224D62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039C054-3D11-4AD0-A01B-AC562B7EDFB1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B0100EA6-80A4-468E-A0E1-F2EC382F498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95E7D147-A70A-4260-B3EF-F421B2B41363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038D6BE-AD4D-4E04-865F-86282220994D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EE7FF48-E51A-4D53-8CEA-B41C4240977E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Rectangle 54">
            <a:hlinkClick r:id="rId2"/>
            <a:extLst>
              <a:ext uri="{FF2B5EF4-FFF2-40B4-BE49-F238E27FC236}">
                <a16:creationId xmlns:a16="http://schemas.microsoft.com/office/drawing/2014/main" id="{72EF71C2-2AF7-4500-8A61-145FABC40A87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B7C108D8-846A-47B2-9F75-676C58C4B2BD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6406E7-1C79-BDDE-8B79-635D52547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27722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31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621921" y="3435115"/>
            <a:ext cx="3912432" cy="2758190"/>
          </a:xfrm>
          <a:custGeom>
            <a:avLst/>
            <a:gdLst>
              <a:gd name="connsiteX0" fmla="*/ 0 w 3912432"/>
              <a:gd name="connsiteY0" fmla="*/ 2743200 h 2758190"/>
              <a:gd name="connsiteX1" fmla="*/ 0 w 3912432"/>
              <a:gd name="connsiteY1" fmla="*/ 2743200 h 2758190"/>
              <a:gd name="connsiteX2" fmla="*/ 119921 w 3912432"/>
              <a:gd name="connsiteY2" fmla="*/ 2698229 h 2758190"/>
              <a:gd name="connsiteX3" fmla="*/ 164892 w 3912432"/>
              <a:gd name="connsiteY3" fmla="*/ 2683239 h 2758190"/>
              <a:gd name="connsiteX4" fmla="*/ 284813 w 3912432"/>
              <a:gd name="connsiteY4" fmla="*/ 2653259 h 2758190"/>
              <a:gd name="connsiteX5" fmla="*/ 359764 w 3912432"/>
              <a:gd name="connsiteY5" fmla="*/ 2653259 h 2758190"/>
              <a:gd name="connsiteX6" fmla="*/ 614596 w 3912432"/>
              <a:gd name="connsiteY6" fmla="*/ 2488367 h 2758190"/>
              <a:gd name="connsiteX7" fmla="*/ 764498 w 3912432"/>
              <a:gd name="connsiteY7" fmla="*/ 2293495 h 2758190"/>
              <a:gd name="connsiteX8" fmla="*/ 1004341 w 3912432"/>
              <a:gd name="connsiteY8" fmla="*/ 1783829 h 2758190"/>
              <a:gd name="connsiteX9" fmla="*/ 1349114 w 3912432"/>
              <a:gd name="connsiteY9" fmla="*/ 989350 h 2758190"/>
              <a:gd name="connsiteX10" fmla="*/ 1753849 w 3912432"/>
              <a:gd name="connsiteY10" fmla="*/ 134911 h 2758190"/>
              <a:gd name="connsiteX11" fmla="*/ 1873770 w 3912432"/>
              <a:gd name="connsiteY11" fmla="*/ 44970 h 2758190"/>
              <a:gd name="connsiteX12" fmla="*/ 1993692 w 3912432"/>
              <a:gd name="connsiteY12" fmla="*/ 0 h 2758190"/>
              <a:gd name="connsiteX13" fmla="*/ 2098623 w 3912432"/>
              <a:gd name="connsiteY13" fmla="*/ 29980 h 2758190"/>
              <a:gd name="connsiteX14" fmla="*/ 2248524 w 3912432"/>
              <a:gd name="connsiteY14" fmla="*/ 239842 h 2758190"/>
              <a:gd name="connsiteX15" fmla="*/ 2623278 w 3912432"/>
              <a:gd name="connsiteY15" fmla="*/ 1034321 h 2758190"/>
              <a:gd name="connsiteX16" fmla="*/ 3102964 w 3912432"/>
              <a:gd name="connsiteY16" fmla="*/ 2233534 h 2758190"/>
              <a:gd name="connsiteX17" fmla="*/ 3192905 w 3912432"/>
              <a:gd name="connsiteY17" fmla="*/ 2413416 h 2758190"/>
              <a:gd name="connsiteX18" fmla="*/ 3372787 w 3912432"/>
              <a:gd name="connsiteY18" fmla="*/ 2563318 h 2758190"/>
              <a:gd name="connsiteX19" fmla="*/ 3582649 w 3912432"/>
              <a:gd name="connsiteY19" fmla="*/ 2653259 h 2758190"/>
              <a:gd name="connsiteX20" fmla="*/ 3897442 w 3912432"/>
              <a:gd name="connsiteY20" fmla="*/ 2713219 h 2758190"/>
              <a:gd name="connsiteX21" fmla="*/ 3912432 w 3912432"/>
              <a:gd name="connsiteY21" fmla="*/ 2758190 h 2758190"/>
              <a:gd name="connsiteX22" fmla="*/ 0 w 3912432"/>
              <a:gd name="connsiteY22" fmla="*/ 2743200 h 275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912432" h="2758190">
                <a:moveTo>
                  <a:pt x="0" y="2743200"/>
                </a:moveTo>
                <a:lnTo>
                  <a:pt x="0" y="2743200"/>
                </a:lnTo>
                <a:lnTo>
                  <a:pt x="119921" y="2698229"/>
                </a:lnTo>
                <a:cubicBezTo>
                  <a:pt x="134771" y="2692829"/>
                  <a:pt x="149648" y="2687397"/>
                  <a:pt x="164892" y="2683239"/>
                </a:cubicBezTo>
                <a:cubicBezTo>
                  <a:pt x="204644" y="2672398"/>
                  <a:pt x="245724" y="2666290"/>
                  <a:pt x="284813" y="2653259"/>
                </a:cubicBezTo>
                <a:cubicBezTo>
                  <a:pt x="340383" y="2634734"/>
                  <a:pt x="315650" y="2631201"/>
                  <a:pt x="359764" y="2653259"/>
                </a:cubicBezTo>
                <a:lnTo>
                  <a:pt x="614596" y="2488367"/>
                </a:lnTo>
                <a:lnTo>
                  <a:pt x="764498" y="2293495"/>
                </a:lnTo>
                <a:lnTo>
                  <a:pt x="1004341" y="1783829"/>
                </a:lnTo>
                <a:lnTo>
                  <a:pt x="1349114" y="989350"/>
                </a:lnTo>
                <a:lnTo>
                  <a:pt x="1753849" y="134911"/>
                </a:lnTo>
                <a:lnTo>
                  <a:pt x="1873770" y="44970"/>
                </a:lnTo>
                <a:lnTo>
                  <a:pt x="1993692" y="0"/>
                </a:lnTo>
                <a:lnTo>
                  <a:pt x="2098623" y="29980"/>
                </a:lnTo>
                <a:lnTo>
                  <a:pt x="2248524" y="239842"/>
                </a:lnTo>
                <a:lnTo>
                  <a:pt x="2623278" y="1034321"/>
                </a:lnTo>
                <a:lnTo>
                  <a:pt x="3102964" y="2233534"/>
                </a:lnTo>
                <a:lnTo>
                  <a:pt x="3192905" y="2413416"/>
                </a:lnTo>
                <a:lnTo>
                  <a:pt x="3372787" y="2563318"/>
                </a:lnTo>
                <a:lnTo>
                  <a:pt x="3582649" y="2653259"/>
                </a:lnTo>
                <a:lnTo>
                  <a:pt x="3897442" y="2713219"/>
                </a:lnTo>
                <a:lnTo>
                  <a:pt x="3912432" y="2758190"/>
                </a:lnTo>
                <a:lnTo>
                  <a:pt x="0" y="2743200"/>
                </a:lnTo>
                <a:close/>
              </a:path>
            </a:pathLst>
          </a:custGeom>
          <a:pattFill prst="wdUpDiag">
            <a:fgClr>
              <a:srgbClr val="00B0F0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P(-3 &lt; Z &lt; 3)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2370" y="3762100"/>
            <a:ext cx="242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0.9973000656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7279" y="4229438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99.73%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92807" y="4999129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99.73%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8256F79-A196-4A6F-B92E-B7F91B8673FE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8">
            <a:extLst>
              <a:ext uri="{FF2B5EF4-FFF2-40B4-BE49-F238E27FC236}">
                <a16:creationId xmlns:a16="http://schemas.microsoft.com/office/drawing/2014/main" id="{EB4B9EAB-F287-4C77-914E-5156FF90CADE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7C21327-2044-495D-B892-3EAEDDB2B35E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485ECA6-E50C-4485-ADC0-3048F69ACED4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A00A145-728B-4E8E-9A87-E1DAFBBB48E4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A2C8C27-B58E-4142-AEEF-DBDF07B2DC3D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1A3829F-A2EA-4EC5-A8C7-2AB89F016A68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19159EBD-C9AC-4531-8C60-41C9C04C395C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44737D7F-215A-4AB3-AE05-4D3470E92615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DD64EEC-71BC-428A-9773-4F5F4F1AFADD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1227B7C-E83D-42C1-925F-0128317F7E12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B5566DE0-3FF8-4AAE-A856-564180D66AC9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45A84760-12C9-490C-BE4B-F73EBCF54AB0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6FB6321-9A0C-46E1-9013-A7500F4F84CD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B9100A9-D122-4D8F-9373-2FDC2842B7E4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9BC907A-235A-4F45-9381-B8815CE7752F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D861930B-3CB7-4811-88E1-18BBBE6A3323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A5BA144-B2A2-42E8-916C-706ABD543B36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1A1E3C9-71FB-4C44-AE50-F70CCC7390D6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3FEE122-C776-45D5-AED2-B0E3594BA9B9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00D0E77-632B-4681-94E8-7F211B533748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BD4FD620-3B73-47FA-9A1B-F439D604F373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F2D7EF28-73E6-454C-A055-BED80ECBF86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2581FFF-8E1C-4DCE-A268-7207036E22CD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884EF2E-FFAC-478A-AB02-0BC8D2BAB12E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2B9735A-9745-443C-8770-A40F7F53AB8B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1D993CC3-0F6D-4C1F-AB01-9A7CC3091C1F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0BC70456-C8C8-4F20-920B-0885FCB69E3A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BC00C08-101C-4A64-8E4A-297DA17407A2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D0F82B9-5540-432A-A336-29C1069E2718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023BD1C-D925-485D-9C6C-92F1F1744F99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FDB204C-1287-467C-86D2-E097F5493FF4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FB51D335-A343-4037-95F6-04677110A7A0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4FACD35B-D5F4-4A0B-8861-F5A4CC14D173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40D82531-D899-4508-B705-DA7A06AC721D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AC96C13-F8B8-4802-81A6-9ACA2C971B79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72EFBA1-F0BC-4217-9FB3-019EA99098AF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783FE947-24F6-49B9-BAA6-4DD5FE2D5728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747A345E-D36E-4D1B-9E12-6DDBCE4F7462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E0F4DA6-01AA-4EE2-B817-2B60C362C033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EEFF995-3AFD-429C-96F6-A39112366B8C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Rectangle 54">
            <a:hlinkClick r:id="rId2"/>
            <a:extLst>
              <a:ext uri="{FF2B5EF4-FFF2-40B4-BE49-F238E27FC236}">
                <a16:creationId xmlns:a16="http://schemas.microsoft.com/office/drawing/2014/main" id="{D70C6C16-4798-43D0-820C-31152A8B7B78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82A16558-BE1D-4076-8474-59B6D4555660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882924-7202-EA83-9499-6DD86141B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27723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4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4" grpId="0"/>
      <p:bldP spid="65" grpId="0"/>
      <p:bldP spid="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2611096" y="3456335"/>
            <a:ext cx="2938072" cy="2788170"/>
          </a:xfrm>
          <a:custGeom>
            <a:avLst/>
            <a:gdLst>
              <a:gd name="connsiteX0" fmla="*/ 0 w 2938072"/>
              <a:gd name="connsiteY0" fmla="*/ 2788170 h 2788170"/>
              <a:gd name="connsiteX1" fmla="*/ 0 w 2938072"/>
              <a:gd name="connsiteY1" fmla="*/ 1873770 h 2788170"/>
              <a:gd name="connsiteX2" fmla="*/ 359763 w 2938072"/>
              <a:gd name="connsiteY2" fmla="*/ 974360 h 2788170"/>
              <a:gd name="connsiteX3" fmla="*/ 794478 w 2938072"/>
              <a:gd name="connsiteY3" fmla="*/ 104931 h 2788170"/>
              <a:gd name="connsiteX4" fmla="*/ 929390 w 2938072"/>
              <a:gd name="connsiteY4" fmla="*/ 29980 h 2788170"/>
              <a:gd name="connsiteX5" fmla="*/ 1034321 w 2938072"/>
              <a:gd name="connsiteY5" fmla="*/ 0 h 2788170"/>
              <a:gd name="connsiteX6" fmla="*/ 1184222 w 2938072"/>
              <a:gd name="connsiteY6" fmla="*/ 89940 h 2788170"/>
              <a:gd name="connsiteX7" fmla="*/ 1633927 w 2938072"/>
              <a:gd name="connsiteY7" fmla="*/ 1049311 h 2788170"/>
              <a:gd name="connsiteX8" fmla="*/ 2143593 w 2938072"/>
              <a:gd name="connsiteY8" fmla="*/ 2293495 h 2788170"/>
              <a:gd name="connsiteX9" fmla="*/ 2203554 w 2938072"/>
              <a:gd name="connsiteY9" fmla="*/ 2428406 h 2788170"/>
              <a:gd name="connsiteX10" fmla="*/ 2428406 w 2938072"/>
              <a:gd name="connsiteY10" fmla="*/ 2563318 h 2788170"/>
              <a:gd name="connsiteX11" fmla="*/ 2668249 w 2938072"/>
              <a:gd name="connsiteY11" fmla="*/ 2698229 h 2788170"/>
              <a:gd name="connsiteX12" fmla="*/ 2938072 w 2938072"/>
              <a:gd name="connsiteY12" fmla="*/ 2758190 h 2788170"/>
              <a:gd name="connsiteX13" fmla="*/ 0 w 2938072"/>
              <a:gd name="connsiteY13" fmla="*/ 2788170 h 278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938072" h="2788170">
                <a:moveTo>
                  <a:pt x="0" y="2788170"/>
                </a:moveTo>
                <a:lnTo>
                  <a:pt x="0" y="1873770"/>
                </a:lnTo>
                <a:lnTo>
                  <a:pt x="359763" y="974360"/>
                </a:lnTo>
                <a:lnTo>
                  <a:pt x="794478" y="104931"/>
                </a:lnTo>
                <a:lnTo>
                  <a:pt x="929390" y="29980"/>
                </a:lnTo>
                <a:lnTo>
                  <a:pt x="1034321" y="0"/>
                </a:lnTo>
                <a:lnTo>
                  <a:pt x="1184222" y="89940"/>
                </a:lnTo>
                <a:lnTo>
                  <a:pt x="1633927" y="1049311"/>
                </a:lnTo>
                <a:lnTo>
                  <a:pt x="2143593" y="2293495"/>
                </a:lnTo>
                <a:lnTo>
                  <a:pt x="2203554" y="2428406"/>
                </a:lnTo>
                <a:lnTo>
                  <a:pt x="2428406" y="2563318"/>
                </a:lnTo>
                <a:lnTo>
                  <a:pt x="2668249" y="2698229"/>
                </a:lnTo>
                <a:lnTo>
                  <a:pt x="2938072" y="2758190"/>
                </a:lnTo>
                <a:lnTo>
                  <a:pt x="0" y="2788170"/>
                </a:lnTo>
                <a:close/>
              </a:path>
            </a:pathLst>
          </a:custGeom>
          <a:pattFill prst="wdUpDiag">
            <a:fgClr>
              <a:srgbClr val="FF3399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P(Z &gt; -1.5)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2370" y="3762100"/>
            <a:ext cx="242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0.9331927713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7279" y="4229438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93.32%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92631" y="5020349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93.32%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114800" y="3381573"/>
            <a:ext cx="2250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upper limit as a very high number, 10000</a:t>
            </a:r>
            <a:endParaRPr lang="en-GB" sz="2000" baseline="30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3DF66EA-DE09-47B2-BF66-4971D4BB4CA3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eform 8">
            <a:extLst>
              <a:ext uri="{FF2B5EF4-FFF2-40B4-BE49-F238E27FC236}">
                <a16:creationId xmlns:a16="http://schemas.microsoft.com/office/drawing/2014/main" id="{D1CEF255-A3F5-4645-952F-D7241EA915EF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F789AFD-7940-4B12-A206-627F8EF1BDCA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5CE2D33-027A-49DD-8DD9-546143525128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F3E2E88-EDCD-4FFE-B8D4-42B04DF28828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A6CD14E-3395-47BB-8205-AC3032EE42E3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BD514A2-0757-4762-A472-D2BE4783F39B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5654D5A6-AC3E-49F5-82FF-0A963AFF1893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E8F45930-962A-4CC8-A467-F33B1F270B8B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CA6C2A5B-B4F9-427C-B742-170A5D005B27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8AEE2F8-9559-472F-A9E2-76C172F2B7C0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95850FE4-1A28-4832-9481-39E9ACBD6E5B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6D17D693-1C93-4843-A558-34F45565CFB5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36343D7-FB7E-4040-8078-5AD1C909BDA5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7BE58BD-F502-40A7-B0A6-41503CD9FCE5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51DAB40-FC2E-46A1-89F4-97AF34AB3396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7974B4A5-40D6-4A64-8DCB-C149790B6E6F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2F064F5-F196-4A13-8C39-3CB445AC342E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021155B0-E9C7-48C9-883A-14D007C96D9C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>
            <a:extLst>
              <a:ext uri="{FF2B5EF4-FFF2-40B4-BE49-F238E27FC236}">
                <a16:creationId xmlns:a16="http://schemas.microsoft.com/office/drawing/2014/main" id="{132DCFB2-6D91-453F-BBE5-5EFA3F970B10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0580DAC5-E220-4674-9C99-59EFA9FFBE7A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6672D042-4AC0-4EC1-9A91-6684E176E127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E8645AA3-B580-4B84-BF43-F2E15E29DD1F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3639F0B0-DAB5-4209-88AA-79AECABD5F7A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494A522-BBAF-49A4-B31C-0236EFA9B0BF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87802372-1D44-4FF8-AB87-B848F499392D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299B58F1-7E16-4CFF-82B5-DD22998E8262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9B6F34B5-ED70-44DE-9A94-2E6126E753A5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EEC6FF0-8C52-49B5-A43F-A7D701EB6B79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F1782FA-D3A0-4E72-A036-965816B8E83F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2CFEC34F-CF3E-48CD-B1EE-0461211624A9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ED01547-5BD3-400F-AC01-8A5FCA526F72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FEE12FF-8591-4D98-9241-05ABB70AFC8A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BD42DD05-C839-4207-859F-A9D92A133493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F90F0470-684D-468C-8566-87C0D09A20E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25225572-009E-4330-A2C2-B9A95AE5D7B3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9AB5E2E2-1CE6-4F9D-9739-3D3D3524E529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47BABC51-5E43-49CC-B9EA-A8BA0131FC3D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1E59D4B0-D8CD-47C3-95EC-B7907D3B28D2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D4F92C6-2BC1-40A6-BB53-E982D0D837D3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DEC81ED-F05E-4609-B78D-E5867DD1ED7F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AE24EBC8-1B7C-4510-B32F-4E610E68A1A8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2"/>
            <a:extLst>
              <a:ext uri="{FF2B5EF4-FFF2-40B4-BE49-F238E27FC236}">
                <a16:creationId xmlns:a16="http://schemas.microsoft.com/office/drawing/2014/main" id="{299C8D89-7068-4908-B383-63EE3CA1E43D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221842-E4AA-90CD-5849-EE1F449CA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13280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21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4" grpId="0"/>
      <p:bldP spid="65" grpId="0"/>
      <p:bldP spid="66" grpId="0"/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558045" y="3453763"/>
            <a:ext cx="2668249" cy="2788170"/>
          </a:xfrm>
          <a:custGeom>
            <a:avLst/>
            <a:gdLst>
              <a:gd name="connsiteX0" fmla="*/ 2653259 w 2668249"/>
              <a:gd name="connsiteY0" fmla="*/ 2743200 h 2788170"/>
              <a:gd name="connsiteX1" fmla="*/ 0 w 2668249"/>
              <a:gd name="connsiteY1" fmla="*/ 2788170 h 2788170"/>
              <a:gd name="connsiteX2" fmla="*/ 284813 w 2668249"/>
              <a:gd name="connsiteY2" fmla="*/ 2683239 h 2788170"/>
              <a:gd name="connsiteX3" fmla="*/ 509666 w 2668249"/>
              <a:gd name="connsiteY3" fmla="*/ 2593298 h 2788170"/>
              <a:gd name="connsiteX4" fmla="*/ 719528 w 2668249"/>
              <a:gd name="connsiteY4" fmla="*/ 2398426 h 2788170"/>
              <a:gd name="connsiteX5" fmla="*/ 929390 w 2668249"/>
              <a:gd name="connsiteY5" fmla="*/ 2023672 h 2788170"/>
              <a:gd name="connsiteX6" fmla="*/ 1409076 w 2668249"/>
              <a:gd name="connsiteY6" fmla="*/ 929390 h 2788170"/>
              <a:gd name="connsiteX7" fmla="*/ 1783830 w 2668249"/>
              <a:gd name="connsiteY7" fmla="*/ 119921 h 2788170"/>
              <a:gd name="connsiteX8" fmla="*/ 1933731 w 2668249"/>
              <a:gd name="connsiteY8" fmla="*/ 29980 h 2788170"/>
              <a:gd name="connsiteX9" fmla="*/ 2023672 w 2668249"/>
              <a:gd name="connsiteY9" fmla="*/ 0 h 2788170"/>
              <a:gd name="connsiteX10" fmla="*/ 2128603 w 2668249"/>
              <a:gd name="connsiteY10" fmla="*/ 14990 h 2788170"/>
              <a:gd name="connsiteX11" fmla="*/ 2338466 w 2668249"/>
              <a:gd name="connsiteY11" fmla="*/ 284813 h 2788170"/>
              <a:gd name="connsiteX12" fmla="*/ 2668249 w 2668249"/>
              <a:gd name="connsiteY12" fmla="*/ 1064301 h 2788170"/>
              <a:gd name="connsiteX13" fmla="*/ 2653259 w 2668249"/>
              <a:gd name="connsiteY13" fmla="*/ 2743200 h 278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68249" h="2788170">
                <a:moveTo>
                  <a:pt x="2653259" y="2743200"/>
                </a:moveTo>
                <a:lnTo>
                  <a:pt x="0" y="2788170"/>
                </a:lnTo>
                <a:lnTo>
                  <a:pt x="284813" y="2683239"/>
                </a:lnTo>
                <a:lnTo>
                  <a:pt x="509666" y="2593298"/>
                </a:lnTo>
                <a:lnTo>
                  <a:pt x="719528" y="2398426"/>
                </a:lnTo>
                <a:lnTo>
                  <a:pt x="929390" y="2023672"/>
                </a:lnTo>
                <a:lnTo>
                  <a:pt x="1409076" y="929390"/>
                </a:lnTo>
                <a:lnTo>
                  <a:pt x="1783830" y="119921"/>
                </a:lnTo>
                <a:lnTo>
                  <a:pt x="1933731" y="29980"/>
                </a:lnTo>
                <a:lnTo>
                  <a:pt x="2023672" y="0"/>
                </a:lnTo>
                <a:lnTo>
                  <a:pt x="2128603" y="14990"/>
                </a:lnTo>
                <a:lnTo>
                  <a:pt x="2338466" y="284813"/>
                </a:lnTo>
                <a:lnTo>
                  <a:pt x="2668249" y="1064301"/>
                </a:lnTo>
                <a:lnTo>
                  <a:pt x="2653259" y="27432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P(Z &lt; 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2370" y="3762100"/>
            <a:ext cx="242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0.8413447404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7279" y="4229438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84.13%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73902" y="5017777"/>
            <a:ext cx="193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84.13%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114800" y="3284984"/>
            <a:ext cx="22508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lower limit as a very small negative number, -10000</a:t>
            </a:r>
            <a:endParaRPr lang="en-GB" sz="2000" baseline="30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81D0ED5-85C5-48DA-8DF0-C6E976377A61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eform 8">
            <a:extLst>
              <a:ext uri="{FF2B5EF4-FFF2-40B4-BE49-F238E27FC236}">
                <a16:creationId xmlns:a16="http://schemas.microsoft.com/office/drawing/2014/main" id="{1CAC21D5-90D9-4420-9D7D-ED3F258BF012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F49CCDF-BF96-41DA-AFC9-2DC765EF5731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8CF6E09-BADD-4FFC-9823-0A4AE2AAA482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DF2A7B7-F8C5-48FE-A7A7-5A95314B3536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E18FB47-01B2-4388-8343-776D31CDFC69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7CB5682-B227-4454-BD45-EB8C4E24158A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3485EDC6-F153-43C5-A316-B70119B2B8C9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57993632-AD4D-4DB6-94F5-E388B2BFF2F9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FA5CD52-58E3-47AA-8F48-C72ECDBEDD12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81B9992-7F4D-4D38-80B3-FA85DFEC2866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27A14AB6-FB0C-42F5-9817-7884D818DA74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B33E7E40-333F-4FA0-ACB2-7A4D66A75D18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9A3D004-F4DA-4D66-95F7-18EB611AEF8C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ADCF1FD-9722-43CF-B8AD-BFC0EB74B849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A40B814-7A22-444D-99D1-7A548D8510B9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232BC8E1-4FCF-463E-8C5F-D6E9E70276D4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15AA38F-54A7-4499-9F28-17F53FF9F76D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09CC26A-6311-49E7-8943-F08AA5641E7A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EB586F4-5307-443A-8199-9B29C5305A08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C0AEEE9-7176-44C5-9267-2E1E6C8E2A07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E36FA363-1903-4C25-ADE8-A19A4A55D294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8F661AB-FBFC-43DF-BA4F-042D1EB7E72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F4A4366-2527-4FCF-9833-5FFBBE8BAD8B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B49BE82-5BA4-4A35-826F-EFAA471D00E5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872FA9F-4814-4A62-AD4F-C16D4EB6CF4B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844E1D98-53F3-4912-AF9C-A2AD4FC71538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E625D180-C459-4916-8D21-616A91D534AA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8344632-39B9-44CC-A55E-7FCBB9DBA0FD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E1E7FD7-F0A1-443F-BBBB-E9A61DCD2258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82F5CE2-87E1-4C6C-A785-34DD442F2FEA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DCBECDF8-FE2B-4E44-B70D-2B31E75E8F13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7CDD8FB-1861-45CB-B981-2C51FE4198CA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1DBEED59-A09B-4D89-9556-D32E21C35BC6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197D3A31-8A59-434F-AAFA-6CB00E35A047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323B07F-F1FA-49B2-8B67-456764C55036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2C4C878-B699-4F48-A496-350916291283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90CF929D-A2C3-411B-AF48-231D271C09D0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DE1D3E82-412C-4B13-9C54-1B5F9A60E8F7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E62FFC6-2D9B-43E9-9DC9-2B652F021772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ED6EEAB-B2FD-4C37-AC0B-26E06375C423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0343C1B6-6F8F-48C2-925F-A4322AAF41F8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2"/>
            <a:extLst>
              <a:ext uri="{FF2B5EF4-FFF2-40B4-BE49-F238E27FC236}">
                <a16:creationId xmlns:a16="http://schemas.microsoft.com/office/drawing/2014/main" id="{7B8ED1E7-12B9-4386-9728-2E6D06FA7FD2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8A1388-3CB8-0193-BA14-7FA2128D2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21810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4" grpId="0"/>
      <p:bldP spid="65" grpId="0"/>
      <p:bldP spid="66" grpId="0"/>
      <p:bldP spid="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9161" y="548640"/>
            <a:ext cx="8591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Clearly, however, very few real-life variables are distributed like the standard normal distribution, with mean of 0 and a standard deviation of 1, but you can transform any normal distribution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the standard normal distribution, because all normal distributions have the same basic shape but merely shifts in location and spread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29161" y="2882645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transform any given value of x on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to its equivalent z-value on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use the formula 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73999" y="3837406"/>
                <a:ext cx="1563954" cy="737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604A7B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800" b="0" i="1" smtClean="0">
                          <a:solidFill>
                            <a:srgbClr val="604A7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604A7B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604A7B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604A7B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rgbClr val="604A7B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604A7B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604A7B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999" y="3837406"/>
                <a:ext cx="1563954" cy="7379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83"/>
          <p:cNvSpPr txBox="1"/>
          <p:nvPr/>
        </p:nvSpPr>
        <p:spPr>
          <a:xfrm>
            <a:off x="229161" y="4545309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you can use the GDC to find the required probability.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9161" y="5360689"/>
                <a:ext cx="8516089" cy="9559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400" b="1" i="1" dirty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~ N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Symbol" panose="05050102010706020507" pitchFamily="18" charset="2"/>
                    <a:cs typeface="Arial" panose="020B0604020202020204" pitchFamily="34" charset="0"/>
                  </a:rPr>
                  <a:t>m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Symbol" panose="05050102010706020507" pitchFamily="18" charset="2"/>
                    <a:cs typeface="Arial" panose="020B0604020202020204" pitchFamily="34" charset="0"/>
                  </a:rPr>
                  <a:t>s</a:t>
                </a:r>
                <a:r>
                  <a:rPr lang="en-US" sz="2400" baseline="300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then the </a:t>
                </a:r>
                <a:r>
                  <a:rPr lang="en-US" sz="2400" dirty="0">
                    <a:solidFill>
                      <a:srgbClr val="604A7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transformed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random </a:t>
                </a:r>
                <a:r>
                  <a:rPr lang="en-US" sz="2400" dirty="0">
                    <a:solidFill>
                      <a:srgbClr val="604A7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variable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has a standard normal distribution.</a:t>
                </a:r>
                <a:endParaRPr lang="en-GB" sz="24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61" y="5360689"/>
                <a:ext cx="8516089" cy="955903"/>
              </a:xfrm>
              <a:prstGeom prst="rect">
                <a:avLst/>
              </a:prstGeom>
              <a:blipFill rotWithShape="0">
                <a:blip r:embed="rId3"/>
                <a:stretch>
                  <a:fillRect l="-1145" t="-1274" b="-14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500AF2B4-1BDB-4911-9B8D-0ABA893F6874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F58D1B7B-A74F-4630-9086-DC1B003A3245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3" grpId="0"/>
      <p:bldP spid="84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510314" y="4375577"/>
            <a:ext cx="235789" cy="1915064"/>
          </a:xfrm>
          <a:custGeom>
            <a:avLst/>
            <a:gdLst>
              <a:gd name="connsiteX0" fmla="*/ 0 w 235789"/>
              <a:gd name="connsiteY0" fmla="*/ 80513 h 1915064"/>
              <a:gd name="connsiteX1" fmla="*/ 0 w 235789"/>
              <a:gd name="connsiteY1" fmla="*/ 1915064 h 1915064"/>
              <a:gd name="connsiteX2" fmla="*/ 235789 w 235789"/>
              <a:gd name="connsiteY2" fmla="*/ 1903562 h 1915064"/>
              <a:gd name="connsiteX3" fmla="*/ 230038 w 235789"/>
              <a:gd name="connsiteY3" fmla="*/ 0 h 1915064"/>
              <a:gd name="connsiteX4" fmla="*/ 172528 w 235789"/>
              <a:gd name="connsiteY4" fmla="*/ 0 h 1915064"/>
              <a:gd name="connsiteX5" fmla="*/ 74762 w 235789"/>
              <a:gd name="connsiteY5" fmla="*/ 34505 h 1915064"/>
              <a:gd name="connsiteX6" fmla="*/ 0 w 235789"/>
              <a:gd name="connsiteY6" fmla="*/ 80513 h 191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5789" h="1915064">
                <a:moveTo>
                  <a:pt x="0" y="80513"/>
                </a:moveTo>
                <a:lnTo>
                  <a:pt x="0" y="1915064"/>
                </a:lnTo>
                <a:lnTo>
                  <a:pt x="235789" y="1903562"/>
                </a:lnTo>
                <a:lnTo>
                  <a:pt x="230038" y="0"/>
                </a:lnTo>
                <a:lnTo>
                  <a:pt x="172528" y="0"/>
                </a:lnTo>
                <a:lnTo>
                  <a:pt x="74762" y="34505"/>
                </a:lnTo>
                <a:lnTo>
                  <a:pt x="0" y="80513"/>
                </a:lnTo>
                <a:close/>
              </a:path>
            </a:pathLst>
          </a:custGeom>
          <a:solidFill>
            <a:schemeClr val="accent3">
              <a:alpha val="59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9161" y="548640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1" y="908720"/>
            <a:ext cx="7999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Find P(9.1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10.3)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87583" y="1344404"/>
            <a:ext cx="7356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a standard normal curve and shade the required region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9160" y="1327291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1487583" y="2011240"/>
                <a:ext cx="7356831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Convert x values to z using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583" y="2011240"/>
                <a:ext cx="7356831" cy="586571"/>
              </a:xfrm>
              <a:prstGeom prst="rect">
                <a:avLst/>
              </a:prstGeom>
              <a:blipFill rotWithShape="0">
                <a:blip r:embed="rId2"/>
                <a:stretch>
                  <a:fillRect l="-1243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229160" y="1994127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3983807"/>
            <a:ext cx="5077690" cy="2698750"/>
            <a:chOff x="395536" y="4128472"/>
            <a:chExt cx="5077690" cy="2698750"/>
          </a:xfrm>
        </p:grpSpPr>
        <p:cxnSp>
          <p:nvCxnSpPr>
            <p:cNvPr id="85" name="Straight Arrow Connector 84"/>
            <p:cNvCxnSpPr/>
            <p:nvPr/>
          </p:nvCxnSpPr>
          <p:spPr>
            <a:xfrm flipV="1">
              <a:off x="841658" y="4128472"/>
              <a:ext cx="0" cy="25603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77326" y="4519542"/>
              <a:ext cx="4795900" cy="1918784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  <a:gd name="connsiteX0" fmla="*/ 0 w 5991779"/>
                <a:gd name="connsiteY0" fmla="*/ 3533836 h 3551903"/>
                <a:gd name="connsiteX1" fmla="*/ 375155 w 5991779"/>
                <a:gd name="connsiteY1" fmla="*/ 3528393 h 3551903"/>
                <a:gd name="connsiteX2" fmla="*/ 900918 w 5991779"/>
                <a:gd name="connsiteY2" fmla="*/ 3551903 h 3551903"/>
                <a:gd name="connsiteX3" fmla="*/ 1743307 w 5991779"/>
                <a:gd name="connsiteY3" fmla="*/ 3096344 h 3551903"/>
                <a:gd name="connsiteX4" fmla="*/ 3039451 w 5991779"/>
                <a:gd name="connsiteY4" fmla="*/ 0 h 3551903"/>
                <a:gd name="connsiteX5" fmla="*/ 4263587 w 5991779"/>
                <a:gd name="connsiteY5" fmla="*/ 3096345 h 3551903"/>
                <a:gd name="connsiteX6" fmla="*/ 5631739 w 5991779"/>
                <a:gd name="connsiteY6" fmla="*/ 3528393 h 3551903"/>
                <a:gd name="connsiteX7" fmla="*/ 5631739 w 5991779"/>
                <a:gd name="connsiteY7" fmla="*/ 3528393 h 3551903"/>
                <a:gd name="connsiteX8" fmla="*/ 5991779 w 5991779"/>
                <a:gd name="connsiteY8" fmla="*/ 3528393 h 3551903"/>
                <a:gd name="connsiteX9" fmla="*/ 5991779 w 5991779"/>
                <a:gd name="connsiteY9" fmla="*/ 3528393 h 3551903"/>
                <a:gd name="connsiteX0" fmla="*/ 0 w 5991779"/>
                <a:gd name="connsiteY0" fmla="*/ 3533836 h 3580880"/>
                <a:gd name="connsiteX1" fmla="*/ 900918 w 5991779"/>
                <a:gd name="connsiteY1" fmla="*/ 3551903 h 3580880"/>
                <a:gd name="connsiteX2" fmla="*/ 1743307 w 5991779"/>
                <a:gd name="connsiteY2" fmla="*/ 3096344 h 3580880"/>
                <a:gd name="connsiteX3" fmla="*/ 3039451 w 5991779"/>
                <a:gd name="connsiteY3" fmla="*/ 0 h 3580880"/>
                <a:gd name="connsiteX4" fmla="*/ 4263587 w 5991779"/>
                <a:gd name="connsiteY4" fmla="*/ 3096345 h 3580880"/>
                <a:gd name="connsiteX5" fmla="*/ 5631739 w 5991779"/>
                <a:gd name="connsiteY5" fmla="*/ 3528393 h 3580880"/>
                <a:gd name="connsiteX6" fmla="*/ 5631739 w 5991779"/>
                <a:gd name="connsiteY6" fmla="*/ 3528393 h 3580880"/>
                <a:gd name="connsiteX7" fmla="*/ 5991779 w 5991779"/>
                <a:gd name="connsiteY7" fmla="*/ 3528393 h 3580880"/>
                <a:gd name="connsiteX8" fmla="*/ 5991779 w 5991779"/>
                <a:gd name="connsiteY8" fmla="*/ 3528393 h 3580880"/>
                <a:gd name="connsiteX0" fmla="*/ 0 w 5090861"/>
                <a:gd name="connsiteY0" fmla="*/ 3551903 h 3551903"/>
                <a:gd name="connsiteX1" fmla="*/ 842389 w 5090861"/>
                <a:gd name="connsiteY1" fmla="*/ 3096344 h 3551903"/>
                <a:gd name="connsiteX2" fmla="*/ 2138533 w 5090861"/>
                <a:gd name="connsiteY2" fmla="*/ 0 h 3551903"/>
                <a:gd name="connsiteX3" fmla="*/ 3362669 w 5090861"/>
                <a:gd name="connsiteY3" fmla="*/ 3096345 h 3551903"/>
                <a:gd name="connsiteX4" fmla="*/ 4730821 w 5090861"/>
                <a:gd name="connsiteY4" fmla="*/ 3528393 h 3551903"/>
                <a:gd name="connsiteX5" fmla="*/ 4730821 w 5090861"/>
                <a:gd name="connsiteY5" fmla="*/ 3528393 h 3551903"/>
                <a:gd name="connsiteX6" fmla="*/ 5090861 w 5090861"/>
                <a:gd name="connsiteY6" fmla="*/ 3528393 h 3551903"/>
                <a:gd name="connsiteX7" fmla="*/ 5090861 w 5090861"/>
                <a:gd name="connsiteY7" fmla="*/ 3528393 h 35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90861" h="3551903">
                  <a:moveTo>
                    <a:pt x="0" y="3551903"/>
                  </a:moveTo>
                  <a:cubicBezTo>
                    <a:pt x="290551" y="3478988"/>
                    <a:pt x="485967" y="3688328"/>
                    <a:pt x="842389" y="3096344"/>
                  </a:cubicBezTo>
                  <a:cubicBezTo>
                    <a:pt x="1198811" y="2504360"/>
                    <a:pt x="1718486" y="0"/>
                    <a:pt x="2138533" y="0"/>
                  </a:cubicBezTo>
                  <a:cubicBezTo>
                    <a:pt x="2558580" y="0"/>
                    <a:pt x="2930621" y="2508280"/>
                    <a:pt x="3362669" y="3096345"/>
                  </a:cubicBezTo>
                  <a:cubicBezTo>
                    <a:pt x="3794717" y="3684410"/>
                    <a:pt x="4502796" y="3456385"/>
                    <a:pt x="4730821" y="3528393"/>
                  </a:cubicBezTo>
                  <a:lnTo>
                    <a:pt x="4730821" y="3528393"/>
                  </a:lnTo>
                  <a:lnTo>
                    <a:pt x="5090861" y="3528393"/>
                  </a:lnTo>
                  <a:lnTo>
                    <a:pt x="5090861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55212" y="6457890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2674622" y="4128472"/>
              <a:ext cx="1217" cy="237744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757513" y="6436187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629721" y="6433879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95536" y="6433879"/>
              <a:ext cx="502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14448" y="2508928"/>
                <a:ext cx="1547090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9.1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48" y="2508928"/>
                <a:ext cx="1547090" cy="6146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5179431" y="2543486"/>
                <a:ext cx="1683346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10.3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431" y="2543486"/>
                <a:ext cx="1683346" cy="6146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2983448" y="2603293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-0.45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98228" y="2603293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0.15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517924" y="3051653"/>
            <a:ext cx="7356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into your GDC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59501" y="3034540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54078" y="3436840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P(-0.45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0.15)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061855" y="4019700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0.233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1632" y="3436841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P(9.1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10.3)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570856" y="3436840"/>
            <a:ext cx="451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A07F4C1C-A44C-4937-98F7-E5884B2988A6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91FA9F7B-A427-4F75-A97F-3660F1E0484C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FB38FA-4CE6-37A0-9981-009FF877AD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5120" y="3383280"/>
            <a:ext cx="2274537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3" grpId="0"/>
      <p:bldP spid="84" grpId="0"/>
      <p:bldP spid="97" grpId="0"/>
      <p:bldP spid="98" grpId="0"/>
      <p:bldP spid="13" grpId="0"/>
      <p:bldP spid="100" grpId="0"/>
      <p:bldP spid="101" grpId="0"/>
      <p:bldP spid="102" grpId="0"/>
      <p:bldP spid="103" grpId="0"/>
      <p:bldP spid="104" grpId="0"/>
      <p:bldP spid="15" grpId="0"/>
      <p:bldP spid="106" grpId="0"/>
      <p:bldP spid="17" grpId="0"/>
      <p:bldP spid="1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Bradley Hand ITC" panose="03070402050302030203" pitchFamily="66" charset="0"/>
              </a:rPr>
              <a:t>The Normal Distribution</a:t>
            </a:r>
            <a:endParaRPr lang="en-GB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880" y="2456797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Examples of variables that have a Normal distribution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137" y="76470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Is the most important distribution for a continuous random variable.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8839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Many naturally occurring phenomena have a distribution that is normal, or approximately normal.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552" y="30122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Comic Sans MS" panose="030F0702030302020204" pitchFamily="66" charset="0"/>
              </a:rPr>
              <a:t>Physical attributes of a population such as: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3393" y="3485338"/>
            <a:ext cx="250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Comic Sans MS" panose="030F0702030302020204" pitchFamily="66" charset="0"/>
              </a:rPr>
              <a:t>Height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3393" y="3940156"/>
            <a:ext cx="250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Comic Sans MS" panose="030F0702030302020204" pitchFamily="66" charset="0"/>
              </a:rPr>
              <a:t>Weight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3393" y="4401821"/>
            <a:ext cx="250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Comic Sans MS" panose="030F0702030302020204" pitchFamily="66" charset="0"/>
              </a:rPr>
              <a:t>Arm length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994" y="484979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Comic Sans MS" panose="030F0702030302020204" pitchFamily="66" charset="0"/>
              </a:rPr>
              <a:t>Crop yields.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3816" y="5311457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latin typeface="Comic Sans MS" panose="030F0702030302020204" pitchFamily="66" charset="0"/>
              </a:rPr>
              <a:t>Scores for tests taken by a large population.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0874" y="581928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Once a normal model has been stablished, we can use it to calculate probabilities and make predictions.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567AF66-B106-499F-B5CD-9B02B5980760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B7029547-0972-4291-8B0D-51E6144866ED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936068" y="4327399"/>
            <a:ext cx="1967477" cy="1937141"/>
          </a:xfrm>
          <a:custGeom>
            <a:avLst/>
            <a:gdLst>
              <a:gd name="connsiteX0" fmla="*/ 1967477 w 1967477"/>
              <a:gd name="connsiteY0" fmla="*/ 125675 h 1937141"/>
              <a:gd name="connsiteX1" fmla="*/ 1967477 w 1967477"/>
              <a:gd name="connsiteY1" fmla="*/ 1937141 h 1937141"/>
              <a:gd name="connsiteX2" fmla="*/ 0 w 1967477"/>
              <a:gd name="connsiteY2" fmla="*/ 1932807 h 1937141"/>
              <a:gd name="connsiteX3" fmla="*/ 268687 w 1967477"/>
              <a:gd name="connsiteY3" fmla="*/ 1867802 h 1937141"/>
              <a:gd name="connsiteX4" fmla="*/ 507037 w 1967477"/>
              <a:gd name="connsiteY4" fmla="*/ 1707457 h 1937141"/>
              <a:gd name="connsiteX5" fmla="*/ 697718 w 1967477"/>
              <a:gd name="connsiteY5" fmla="*/ 1477774 h 1937141"/>
              <a:gd name="connsiteX6" fmla="*/ 901399 w 1967477"/>
              <a:gd name="connsiteY6" fmla="*/ 1126748 h 1937141"/>
              <a:gd name="connsiteX7" fmla="*/ 1165752 w 1967477"/>
              <a:gd name="connsiteY7" fmla="*/ 663048 h 1937141"/>
              <a:gd name="connsiteX8" fmla="*/ 1382434 w 1967477"/>
              <a:gd name="connsiteY8" fmla="*/ 294688 h 1937141"/>
              <a:gd name="connsiteX9" fmla="*/ 1573115 w 1967477"/>
              <a:gd name="connsiteY9" fmla="*/ 91006 h 1937141"/>
              <a:gd name="connsiteX10" fmla="*/ 1677123 w 1967477"/>
              <a:gd name="connsiteY10" fmla="*/ 17334 h 1937141"/>
              <a:gd name="connsiteX11" fmla="*/ 1742127 w 1967477"/>
              <a:gd name="connsiteY11" fmla="*/ 0 h 1937141"/>
              <a:gd name="connsiteX12" fmla="*/ 1833134 w 1967477"/>
              <a:gd name="connsiteY12" fmla="*/ 17334 h 1937141"/>
              <a:gd name="connsiteX13" fmla="*/ 1902472 w 1967477"/>
              <a:gd name="connsiteY13" fmla="*/ 52003 h 1937141"/>
              <a:gd name="connsiteX14" fmla="*/ 1967477 w 1967477"/>
              <a:gd name="connsiteY14" fmla="*/ 125675 h 1937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67477" h="1937141">
                <a:moveTo>
                  <a:pt x="1967477" y="125675"/>
                </a:moveTo>
                <a:lnTo>
                  <a:pt x="1967477" y="1937141"/>
                </a:lnTo>
                <a:lnTo>
                  <a:pt x="0" y="1932807"/>
                </a:lnTo>
                <a:lnTo>
                  <a:pt x="268687" y="1867802"/>
                </a:lnTo>
                <a:lnTo>
                  <a:pt x="507037" y="1707457"/>
                </a:lnTo>
                <a:lnTo>
                  <a:pt x="697718" y="1477774"/>
                </a:lnTo>
                <a:lnTo>
                  <a:pt x="901399" y="1126748"/>
                </a:lnTo>
                <a:lnTo>
                  <a:pt x="1165752" y="663048"/>
                </a:lnTo>
                <a:lnTo>
                  <a:pt x="1382434" y="294688"/>
                </a:lnTo>
                <a:lnTo>
                  <a:pt x="1573115" y="91006"/>
                </a:lnTo>
                <a:lnTo>
                  <a:pt x="1677123" y="17334"/>
                </a:lnTo>
                <a:lnTo>
                  <a:pt x="1742127" y="0"/>
                </a:lnTo>
                <a:lnTo>
                  <a:pt x="1833134" y="17334"/>
                </a:lnTo>
                <a:lnTo>
                  <a:pt x="1902472" y="52003"/>
                </a:lnTo>
                <a:lnTo>
                  <a:pt x="1967477" y="125675"/>
                </a:lnTo>
                <a:close/>
              </a:path>
            </a:pathLst>
          </a:custGeom>
          <a:solidFill>
            <a:srgbClr val="FF3399">
              <a:alpha val="53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9161" y="548640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1" y="908720"/>
            <a:ext cx="6944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62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7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Find P(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87583" y="1344404"/>
            <a:ext cx="7356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a standard normal curve and shade the required region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9160" y="1327291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1487583" y="2011240"/>
                <a:ext cx="7356831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Convert x values to z using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583" y="2011240"/>
                <a:ext cx="7356831" cy="586571"/>
              </a:xfrm>
              <a:prstGeom prst="rect">
                <a:avLst/>
              </a:prstGeom>
              <a:blipFill rotWithShape="0">
                <a:blip r:embed="rId2"/>
                <a:stretch>
                  <a:fillRect l="-1243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229160" y="1994127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3940208"/>
            <a:ext cx="5077690" cy="2698750"/>
            <a:chOff x="395536" y="4128472"/>
            <a:chExt cx="5077690" cy="2698750"/>
          </a:xfrm>
        </p:grpSpPr>
        <p:cxnSp>
          <p:nvCxnSpPr>
            <p:cNvPr id="85" name="Straight Arrow Connector 84"/>
            <p:cNvCxnSpPr/>
            <p:nvPr/>
          </p:nvCxnSpPr>
          <p:spPr>
            <a:xfrm flipV="1">
              <a:off x="841658" y="4128472"/>
              <a:ext cx="0" cy="25603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77326" y="4519542"/>
              <a:ext cx="4795900" cy="1918784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  <a:gd name="connsiteX0" fmla="*/ 0 w 5991779"/>
                <a:gd name="connsiteY0" fmla="*/ 3533836 h 3551903"/>
                <a:gd name="connsiteX1" fmla="*/ 375155 w 5991779"/>
                <a:gd name="connsiteY1" fmla="*/ 3528393 h 3551903"/>
                <a:gd name="connsiteX2" fmla="*/ 900918 w 5991779"/>
                <a:gd name="connsiteY2" fmla="*/ 3551903 h 3551903"/>
                <a:gd name="connsiteX3" fmla="*/ 1743307 w 5991779"/>
                <a:gd name="connsiteY3" fmla="*/ 3096344 h 3551903"/>
                <a:gd name="connsiteX4" fmla="*/ 3039451 w 5991779"/>
                <a:gd name="connsiteY4" fmla="*/ 0 h 3551903"/>
                <a:gd name="connsiteX5" fmla="*/ 4263587 w 5991779"/>
                <a:gd name="connsiteY5" fmla="*/ 3096345 h 3551903"/>
                <a:gd name="connsiteX6" fmla="*/ 5631739 w 5991779"/>
                <a:gd name="connsiteY6" fmla="*/ 3528393 h 3551903"/>
                <a:gd name="connsiteX7" fmla="*/ 5631739 w 5991779"/>
                <a:gd name="connsiteY7" fmla="*/ 3528393 h 3551903"/>
                <a:gd name="connsiteX8" fmla="*/ 5991779 w 5991779"/>
                <a:gd name="connsiteY8" fmla="*/ 3528393 h 3551903"/>
                <a:gd name="connsiteX9" fmla="*/ 5991779 w 5991779"/>
                <a:gd name="connsiteY9" fmla="*/ 3528393 h 3551903"/>
                <a:gd name="connsiteX0" fmla="*/ 0 w 5991779"/>
                <a:gd name="connsiteY0" fmla="*/ 3533836 h 3580880"/>
                <a:gd name="connsiteX1" fmla="*/ 900918 w 5991779"/>
                <a:gd name="connsiteY1" fmla="*/ 3551903 h 3580880"/>
                <a:gd name="connsiteX2" fmla="*/ 1743307 w 5991779"/>
                <a:gd name="connsiteY2" fmla="*/ 3096344 h 3580880"/>
                <a:gd name="connsiteX3" fmla="*/ 3039451 w 5991779"/>
                <a:gd name="connsiteY3" fmla="*/ 0 h 3580880"/>
                <a:gd name="connsiteX4" fmla="*/ 4263587 w 5991779"/>
                <a:gd name="connsiteY4" fmla="*/ 3096345 h 3580880"/>
                <a:gd name="connsiteX5" fmla="*/ 5631739 w 5991779"/>
                <a:gd name="connsiteY5" fmla="*/ 3528393 h 3580880"/>
                <a:gd name="connsiteX6" fmla="*/ 5631739 w 5991779"/>
                <a:gd name="connsiteY6" fmla="*/ 3528393 h 3580880"/>
                <a:gd name="connsiteX7" fmla="*/ 5991779 w 5991779"/>
                <a:gd name="connsiteY7" fmla="*/ 3528393 h 3580880"/>
                <a:gd name="connsiteX8" fmla="*/ 5991779 w 5991779"/>
                <a:gd name="connsiteY8" fmla="*/ 3528393 h 3580880"/>
                <a:gd name="connsiteX0" fmla="*/ 0 w 5090861"/>
                <a:gd name="connsiteY0" fmla="*/ 3551903 h 3551903"/>
                <a:gd name="connsiteX1" fmla="*/ 842389 w 5090861"/>
                <a:gd name="connsiteY1" fmla="*/ 3096344 h 3551903"/>
                <a:gd name="connsiteX2" fmla="*/ 2138533 w 5090861"/>
                <a:gd name="connsiteY2" fmla="*/ 0 h 3551903"/>
                <a:gd name="connsiteX3" fmla="*/ 3362669 w 5090861"/>
                <a:gd name="connsiteY3" fmla="*/ 3096345 h 3551903"/>
                <a:gd name="connsiteX4" fmla="*/ 4730821 w 5090861"/>
                <a:gd name="connsiteY4" fmla="*/ 3528393 h 3551903"/>
                <a:gd name="connsiteX5" fmla="*/ 4730821 w 5090861"/>
                <a:gd name="connsiteY5" fmla="*/ 3528393 h 3551903"/>
                <a:gd name="connsiteX6" fmla="*/ 5090861 w 5090861"/>
                <a:gd name="connsiteY6" fmla="*/ 3528393 h 3551903"/>
                <a:gd name="connsiteX7" fmla="*/ 5090861 w 5090861"/>
                <a:gd name="connsiteY7" fmla="*/ 3528393 h 35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90861" h="3551903">
                  <a:moveTo>
                    <a:pt x="0" y="3551903"/>
                  </a:moveTo>
                  <a:cubicBezTo>
                    <a:pt x="290551" y="3478988"/>
                    <a:pt x="485967" y="3688328"/>
                    <a:pt x="842389" y="3096344"/>
                  </a:cubicBezTo>
                  <a:cubicBezTo>
                    <a:pt x="1198811" y="2504360"/>
                    <a:pt x="1718486" y="0"/>
                    <a:pt x="2138533" y="0"/>
                  </a:cubicBezTo>
                  <a:cubicBezTo>
                    <a:pt x="2558580" y="0"/>
                    <a:pt x="2930621" y="2508280"/>
                    <a:pt x="3362669" y="3096345"/>
                  </a:cubicBezTo>
                  <a:cubicBezTo>
                    <a:pt x="3794717" y="3684410"/>
                    <a:pt x="4502796" y="3456385"/>
                    <a:pt x="4730821" y="3528393"/>
                  </a:cubicBezTo>
                  <a:lnTo>
                    <a:pt x="4730821" y="3528393"/>
                  </a:lnTo>
                  <a:lnTo>
                    <a:pt x="5090861" y="3528393"/>
                  </a:lnTo>
                  <a:lnTo>
                    <a:pt x="5090861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55212" y="6457890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62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2674622" y="4128472"/>
              <a:ext cx="1217" cy="237744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757513" y="6436187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629721" y="6433879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95536" y="6433879"/>
              <a:ext cx="502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14448" y="2508928"/>
                <a:ext cx="1386405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62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48" y="2508928"/>
                <a:ext cx="1386405" cy="6146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5179431" y="2543486"/>
                <a:ext cx="150060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69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62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431" y="2543486"/>
                <a:ext cx="1500604" cy="61465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2983448" y="2603293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40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98228" y="2603293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517924" y="3051653"/>
            <a:ext cx="7356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into your GDC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59501" y="3034540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5572" y="3402730"/>
            <a:ext cx="1548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846659" y="3396916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0.841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80888" y="3402729"/>
            <a:ext cx="1377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25875" y="3407815"/>
            <a:ext cx="451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97C1C6ED-64BB-4393-A492-C7B2B7F3C4D3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1ED103C1-C63D-4107-850D-55533BDE3903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6FBA37-8832-878B-4E97-03B03C63FA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5120" y="3383280"/>
            <a:ext cx="2242267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20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3" grpId="0"/>
      <p:bldP spid="84" grpId="0"/>
      <p:bldP spid="97" grpId="0"/>
      <p:bldP spid="98" grpId="0"/>
      <p:bldP spid="13" grpId="0"/>
      <p:bldP spid="100" grpId="0"/>
      <p:bldP spid="101" grpId="0"/>
      <p:bldP spid="102" grpId="0"/>
      <p:bldP spid="103" grpId="0"/>
      <p:bldP spid="104" grpId="0"/>
      <p:bldP spid="15" grpId="0"/>
      <p:bldP spid="106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1937982" y="4334923"/>
            <a:ext cx="2543033" cy="1910687"/>
          </a:xfrm>
          <a:custGeom>
            <a:avLst/>
            <a:gdLst>
              <a:gd name="connsiteX0" fmla="*/ 0 w 2543033"/>
              <a:gd name="connsiteY0" fmla="*/ 946245 h 1910687"/>
              <a:gd name="connsiteX1" fmla="*/ 0 w 2543033"/>
              <a:gd name="connsiteY1" fmla="*/ 1910687 h 1910687"/>
              <a:gd name="connsiteX2" fmla="*/ 2543033 w 2543033"/>
              <a:gd name="connsiteY2" fmla="*/ 1906138 h 1910687"/>
              <a:gd name="connsiteX3" fmla="*/ 2365612 w 2543033"/>
              <a:gd name="connsiteY3" fmla="*/ 1869743 h 1910687"/>
              <a:gd name="connsiteX4" fmla="*/ 2028967 w 2543033"/>
              <a:gd name="connsiteY4" fmla="*/ 1756012 h 1910687"/>
              <a:gd name="connsiteX5" fmla="*/ 1856096 w 2543033"/>
              <a:gd name="connsiteY5" fmla="*/ 1633182 h 1910687"/>
              <a:gd name="connsiteX6" fmla="*/ 1687773 w 2543033"/>
              <a:gd name="connsiteY6" fmla="*/ 1414818 h 1910687"/>
              <a:gd name="connsiteX7" fmla="*/ 1528549 w 2543033"/>
              <a:gd name="connsiteY7" fmla="*/ 1141863 h 1910687"/>
              <a:gd name="connsiteX8" fmla="*/ 1273791 w 2543033"/>
              <a:gd name="connsiteY8" fmla="*/ 632346 h 1910687"/>
              <a:gd name="connsiteX9" fmla="*/ 1096370 w 2543033"/>
              <a:gd name="connsiteY9" fmla="*/ 282054 h 1910687"/>
              <a:gd name="connsiteX10" fmla="*/ 928048 w 2543033"/>
              <a:gd name="connsiteY10" fmla="*/ 90985 h 1910687"/>
              <a:gd name="connsiteX11" fmla="*/ 846161 w 2543033"/>
              <a:gd name="connsiteY11" fmla="*/ 22746 h 1910687"/>
              <a:gd name="connsiteX12" fmla="*/ 755176 w 2543033"/>
              <a:gd name="connsiteY12" fmla="*/ 0 h 1910687"/>
              <a:gd name="connsiteX13" fmla="*/ 682388 w 2543033"/>
              <a:gd name="connsiteY13" fmla="*/ 18197 h 1910687"/>
              <a:gd name="connsiteX14" fmla="*/ 518615 w 2543033"/>
              <a:gd name="connsiteY14" fmla="*/ 118281 h 1910687"/>
              <a:gd name="connsiteX15" fmla="*/ 386687 w 2543033"/>
              <a:gd name="connsiteY15" fmla="*/ 286603 h 1910687"/>
              <a:gd name="connsiteX16" fmla="*/ 168322 w 2543033"/>
              <a:gd name="connsiteY16" fmla="*/ 641445 h 1910687"/>
              <a:gd name="connsiteX17" fmla="*/ 0 w 2543033"/>
              <a:gd name="connsiteY17" fmla="*/ 946245 h 191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43033" h="1910687">
                <a:moveTo>
                  <a:pt x="0" y="946245"/>
                </a:moveTo>
                <a:lnTo>
                  <a:pt x="0" y="1910687"/>
                </a:lnTo>
                <a:lnTo>
                  <a:pt x="2543033" y="1906138"/>
                </a:lnTo>
                <a:lnTo>
                  <a:pt x="2365612" y="1869743"/>
                </a:lnTo>
                <a:lnTo>
                  <a:pt x="2028967" y="1756012"/>
                </a:lnTo>
                <a:lnTo>
                  <a:pt x="1856096" y="1633182"/>
                </a:lnTo>
                <a:lnTo>
                  <a:pt x="1687773" y="1414818"/>
                </a:lnTo>
                <a:lnTo>
                  <a:pt x="1528549" y="1141863"/>
                </a:lnTo>
                <a:lnTo>
                  <a:pt x="1273791" y="632346"/>
                </a:lnTo>
                <a:lnTo>
                  <a:pt x="1096370" y="282054"/>
                </a:lnTo>
                <a:lnTo>
                  <a:pt x="928048" y="90985"/>
                </a:lnTo>
                <a:lnTo>
                  <a:pt x="846161" y="22746"/>
                </a:lnTo>
                <a:lnTo>
                  <a:pt x="755176" y="0"/>
                </a:lnTo>
                <a:lnTo>
                  <a:pt x="682388" y="18197"/>
                </a:lnTo>
                <a:lnTo>
                  <a:pt x="518615" y="118281"/>
                </a:lnTo>
                <a:lnTo>
                  <a:pt x="386687" y="286603"/>
                </a:lnTo>
                <a:lnTo>
                  <a:pt x="168322" y="641445"/>
                </a:lnTo>
                <a:lnTo>
                  <a:pt x="0" y="946245"/>
                </a:lnTo>
                <a:close/>
              </a:path>
            </a:pathLst>
          </a:custGeom>
          <a:solidFill>
            <a:srgbClr val="FFC000">
              <a:alpha val="38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9161" y="548640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3: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1" y="908720"/>
            <a:ext cx="6944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14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Find P(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87583" y="1344404"/>
            <a:ext cx="7356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a standard normal curve and shade the required region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9160" y="1327291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/>
              <p:cNvSpPr/>
              <p:nvPr/>
            </p:nvSpPr>
            <p:spPr>
              <a:xfrm>
                <a:off x="1487583" y="2011240"/>
                <a:ext cx="7356831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Convert x values to z using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7" name="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583" y="2011240"/>
                <a:ext cx="7356831" cy="586571"/>
              </a:xfrm>
              <a:prstGeom prst="rect">
                <a:avLst/>
              </a:prstGeom>
              <a:blipFill rotWithShape="0">
                <a:blip r:embed="rId2"/>
                <a:stretch>
                  <a:fillRect l="-1243" t="-1042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229160" y="1994127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3941437"/>
            <a:ext cx="5077690" cy="2698750"/>
            <a:chOff x="395536" y="4128472"/>
            <a:chExt cx="5077690" cy="2698750"/>
          </a:xfrm>
        </p:grpSpPr>
        <p:cxnSp>
          <p:nvCxnSpPr>
            <p:cNvPr id="85" name="Straight Arrow Connector 84"/>
            <p:cNvCxnSpPr/>
            <p:nvPr/>
          </p:nvCxnSpPr>
          <p:spPr>
            <a:xfrm flipV="1">
              <a:off x="841658" y="4128472"/>
              <a:ext cx="0" cy="25603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77326" y="4519542"/>
              <a:ext cx="4795900" cy="1918784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  <a:gd name="connsiteX0" fmla="*/ 0 w 5991779"/>
                <a:gd name="connsiteY0" fmla="*/ 3533836 h 3551903"/>
                <a:gd name="connsiteX1" fmla="*/ 375155 w 5991779"/>
                <a:gd name="connsiteY1" fmla="*/ 3528393 h 3551903"/>
                <a:gd name="connsiteX2" fmla="*/ 900918 w 5991779"/>
                <a:gd name="connsiteY2" fmla="*/ 3551903 h 3551903"/>
                <a:gd name="connsiteX3" fmla="*/ 1743307 w 5991779"/>
                <a:gd name="connsiteY3" fmla="*/ 3096344 h 3551903"/>
                <a:gd name="connsiteX4" fmla="*/ 3039451 w 5991779"/>
                <a:gd name="connsiteY4" fmla="*/ 0 h 3551903"/>
                <a:gd name="connsiteX5" fmla="*/ 4263587 w 5991779"/>
                <a:gd name="connsiteY5" fmla="*/ 3096345 h 3551903"/>
                <a:gd name="connsiteX6" fmla="*/ 5631739 w 5991779"/>
                <a:gd name="connsiteY6" fmla="*/ 3528393 h 3551903"/>
                <a:gd name="connsiteX7" fmla="*/ 5631739 w 5991779"/>
                <a:gd name="connsiteY7" fmla="*/ 3528393 h 3551903"/>
                <a:gd name="connsiteX8" fmla="*/ 5991779 w 5991779"/>
                <a:gd name="connsiteY8" fmla="*/ 3528393 h 3551903"/>
                <a:gd name="connsiteX9" fmla="*/ 5991779 w 5991779"/>
                <a:gd name="connsiteY9" fmla="*/ 3528393 h 3551903"/>
                <a:gd name="connsiteX0" fmla="*/ 0 w 5991779"/>
                <a:gd name="connsiteY0" fmla="*/ 3533836 h 3580880"/>
                <a:gd name="connsiteX1" fmla="*/ 900918 w 5991779"/>
                <a:gd name="connsiteY1" fmla="*/ 3551903 h 3580880"/>
                <a:gd name="connsiteX2" fmla="*/ 1743307 w 5991779"/>
                <a:gd name="connsiteY2" fmla="*/ 3096344 h 3580880"/>
                <a:gd name="connsiteX3" fmla="*/ 3039451 w 5991779"/>
                <a:gd name="connsiteY3" fmla="*/ 0 h 3580880"/>
                <a:gd name="connsiteX4" fmla="*/ 4263587 w 5991779"/>
                <a:gd name="connsiteY4" fmla="*/ 3096345 h 3580880"/>
                <a:gd name="connsiteX5" fmla="*/ 5631739 w 5991779"/>
                <a:gd name="connsiteY5" fmla="*/ 3528393 h 3580880"/>
                <a:gd name="connsiteX6" fmla="*/ 5631739 w 5991779"/>
                <a:gd name="connsiteY6" fmla="*/ 3528393 h 3580880"/>
                <a:gd name="connsiteX7" fmla="*/ 5991779 w 5991779"/>
                <a:gd name="connsiteY7" fmla="*/ 3528393 h 3580880"/>
                <a:gd name="connsiteX8" fmla="*/ 5991779 w 5991779"/>
                <a:gd name="connsiteY8" fmla="*/ 3528393 h 3580880"/>
                <a:gd name="connsiteX0" fmla="*/ 0 w 5090861"/>
                <a:gd name="connsiteY0" fmla="*/ 3551903 h 3551903"/>
                <a:gd name="connsiteX1" fmla="*/ 842389 w 5090861"/>
                <a:gd name="connsiteY1" fmla="*/ 3096344 h 3551903"/>
                <a:gd name="connsiteX2" fmla="*/ 2138533 w 5090861"/>
                <a:gd name="connsiteY2" fmla="*/ 0 h 3551903"/>
                <a:gd name="connsiteX3" fmla="*/ 3362669 w 5090861"/>
                <a:gd name="connsiteY3" fmla="*/ 3096345 h 3551903"/>
                <a:gd name="connsiteX4" fmla="*/ 4730821 w 5090861"/>
                <a:gd name="connsiteY4" fmla="*/ 3528393 h 3551903"/>
                <a:gd name="connsiteX5" fmla="*/ 4730821 w 5090861"/>
                <a:gd name="connsiteY5" fmla="*/ 3528393 h 3551903"/>
                <a:gd name="connsiteX6" fmla="*/ 5090861 w 5090861"/>
                <a:gd name="connsiteY6" fmla="*/ 3528393 h 3551903"/>
                <a:gd name="connsiteX7" fmla="*/ 5090861 w 5090861"/>
                <a:gd name="connsiteY7" fmla="*/ 3528393 h 35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90861" h="3551903">
                  <a:moveTo>
                    <a:pt x="0" y="3551903"/>
                  </a:moveTo>
                  <a:cubicBezTo>
                    <a:pt x="290551" y="3478988"/>
                    <a:pt x="485967" y="3688328"/>
                    <a:pt x="842389" y="3096344"/>
                  </a:cubicBezTo>
                  <a:cubicBezTo>
                    <a:pt x="1198811" y="2504360"/>
                    <a:pt x="1718486" y="0"/>
                    <a:pt x="2138533" y="0"/>
                  </a:cubicBezTo>
                  <a:cubicBezTo>
                    <a:pt x="2558580" y="0"/>
                    <a:pt x="2930621" y="2508280"/>
                    <a:pt x="3362669" y="3096345"/>
                  </a:cubicBezTo>
                  <a:cubicBezTo>
                    <a:pt x="3794717" y="3684410"/>
                    <a:pt x="4502796" y="3456385"/>
                    <a:pt x="4730821" y="3528393"/>
                  </a:cubicBezTo>
                  <a:lnTo>
                    <a:pt x="4730821" y="3528393"/>
                  </a:lnTo>
                  <a:lnTo>
                    <a:pt x="5090861" y="3528393"/>
                  </a:lnTo>
                  <a:lnTo>
                    <a:pt x="5090861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55212" y="6457890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2674622" y="4128472"/>
              <a:ext cx="1217" cy="237744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757513" y="6436187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629721" y="6433879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95536" y="6433879"/>
              <a:ext cx="502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14448" y="2508928"/>
                <a:ext cx="1386405" cy="614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48" y="2508928"/>
                <a:ext cx="1386405" cy="6144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5179431" y="2543486"/>
                <a:ext cx="1507016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i="1" smtClean="0">
                        <a:solidFill>
                          <a:srgbClr val="604A7B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i="1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604A7B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431" y="2543486"/>
                <a:ext cx="1507016" cy="61696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2983448" y="2603293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40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98228" y="2603293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-0.8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517924" y="3051653"/>
            <a:ext cx="7356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into your GDC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59501" y="3034540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8797" y="3417947"/>
            <a:ext cx="1548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662814" y="3396916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0.788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061172" y="3403027"/>
            <a:ext cx="1718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-0.8)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77597" y="3409138"/>
            <a:ext cx="451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AED2EEEE-69F5-4988-AE75-7F4FEE91FED1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C1235B4A-7026-4A9D-AC9F-5CC06706FF26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A6C74-CD5D-596B-C2B5-54FF7DE3E0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1590" y="3383280"/>
            <a:ext cx="226494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72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3" grpId="0"/>
      <p:bldP spid="84" grpId="0"/>
      <p:bldP spid="97" grpId="0"/>
      <p:bldP spid="98" grpId="0"/>
      <p:bldP spid="13" grpId="0"/>
      <p:bldP spid="100" grpId="0"/>
      <p:bldP spid="101" grpId="0"/>
      <p:bldP spid="102" grpId="0"/>
      <p:bldP spid="103" grpId="0"/>
      <p:bldP spid="104" grpId="0"/>
      <p:bldP spid="15" grpId="0"/>
      <p:bldP spid="106" grpId="0"/>
      <p:bldP spid="32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1" y="908720"/>
            <a:ext cx="86152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also find these solutions directly using the GDC without using the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standardisation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formula, this is quickest and most efficient method of answering these questions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53598" y="2397549"/>
            <a:ext cx="808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is important to know the method 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standardisation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53598" y="3179457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53598" y="3641122"/>
            <a:ext cx="8422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normal distribution has mean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standard deviation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1788" y="4192197"/>
            <a:ext cx="487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P(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or P(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717052" y="4192197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normalcdf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(-10000,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s, 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1788" y="4884695"/>
            <a:ext cx="487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P(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or P(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716016" y="4884695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normalcdf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10000,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s, 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1788" y="5634860"/>
            <a:ext cx="487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P(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or P(a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716016" y="5649706"/>
            <a:ext cx="3912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normalcdf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s, 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087AFE4A-D3CF-4393-BB3D-653EA0A9835C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F4EBF9B6-F1AB-4470-ABDD-397C4592E799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7" grpId="0"/>
      <p:bldP spid="88" grpId="0"/>
      <p:bldP spid="89" grpId="0"/>
      <p:bldP spid="90" grpId="0"/>
      <p:bldP spid="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3452884" y="5441109"/>
            <a:ext cx="968991" cy="777923"/>
          </a:xfrm>
          <a:custGeom>
            <a:avLst/>
            <a:gdLst>
              <a:gd name="connsiteX0" fmla="*/ 0 w 968991"/>
              <a:gd name="connsiteY0" fmla="*/ 777923 h 777923"/>
              <a:gd name="connsiteX1" fmla="*/ 0 w 968991"/>
              <a:gd name="connsiteY1" fmla="*/ 0 h 777923"/>
              <a:gd name="connsiteX2" fmla="*/ 109182 w 968991"/>
              <a:gd name="connsiteY2" fmla="*/ 204717 h 777923"/>
              <a:gd name="connsiteX3" fmla="*/ 272955 w 968991"/>
              <a:gd name="connsiteY3" fmla="*/ 491320 h 777923"/>
              <a:gd name="connsiteX4" fmla="*/ 504967 w 968991"/>
              <a:gd name="connsiteY4" fmla="*/ 655093 h 777923"/>
              <a:gd name="connsiteX5" fmla="*/ 682388 w 968991"/>
              <a:gd name="connsiteY5" fmla="*/ 709684 h 777923"/>
              <a:gd name="connsiteX6" fmla="*/ 968991 w 968991"/>
              <a:gd name="connsiteY6" fmla="*/ 764275 h 777923"/>
              <a:gd name="connsiteX7" fmla="*/ 0 w 968991"/>
              <a:gd name="connsiteY7" fmla="*/ 777923 h 77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8991" h="777923">
                <a:moveTo>
                  <a:pt x="0" y="777923"/>
                </a:moveTo>
                <a:lnTo>
                  <a:pt x="0" y="0"/>
                </a:lnTo>
                <a:lnTo>
                  <a:pt x="109182" y="204717"/>
                </a:lnTo>
                <a:lnTo>
                  <a:pt x="272955" y="491320"/>
                </a:lnTo>
                <a:lnTo>
                  <a:pt x="504967" y="655093"/>
                </a:lnTo>
                <a:lnTo>
                  <a:pt x="682388" y="709684"/>
                </a:lnTo>
                <a:lnTo>
                  <a:pt x="968991" y="764275"/>
                </a:lnTo>
                <a:lnTo>
                  <a:pt x="0" y="777923"/>
                </a:lnTo>
                <a:close/>
              </a:path>
            </a:pathLst>
          </a:custGeom>
          <a:solidFill>
            <a:srgbClr val="FFC000">
              <a:alpha val="52000"/>
            </a:srgb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9161" y="548640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4: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0" y="936606"/>
            <a:ext cx="8615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Eggs laid by a chicken are known to have the mass normally distributed, with mean 55 g and standard deviation 2.5 g.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02404" y="2512551"/>
            <a:ext cx="7356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a standard normal curve and shade the required region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3981" y="2495438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255665" y="3180537"/>
            <a:ext cx="4679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 your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4188" y="3177013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3933056"/>
            <a:ext cx="5077690" cy="2701071"/>
            <a:chOff x="395536" y="4128472"/>
            <a:chExt cx="5077690" cy="2701071"/>
          </a:xfrm>
        </p:grpSpPr>
        <p:cxnSp>
          <p:nvCxnSpPr>
            <p:cNvPr id="85" name="Straight Arrow Connector 84"/>
            <p:cNvCxnSpPr/>
            <p:nvPr/>
          </p:nvCxnSpPr>
          <p:spPr>
            <a:xfrm flipV="1">
              <a:off x="841658" y="4128472"/>
              <a:ext cx="0" cy="25603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77326" y="4519542"/>
              <a:ext cx="4795900" cy="1918784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  <a:gd name="connsiteX0" fmla="*/ 0 w 5991779"/>
                <a:gd name="connsiteY0" fmla="*/ 3533836 h 3551903"/>
                <a:gd name="connsiteX1" fmla="*/ 375155 w 5991779"/>
                <a:gd name="connsiteY1" fmla="*/ 3528393 h 3551903"/>
                <a:gd name="connsiteX2" fmla="*/ 900918 w 5991779"/>
                <a:gd name="connsiteY2" fmla="*/ 3551903 h 3551903"/>
                <a:gd name="connsiteX3" fmla="*/ 1743307 w 5991779"/>
                <a:gd name="connsiteY3" fmla="*/ 3096344 h 3551903"/>
                <a:gd name="connsiteX4" fmla="*/ 3039451 w 5991779"/>
                <a:gd name="connsiteY4" fmla="*/ 0 h 3551903"/>
                <a:gd name="connsiteX5" fmla="*/ 4263587 w 5991779"/>
                <a:gd name="connsiteY5" fmla="*/ 3096345 h 3551903"/>
                <a:gd name="connsiteX6" fmla="*/ 5631739 w 5991779"/>
                <a:gd name="connsiteY6" fmla="*/ 3528393 h 3551903"/>
                <a:gd name="connsiteX7" fmla="*/ 5631739 w 5991779"/>
                <a:gd name="connsiteY7" fmla="*/ 3528393 h 3551903"/>
                <a:gd name="connsiteX8" fmla="*/ 5991779 w 5991779"/>
                <a:gd name="connsiteY8" fmla="*/ 3528393 h 3551903"/>
                <a:gd name="connsiteX9" fmla="*/ 5991779 w 5991779"/>
                <a:gd name="connsiteY9" fmla="*/ 3528393 h 3551903"/>
                <a:gd name="connsiteX0" fmla="*/ 0 w 5991779"/>
                <a:gd name="connsiteY0" fmla="*/ 3533836 h 3580880"/>
                <a:gd name="connsiteX1" fmla="*/ 900918 w 5991779"/>
                <a:gd name="connsiteY1" fmla="*/ 3551903 h 3580880"/>
                <a:gd name="connsiteX2" fmla="*/ 1743307 w 5991779"/>
                <a:gd name="connsiteY2" fmla="*/ 3096344 h 3580880"/>
                <a:gd name="connsiteX3" fmla="*/ 3039451 w 5991779"/>
                <a:gd name="connsiteY3" fmla="*/ 0 h 3580880"/>
                <a:gd name="connsiteX4" fmla="*/ 4263587 w 5991779"/>
                <a:gd name="connsiteY4" fmla="*/ 3096345 h 3580880"/>
                <a:gd name="connsiteX5" fmla="*/ 5631739 w 5991779"/>
                <a:gd name="connsiteY5" fmla="*/ 3528393 h 3580880"/>
                <a:gd name="connsiteX6" fmla="*/ 5631739 w 5991779"/>
                <a:gd name="connsiteY6" fmla="*/ 3528393 h 3580880"/>
                <a:gd name="connsiteX7" fmla="*/ 5991779 w 5991779"/>
                <a:gd name="connsiteY7" fmla="*/ 3528393 h 3580880"/>
                <a:gd name="connsiteX8" fmla="*/ 5991779 w 5991779"/>
                <a:gd name="connsiteY8" fmla="*/ 3528393 h 3580880"/>
                <a:gd name="connsiteX0" fmla="*/ 0 w 5090861"/>
                <a:gd name="connsiteY0" fmla="*/ 3551903 h 3551903"/>
                <a:gd name="connsiteX1" fmla="*/ 842389 w 5090861"/>
                <a:gd name="connsiteY1" fmla="*/ 3096344 h 3551903"/>
                <a:gd name="connsiteX2" fmla="*/ 2138533 w 5090861"/>
                <a:gd name="connsiteY2" fmla="*/ 0 h 3551903"/>
                <a:gd name="connsiteX3" fmla="*/ 3362669 w 5090861"/>
                <a:gd name="connsiteY3" fmla="*/ 3096345 h 3551903"/>
                <a:gd name="connsiteX4" fmla="*/ 4730821 w 5090861"/>
                <a:gd name="connsiteY4" fmla="*/ 3528393 h 3551903"/>
                <a:gd name="connsiteX5" fmla="*/ 4730821 w 5090861"/>
                <a:gd name="connsiteY5" fmla="*/ 3528393 h 3551903"/>
                <a:gd name="connsiteX6" fmla="*/ 5090861 w 5090861"/>
                <a:gd name="connsiteY6" fmla="*/ 3528393 h 3551903"/>
                <a:gd name="connsiteX7" fmla="*/ 5090861 w 5090861"/>
                <a:gd name="connsiteY7" fmla="*/ 3528393 h 35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90861" h="3551903">
                  <a:moveTo>
                    <a:pt x="0" y="3551903"/>
                  </a:moveTo>
                  <a:cubicBezTo>
                    <a:pt x="290551" y="3478988"/>
                    <a:pt x="485967" y="3688328"/>
                    <a:pt x="842389" y="3096344"/>
                  </a:cubicBezTo>
                  <a:cubicBezTo>
                    <a:pt x="1198811" y="2504360"/>
                    <a:pt x="1718486" y="0"/>
                    <a:pt x="2138533" y="0"/>
                  </a:cubicBezTo>
                  <a:cubicBezTo>
                    <a:pt x="2558580" y="0"/>
                    <a:pt x="2930621" y="2508280"/>
                    <a:pt x="3362669" y="3096345"/>
                  </a:cubicBezTo>
                  <a:cubicBezTo>
                    <a:pt x="3794717" y="3684410"/>
                    <a:pt x="4502796" y="3456385"/>
                    <a:pt x="4730821" y="3528393"/>
                  </a:cubicBezTo>
                  <a:lnTo>
                    <a:pt x="4730821" y="3528393"/>
                  </a:lnTo>
                  <a:lnTo>
                    <a:pt x="5090861" y="3528393"/>
                  </a:lnTo>
                  <a:lnTo>
                    <a:pt x="5090861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55212" y="6457890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2674622" y="4128472"/>
              <a:ext cx="1217" cy="237744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1585372" y="6460211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19552" y="6436187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57513" y="6436187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629721" y="6433879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95536" y="6433879"/>
              <a:ext cx="502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ctangle 102"/>
          <p:cNvSpPr/>
          <p:nvPr/>
        </p:nvSpPr>
        <p:spPr>
          <a:xfrm>
            <a:off x="235639" y="1628800"/>
            <a:ext cx="7356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probability that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4074" y="2060848"/>
            <a:ext cx="167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537714" y="3497630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0.0548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6072" y="3503741"/>
            <a:ext cx="161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47831" y="2105871"/>
            <a:ext cx="7281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55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2.5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Find P(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79804" y="1620795"/>
            <a:ext cx="5003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 An egg weighs more than 59 g?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42408" y="3859944"/>
            <a:ext cx="1843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limit: 59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37954" y="4207411"/>
            <a:ext cx="2375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 limit: 10000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8102" y="4923862"/>
            <a:ext cx="1460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2.5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90930" y="4553368"/>
            <a:ext cx="1220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55</a:t>
            </a: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F82FB7C0-D94D-4213-AF91-07282E7F30D3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FFCC7551-0073-4FFC-ACFD-C9D3B3CA8966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D247CC-5B7F-62BD-019F-ECFA25A71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120" y="3383280"/>
            <a:ext cx="2290811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6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3" grpId="0"/>
      <p:bldP spid="84" grpId="0"/>
      <p:bldP spid="97" grpId="0"/>
      <p:bldP spid="98" grpId="0"/>
      <p:bldP spid="104" grpId="0"/>
      <p:bldP spid="106" grpId="0"/>
      <p:bldP spid="32" grpId="0"/>
      <p:bldP spid="31" grpId="0"/>
      <p:bldP spid="35" grpId="0"/>
      <p:bldP spid="36" grpId="0"/>
      <p:bldP spid="37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1078173" y="4635891"/>
            <a:ext cx="1228299" cy="1596789"/>
          </a:xfrm>
          <a:custGeom>
            <a:avLst/>
            <a:gdLst>
              <a:gd name="connsiteX0" fmla="*/ 1228299 w 1228299"/>
              <a:gd name="connsiteY0" fmla="*/ 1596789 h 1596789"/>
              <a:gd name="connsiteX1" fmla="*/ 1228299 w 1228299"/>
              <a:gd name="connsiteY1" fmla="*/ 0 h 1596789"/>
              <a:gd name="connsiteX2" fmla="*/ 1009934 w 1228299"/>
              <a:gd name="connsiteY2" fmla="*/ 354842 h 1596789"/>
              <a:gd name="connsiteX3" fmla="*/ 750627 w 1228299"/>
              <a:gd name="connsiteY3" fmla="*/ 832514 h 1596789"/>
              <a:gd name="connsiteX4" fmla="*/ 600502 w 1228299"/>
              <a:gd name="connsiteY4" fmla="*/ 1078174 h 1596789"/>
              <a:gd name="connsiteX5" fmla="*/ 436728 w 1228299"/>
              <a:gd name="connsiteY5" fmla="*/ 1337481 h 1596789"/>
              <a:gd name="connsiteX6" fmla="*/ 272955 w 1228299"/>
              <a:gd name="connsiteY6" fmla="*/ 1460311 h 1596789"/>
              <a:gd name="connsiteX7" fmla="*/ 0 w 1228299"/>
              <a:gd name="connsiteY7" fmla="*/ 1583141 h 1596789"/>
              <a:gd name="connsiteX8" fmla="*/ 1228299 w 1228299"/>
              <a:gd name="connsiteY8" fmla="*/ 1596789 h 1596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8299" h="1596789">
                <a:moveTo>
                  <a:pt x="1228299" y="1596789"/>
                </a:moveTo>
                <a:lnTo>
                  <a:pt x="1228299" y="0"/>
                </a:lnTo>
                <a:lnTo>
                  <a:pt x="1009934" y="354842"/>
                </a:lnTo>
                <a:lnTo>
                  <a:pt x="750627" y="832514"/>
                </a:lnTo>
                <a:lnTo>
                  <a:pt x="600502" y="1078174"/>
                </a:lnTo>
                <a:lnTo>
                  <a:pt x="436728" y="1337481"/>
                </a:lnTo>
                <a:lnTo>
                  <a:pt x="272955" y="1460311"/>
                </a:lnTo>
                <a:lnTo>
                  <a:pt x="0" y="1583141"/>
                </a:lnTo>
                <a:lnTo>
                  <a:pt x="1228299" y="1596789"/>
                </a:lnTo>
                <a:close/>
              </a:path>
            </a:pathLst>
          </a:custGeom>
          <a:solidFill>
            <a:srgbClr val="FF3399">
              <a:alpha val="42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9161" y="548640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4: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0" y="936606"/>
            <a:ext cx="8615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Eggs laid by a chicken are known to have the mass normally distributed, with mean 55 g and standard deviation 2.5 g.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02404" y="2440543"/>
            <a:ext cx="7356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a standard normal curve and shade the required region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3981" y="2423430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255665" y="3108529"/>
            <a:ext cx="4679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 your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4188" y="3105005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3933056"/>
            <a:ext cx="5077690" cy="2701071"/>
            <a:chOff x="395536" y="4128472"/>
            <a:chExt cx="5077690" cy="2701071"/>
          </a:xfrm>
        </p:grpSpPr>
        <p:cxnSp>
          <p:nvCxnSpPr>
            <p:cNvPr id="85" name="Straight Arrow Connector 84"/>
            <p:cNvCxnSpPr/>
            <p:nvPr/>
          </p:nvCxnSpPr>
          <p:spPr>
            <a:xfrm flipV="1">
              <a:off x="841658" y="4128472"/>
              <a:ext cx="0" cy="25603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77326" y="4519542"/>
              <a:ext cx="4795900" cy="1918784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  <a:gd name="connsiteX0" fmla="*/ 0 w 5991779"/>
                <a:gd name="connsiteY0" fmla="*/ 3533836 h 3551903"/>
                <a:gd name="connsiteX1" fmla="*/ 375155 w 5991779"/>
                <a:gd name="connsiteY1" fmla="*/ 3528393 h 3551903"/>
                <a:gd name="connsiteX2" fmla="*/ 900918 w 5991779"/>
                <a:gd name="connsiteY2" fmla="*/ 3551903 h 3551903"/>
                <a:gd name="connsiteX3" fmla="*/ 1743307 w 5991779"/>
                <a:gd name="connsiteY3" fmla="*/ 3096344 h 3551903"/>
                <a:gd name="connsiteX4" fmla="*/ 3039451 w 5991779"/>
                <a:gd name="connsiteY4" fmla="*/ 0 h 3551903"/>
                <a:gd name="connsiteX5" fmla="*/ 4263587 w 5991779"/>
                <a:gd name="connsiteY5" fmla="*/ 3096345 h 3551903"/>
                <a:gd name="connsiteX6" fmla="*/ 5631739 w 5991779"/>
                <a:gd name="connsiteY6" fmla="*/ 3528393 h 3551903"/>
                <a:gd name="connsiteX7" fmla="*/ 5631739 w 5991779"/>
                <a:gd name="connsiteY7" fmla="*/ 3528393 h 3551903"/>
                <a:gd name="connsiteX8" fmla="*/ 5991779 w 5991779"/>
                <a:gd name="connsiteY8" fmla="*/ 3528393 h 3551903"/>
                <a:gd name="connsiteX9" fmla="*/ 5991779 w 5991779"/>
                <a:gd name="connsiteY9" fmla="*/ 3528393 h 3551903"/>
                <a:gd name="connsiteX0" fmla="*/ 0 w 5991779"/>
                <a:gd name="connsiteY0" fmla="*/ 3533836 h 3580880"/>
                <a:gd name="connsiteX1" fmla="*/ 900918 w 5991779"/>
                <a:gd name="connsiteY1" fmla="*/ 3551903 h 3580880"/>
                <a:gd name="connsiteX2" fmla="*/ 1743307 w 5991779"/>
                <a:gd name="connsiteY2" fmla="*/ 3096344 h 3580880"/>
                <a:gd name="connsiteX3" fmla="*/ 3039451 w 5991779"/>
                <a:gd name="connsiteY3" fmla="*/ 0 h 3580880"/>
                <a:gd name="connsiteX4" fmla="*/ 4263587 w 5991779"/>
                <a:gd name="connsiteY4" fmla="*/ 3096345 h 3580880"/>
                <a:gd name="connsiteX5" fmla="*/ 5631739 w 5991779"/>
                <a:gd name="connsiteY5" fmla="*/ 3528393 h 3580880"/>
                <a:gd name="connsiteX6" fmla="*/ 5631739 w 5991779"/>
                <a:gd name="connsiteY6" fmla="*/ 3528393 h 3580880"/>
                <a:gd name="connsiteX7" fmla="*/ 5991779 w 5991779"/>
                <a:gd name="connsiteY7" fmla="*/ 3528393 h 3580880"/>
                <a:gd name="connsiteX8" fmla="*/ 5991779 w 5991779"/>
                <a:gd name="connsiteY8" fmla="*/ 3528393 h 3580880"/>
                <a:gd name="connsiteX0" fmla="*/ 0 w 5090861"/>
                <a:gd name="connsiteY0" fmla="*/ 3551903 h 3551903"/>
                <a:gd name="connsiteX1" fmla="*/ 842389 w 5090861"/>
                <a:gd name="connsiteY1" fmla="*/ 3096344 h 3551903"/>
                <a:gd name="connsiteX2" fmla="*/ 2138533 w 5090861"/>
                <a:gd name="connsiteY2" fmla="*/ 0 h 3551903"/>
                <a:gd name="connsiteX3" fmla="*/ 3362669 w 5090861"/>
                <a:gd name="connsiteY3" fmla="*/ 3096345 h 3551903"/>
                <a:gd name="connsiteX4" fmla="*/ 4730821 w 5090861"/>
                <a:gd name="connsiteY4" fmla="*/ 3528393 h 3551903"/>
                <a:gd name="connsiteX5" fmla="*/ 4730821 w 5090861"/>
                <a:gd name="connsiteY5" fmla="*/ 3528393 h 3551903"/>
                <a:gd name="connsiteX6" fmla="*/ 5090861 w 5090861"/>
                <a:gd name="connsiteY6" fmla="*/ 3528393 h 3551903"/>
                <a:gd name="connsiteX7" fmla="*/ 5090861 w 5090861"/>
                <a:gd name="connsiteY7" fmla="*/ 3528393 h 35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90861" h="3551903">
                  <a:moveTo>
                    <a:pt x="0" y="3551903"/>
                  </a:moveTo>
                  <a:cubicBezTo>
                    <a:pt x="290551" y="3478988"/>
                    <a:pt x="485967" y="3688328"/>
                    <a:pt x="842389" y="3096344"/>
                  </a:cubicBezTo>
                  <a:cubicBezTo>
                    <a:pt x="1198811" y="2504360"/>
                    <a:pt x="1718486" y="0"/>
                    <a:pt x="2138533" y="0"/>
                  </a:cubicBezTo>
                  <a:cubicBezTo>
                    <a:pt x="2558580" y="0"/>
                    <a:pt x="2930621" y="2508280"/>
                    <a:pt x="3362669" y="3096345"/>
                  </a:cubicBezTo>
                  <a:cubicBezTo>
                    <a:pt x="3794717" y="3684410"/>
                    <a:pt x="4502796" y="3456385"/>
                    <a:pt x="4730821" y="3528393"/>
                  </a:cubicBezTo>
                  <a:lnTo>
                    <a:pt x="4730821" y="3528393"/>
                  </a:lnTo>
                  <a:lnTo>
                    <a:pt x="5090861" y="3528393"/>
                  </a:lnTo>
                  <a:lnTo>
                    <a:pt x="5090861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55212" y="6457890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2674622" y="4128472"/>
              <a:ext cx="1217" cy="237744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1585372" y="6460211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19552" y="6436187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57513" y="6436187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629721" y="6433879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95536" y="6433879"/>
              <a:ext cx="502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ctangle 102"/>
          <p:cNvSpPr/>
          <p:nvPr/>
        </p:nvSpPr>
        <p:spPr>
          <a:xfrm>
            <a:off x="235639" y="1628800"/>
            <a:ext cx="7356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probability that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4074" y="1988840"/>
            <a:ext cx="167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537714" y="3425622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0.212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6072" y="3431733"/>
            <a:ext cx="161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47831" y="2033863"/>
            <a:ext cx="7522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55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2.5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Find P(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22964" y="1652453"/>
            <a:ext cx="5135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 An egg weighs less than 53 g?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42407" y="3859944"/>
            <a:ext cx="244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limit: -10000</a:t>
            </a:r>
          </a:p>
          <a:p>
            <a:endParaRPr lang="en-GB" sz="2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37955" y="4207411"/>
            <a:ext cx="2057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 limit: 53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14967" y="4989951"/>
            <a:ext cx="106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2.5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13669" y="4598448"/>
            <a:ext cx="1634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55</a:t>
            </a: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91C71779-BEC7-41D6-A453-CAAD320E1F77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EE027336-FB2A-4C31-AF6D-706DF5960E21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39E93A-CBBB-ECA0-64C6-A14AF3AFC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120" y="3383280"/>
            <a:ext cx="2258356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3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3" grpId="0"/>
      <p:bldP spid="84" grpId="0"/>
      <p:bldP spid="97" grpId="0"/>
      <p:bldP spid="98" grpId="0"/>
      <p:bldP spid="104" grpId="0"/>
      <p:bldP spid="106" grpId="0"/>
      <p:bldP spid="32" grpId="0"/>
      <p:bldP spid="31" grpId="0"/>
      <p:bldP spid="35" grpId="0"/>
      <p:bldP spid="36" grpId="0"/>
      <p:bldP spid="37" grpId="0"/>
      <p:bldP spid="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951630" y="4431175"/>
            <a:ext cx="573206" cy="1815152"/>
          </a:xfrm>
          <a:custGeom>
            <a:avLst/>
            <a:gdLst>
              <a:gd name="connsiteX0" fmla="*/ 27295 w 559558"/>
              <a:gd name="connsiteY0" fmla="*/ 1801505 h 1815152"/>
              <a:gd name="connsiteX1" fmla="*/ 0 w 559558"/>
              <a:gd name="connsiteY1" fmla="*/ 805218 h 1815152"/>
              <a:gd name="connsiteX2" fmla="*/ 136477 w 559558"/>
              <a:gd name="connsiteY2" fmla="*/ 504967 h 1815152"/>
              <a:gd name="connsiteX3" fmla="*/ 341194 w 559558"/>
              <a:gd name="connsiteY3" fmla="*/ 191069 h 1815152"/>
              <a:gd name="connsiteX4" fmla="*/ 545910 w 559558"/>
              <a:gd name="connsiteY4" fmla="*/ 0 h 1815152"/>
              <a:gd name="connsiteX5" fmla="*/ 559558 w 559558"/>
              <a:gd name="connsiteY5" fmla="*/ 1815152 h 1815152"/>
              <a:gd name="connsiteX6" fmla="*/ 27295 w 559558"/>
              <a:gd name="connsiteY6" fmla="*/ 1801505 h 1815152"/>
              <a:gd name="connsiteX0" fmla="*/ 0 w 573206"/>
              <a:gd name="connsiteY0" fmla="*/ 1801505 h 1815152"/>
              <a:gd name="connsiteX1" fmla="*/ 13648 w 573206"/>
              <a:gd name="connsiteY1" fmla="*/ 805218 h 1815152"/>
              <a:gd name="connsiteX2" fmla="*/ 150125 w 573206"/>
              <a:gd name="connsiteY2" fmla="*/ 504967 h 1815152"/>
              <a:gd name="connsiteX3" fmla="*/ 354842 w 573206"/>
              <a:gd name="connsiteY3" fmla="*/ 191069 h 1815152"/>
              <a:gd name="connsiteX4" fmla="*/ 559558 w 573206"/>
              <a:gd name="connsiteY4" fmla="*/ 0 h 1815152"/>
              <a:gd name="connsiteX5" fmla="*/ 573206 w 573206"/>
              <a:gd name="connsiteY5" fmla="*/ 1815152 h 1815152"/>
              <a:gd name="connsiteX6" fmla="*/ 0 w 573206"/>
              <a:gd name="connsiteY6" fmla="*/ 1801505 h 181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206" h="1815152">
                <a:moveTo>
                  <a:pt x="0" y="1801505"/>
                </a:moveTo>
                <a:lnTo>
                  <a:pt x="13648" y="805218"/>
                </a:lnTo>
                <a:lnTo>
                  <a:pt x="150125" y="504967"/>
                </a:lnTo>
                <a:lnTo>
                  <a:pt x="354842" y="191069"/>
                </a:lnTo>
                <a:lnTo>
                  <a:pt x="559558" y="0"/>
                </a:lnTo>
                <a:lnTo>
                  <a:pt x="573206" y="1815152"/>
                </a:lnTo>
                <a:lnTo>
                  <a:pt x="0" y="1801505"/>
                </a:lnTo>
                <a:close/>
              </a:path>
            </a:pathLst>
          </a:custGeom>
          <a:solidFill>
            <a:schemeClr val="accent3">
              <a:alpha val="58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9161" y="548640"/>
            <a:ext cx="196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4: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Probabilities for other normal distributions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9160" y="936606"/>
            <a:ext cx="8615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Eggs laid by a chicken are known to have the mass normally distributed, with mean 55 g and standard deviation 2.5 g.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02404" y="2440543"/>
            <a:ext cx="73568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Sketch a standard normal curve and shade the required region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3981" y="2423430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255665" y="3108529"/>
            <a:ext cx="4679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 your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4188" y="3105005"/>
            <a:ext cx="1258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6" y="3933056"/>
            <a:ext cx="5077690" cy="2701071"/>
            <a:chOff x="395536" y="4128472"/>
            <a:chExt cx="5077690" cy="2701071"/>
          </a:xfrm>
        </p:grpSpPr>
        <p:cxnSp>
          <p:nvCxnSpPr>
            <p:cNvPr id="85" name="Straight Arrow Connector 84"/>
            <p:cNvCxnSpPr/>
            <p:nvPr/>
          </p:nvCxnSpPr>
          <p:spPr>
            <a:xfrm flipV="1">
              <a:off x="841658" y="4128472"/>
              <a:ext cx="0" cy="25603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77326" y="4519542"/>
              <a:ext cx="4795900" cy="1918784"/>
            </a:xfrm>
            <a:custGeom>
              <a:avLst/>
              <a:gdLst>
                <a:gd name="connsiteX0" fmla="*/ 0 w 6028267"/>
                <a:gd name="connsiteY0" fmla="*/ 1821275 h 1843852"/>
                <a:gd name="connsiteX1" fmla="*/ 2133600 w 6028267"/>
                <a:gd name="connsiteY1" fmla="*/ 3763 h 1843852"/>
                <a:gd name="connsiteX2" fmla="*/ 6028267 w 6028267"/>
                <a:gd name="connsiteY2" fmla="*/ 1843852 h 1843852"/>
                <a:gd name="connsiteX3" fmla="*/ 6028267 w 6028267"/>
                <a:gd name="connsiteY3" fmla="*/ 1843852 h 1843852"/>
                <a:gd name="connsiteX0" fmla="*/ 0 w 6028267"/>
                <a:gd name="connsiteY0" fmla="*/ 1881415 h 1903992"/>
                <a:gd name="connsiteX1" fmla="*/ 3327483 w 6028267"/>
                <a:gd name="connsiteY1" fmla="*/ 3763 h 1903992"/>
                <a:gd name="connsiteX2" fmla="*/ 6028267 w 6028267"/>
                <a:gd name="connsiteY2" fmla="*/ 1903992 h 1903992"/>
                <a:gd name="connsiteX3" fmla="*/ 6028267 w 6028267"/>
                <a:gd name="connsiteY3" fmla="*/ 1903992 h 1903992"/>
                <a:gd name="connsiteX0" fmla="*/ 0 w 6028267"/>
                <a:gd name="connsiteY0" fmla="*/ 1809407 h 1831984"/>
                <a:gd name="connsiteX1" fmla="*/ 3039451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1809407 h 1831984"/>
                <a:gd name="connsiteX1" fmla="*/ 2967443 w 6028267"/>
                <a:gd name="connsiteY1" fmla="*/ 3763 h 1831984"/>
                <a:gd name="connsiteX2" fmla="*/ 6028267 w 6028267"/>
                <a:gd name="connsiteY2" fmla="*/ 1831984 h 1831984"/>
                <a:gd name="connsiteX3" fmla="*/ 6028267 w 6028267"/>
                <a:gd name="connsiteY3" fmla="*/ 1831984 h 1831984"/>
                <a:gd name="connsiteX0" fmla="*/ 0 w 6028267"/>
                <a:gd name="connsiteY0" fmla="*/ 3537599 h 3560176"/>
                <a:gd name="connsiteX1" fmla="*/ 3039451 w 6028267"/>
                <a:gd name="connsiteY1" fmla="*/ 3763 h 3560176"/>
                <a:gd name="connsiteX2" fmla="*/ 6028267 w 6028267"/>
                <a:gd name="connsiteY2" fmla="*/ 3560176 h 3560176"/>
                <a:gd name="connsiteX3" fmla="*/ 6028267 w 6028267"/>
                <a:gd name="connsiteY3" fmla="*/ 3560176 h 3560176"/>
                <a:gd name="connsiteX0" fmla="*/ 0 w 6028267"/>
                <a:gd name="connsiteY0" fmla="*/ 3610514 h 3761995"/>
                <a:gd name="connsiteX1" fmla="*/ 1743307 w 6028267"/>
                <a:gd name="connsiteY1" fmla="*/ 3173022 h 3761995"/>
                <a:gd name="connsiteX2" fmla="*/ 3039451 w 6028267"/>
                <a:gd name="connsiteY2" fmla="*/ 76678 h 3761995"/>
                <a:gd name="connsiteX3" fmla="*/ 6028267 w 6028267"/>
                <a:gd name="connsiteY3" fmla="*/ 3633091 h 3761995"/>
                <a:gd name="connsiteX4" fmla="*/ 6028267 w 6028267"/>
                <a:gd name="connsiteY4" fmla="*/ 3633091 h 3761995"/>
                <a:gd name="connsiteX0" fmla="*/ 0 w 6028267"/>
                <a:gd name="connsiteY0" fmla="*/ 3533836 h 3689081"/>
                <a:gd name="connsiteX1" fmla="*/ 1743307 w 6028267"/>
                <a:gd name="connsiteY1" fmla="*/ 3096344 h 3689081"/>
                <a:gd name="connsiteX2" fmla="*/ 3039451 w 6028267"/>
                <a:gd name="connsiteY2" fmla="*/ 0 h 3689081"/>
                <a:gd name="connsiteX3" fmla="*/ 4263587 w 6028267"/>
                <a:gd name="connsiteY3" fmla="*/ 3096345 h 3689081"/>
                <a:gd name="connsiteX4" fmla="*/ 6028267 w 6028267"/>
                <a:gd name="connsiteY4" fmla="*/ 3556413 h 3689081"/>
                <a:gd name="connsiteX5" fmla="*/ 6028267 w 6028267"/>
                <a:gd name="connsiteY5" fmla="*/ 3556413 h 3689081"/>
                <a:gd name="connsiteX0" fmla="*/ 59412 w 6087679"/>
                <a:gd name="connsiteY0" fmla="*/ 3533836 h 3689081"/>
                <a:gd name="connsiteX1" fmla="*/ 290551 w 6087679"/>
                <a:gd name="connsiteY1" fmla="*/ 3528393 h 3689081"/>
                <a:gd name="connsiteX2" fmla="*/ 1802719 w 6087679"/>
                <a:gd name="connsiteY2" fmla="*/ 3096344 h 3689081"/>
                <a:gd name="connsiteX3" fmla="*/ 3098863 w 6087679"/>
                <a:gd name="connsiteY3" fmla="*/ 0 h 3689081"/>
                <a:gd name="connsiteX4" fmla="*/ 4322999 w 6087679"/>
                <a:gd name="connsiteY4" fmla="*/ 3096345 h 3689081"/>
                <a:gd name="connsiteX5" fmla="*/ 6087679 w 6087679"/>
                <a:gd name="connsiteY5" fmla="*/ 3556413 h 3689081"/>
                <a:gd name="connsiteX6" fmla="*/ 6087679 w 6087679"/>
                <a:gd name="connsiteY6" fmla="*/ 3556413 h 3689081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6087679 w 6087679"/>
                <a:gd name="connsiteY6" fmla="*/ 3556413 h 3684410"/>
                <a:gd name="connsiteX7" fmla="*/ 6087679 w 6087679"/>
                <a:gd name="connsiteY7" fmla="*/ 3556413 h 3684410"/>
                <a:gd name="connsiteX0" fmla="*/ 59412 w 6087679"/>
                <a:gd name="connsiteY0" fmla="*/ 3533836 h 3684410"/>
                <a:gd name="connsiteX1" fmla="*/ 290551 w 6087679"/>
                <a:gd name="connsiteY1" fmla="*/ 3528393 h 3684410"/>
                <a:gd name="connsiteX2" fmla="*/ 1802719 w 6087679"/>
                <a:gd name="connsiteY2" fmla="*/ 3096344 h 3684410"/>
                <a:gd name="connsiteX3" fmla="*/ 3098863 w 6087679"/>
                <a:gd name="connsiteY3" fmla="*/ 0 h 3684410"/>
                <a:gd name="connsiteX4" fmla="*/ 4322999 w 6087679"/>
                <a:gd name="connsiteY4" fmla="*/ 3096345 h 3684410"/>
                <a:gd name="connsiteX5" fmla="*/ 5691151 w 6087679"/>
                <a:gd name="connsiteY5" fmla="*/ 3528393 h 3684410"/>
                <a:gd name="connsiteX6" fmla="*/ 5907175 w 6087679"/>
                <a:gd name="connsiteY6" fmla="*/ 3528393 h 3684410"/>
                <a:gd name="connsiteX7" fmla="*/ 6087679 w 6087679"/>
                <a:gd name="connsiteY7" fmla="*/ 3556413 h 3684410"/>
                <a:gd name="connsiteX8" fmla="*/ 6087679 w 6087679"/>
                <a:gd name="connsiteY8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1743307 w 6028267"/>
                <a:gd name="connsiteY2" fmla="*/ 3096344 h 3684410"/>
                <a:gd name="connsiteX3" fmla="*/ 3039451 w 6028267"/>
                <a:gd name="connsiteY3" fmla="*/ 0 h 3684410"/>
                <a:gd name="connsiteX4" fmla="*/ 4263587 w 6028267"/>
                <a:gd name="connsiteY4" fmla="*/ 3096345 h 3684410"/>
                <a:gd name="connsiteX5" fmla="*/ 5631739 w 6028267"/>
                <a:gd name="connsiteY5" fmla="*/ 3528393 h 3684410"/>
                <a:gd name="connsiteX6" fmla="*/ 5847763 w 6028267"/>
                <a:gd name="connsiteY6" fmla="*/ 3528393 h 3684410"/>
                <a:gd name="connsiteX7" fmla="*/ 6028267 w 6028267"/>
                <a:gd name="connsiteY7" fmla="*/ 3556413 h 3684410"/>
                <a:gd name="connsiteX8" fmla="*/ 6028267 w 6028267"/>
                <a:gd name="connsiteY8" fmla="*/ 3556413 h 3684410"/>
                <a:gd name="connsiteX0" fmla="*/ 0 w 6028267"/>
                <a:gd name="connsiteY0" fmla="*/ 3533836 h 3684410"/>
                <a:gd name="connsiteX1" fmla="*/ 231139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6028267 w 6028267"/>
                <a:gd name="connsiteY9" fmla="*/ 355641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847763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6028267"/>
                <a:gd name="connsiteY0" fmla="*/ 3533836 h 3684410"/>
                <a:gd name="connsiteX1" fmla="*/ 375155 w 6028267"/>
                <a:gd name="connsiteY1" fmla="*/ 3528393 h 3684410"/>
                <a:gd name="connsiteX2" fmla="*/ 375155 w 6028267"/>
                <a:gd name="connsiteY2" fmla="*/ 3528393 h 3684410"/>
                <a:gd name="connsiteX3" fmla="*/ 1743307 w 6028267"/>
                <a:gd name="connsiteY3" fmla="*/ 3096344 h 3684410"/>
                <a:gd name="connsiteX4" fmla="*/ 3039451 w 6028267"/>
                <a:gd name="connsiteY4" fmla="*/ 0 h 3684410"/>
                <a:gd name="connsiteX5" fmla="*/ 4263587 w 6028267"/>
                <a:gd name="connsiteY5" fmla="*/ 3096345 h 3684410"/>
                <a:gd name="connsiteX6" fmla="*/ 5631739 w 6028267"/>
                <a:gd name="connsiteY6" fmla="*/ 3528393 h 3684410"/>
                <a:gd name="connsiteX7" fmla="*/ 5631739 w 6028267"/>
                <a:gd name="connsiteY7" fmla="*/ 3528393 h 3684410"/>
                <a:gd name="connsiteX8" fmla="*/ 6028267 w 6028267"/>
                <a:gd name="connsiteY8" fmla="*/ 3556413 h 3684410"/>
                <a:gd name="connsiteX9" fmla="*/ 5991779 w 6028267"/>
                <a:gd name="connsiteY9" fmla="*/ 3528393 h 3684410"/>
                <a:gd name="connsiteX0" fmla="*/ 0 w 5991779"/>
                <a:gd name="connsiteY0" fmla="*/ 3533836 h 3684410"/>
                <a:gd name="connsiteX1" fmla="*/ 375155 w 5991779"/>
                <a:gd name="connsiteY1" fmla="*/ 3528393 h 3684410"/>
                <a:gd name="connsiteX2" fmla="*/ 375155 w 5991779"/>
                <a:gd name="connsiteY2" fmla="*/ 3528393 h 3684410"/>
                <a:gd name="connsiteX3" fmla="*/ 1743307 w 5991779"/>
                <a:gd name="connsiteY3" fmla="*/ 3096344 h 3684410"/>
                <a:gd name="connsiteX4" fmla="*/ 3039451 w 5991779"/>
                <a:gd name="connsiteY4" fmla="*/ 0 h 3684410"/>
                <a:gd name="connsiteX5" fmla="*/ 4263587 w 5991779"/>
                <a:gd name="connsiteY5" fmla="*/ 3096345 h 3684410"/>
                <a:gd name="connsiteX6" fmla="*/ 5631739 w 5991779"/>
                <a:gd name="connsiteY6" fmla="*/ 3528393 h 3684410"/>
                <a:gd name="connsiteX7" fmla="*/ 5631739 w 5991779"/>
                <a:gd name="connsiteY7" fmla="*/ 3528393 h 3684410"/>
                <a:gd name="connsiteX8" fmla="*/ 5991779 w 5991779"/>
                <a:gd name="connsiteY8" fmla="*/ 3528393 h 3684410"/>
                <a:gd name="connsiteX9" fmla="*/ 5991779 w 5991779"/>
                <a:gd name="connsiteY9" fmla="*/ 3528393 h 3684410"/>
                <a:gd name="connsiteX0" fmla="*/ 0 w 5991779"/>
                <a:gd name="connsiteY0" fmla="*/ 3533836 h 3551903"/>
                <a:gd name="connsiteX1" fmla="*/ 375155 w 5991779"/>
                <a:gd name="connsiteY1" fmla="*/ 3528393 h 3551903"/>
                <a:gd name="connsiteX2" fmla="*/ 900918 w 5991779"/>
                <a:gd name="connsiteY2" fmla="*/ 3551903 h 3551903"/>
                <a:gd name="connsiteX3" fmla="*/ 1743307 w 5991779"/>
                <a:gd name="connsiteY3" fmla="*/ 3096344 h 3551903"/>
                <a:gd name="connsiteX4" fmla="*/ 3039451 w 5991779"/>
                <a:gd name="connsiteY4" fmla="*/ 0 h 3551903"/>
                <a:gd name="connsiteX5" fmla="*/ 4263587 w 5991779"/>
                <a:gd name="connsiteY5" fmla="*/ 3096345 h 3551903"/>
                <a:gd name="connsiteX6" fmla="*/ 5631739 w 5991779"/>
                <a:gd name="connsiteY6" fmla="*/ 3528393 h 3551903"/>
                <a:gd name="connsiteX7" fmla="*/ 5631739 w 5991779"/>
                <a:gd name="connsiteY7" fmla="*/ 3528393 h 3551903"/>
                <a:gd name="connsiteX8" fmla="*/ 5991779 w 5991779"/>
                <a:gd name="connsiteY8" fmla="*/ 3528393 h 3551903"/>
                <a:gd name="connsiteX9" fmla="*/ 5991779 w 5991779"/>
                <a:gd name="connsiteY9" fmla="*/ 3528393 h 3551903"/>
                <a:gd name="connsiteX0" fmla="*/ 0 w 5991779"/>
                <a:gd name="connsiteY0" fmla="*/ 3533836 h 3580880"/>
                <a:gd name="connsiteX1" fmla="*/ 900918 w 5991779"/>
                <a:gd name="connsiteY1" fmla="*/ 3551903 h 3580880"/>
                <a:gd name="connsiteX2" fmla="*/ 1743307 w 5991779"/>
                <a:gd name="connsiteY2" fmla="*/ 3096344 h 3580880"/>
                <a:gd name="connsiteX3" fmla="*/ 3039451 w 5991779"/>
                <a:gd name="connsiteY3" fmla="*/ 0 h 3580880"/>
                <a:gd name="connsiteX4" fmla="*/ 4263587 w 5991779"/>
                <a:gd name="connsiteY4" fmla="*/ 3096345 h 3580880"/>
                <a:gd name="connsiteX5" fmla="*/ 5631739 w 5991779"/>
                <a:gd name="connsiteY5" fmla="*/ 3528393 h 3580880"/>
                <a:gd name="connsiteX6" fmla="*/ 5631739 w 5991779"/>
                <a:gd name="connsiteY6" fmla="*/ 3528393 h 3580880"/>
                <a:gd name="connsiteX7" fmla="*/ 5991779 w 5991779"/>
                <a:gd name="connsiteY7" fmla="*/ 3528393 h 3580880"/>
                <a:gd name="connsiteX8" fmla="*/ 5991779 w 5991779"/>
                <a:gd name="connsiteY8" fmla="*/ 3528393 h 3580880"/>
                <a:gd name="connsiteX0" fmla="*/ 0 w 5090861"/>
                <a:gd name="connsiteY0" fmla="*/ 3551903 h 3551903"/>
                <a:gd name="connsiteX1" fmla="*/ 842389 w 5090861"/>
                <a:gd name="connsiteY1" fmla="*/ 3096344 h 3551903"/>
                <a:gd name="connsiteX2" fmla="*/ 2138533 w 5090861"/>
                <a:gd name="connsiteY2" fmla="*/ 0 h 3551903"/>
                <a:gd name="connsiteX3" fmla="*/ 3362669 w 5090861"/>
                <a:gd name="connsiteY3" fmla="*/ 3096345 h 3551903"/>
                <a:gd name="connsiteX4" fmla="*/ 4730821 w 5090861"/>
                <a:gd name="connsiteY4" fmla="*/ 3528393 h 3551903"/>
                <a:gd name="connsiteX5" fmla="*/ 4730821 w 5090861"/>
                <a:gd name="connsiteY5" fmla="*/ 3528393 h 3551903"/>
                <a:gd name="connsiteX6" fmla="*/ 5090861 w 5090861"/>
                <a:gd name="connsiteY6" fmla="*/ 3528393 h 3551903"/>
                <a:gd name="connsiteX7" fmla="*/ 5090861 w 5090861"/>
                <a:gd name="connsiteY7" fmla="*/ 3528393 h 355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90861" h="3551903">
                  <a:moveTo>
                    <a:pt x="0" y="3551903"/>
                  </a:moveTo>
                  <a:cubicBezTo>
                    <a:pt x="290551" y="3478988"/>
                    <a:pt x="485967" y="3688328"/>
                    <a:pt x="842389" y="3096344"/>
                  </a:cubicBezTo>
                  <a:cubicBezTo>
                    <a:pt x="1198811" y="2504360"/>
                    <a:pt x="1718486" y="0"/>
                    <a:pt x="2138533" y="0"/>
                  </a:cubicBezTo>
                  <a:cubicBezTo>
                    <a:pt x="2558580" y="0"/>
                    <a:pt x="2930621" y="2508280"/>
                    <a:pt x="3362669" y="3096345"/>
                  </a:cubicBezTo>
                  <a:cubicBezTo>
                    <a:pt x="3794717" y="3684410"/>
                    <a:pt x="4502796" y="3456385"/>
                    <a:pt x="4730821" y="3528393"/>
                  </a:cubicBezTo>
                  <a:lnTo>
                    <a:pt x="4730821" y="3528393"/>
                  </a:lnTo>
                  <a:lnTo>
                    <a:pt x="5090861" y="3528393"/>
                  </a:lnTo>
                  <a:lnTo>
                    <a:pt x="5090861" y="3528393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55212" y="6457890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2674622" y="4128472"/>
              <a:ext cx="1217" cy="237744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1585372" y="6460211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19552" y="6436187"/>
              <a:ext cx="5671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en-GB" sz="18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57513" y="6436187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629721" y="6433879"/>
              <a:ext cx="0" cy="4802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95536" y="6433879"/>
              <a:ext cx="5029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ctangle 102"/>
          <p:cNvSpPr/>
          <p:nvPr/>
        </p:nvSpPr>
        <p:spPr>
          <a:xfrm>
            <a:off x="235639" y="1628800"/>
            <a:ext cx="7356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probability that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4074" y="1988840"/>
            <a:ext cx="167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Solution:</a:t>
            </a:r>
            <a:endParaRPr lang="en-GB" sz="2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086750" y="3425622"/>
            <a:ext cx="1485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0.230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6072" y="3431733"/>
            <a:ext cx="2233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 &lt; 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W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 &lt;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47831" y="2033863"/>
            <a:ext cx="758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55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2.5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P(52 &lt;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W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 &lt;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54)</a:t>
            </a:r>
            <a:endParaRPr lang="en-GB" sz="2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23690" y="1632193"/>
            <a:ext cx="5508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 An egg is between 52 and 54 g?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42407" y="3859944"/>
            <a:ext cx="214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limit: 52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37955" y="4207411"/>
            <a:ext cx="2057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 limit: 54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8102" y="4966163"/>
            <a:ext cx="1203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2.5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01922" y="4598481"/>
            <a:ext cx="1209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55</a:t>
            </a: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64A1BE43-6DD6-49C8-9EEE-20C19CF8B584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E877C5C1-7809-48AE-A092-A08B4008CD74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54C2F6-BFFE-7ACD-7F4B-B45A94D8C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120" y="3383280"/>
            <a:ext cx="2281187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57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3" grpId="0"/>
      <p:bldP spid="84" grpId="0"/>
      <p:bldP spid="97" grpId="0"/>
      <p:bldP spid="98" grpId="0"/>
      <p:bldP spid="104" grpId="0"/>
      <p:bldP spid="106" grpId="0"/>
      <p:bldP spid="32" grpId="0"/>
      <p:bldP spid="31" grpId="0"/>
      <p:bldP spid="35" grpId="0"/>
      <p:bldP spid="36" grpId="0"/>
      <p:bldP spid="37" grpId="0"/>
      <p:bldP spid="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00060" y="84023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1763688" y="3609748"/>
            <a:ext cx="5760839" cy="2829220"/>
          </a:xfrm>
          <a:custGeom>
            <a:avLst/>
            <a:gdLst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59387 w 5760839"/>
              <a:gd name="connsiteY4" fmla="*/ 2291603 h 2834528"/>
              <a:gd name="connsiteX5" fmla="*/ 3816512 w 5760839"/>
              <a:gd name="connsiteY5" fmla="*/ 2034428 h 2834528"/>
              <a:gd name="connsiteX6" fmla="*/ 3687924 w 5760839"/>
              <a:gd name="connsiteY6" fmla="*/ 1691528 h 2834528"/>
              <a:gd name="connsiteX7" fmla="*/ 3516474 w 5760839"/>
              <a:gd name="connsiteY7" fmla="*/ 1191466 h 2834528"/>
              <a:gd name="connsiteX8" fmla="*/ 3373599 w 5760839"/>
              <a:gd name="connsiteY8" fmla="*/ 805703 h 2834528"/>
              <a:gd name="connsiteX9" fmla="*/ 3187862 w 5760839"/>
              <a:gd name="connsiteY9" fmla="*/ 419941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31677 w 5760839"/>
              <a:gd name="connsiteY4" fmla="*/ 2291603 h 2834528"/>
              <a:gd name="connsiteX5" fmla="*/ 3816512 w 5760839"/>
              <a:gd name="connsiteY5" fmla="*/ 2034428 h 2834528"/>
              <a:gd name="connsiteX6" fmla="*/ 3687924 w 5760839"/>
              <a:gd name="connsiteY6" fmla="*/ 1691528 h 2834528"/>
              <a:gd name="connsiteX7" fmla="*/ 3516474 w 5760839"/>
              <a:gd name="connsiteY7" fmla="*/ 1191466 h 2834528"/>
              <a:gd name="connsiteX8" fmla="*/ 3373599 w 5760839"/>
              <a:gd name="connsiteY8" fmla="*/ 805703 h 2834528"/>
              <a:gd name="connsiteX9" fmla="*/ 3187862 w 5760839"/>
              <a:gd name="connsiteY9" fmla="*/ 419941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31677 w 5760839"/>
              <a:gd name="connsiteY4" fmla="*/ 2291603 h 2834528"/>
              <a:gd name="connsiteX5" fmla="*/ 3794345 w 5760839"/>
              <a:gd name="connsiteY5" fmla="*/ 2034428 h 2834528"/>
              <a:gd name="connsiteX6" fmla="*/ 3687924 w 5760839"/>
              <a:gd name="connsiteY6" fmla="*/ 1691528 h 2834528"/>
              <a:gd name="connsiteX7" fmla="*/ 3516474 w 5760839"/>
              <a:gd name="connsiteY7" fmla="*/ 1191466 h 2834528"/>
              <a:gd name="connsiteX8" fmla="*/ 3373599 w 5760839"/>
              <a:gd name="connsiteY8" fmla="*/ 805703 h 2834528"/>
              <a:gd name="connsiteX9" fmla="*/ 3187862 w 5760839"/>
              <a:gd name="connsiteY9" fmla="*/ 419941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31677 w 5760839"/>
              <a:gd name="connsiteY4" fmla="*/ 2291603 h 2834528"/>
              <a:gd name="connsiteX5" fmla="*/ 3794345 w 5760839"/>
              <a:gd name="connsiteY5" fmla="*/ 2034428 h 2834528"/>
              <a:gd name="connsiteX6" fmla="*/ 3654673 w 5760839"/>
              <a:gd name="connsiteY6" fmla="*/ 1697070 h 2834528"/>
              <a:gd name="connsiteX7" fmla="*/ 3516474 w 5760839"/>
              <a:gd name="connsiteY7" fmla="*/ 1191466 h 2834528"/>
              <a:gd name="connsiteX8" fmla="*/ 3373599 w 5760839"/>
              <a:gd name="connsiteY8" fmla="*/ 805703 h 2834528"/>
              <a:gd name="connsiteX9" fmla="*/ 3187862 w 5760839"/>
              <a:gd name="connsiteY9" fmla="*/ 419941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31677 w 5760839"/>
              <a:gd name="connsiteY4" fmla="*/ 2291603 h 2834528"/>
              <a:gd name="connsiteX5" fmla="*/ 3794345 w 5760839"/>
              <a:gd name="connsiteY5" fmla="*/ 2034428 h 2834528"/>
              <a:gd name="connsiteX6" fmla="*/ 3654673 w 5760839"/>
              <a:gd name="connsiteY6" fmla="*/ 1697070 h 2834528"/>
              <a:gd name="connsiteX7" fmla="*/ 3461056 w 5760839"/>
              <a:gd name="connsiteY7" fmla="*/ 1197007 h 2834528"/>
              <a:gd name="connsiteX8" fmla="*/ 3373599 w 5760839"/>
              <a:gd name="connsiteY8" fmla="*/ 805703 h 2834528"/>
              <a:gd name="connsiteX9" fmla="*/ 3187862 w 5760839"/>
              <a:gd name="connsiteY9" fmla="*/ 419941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31677 w 5760839"/>
              <a:gd name="connsiteY4" fmla="*/ 2291603 h 2834528"/>
              <a:gd name="connsiteX5" fmla="*/ 3794345 w 5760839"/>
              <a:gd name="connsiteY5" fmla="*/ 2034428 h 2834528"/>
              <a:gd name="connsiteX6" fmla="*/ 3654673 w 5760839"/>
              <a:gd name="connsiteY6" fmla="*/ 1697070 h 2834528"/>
              <a:gd name="connsiteX7" fmla="*/ 3461056 w 5760839"/>
              <a:gd name="connsiteY7" fmla="*/ 1197007 h 2834528"/>
              <a:gd name="connsiteX8" fmla="*/ 3329264 w 5760839"/>
              <a:gd name="connsiteY8" fmla="*/ 822329 h 2834528"/>
              <a:gd name="connsiteX9" fmla="*/ 3187862 w 5760839"/>
              <a:gd name="connsiteY9" fmla="*/ 419941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666 h 2834528"/>
              <a:gd name="connsiteX1" fmla="*/ 4602324 w 5760839"/>
              <a:gd name="connsiteY1" fmla="*/ 2734516 h 2834528"/>
              <a:gd name="connsiteX2" fmla="*/ 4373724 w 5760839"/>
              <a:gd name="connsiteY2" fmla="*/ 2648791 h 2834528"/>
              <a:gd name="connsiteX3" fmla="*/ 4130837 w 5760839"/>
              <a:gd name="connsiteY3" fmla="*/ 2520203 h 2834528"/>
              <a:gd name="connsiteX4" fmla="*/ 3931677 w 5760839"/>
              <a:gd name="connsiteY4" fmla="*/ 2291603 h 2834528"/>
              <a:gd name="connsiteX5" fmla="*/ 3794345 w 5760839"/>
              <a:gd name="connsiteY5" fmla="*/ 2034428 h 2834528"/>
              <a:gd name="connsiteX6" fmla="*/ 3654673 w 5760839"/>
              <a:gd name="connsiteY6" fmla="*/ 1697070 h 2834528"/>
              <a:gd name="connsiteX7" fmla="*/ 3461056 w 5760839"/>
              <a:gd name="connsiteY7" fmla="*/ 1197007 h 2834528"/>
              <a:gd name="connsiteX8" fmla="*/ 3329264 w 5760839"/>
              <a:gd name="connsiteY8" fmla="*/ 822329 h 2834528"/>
              <a:gd name="connsiteX9" fmla="*/ 3154611 w 5760839"/>
              <a:gd name="connsiteY9" fmla="*/ 425483 h 2834528"/>
              <a:gd name="connsiteX10" fmla="*/ 3044987 w 5760839"/>
              <a:gd name="connsiteY10" fmla="*/ 177053 h 2834528"/>
              <a:gd name="connsiteX11" fmla="*/ 2916399 w 5760839"/>
              <a:gd name="connsiteY11" fmla="*/ 48466 h 2834528"/>
              <a:gd name="connsiteX12" fmla="*/ 2816387 w 5760839"/>
              <a:gd name="connsiteY12" fmla="*/ 5603 h 2834528"/>
              <a:gd name="connsiteX13" fmla="*/ 2573499 w 5760839"/>
              <a:gd name="connsiteY13" fmla="*/ 162766 h 2834528"/>
              <a:gd name="connsiteX14" fmla="*/ 2387762 w 5760839"/>
              <a:gd name="connsiteY14" fmla="*/ 448516 h 2834528"/>
              <a:gd name="connsiteX15" fmla="*/ 2230599 w 5760839"/>
              <a:gd name="connsiteY15" fmla="*/ 848566 h 2834528"/>
              <a:gd name="connsiteX16" fmla="*/ 2059149 w 5760839"/>
              <a:gd name="connsiteY16" fmla="*/ 1262903 h 2834528"/>
              <a:gd name="connsiteX17" fmla="*/ 1630524 w 5760839"/>
              <a:gd name="connsiteY17" fmla="*/ 2248741 h 2834528"/>
              <a:gd name="connsiteX18" fmla="*/ 1487649 w 5760839"/>
              <a:gd name="connsiteY18" fmla="*/ 2434478 h 2834528"/>
              <a:gd name="connsiteX19" fmla="*/ 1216187 w 5760839"/>
              <a:gd name="connsiteY19" fmla="*/ 2634503 h 2834528"/>
              <a:gd name="connsiteX20" fmla="*/ 1001874 w 5760839"/>
              <a:gd name="connsiteY20" fmla="*/ 2705941 h 2834528"/>
              <a:gd name="connsiteX21" fmla="*/ 644687 w 5760839"/>
              <a:gd name="connsiteY21" fmla="*/ 2791666 h 2834528"/>
              <a:gd name="connsiteX22" fmla="*/ 87474 w 5760839"/>
              <a:gd name="connsiteY22" fmla="*/ 2791666 h 2834528"/>
              <a:gd name="connsiteX23" fmla="*/ 1749 w 5760839"/>
              <a:gd name="connsiteY23" fmla="*/ 2820241 h 2834528"/>
              <a:gd name="connsiteX24" fmla="*/ 5259549 w 5760839"/>
              <a:gd name="connsiteY24" fmla="*/ 2834528 h 2834528"/>
              <a:gd name="connsiteX25" fmla="*/ 5245262 w 5760839"/>
              <a:gd name="connsiteY25" fmla="*/ 2791666 h 2834528"/>
              <a:gd name="connsiteX0" fmla="*/ 4859499 w 5760839"/>
              <a:gd name="connsiteY0" fmla="*/ 2791856 h 2834718"/>
              <a:gd name="connsiteX1" fmla="*/ 4602324 w 5760839"/>
              <a:gd name="connsiteY1" fmla="*/ 2734706 h 2834718"/>
              <a:gd name="connsiteX2" fmla="*/ 4373724 w 5760839"/>
              <a:gd name="connsiteY2" fmla="*/ 2648981 h 2834718"/>
              <a:gd name="connsiteX3" fmla="*/ 4130837 w 5760839"/>
              <a:gd name="connsiteY3" fmla="*/ 2520393 h 2834718"/>
              <a:gd name="connsiteX4" fmla="*/ 3931677 w 5760839"/>
              <a:gd name="connsiteY4" fmla="*/ 2291793 h 2834718"/>
              <a:gd name="connsiteX5" fmla="*/ 3794345 w 5760839"/>
              <a:gd name="connsiteY5" fmla="*/ 2034618 h 2834718"/>
              <a:gd name="connsiteX6" fmla="*/ 3654673 w 5760839"/>
              <a:gd name="connsiteY6" fmla="*/ 1697260 h 2834718"/>
              <a:gd name="connsiteX7" fmla="*/ 3461056 w 5760839"/>
              <a:gd name="connsiteY7" fmla="*/ 1197197 h 2834718"/>
              <a:gd name="connsiteX8" fmla="*/ 3329264 w 5760839"/>
              <a:gd name="connsiteY8" fmla="*/ 822519 h 2834718"/>
              <a:gd name="connsiteX9" fmla="*/ 3154611 w 5760839"/>
              <a:gd name="connsiteY9" fmla="*/ 425673 h 2834718"/>
              <a:gd name="connsiteX10" fmla="*/ 3022820 w 5760839"/>
              <a:gd name="connsiteY10" fmla="*/ 188327 h 2834718"/>
              <a:gd name="connsiteX11" fmla="*/ 2916399 w 5760839"/>
              <a:gd name="connsiteY11" fmla="*/ 48656 h 2834718"/>
              <a:gd name="connsiteX12" fmla="*/ 2816387 w 5760839"/>
              <a:gd name="connsiteY12" fmla="*/ 5793 h 2834718"/>
              <a:gd name="connsiteX13" fmla="*/ 2573499 w 5760839"/>
              <a:gd name="connsiteY13" fmla="*/ 162956 h 2834718"/>
              <a:gd name="connsiteX14" fmla="*/ 2387762 w 5760839"/>
              <a:gd name="connsiteY14" fmla="*/ 448706 h 2834718"/>
              <a:gd name="connsiteX15" fmla="*/ 2230599 w 5760839"/>
              <a:gd name="connsiteY15" fmla="*/ 848756 h 2834718"/>
              <a:gd name="connsiteX16" fmla="*/ 2059149 w 5760839"/>
              <a:gd name="connsiteY16" fmla="*/ 1263093 h 2834718"/>
              <a:gd name="connsiteX17" fmla="*/ 1630524 w 5760839"/>
              <a:gd name="connsiteY17" fmla="*/ 2248931 h 2834718"/>
              <a:gd name="connsiteX18" fmla="*/ 1487649 w 5760839"/>
              <a:gd name="connsiteY18" fmla="*/ 2434668 h 2834718"/>
              <a:gd name="connsiteX19" fmla="*/ 1216187 w 5760839"/>
              <a:gd name="connsiteY19" fmla="*/ 2634693 h 2834718"/>
              <a:gd name="connsiteX20" fmla="*/ 1001874 w 5760839"/>
              <a:gd name="connsiteY20" fmla="*/ 2706131 h 2834718"/>
              <a:gd name="connsiteX21" fmla="*/ 644687 w 5760839"/>
              <a:gd name="connsiteY21" fmla="*/ 2791856 h 2834718"/>
              <a:gd name="connsiteX22" fmla="*/ 87474 w 5760839"/>
              <a:gd name="connsiteY22" fmla="*/ 2791856 h 2834718"/>
              <a:gd name="connsiteX23" fmla="*/ 1749 w 5760839"/>
              <a:gd name="connsiteY23" fmla="*/ 2820431 h 2834718"/>
              <a:gd name="connsiteX24" fmla="*/ 5259549 w 5760839"/>
              <a:gd name="connsiteY24" fmla="*/ 2834718 h 2834718"/>
              <a:gd name="connsiteX25" fmla="*/ 5245262 w 5760839"/>
              <a:gd name="connsiteY25" fmla="*/ 2791856 h 2834718"/>
              <a:gd name="connsiteX0" fmla="*/ 4859499 w 5760839"/>
              <a:gd name="connsiteY0" fmla="*/ 2791856 h 2834718"/>
              <a:gd name="connsiteX1" fmla="*/ 4602324 w 5760839"/>
              <a:gd name="connsiteY1" fmla="*/ 2734706 h 2834718"/>
              <a:gd name="connsiteX2" fmla="*/ 4373724 w 5760839"/>
              <a:gd name="connsiteY2" fmla="*/ 2648981 h 2834718"/>
              <a:gd name="connsiteX3" fmla="*/ 4130837 w 5760839"/>
              <a:gd name="connsiteY3" fmla="*/ 2520393 h 2834718"/>
              <a:gd name="connsiteX4" fmla="*/ 3931677 w 5760839"/>
              <a:gd name="connsiteY4" fmla="*/ 2291793 h 2834718"/>
              <a:gd name="connsiteX5" fmla="*/ 3794345 w 5760839"/>
              <a:gd name="connsiteY5" fmla="*/ 2034618 h 2834718"/>
              <a:gd name="connsiteX6" fmla="*/ 3654673 w 5760839"/>
              <a:gd name="connsiteY6" fmla="*/ 1697260 h 2834718"/>
              <a:gd name="connsiteX7" fmla="*/ 3461056 w 5760839"/>
              <a:gd name="connsiteY7" fmla="*/ 1197197 h 2834718"/>
              <a:gd name="connsiteX8" fmla="*/ 3329264 w 5760839"/>
              <a:gd name="connsiteY8" fmla="*/ 822519 h 2834718"/>
              <a:gd name="connsiteX9" fmla="*/ 3154611 w 5760839"/>
              <a:gd name="connsiteY9" fmla="*/ 425673 h 2834718"/>
              <a:gd name="connsiteX10" fmla="*/ 3022820 w 5760839"/>
              <a:gd name="connsiteY10" fmla="*/ 188327 h 2834718"/>
              <a:gd name="connsiteX11" fmla="*/ 2916399 w 5760839"/>
              <a:gd name="connsiteY11" fmla="*/ 48656 h 2834718"/>
              <a:gd name="connsiteX12" fmla="*/ 2816387 w 5760839"/>
              <a:gd name="connsiteY12" fmla="*/ 5793 h 2834718"/>
              <a:gd name="connsiteX13" fmla="*/ 2573499 w 5760839"/>
              <a:gd name="connsiteY13" fmla="*/ 162956 h 2834718"/>
              <a:gd name="connsiteX14" fmla="*/ 2387762 w 5760839"/>
              <a:gd name="connsiteY14" fmla="*/ 448706 h 2834718"/>
              <a:gd name="connsiteX15" fmla="*/ 2213974 w 5760839"/>
              <a:gd name="connsiteY15" fmla="*/ 848756 h 2834718"/>
              <a:gd name="connsiteX16" fmla="*/ 2059149 w 5760839"/>
              <a:gd name="connsiteY16" fmla="*/ 1263093 h 2834718"/>
              <a:gd name="connsiteX17" fmla="*/ 1630524 w 5760839"/>
              <a:gd name="connsiteY17" fmla="*/ 2248931 h 2834718"/>
              <a:gd name="connsiteX18" fmla="*/ 1487649 w 5760839"/>
              <a:gd name="connsiteY18" fmla="*/ 2434668 h 2834718"/>
              <a:gd name="connsiteX19" fmla="*/ 1216187 w 5760839"/>
              <a:gd name="connsiteY19" fmla="*/ 2634693 h 2834718"/>
              <a:gd name="connsiteX20" fmla="*/ 1001874 w 5760839"/>
              <a:gd name="connsiteY20" fmla="*/ 2706131 h 2834718"/>
              <a:gd name="connsiteX21" fmla="*/ 644687 w 5760839"/>
              <a:gd name="connsiteY21" fmla="*/ 2791856 h 2834718"/>
              <a:gd name="connsiteX22" fmla="*/ 87474 w 5760839"/>
              <a:gd name="connsiteY22" fmla="*/ 2791856 h 2834718"/>
              <a:gd name="connsiteX23" fmla="*/ 1749 w 5760839"/>
              <a:gd name="connsiteY23" fmla="*/ 2820431 h 2834718"/>
              <a:gd name="connsiteX24" fmla="*/ 5259549 w 5760839"/>
              <a:gd name="connsiteY24" fmla="*/ 2834718 h 2834718"/>
              <a:gd name="connsiteX25" fmla="*/ 5245262 w 5760839"/>
              <a:gd name="connsiteY25" fmla="*/ 2791856 h 2834718"/>
              <a:gd name="connsiteX0" fmla="*/ 4859499 w 5760839"/>
              <a:gd name="connsiteY0" fmla="*/ 2786358 h 2829220"/>
              <a:gd name="connsiteX1" fmla="*/ 4602324 w 5760839"/>
              <a:gd name="connsiteY1" fmla="*/ 2729208 h 2829220"/>
              <a:gd name="connsiteX2" fmla="*/ 4373724 w 5760839"/>
              <a:gd name="connsiteY2" fmla="*/ 2643483 h 2829220"/>
              <a:gd name="connsiteX3" fmla="*/ 4130837 w 5760839"/>
              <a:gd name="connsiteY3" fmla="*/ 2514895 h 2829220"/>
              <a:gd name="connsiteX4" fmla="*/ 3931677 w 5760839"/>
              <a:gd name="connsiteY4" fmla="*/ 2286295 h 2829220"/>
              <a:gd name="connsiteX5" fmla="*/ 3794345 w 5760839"/>
              <a:gd name="connsiteY5" fmla="*/ 2029120 h 2829220"/>
              <a:gd name="connsiteX6" fmla="*/ 3654673 w 5760839"/>
              <a:gd name="connsiteY6" fmla="*/ 1691762 h 2829220"/>
              <a:gd name="connsiteX7" fmla="*/ 3461056 w 5760839"/>
              <a:gd name="connsiteY7" fmla="*/ 1191699 h 2829220"/>
              <a:gd name="connsiteX8" fmla="*/ 3329264 w 5760839"/>
              <a:gd name="connsiteY8" fmla="*/ 817021 h 2829220"/>
              <a:gd name="connsiteX9" fmla="*/ 3154611 w 5760839"/>
              <a:gd name="connsiteY9" fmla="*/ 420175 h 2829220"/>
              <a:gd name="connsiteX10" fmla="*/ 3022820 w 5760839"/>
              <a:gd name="connsiteY10" fmla="*/ 182829 h 2829220"/>
              <a:gd name="connsiteX11" fmla="*/ 2916399 w 5760839"/>
              <a:gd name="connsiteY11" fmla="*/ 43158 h 2829220"/>
              <a:gd name="connsiteX12" fmla="*/ 2816387 w 5760839"/>
              <a:gd name="connsiteY12" fmla="*/ 295 h 2829220"/>
              <a:gd name="connsiteX13" fmla="*/ 2664225 w 5760839"/>
              <a:gd name="connsiteY13" fmla="*/ 58936 h 2829220"/>
              <a:gd name="connsiteX14" fmla="*/ 2573499 w 5760839"/>
              <a:gd name="connsiteY14" fmla="*/ 157458 h 2829220"/>
              <a:gd name="connsiteX15" fmla="*/ 2387762 w 5760839"/>
              <a:gd name="connsiteY15" fmla="*/ 443208 h 2829220"/>
              <a:gd name="connsiteX16" fmla="*/ 2213974 w 5760839"/>
              <a:gd name="connsiteY16" fmla="*/ 843258 h 2829220"/>
              <a:gd name="connsiteX17" fmla="*/ 2059149 w 5760839"/>
              <a:gd name="connsiteY17" fmla="*/ 1257595 h 2829220"/>
              <a:gd name="connsiteX18" fmla="*/ 1630524 w 5760839"/>
              <a:gd name="connsiteY18" fmla="*/ 2243433 h 2829220"/>
              <a:gd name="connsiteX19" fmla="*/ 1487649 w 5760839"/>
              <a:gd name="connsiteY19" fmla="*/ 2429170 h 2829220"/>
              <a:gd name="connsiteX20" fmla="*/ 1216187 w 5760839"/>
              <a:gd name="connsiteY20" fmla="*/ 2629195 h 2829220"/>
              <a:gd name="connsiteX21" fmla="*/ 1001874 w 5760839"/>
              <a:gd name="connsiteY21" fmla="*/ 2700633 h 2829220"/>
              <a:gd name="connsiteX22" fmla="*/ 644687 w 5760839"/>
              <a:gd name="connsiteY22" fmla="*/ 2786358 h 2829220"/>
              <a:gd name="connsiteX23" fmla="*/ 87474 w 5760839"/>
              <a:gd name="connsiteY23" fmla="*/ 2786358 h 2829220"/>
              <a:gd name="connsiteX24" fmla="*/ 1749 w 5760839"/>
              <a:gd name="connsiteY24" fmla="*/ 2814933 h 2829220"/>
              <a:gd name="connsiteX25" fmla="*/ 5259549 w 5760839"/>
              <a:gd name="connsiteY25" fmla="*/ 2829220 h 2829220"/>
              <a:gd name="connsiteX26" fmla="*/ 5245262 w 5760839"/>
              <a:gd name="connsiteY26" fmla="*/ 2786358 h 2829220"/>
              <a:gd name="connsiteX0" fmla="*/ 4859499 w 5760839"/>
              <a:gd name="connsiteY0" fmla="*/ 2786358 h 2829220"/>
              <a:gd name="connsiteX1" fmla="*/ 4602324 w 5760839"/>
              <a:gd name="connsiteY1" fmla="*/ 2729208 h 2829220"/>
              <a:gd name="connsiteX2" fmla="*/ 4373724 w 5760839"/>
              <a:gd name="connsiteY2" fmla="*/ 2643483 h 2829220"/>
              <a:gd name="connsiteX3" fmla="*/ 4130837 w 5760839"/>
              <a:gd name="connsiteY3" fmla="*/ 2514895 h 2829220"/>
              <a:gd name="connsiteX4" fmla="*/ 3931677 w 5760839"/>
              <a:gd name="connsiteY4" fmla="*/ 2286295 h 2829220"/>
              <a:gd name="connsiteX5" fmla="*/ 3794345 w 5760839"/>
              <a:gd name="connsiteY5" fmla="*/ 2029120 h 2829220"/>
              <a:gd name="connsiteX6" fmla="*/ 3654673 w 5760839"/>
              <a:gd name="connsiteY6" fmla="*/ 1691762 h 2829220"/>
              <a:gd name="connsiteX7" fmla="*/ 3461056 w 5760839"/>
              <a:gd name="connsiteY7" fmla="*/ 1191699 h 2829220"/>
              <a:gd name="connsiteX8" fmla="*/ 3329264 w 5760839"/>
              <a:gd name="connsiteY8" fmla="*/ 817021 h 2829220"/>
              <a:gd name="connsiteX9" fmla="*/ 3154611 w 5760839"/>
              <a:gd name="connsiteY9" fmla="*/ 420175 h 2829220"/>
              <a:gd name="connsiteX10" fmla="*/ 3022820 w 5760839"/>
              <a:gd name="connsiteY10" fmla="*/ 182829 h 2829220"/>
              <a:gd name="connsiteX11" fmla="*/ 2916399 w 5760839"/>
              <a:gd name="connsiteY11" fmla="*/ 43158 h 2829220"/>
              <a:gd name="connsiteX12" fmla="*/ 2816387 w 5760839"/>
              <a:gd name="connsiteY12" fmla="*/ 295 h 2829220"/>
              <a:gd name="connsiteX13" fmla="*/ 2664225 w 5760839"/>
              <a:gd name="connsiteY13" fmla="*/ 58936 h 2829220"/>
              <a:gd name="connsiteX14" fmla="*/ 2556874 w 5760839"/>
              <a:gd name="connsiteY14" fmla="*/ 157458 h 2829220"/>
              <a:gd name="connsiteX15" fmla="*/ 2387762 w 5760839"/>
              <a:gd name="connsiteY15" fmla="*/ 443208 h 2829220"/>
              <a:gd name="connsiteX16" fmla="*/ 2213974 w 5760839"/>
              <a:gd name="connsiteY16" fmla="*/ 843258 h 2829220"/>
              <a:gd name="connsiteX17" fmla="*/ 2059149 w 5760839"/>
              <a:gd name="connsiteY17" fmla="*/ 1257595 h 2829220"/>
              <a:gd name="connsiteX18" fmla="*/ 1630524 w 5760839"/>
              <a:gd name="connsiteY18" fmla="*/ 2243433 h 2829220"/>
              <a:gd name="connsiteX19" fmla="*/ 1487649 w 5760839"/>
              <a:gd name="connsiteY19" fmla="*/ 2429170 h 2829220"/>
              <a:gd name="connsiteX20" fmla="*/ 1216187 w 5760839"/>
              <a:gd name="connsiteY20" fmla="*/ 2629195 h 2829220"/>
              <a:gd name="connsiteX21" fmla="*/ 1001874 w 5760839"/>
              <a:gd name="connsiteY21" fmla="*/ 2700633 h 2829220"/>
              <a:gd name="connsiteX22" fmla="*/ 644687 w 5760839"/>
              <a:gd name="connsiteY22" fmla="*/ 2786358 h 2829220"/>
              <a:gd name="connsiteX23" fmla="*/ 87474 w 5760839"/>
              <a:gd name="connsiteY23" fmla="*/ 2786358 h 2829220"/>
              <a:gd name="connsiteX24" fmla="*/ 1749 w 5760839"/>
              <a:gd name="connsiteY24" fmla="*/ 2814933 h 2829220"/>
              <a:gd name="connsiteX25" fmla="*/ 5259549 w 5760839"/>
              <a:gd name="connsiteY25" fmla="*/ 2829220 h 2829220"/>
              <a:gd name="connsiteX26" fmla="*/ 5245262 w 5760839"/>
              <a:gd name="connsiteY26" fmla="*/ 2786358 h 2829220"/>
              <a:gd name="connsiteX0" fmla="*/ 4859499 w 5760839"/>
              <a:gd name="connsiteY0" fmla="*/ 2786358 h 2829220"/>
              <a:gd name="connsiteX1" fmla="*/ 4602324 w 5760839"/>
              <a:gd name="connsiteY1" fmla="*/ 2729208 h 2829220"/>
              <a:gd name="connsiteX2" fmla="*/ 4373724 w 5760839"/>
              <a:gd name="connsiteY2" fmla="*/ 2643483 h 2829220"/>
              <a:gd name="connsiteX3" fmla="*/ 4130837 w 5760839"/>
              <a:gd name="connsiteY3" fmla="*/ 2514895 h 2829220"/>
              <a:gd name="connsiteX4" fmla="*/ 3931677 w 5760839"/>
              <a:gd name="connsiteY4" fmla="*/ 2286295 h 2829220"/>
              <a:gd name="connsiteX5" fmla="*/ 3794345 w 5760839"/>
              <a:gd name="connsiteY5" fmla="*/ 2029120 h 2829220"/>
              <a:gd name="connsiteX6" fmla="*/ 3654673 w 5760839"/>
              <a:gd name="connsiteY6" fmla="*/ 1691762 h 2829220"/>
              <a:gd name="connsiteX7" fmla="*/ 3461056 w 5760839"/>
              <a:gd name="connsiteY7" fmla="*/ 1191699 h 2829220"/>
              <a:gd name="connsiteX8" fmla="*/ 3329264 w 5760839"/>
              <a:gd name="connsiteY8" fmla="*/ 817021 h 2829220"/>
              <a:gd name="connsiteX9" fmla="*/ 3154611 w 5760839"/>
              <a:gd name="connsiteY9" fmla="*/ 420175 h 2829220"/>
              <a:gd name="connsiteX10" fmla="*/ 3022820 w 5760839"/>
              <a:gd name="connsiteY10" fmla="*/ 182829 h 2829220"/>
              <a:gd name="connsiteX11" fmla="*/ 2916399 w 5760839"/>
              <a:gd name="connsiteY11" fmla="*/ 43158 h 2829220"/>
              <a:gd name="connsiteX12" fmla="*/ 2816387 w 5760839"/>
              <a:gd name="connsiteY12" fmla="*/ 295 h 2829220"/>
              <a:gd name="connsiteX13" fmla="*/ 2664225 w 5760839"/>
              <a:gd name="connsiteY13" fmla="*/ 58936 h 2829220"/>
              <a:gd name="connsiteX14" fmla="*/ 2556874 w 5760839"/>
              <a:gd name="connsiteY14" fmla="*/ 157458 h 2829220"/>
              <a:gd name="connsiteX15" fmla="*/ 2387762 w 5760839"/>
              <a:gd name="connsiteY15" fmla="*/ 443208 h 2829220"/>
              <a:gd name="connsiteX16" fmla="*/ 2213974 w 5760839"/>
              <a:gd name="connsiteY16" fmla="*/ 843258 h 2829220"/>
              <a:gd name="connsiteX17" fmla="*/ 2036981 w 5760839"/>
              <a:gd name="connsiteY17" fmla="*/ 1257595 h 2829220"/>
              <a:gd name="connsiteX18" fmla="*/ 1630524 w 5760839"/>
              <a:gd name="connsiteY18" fmla="*/ 2243433 h 2829220"/>
              <a:gd name="connsiteX19" fmla="*/ 1487649 w 5760839"/>
              <a:gd name="connsiteY19" fmla="*/ 2429170 h 2829220"/>
              <a:gd name="connsiteX20" fmla="*/ 1216187 w 5760839"/>
              <a:gd name="connsiteY20" fmla="*/ 2629195 h 2829220"/>
              <a:gd name="connsiteX21" fmla="*/ 1001874 w 5760839"/>
              <a:gd name="connsiteY21" fmla="*/ 2700633 h 2829220"/>
              <a:gd name="connsiteX22" fmla="*/ 644687 w 5760839"/>
              <a:gd name="connsiteY22" fmla="*/ 2786358 h 2829220"/>
              <a:gd name="connsiteX23" fmla="*/ 87474 w 5760839"/>
              <a:gd name="connsiteY23" fmla="*/ 2786358 h 2829220"/>
              <a:gd name="connsiteX24" fmla="*/ 1749 w 5760839"/>
              <a:gd name="connsiteY24" fmla="*/ 2814933 h 2829220"/>
              <a:gd name="connsiteX25" fmla="*/ 5259549 w 5760839"/>
              <a:gd name="connsiteY25" fmla="*/ 2829220 h 2829220"/>
              <a:gd name="connsiteX26" fmla="*/ 5245262 w 5760839"/>
              <a:gd name="connsiteY26" fmla="*/ 2786358 h 2829220"/>
              <a:gd name="connsiteX0" fmla="*/ 4859499 w 5760839"/>
              <a:gd name="connsiteY0" fmla="*/ 2786358 h 2829220"/>
              <a:gd name="connsiteX1" fmla="*/ 4602324 w 5760839"/>
              <a:gd name="connsiteY1" fmla="*/ 2729208 h 2829220"/>
              <a:gd name="connsiteX2" fmla="*/ 4373724 w 5760839"/>
              <a:gd name="connsiteY2" fmla="*/ 2643483 h 2829220"/>
              <a:gd name="connsiteX3" fmla="*/ 4130837 w 5760839"/>
              <a:gd name="connsiteY3" fmla="*/ 2514895 h 2829220"/>
              <a:gd name="connsiteX4" fmla="*/ 3931677 w 5760839"/>
              <a:gd name="connsiteY4" fmla="*/ 2286295 h 2829220"/>
              <a:gd name="connsiteX5" fmla="*/ 3794345 w 5760839"/>
              <a:gd name="connsiteY5" fmla="*/ 2029120 h 2829220"/>
              <a:gd name="connsiteX6" fmla="*/ 3654673 w 5760839"/>
              <a:gd name="connsiteY6" fmla="*/ 1691762 h 2829220"/>
              <a:gd name="connsiteX7" fmla="*/ 3461056 w 5760839"/>
              <a:gd name="connsiteY7" fmla="*/ 1191699 h 2829220"/>
              <a:gd name="connsiteX8" fmla="*/ 3329264 w 5760839"/>
              <a:gd name="connsiteY8" fmla="*/ 817021 h 2829220"/>
              <a:gd name="connsiteX9" fmla="*/ 3154611 w 5760839"/>
              <a:gd name="connsiteY9" fmla="*/ 420175 h 2829220"/>
              <a:gd name="connsiteX10" fmla="*/ 3022820 w 5760839"/>
              <a:gd name="connsiteY10" fmla="*/ 182829 h 2829220"/>
              <a:gd name="connsiteX11" fmla="*/ 2916399 w 5760839"/>
              <a:gd name="connsiteY11" fmla="*/ 43158 h 2829220"/>
              <a:gd name="connsiteX12" fmla="*/ 2816387 w 5760839"/>
              <a:gd name="connsiteY12" fmla="*/ 295 h 2829220"/>
              <a:gd name="connsiteX13" fmla="*/ 2664225 w 5760839"/>
              <a:gd name="connsiteY13" fmla="*/ 58936 h 2829220"/>
              <a:gd name="connsiteX14" fmla="*/ 2556874 w 5760839"/>
              <a:gd name="connsiteY14" fmla="*/ 157458 h 2829220"/>
              <a:gd name="connsiteX15" fmla="*/ 2387762 w 5760839"/>
              <a:gd name="connsiteY15" fmla="*/ 443208 h 2829220"/>
              <a:gd name="connsiteX16" fmla="*/ 2213974 w 5760839"/>
              <a:gd name="connsiteY16" fmla="*/ 843258 h 2829220"/>
              <a:gd name="connsiteX17" fmla="*/ 2036981 w 5760839"/>
              <a:gd name="connsiteY17" fmla="*/ 1257595 h 2829220"/>
              <a:gd name="connsiteX18" fmla="*/ 1641607 w 5760839"/>
              <a:gd name="connsiteY18" fmla="*/ 2160305 h 2829220"/>
              <a:gd name="connsiteX19" fmla="*/ 1487649 w 5760839"/>
              <a:gd name="connsiteY19" fmla="*/ 2429170 h 2829220"/>
              <a:gd name="connsiteX20" fmla="*/ 1216187 w 5760839"/>
              <a:gd name="connsiteY20" fmla="*/ 2629195 h 2829220"/>
              <a:gd name="connsiteX21" fmla="*/ 1001874 w 5760839"/>
              <a:gd name="connsiteY21" fmla="*/ 2700633 h 2829220"/>
              <a:gd name="connsiteX22" fmla="*/ 644687 w 5760839"/>
              <a:gd name="connsiteY22" fmla="*/ 2786358 h 2829220"/>
              <a:gd name="connsiteX23" fmla="*/ 87474 w 5760839"/>
              <a:gd name="connsiteY23" fmla="*/ 2786358 h 2829220"/>
              <a:gd name="connsiteX24" fmla="*/ 1749 w 5760839"/>
              <a:gd name="connsiteY24" fmla="*/ 2814933 h 2829220"/>
              <a:gd name="connsiteX25" fmla="*/ 5259549 w 5760839"/>
              <a:gd name="connsiteY25" fmla="*/ 2829220 h 2829220"/>
              <a:gd name="connsiteX26" fmla="*/ 5245262 w 5760839"/>
              <a:gd name="connsiteY26" fmla="*/ 2786358 h 2829220"/>
              <a:gd name="connsiteX0" fmla="*/ 4859499 w 5760839"/>
              <a:gd name="connsiteY0" fmla="*/ 2786358 h 2829220"/>
              <a:gd name="connsiteX1" fmla="*/ 4602324 w 5760839"/>
              <a:gd name="connsiteY1" fmla="*/ 2729208 h 2829220"/>
              <a:gd name="connsiteX2" fmla="*/ 4373724 w 5760839"/>
              <a:gd name="connsiteY2" fmla="*/ 2643483 h 2829220"/>
              <a:gd name="connsiteX3" fmla="*/ 4130837 w 5760839"/>
              <a:gd name="connsiteY3" fmla="*/ 2514895 h 2829220"/>
              <a:gd name="connsiteX4" fmla="*/ 3931677 w 5760839"/>
              <a:gd name="connsiteY4" fmla="*/ 2286295 h 2829220"/>
              <a:gd name="connsiteX5" fmla="*/ 3794345 w 5760839"/>
              <a:gd name="connsiteY5" fmla="*/ 2029120 h 2829220"/>
              <a:gd name="connsiteX6" fmla="*/ 3654673 w 5760839"/>
              <a:gd name="connsiteY6" fmla="*/ 1691762 h 2829220"/>
              <a:gd name="connsiteX7" fmla="*/ 3461056 w 5760839"/>
              <a:gd name="connsiteY7" fmla="*/ 1191699 h 2829220"/>
              <a:gd name="connsiteX8" fmla="*/ 3329264 w 5760839"/>
              <a:gd name="connsiteY8" fmla="*/ 817021 h 2829220"/>
              <a:gd name="connsiteX9" fmla="*/ 3154611 w 5760839"/>
              <a:gd name="connsiteY9" fmla="*/ 420175 h 2829220"/>
              <a:gd name="connsiteX10" fmla="*/ 3022820 w 5760839"/>
              <a:gd name="connsiteY10" fmla="*/ 182829 h 2829220"/>
              <a:gd name="connsiteX11" fmla="*/ 2916399 w 5760839"/>
              <a:gd name="connsiteY11" fmla="*/ 43158 h 2829220"/>
              <a:gd name="connsiteX12" fmla="*/ 2816387 w 5760839"/>
              <a:gd name="connsiteY12" fmla="*/ 295 h 2829220"/>
              <a:gd name="connsiteX13" fmla="*/ 2664225 w 5760839"/>
              <a:gd name="connsiteY13" fmla="*/ 58936 h 2829220"/>
              <a:gd name="connsiteX14" fmla="*/ 2556874 w 5760839"/>
              <a:gd name="connsiteY14" fmla="*/ 157458 h 2829220"/>
              <a:gd name="connsiteX15" fmla="*/ 2387762 w 5760839"/>
              <a:gd name="connsiteY15" fmla="*/ 443208 h 2829220"/>
              <a:gd name="connsiteX16" fmla="*/ 2213974 w 5760839"/>
              <a:gd name="connsiteY16" fmla="*/ 843258 h 2829220"/>
              <a:gd name="connsiteX17" fmla="*/ 2036981 w 5760839"/>
              <a:gd name="connsiteY17" fmla="*/ 1257595 h 2829220"/>
              <a:gd name="connsiteX18" fmla="*/ 1641607 w 5760839"/>
              <a:gd name="connsiteY18" fmla="*/ 2160305 h 2829220"/>
              <a:gd name="connsiteX19" fmla="*/ 1471024 w 5760839"/>
              <a:gd name="connsiteY19" fmla="*/ 2418086 h 2829220"/>
              <a:gd name="connsiteX20" fmla="*/ 1216187 w 5760839"/>
              <a:gd name="connsiteY20" fmla="*/ 2629195 h 2829220"/>
              <a:gd name="connsiteX21" fmla="*/ 1001874 w 5760839"/>
              <a:gd name="connsiteY21" fmla="*/ 2700633 h 2829220"/>
              <a:gd name="connsiteX22" fmla="*/ 644687 w 5760839"/>
              <a:gd name="connsiteY22" fmla="*/ 2786358 h 2829220"/>
              <a:gd name="connsiteX23" fmla="*/ 87474 w 5760839"/>
              <a:gd name="connsiteY23" fmla="*/ 2786358 h 2829220"/>
              <a:gd name="connsiteX24" fmla="*/ 1749 w 5760839"/>
              <a:gd name="connsiteY24" fmla="*/ 2814933 h 2829220"/>
              <a:gd name="connsiteX25" fmla="*/ 5259549 w 5760839"/>
              <a:gd name="connsiteY25" fmla="*/ 2829220 h 2829220"/>
              <a:gd name="connsiteX26" fmla="*/ 5245262 w 5760839"/>
              <a:gd name="connsiteY26" fmla="*/ 2786358 h 2829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760839" h="2829220">
                <a:moveTo>
                  <a:pt x="4859499" y="2786358"/>
                </a:moveTo>
                <a:cubicBezTo>
                  <a:pt x="4771392" y="2769689"/>
                  <a:pt x="4683286" y="2753020"/>
                  <a:pt x="4602324" y="2729208"/>
                </a:cubicBezTo>
                <a:cubicBezTo>
                  <a:pt x="4521362" y="2705396"/>
                  <a:pt x="4452305" y="2679202"/>
                  <a:pt x="4373724" y="2643483"/>
                </a:cubicBezTo>
                <a:cubicBezTo>
                  <a:pt x="4295143" y="2607764"/>
                  <a:pt x="4204511" y="2574426"/>
                  <a:pt x="4130837" y="2514895"/>
                </a:cubicBezTo>
                <a:cubicBezTo>
                  <a:pt x="4057163" y="2455364"/>
                  <a:pt x="3987759" y="2367258"/>
                  <a:pt x="3931677" y="2286295"/>
                </a:cubicBezTo>
                <a:cubicBezTo>
                  <a:pt x="3875595" y="2205333"/>
                  <a:pt x="3840512" y="2128209"/>
                  <a:pt x="3794345" y="2029120"/>
                </a:cubicBezTo>
                <a:cubicBezTo>
                  <a:pt x="3748178" y="1930031"/>
                  <a:pt x="3710221" y="1831332"/>
                  <a:pt x="3654673" y="1691762"/>
                </a:cubicBezTo>
                <a:cubicBezTo>
                  <a:pt x="3599125" y="1552192"/>
                  <a:pt x="3515291" y="1337489"/>
                  <a:pt x="3461056" y="1191699"/>
                </a:cubicBezTo>
                <a:cubicBezTo>
                  <a:pt x="3406821" y="1045909"/>
                  <a:pt x="3380338" y="945608"/>
                  <a:pt x="3329264" y="817021"/>
                </a:cubicBezTo>
                <a:cubicBezTo>
                  <a:pt x="3278190" y="688434"/>
                  <a:pt x="3205685" y="525874"/>
                  <a:pt x="3154611" y="420175"/>
                </a:cubicBezTo>
                <a:cubicBezTo>
                  <a:pt x="3103537" y="314476"/>
                  <a:pt x="3062522" y="245665"/>
                  <a:pt x="3022820" y="182829"/>
                </a:cubicBezTo>
                <a:cubicBezTo>
                  <a:pt x="2983118" y="119993"/>
                  <a:pt x="2950804" y="73580"/>
                  <a:pt x="2916399" y="43158"/>
                </a:cubicBezTo>
                <a:cubicBezTo>
                  <a:pt x="2881994" y="12736"/>
                  <a:pt x="2858416" y="-2335"/>
                  <a:pt x="2816387" y="295"/>
                </a:cubicBezTo>
                <a:cubicBezTo>
                  <a:pt x="2774358" y="2925"/>
                  <a:pt x="2704706" y="32742"/>
                  <a:pt x="2664225" y="58936"/>
                </a:cubicBezTo>
                <a:cubicBezTo>
                  <a:pt x="2623744" y="85130"/>
                  <a:pt x="2602951" y="93413"/>
                  <a:pt x="2556874" y="157458"/>
                </a:cubicBezTo>
                <a:cubicBezTo>
                  <a:pt x="2510797" y="221503"/>
                  <a:pt x="2444912" y="328908"/>
                  <a:pt x="2387762" y="443208"/>
                </a:cubicBezTo>
                <a:cubicBezTo>
                  <a:pt x="2330612" y="557508"/>
                  <a:pt x="2272437" y="707527"/>
                  <a:pt x="2213974" y="843258"/>
                </a:cubicBezTo>
                <a:cubicBezTo>
                  <a:pt x="2155511" y="978989"/>
                  <a:pt x="2132375" y="1038087"/>
                  <a:pt x="2036981" y="1257595"/>
                </a:cubicBezTo>
                <a:cubicBezTo>
                  <a:pt x="1941587" y="1477103"/>
                  <a:pt x="1735933" y="1966890"/>
                  <a:pt x="1641607" y="2160305"/>
                </a:cubicBezTo>
                <a:cubicBezTo>
                  <a:pt x="1547281" y="2353720"/>
                  <a:pt x="1541927" y="2339938"/>
                  <a:pt x="1471024" y="2418086"/>
                </a:cubicBezTo>
                <a:cubicBezTo>
                  <a:pt x="1400121" y="2496234"/>
                  <a:pt x="1294379" y="2582104"/>
                  <a:pt x="1216187" y="2629195"/>
                </a:cubicBezTo>
                <a:cubicBezTo>
                  <a:pt x="1137995" y="2676286"/>
                  <a:pt x="1097124" y="2674439"/>
                  <a:pt x="1001874" y="2700633"/>
                </a:cubicBezTo>
                <a:cubicBezTo>
                  <a:pt x="906624" y="2726827"/>
                  <a:pt x="797087" y="2772070"/>
                  <a:pt x="644687" y="2786358"/>
                </a:cubicBezTo>
                <a:cubicBezTo>
                  <a:pt x="492287" y="2800646"/>
                  <a:pt x="194630" y="2781595"/>
                  <a:pt x="87474" y="2786358"/>
                </a:cubicBezTo>
                <a:cubicBezTo>
                  <a:pt x="-19682" y="2791121"/>
                  <a:pt x="1749" y="2814933"/>
                  <a:pt x="1749" y="2814933"/>
                </a:cubicBezTo>
                <a:lnTo>
                  <a:pt x="5259549" y="2829220"/>
                </a:lnTo>
                <a:cubicBezTo>
                  <a:pt x="6133468" y="2824458"/>
                  <a:pt x="5689365" y="2805408"/>
                  <a:pt x="5245262" y="2786358"/>
                </a:cubicBezTo>
              </a:path>
            </a:pathLst>
          </a:custGeom>
          <a:pattFill prst="wdUpDiag">
            <a:fgClr>
              <a:srgbClr val="008000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774" y="2641487"/>
            <a:ext cx="8640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of the area is to the left of the mean, and 50% to the right.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408502" y="3316922"/>
            <a:ext cx="0" cy="32403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355976" y="6421106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563888" y="38209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70C0"/>
                </a:solidFill>
              </a:rPr>
              <a:t>50%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32040" y="38209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8000"/>
                </a:solidFill>
              </a:rPr>
              <a:t>50%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properties of a normal distribution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48797" y="620688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bell-shaped curve.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4320" y="1015071"/>
            <a:ext cx="84941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symmetrical about the mean,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(The mean, the mode and the median all have the same value).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9868" y="1779973"/>
            <a:ext cx="5806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-axis is an asymptote to the curve.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8797" y="2211320"/>
            <a:ext cx="8211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total area under the curve is 1 (or 100%).</a:t>
            </a:r>
          </a:p>
        </p:txBody>
      </p:sp>
      <p:sp>
        <p:nvSpPr>
          <p:cNvPr id="17" name="Freeform 16"/>
          <p:cNvSpPr/>
          <p:nvPr/>
        </p:nvSpPr>
        <p:spPr>
          <a:xfrm>
            <a:off x="1693890" y="3592097"/>
            <a:ext cx="2840894" cy="2845803"/>
          </a:xfrm>
          <a:custGeom>
            <a:avLst/>
            <a:gdLst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23475 w 2878111"/>
              <a:gd name="connsiteY5" fmla="*/ 674558 h 2848131"/>
              <a:gd name="connsiteX6" fmla="*/ 1573967 w 2878111"/>
              <a:gd name="connsiteY6" fmla="*/ 2383436 h 2848131"/>
              <a:gd name="connsiteX7" fmla="*/ 1409075 w 2878111"/>
              <a:gd name="connsiteY7" fmla="*/ 2548328 h 2848131"/>
              <a:gd name="connsiteX8" fmla="*/ 1154242 w 2878111"/>
              <a:gd name="connsiteY8" fmla="*/ 2683240 h 2848131"/>
              <a:gd name="connsiteX9" fmla="*/ 809468 w 2878111"/>
              <a:gd name="connsiteY9" fmla="*/ 2773181 h 2848131"/>
              <a:gd name="connsiteX10" fmla="*/ 119921 w 2878111"/>
              <a:gd name="connsiteY10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23475 w 2878111"/>
              <a:gd name="connsiteY5" fmla="*/ 674558 h 2848131"/>
              <a:gd name="connsiteX6" fmla="*/ 1863958 w 2878111"/>
              <a:gd name="connsiteY6" fmla="*/ 1811176 h 2848131"/>
              <a:gd name="connsiteX7" fmla="*/ 1573967 w 2878111"/>
              <a:gd name="connsiteY7" fmla="*/ 2383436 h 2848131"/>
              <a:gd name="connsiteX8" fmla="*/ 1409075 w 2878111"/>
              <a:gd name="connsiteY8" fmla="*/ 2548328 h 2848131"/>
              <a:gd name="connsiteX9" fmla="*/ 1154242 w 2878111"/>
              <a:gd name="connsiteY9" fmla="*/ 2683240 h 2848131"/>
              <a:gd name="connsiteX10" fmla="*/ 809468 w 2878111"/>
              <a:gd name="connsiteY10" fmla="*/ 2773181 h 2848131"/>
              <a:gd name="connsiteX11" fmla="*/ 119921 w 2878111"/>
              <a:gd name="connsiteY11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23475 w 2878111"/>
              <a:gd name="connsiteY5" fmla="*/ 674558 h 2848131"/>
              <a:gd name="connsiteX6" fmla="*/ 1863958 w 2878111"/>
              <a:gd name="connsiteY6" fmla="*/ 1811176 h 2848131"/>
              <a:gd name="connsiteX7" fmla="*/ 1747580 w 2878111"/>
              <a:gd name="connsiteY7" fmla="*/ 2071641 h 2848131"/>
              <a:gd name="connsiteX8" fmla="*/ 1573967 w 2878111"/>
              <a:gd name="connsiteY8" fmla="*/ 2383436 h 2848131"/>
              <a:gd name="connsiteX9" fmla="*/ 1409075 w 2878111"/>
              <a:gd name="connsiteY9" fmla="*/ 2548328 h 2848131"/>
              <a:gd name="connsiteX10" fmla="*/ 1154242 w 2878111"/>
              <a:gd name="connsiteY10" fmla="*/ 2683240 h 2848131"/>
              <a:gd name="connsiteX11" fmla="*/ 809468 w 2878111"/>
              <a:gd name="connsiteY11" fmla="*/ 2773181 h 2848131"/>
              <a:gd name="connsiteX12" fmla="*/ 119921 w 2878111"/>
              <a:gd name="connsiteY12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23475 w 2878111"/>
              <a:gd name="connsiteY5" fmla="*/ 674558 h 2848131"/>
              <a:gd name="connsiteX6" fmla="*/ 2008046 w 2878111"/>
              <a:gd name="connsiteY6" fmla="*/ 1523001 h 2848131"/>
              <a:gd name="connsiteX7" fmla="*/ 1863958 w 2878111"/>
              <a:gd name="connsiteY7" fmla="*/ 1811176 h 2848131"/>
              <a:gd name="connsiteX8" fmla="*/ 1747580 w 2878111"/>
              <a:gd name="connsiteY8" fmla="*/ 2071641 h 2848131"/>
              <a:gd name="connsiteX9" fmla="*/ 1573967 w 2878111"/>
              <a:gd name="connsiteY9" fmla="*/ 2383436 h 2848131"/>
              <a:gd name="connsiteX10" fmla="*/ 1409075 w 2878111"/>
              <a:gd name="connsiteY10" fmla="*/ 2548328 h 2848131"/>
              <a:gd name="connsiteX11" fmla="*/ 1154242 w 2878111"/>
              <a:gd name="connsiteY11" fmla="*/ 2683240 h 2848131"/>
              <a:gd name="connsiteX12" fmla="*/ 809468 w 2878111"/>
              <a:gd name="connsiteY12" fmla="*/ 2773181 h 2848131"/>
              <a:gd name="connsiteX13" fmla="*/ 119921 w 2878111"/>
              <a:gd name="connsiteY13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23475 w 2878111"/>
              <a:gd name="connsiteY5" fmla="*/ 674558 h 2848131"/>
              <a:gd name="connsiteX6" fmla="*/ 2008046 w 2878111"/>
              <a:gd name="connsiteY6" fmla="*/ 1523001 h 2848131"/>
              <a:gd name="connsiteX7" fmla="*/ 1863958 w 2878111"/>
              <a:gd name="connsiteY7" fmla="*/ 1811176 h 2848131"/>
              <a:gd name="connsiteX8" fmla="*/ 1781267 w 2878111"/>
              <a:gd name="connsiteY8" fmla="*/ 2077199 h 2848131"/>
              <a:gd name="connsiteX9" fmla="*/ 1573967 w 2878111"/>
              <a:gd name="connsiteY9" fmla="*/ 2383436 h 2848131"/>
              <a:gd name="connsiteX10" fmla="*/ 1409075 w 2878111"/>
              <a:gd name="connsiteY10" fmla="*/ 2548328 h 2848131"/>
              <a:gd name="connsiteX11" fmla="*/ 1154242 w 2878111"/>
              <a:gd name="connsiteY11" fmla="*/ 2683240 h 2848131"/>
              <a:gd name="connsiteX12" fmla="*/ 809468 w 2878111"/>
              <a:gd name="connsiteY12" fmla="*/ 2773181 h 2848131"/>
              <a:gd name="connsiteX13" fmla="*/ 119921 w 2878111"/>
              <a:gd name="connsiteY13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23475 w 2878111"/>
              <a:gd name="connsiteY5" fmla="*/ 674558 h 2848131"/>
              <a:gd name="connsiteX6" fmla="*/ 2008046 w 2878111"/>
              <a:gd name="connsiteY6" fmla="*/ 1523001 h 2848131"/>
              <a:gd name="connsiteX7" fmla="*/ 1880801 w 2878111"/>
              <a:gd name="connsiteY7" fmla="*/ 1833404 h 2848131"/>
              <a:gd name="connsiteX8" fmla="*/ 1781267 w 2878111"/>
              <a:gd name="connsiteY8" fmla="*/ 2077199 h 2848131"/>
              <a:gd name="connsiteX9" fmla="*/ 1573967 w 2878111"/>
              <a:gd name="connsiteY9" fmla="*/ 2383436 h 2848131"/>
              <a:gd name="connsiteX10" fmla="*/ 1409075 w 2878111"/>
              <a:gd name="connsiteY10" fmla="*/ 2548328 h 2848131"/>
              <a:gd name="connsiteX11" fmla="*/ 1154242 w 2878111"/>
              <a:gd name="connsiteY11" fmla="*/ 2683240 h 2848131"/>
              <a:gd name="connsiteX12" fmla="*/ 809468 w 2878111"/>
              <a:gd name="connsiteY12" fmla="*/ 2773181 h 2848131"/>
              <a:gd name="connsiteX13" fmla="*/ 119921 w 2878111"/>
              <a:gd name="connsiteY13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18347 w 2878111"/>
              <a:gd name="connsiteY4" fmla="*/ 284813 h 2848131"/>
              <a:gd name="connsiteX5" fmla="*/ 2357162 w 2878111"/>
              <a:gd name="connsiteY5" fmla="*/ 680115 h 2848131"/>
              <a:gd name="connsiteX6" fmla="*/ 2008046 w 2878111"/>
              <a:gd name="connsiteY6" fmla="*/ 1523001 h 2848131"/>
              <a:gd name="connsiteX7" fmla="*/ 1880801 w 2878111"/>
              <a:gd name="connsiteY7" fmla="*/ 1833404 h 2848131"/>
              <a:gd name="connsiteX8" fmla="*/ 1781267 w 2878111"/>
              <a:gd name="connsiteY8" fmla="*/ 2077199 h 2848131"/>
              <a:gd name="connsiteX9" fmla="*/ 1573967 w 2878111"/>
              <a:gd name="connsiteY9" fmla="*/ 2383436 h 2848131"/>
              <a:gd name="connsiteX10" fmla="*/ 1409075 w 2878111"/>
              <a:gd name="connsiteY10" fmla="*/ 2548328 h 2848131"/>
              <a:gd name="connsiteX11" fmla="*/ 1154242 w 2878111"/>
              <a:gd name="connsiteY11" fmla="*/ 2683240 h 2848131"/>
              <a:gd name="connsiteX12" fmla="*/ 809468 w 2878111"/>
              <a:gd name="connsiteY12" fmla="*/ 2773181 h 2848131"/>
              <a:gd name="connsiteX13" fmla="*/ 119921 w 2878111"/>
              <a:gd name="connsiteY13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698229 w 2878111"/>
              <a:gd name="connsiteY3" fmla="*/ 59961 h 2848131"/>
              <a:gd name="connsiteX4" fmla="*/ 2552033 w 2878111"/>
              <a:gd name="connsiteY4" fmla="*/ 301484 h 2848131"/>
              <a:gd name="connsiteX5" fmla="*/ 2357162 w 2878111"/>
              <a:gd name="connsiteY5" fmla="*/ 680115 h 2848131"/>
              <a:gd name="connsiteX6" fmla="*/ 2008046 w 2878111"/>
              <a:gd name="connsiteY6" fmla="*/ 1523001 h 2848131"/>
              <a:gd name="connsiteX7" fmla="*/ 1880801 w 2878111"/>
              <a:gd name="connsiteY7" fmla="*/ 1833404 h 2848131"/>
              <a:gd name="connsiteX8" fmla="*/ 1781267 w 2878111"/>
              <a:gd name="connsiteY8" fmla="*/ 2077199 h 2848131"/>
              <a:gd name="connsiteX9" fmla="*/ 1573967 w 2878111"/>
              <a:gd name="connsiteY9" fmla="*/ 2383436 h 2848131"/>
              <a:gd name="connsiteX10" fmla="*/ 1409075 w 2878111"/>
              <a:gd name="connsiteY10" fmla="*/ 2548328 h 2848131"/>
              <a:gd name="connsiteX11" fmla="*/ 1154242 w 2878111"/>
              <a:gd name="connsiteY11" fmla="*/ 2683240 h 2848131"/>
              <a:gd name="connsiteX12" fmla="*/ 809468 w 2878111"/>
              <a:gd name="connsiteY12" fmla="*/ 2773181 h 2848131"/>
              <a:gd name="connsiteX13" fmla="*/ 119921 w 2878111"/>
              <a:gd name="connsiteY13" fmla="*/ 2833141 h 2848131"/>
              <a:gd name="connsiteX0" fmla="*/ 0 w 2878111"/>
              <a:gd name="connsiteY0" fmla="*/ 2848131 h 2848131"/>
              <a:gd name="connsiteX1" fmla="*/ 2878111 w 2878111"/>
              <a:gd name="connsiteY1" fmla="*/ 2818151 h 2848131"/>
              <a:gd name="connsiteX2" fmla="*/ 2833141 w 2878111"/>
              <a:gd name="connsiteY2" fmla="*/ 0 h 2848131"/>
              <a:gd name="connsiteX3" fmla="*/ 2715073 w 2878111"/>
              <a:gd name="connsiteY3" fmla="*/ 82189 h 2848131"/>
              <a:gd name="connsiteX4" fmla="*/ 2552033 w 2878111"/>
              <a:gd name="connsiteY4" fmla="*/ 301484 h 2848131"/>
              <a:gd name="connsiteX5" fmla="*/ 2357162 w 2878111"/>
              <a:gd name="connsiteY5" fmla="*/ 680115 h 2848131"/>
              <a:gd name="connsiteX6" fmla="*/ 2008046 w 2878111"/>
              <a:gd name="connsiteY6" fmla="*/ 1523001 h 2848131"/>
              <a:gd name="connsiteX7" fmla="*/ 1880801 w 2878111"/>
              <a:gd name="connsiteY7" fmla="*/ 1833404 h 2848131"/>
              <a:gd name="connsiteX8" fmla="*/ 1781267 w 2878111"/>
              <a:gd name="connsiteY8" fmla="*/ 2077199 h 2848131"/>
              <a:gd name="connsiteX9" fmla="*/ 1573967 w 2878111"/>
              <a:gd name="connsiteY9" fmla="*/ 2383436 h 2848131"/>
              <a:gd name="connsiteX10" fmla="*/ 1409075 w 2878111"/>
              <a:gd name="connsiteY10" fmla="*/ 2548328 h 2848131"/>
              <a:gd name="connsiteX11" fmla="*/ 1154242 w 2878111"/>
              <a:gd name="connsiteY11" fmla="*/ 2683240 h 2848131"/>
              <a:gd name="connsiteX12" fmla="*/ 809468 w 2878111"/>
              <a:gd name="connsiteY12" fmla="*/ 2773181 h 2848131"/>
              <a:gd name="connsiteX13" fmla="*/ 119921 w 2878111"/>
              <a:gd name="connsiteY13" fmla="*/ 2833141 h 2848131"/>
              <a:gd name="connsiteX0" fmla="*/ 0 w 2878111"/>
              <a:gd name="connsiteY0" fmla="*/ 2875917 h 2875917"/>
              <a:gd name="connsiteX1" fmla="*/ 2878111 w 2878111"/>
              <a:gd name="connsiteY1" fmla="*/ 2845937 h 2875917"/>
              <a:gd name="connsiteX2" fmla="*/ 2872443 w 2878111"/>
              <a:gd name="connsiteY2" fmla="*/ 0 h 2875917"/>
              <a:gd name="connsiteX3" fmla="*/ 2715073 w 2878111"/>
              <a:gd name="connsiteY3" fmla="*/ 109975 h 2875917"/>
              <a:gd name="connsiteX4" fmla="*/ 2552033 w 2878111"/>
              <a:gd name="connsiteY4" fmla="*/ 329270 h 2875917"/>
              <a:gd name="connsiteX5" fmla="*/ 2357162 w 2878111"/>
              <a:gd name="connsiteY5" fmla="*/ 707901 h 2875917"/>
              <a:gd name="connsiteX6" fmla="*/ 2008046 w 2878111"/>
              <a:gd name="connsiteY6" fmla="*/ 1550787 h 2875917"/>
              <a:gd name="connsiteX7" fmla="*/ 1880801 w 2878111"/>
              <a:gd name="connsiteY7" fmla="*/ 1861190 h 2875917"/>
              <a:gd name="connsiteX8" fmla="*/ 1781267 w 2878111"/>
              <a:gd name="connsiteY8" fmla="*/ 2104985 h 2875917"/>
              <a:gd name="connsiteX9" fmla="*/ 1573967 w 2878111"/>
              <a:gd name="connsiteY9" fmla="*/ 2411222 h 2875917"/>
              <a:gd name="connsiteX10" fmla="*/ 1409075 w 2878111"/>
              <a:gd name="connsiteY10" fmla="*/ 2576114 h 2875917"/>
              <a:gd name="connsiteX11" fmla="*/ 1154242 w 2878111"/>
              <a:gd name="connsiteY11" fmla="*/ 2711026 h 2875917"/>
              <a:gd name="connsiteX12" fmla="*/ 809468 w 2878111"/>
              <a:gd name="connsiteY12" fmla="*/ 2800967 h 2875917"/>
              <a:gd name="connsiteX13" fmla="*/ 119921 w 2878111"/>
              <a:gd name="connsiteY13" fmla="*/ 2860927 h 2875917"/>
              <a:gd name="connsiteX0" fmla="*/ 0 w 2878111"/>
              <a:gd name="connsiteY0" fmla="*/ 2853689 h 2853689"/>
              <a:gd name="connsiteX1" fmla="*/ 2878111 w 2878111"/>
              <a:gd name="connsiteY1" fmla="*/ 2823709 h 2853689"/>
              <a:gd name="connsiteX2" fmla="*/ 2866828 w 2878111"/>
              <a:gd name="connsiteY2" fmla="*/ 0 h 2853689"/>
              <a:gd name="connsiteX3" fmla="*/ 2715073 w 2878111"/>
              <a:gd name="connsiteY3" fmla="*/ 87747 h 2853689"/>
              <a:gd name="connsiteX4" fmla="*/ 2552033 w 2878111"/>
              <a:gd name="connsiteY4" fmla="*/ 307042 h 2853689"/>
              <a:gd name="connsiteX5" fmla="*/ 2357162 w 2878111"/>
              <a:gd name="connsiteY5" fmla="*/ 685673 h 2853689"/>
              <a:gd name="connsiteX6" fmla="*/ 2008046 w 2878111"/>
              <a:gd name="connsiteY6" fmla="*/ 1528559 h 2853689"/>
              <a:gd name="connsiteX7" fmla="*/ 1880801 w 2878111"/>
              <a:gd name="connsiteY7" fmla="*/ 1838962 h 2853689"/>
              <a:gd name="connsiteX8" fmla="*/ 1781267 w 2878111"/>
              <a:gd name="connsiteY8" fmla="*/ 2082757 h 2853689"/>
              <a:gd name="connsiteX9" fmla="*/ 1573967 w 2878111"/>
              <a:gd name="connsiteY9" fmla="*/ 2388994 h 2853689"/>
              <a:gd name="connsiteX10" fmla="*/ 1409075 w 2878111"/>
              <a:gd name="connsiteY10" fmla="*/ 2553886 h 2853689"/>
              <a:gd name="connsiteX11" fmla="*/ 1154242 w 2878111"/>
              <a:gd name="connsiteY11" fmla="*/ 2688798 h 2853689"/>
              <a:gd name="connsiteX12" fmla="*/ 809468 w 2878111"/>
              <a:gd name="connsiteY12" fmla="*/ 2778739 h 2853689"/>
              <a:gd name="connsiteX13" fmla="*/ 119921 w 2878111"/>
              <a:gd name="connsiteY13" fmla="*/ 2838699 h 2853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78111" h="2853689">
                <a:moveTo>
                  <a:pt x="0" y="2853689"/>
                </a:moveTo>
                <a:lnTo>
                  <a:pt x="2878111" y="2823709"/>
                </a:lnTo>
                <a:cubicBezTo>
                  <a:pt x="2876222" y="1875063"/>
                  <a:pt x="2868717" y="948646"/>
                  <a:pt x="2866828" y="0"/>
                </a:cubicBezTo>
                <a:lnTo>
                  <a:pt x="2715073" y="87747"/>
                </a:lnTo>
                <a:lnTo>
                  <a:pt x="2552033" y="307042"/>
                </a:lnTo>
                <a:lnTo>
                  <a:pt x="2357162" y="685673"/>
                </a:lnTo>
                <a:cubicBezTo>
                  <a:pt x="2269341" y="892038"/>
                  <a:pt x="2084632" y="1339123"/>
                  <a:pt x="2008046" y="1528559"/>
                </a:cubicBezTo>
                <a:cubicBezTo>
                  <a:pt x="1931460" y="1717995"/>
                  <a:pt x="1921441" y="1747522"/>
                  <a:pt x="1880801" y="1838962"/>
                </a:cubicBezTo>
                <a:cubicBezTo>
                  <a:pt x="1838314" y="1923936"/>
                  <a:pt x="1823754" y="1997783"/>
                  <a:pt x="1781267" y="2082757"/>
                </a:cubicBezTo>
                <a:lnTo>
                  <a:pt x="1573967" y="2388994"/>
                </a:lnTo>
                <a:lnTo>
                  <a:pt x="1409075" y="2553886"/>
                </a:lnTo>
                <a:lnTo>
                  <a:pt x="1154242" y="2688798"/>
                </a:lnTo>
                <a:lnTo>
                  <a:pt x="809468" y="2778739"/>
                </a:lnTo>
                <a:lnTo>
                  <a:pt x="119921" y="2838699"/>
                </a:lnTo>
              </a:path>
            </a:pathLst>
          </a:custGeom>
          <a:pattFill prst="wdDnDiag">
            <a:fgClr>
              <a:srgbClr val="0000FF"/>
            </a:fgClr>
            <a:bgClr>
              <a:schemeClr val="bg1"/>
            </a:bgClr>
          </a:patt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1392878" y="3601163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9" idx="4"/>
          </p:cNvCxnSpPr>
          <p:nvPr/>
        </p:nvCxnSpPr>
        <p:spPr>
          <a:xfrm>
            <a:off x="4534783" y="3601163"/>
            <a:ext cx="1217" cy="2956119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59632" y="6429601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227778" y="311840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8000"/>
                </a:solidFill>
              </a:rPr>
              <a:t>100%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EB3CD00D-0EB4-4F33-B384-1AFBF0B82728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5E2F92FE-B346-4544-8720-107DFC0A042F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12" grpId="0"/>
      <p:bldP spid="72" grpId="0"/>
      <p:bldP spid="73" grpId="0"/>
      <p:bldP spid="4" grpId="0"/>
      <p:bldP spid="10" grpId="0"/>
      <p:bldP spid="13" grpId="0"/>
      <p:bldP spid="14" grpId="0"/>
      <p:bldP spid="17" grpId="0" animBg="1"/>
      <p:bldP spid="9" grpId="0" animBg="1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0768" y="620688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no single normal curve, but a family of curves, each one defined by its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deviation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6443" y="4109040"/>
            <a:ext cx="0" cy="25603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95536" y="6427681"/>
            <a:ext cx="731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230827" y="4519542"/>
            <a:ext cx="5644619" cy="1990366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characteristics of any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141277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random variable,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has a normal distribution with mean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standard deviation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this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0768" y="2132856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called 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distribution.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2151309" y="4116449"/>
            <a:ext cx="3806184" cy="2391279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>
            <a:off x="574067" y="5249957"/>
            <a:ext cx="6958138" cy="1177724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228600" y="2492896"/>
            <a:ext cx="6662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mean is the central point of the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0768" y="2880149"/>
            <a:ext cx="8667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deviation describes the spread of the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898036" y="6457643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GB" sz="2000" b="1" dirty="0">
              <a:solidFill>
                <a:srgbClr val="FF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076843" y="4128472"/>
            <a:ext cx="1217" cy="237744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023724" y="6042553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176996" y="4026456"/>
            <a:ext cx="557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2000" b="1" baseline="-25000" dirty="0">
              <a:solidFill>
                <a:srgbClr val="008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53531" y="4738374"/>
            <a:ext cx="557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18438" y="5765463"/>
            <a:ext cx="557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2000" b="1" baseline="-25000" dirty="0">
              <a:solidFill>
                <a:srgbClr val="00B0F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0768" y="3320444"/>
            <a:ext cx="8667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means are all the same and all the curves are centered around it but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400" baseline="-25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00032" y="4883760"/>
            <a:ext cx="189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i="1" baseline="-25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N</a:t>
            </a:r>
            <a:r>
              <a:rPr 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rgbClr val="008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</a:t>
            </a:r>
            <a:r>
              <a:rPr 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008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baseline="30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008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430416" y="5320731"/>
            <a:ext cx="189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4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440190" y="5782837"/>
            <a:ext cx="189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i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N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rgbClr val="00B0F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00B0F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3</a:t>
            </a:r>
            <a:r>
              <a:rPr lang="en-US" sz="2400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26204" y="3900872"/>
            <a:ext cx="40508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Curve </a:t>
            </a:r>
            <a:r>
              <a:rPr lang="en-US" sz="22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narrower than </a:t>
            </a:r>
            <a:r>
              <a:rPr lang="en-US" sz="22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GB" sz="2200" baseline="-25000" dirty="0"/>
          </a:p>
        </p:txBody>
      </p:sp>
      <p:sp>
        <p:nvSpPr>
          <p:cNvPr id="24" name="Rectangle 23"/>
          <p:cNvSpPr/>
          <p:nvPr/>
        </p:nvSpPr>
        <p:spPr>
          <a:xfrm>
            <a:off x="5111355" y="4277942"/>
            <a:ext cx="40508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2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narrower than </a:t>
            </a:r>
            <a:r>
              <a:rPr lang="en-US" sz="22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200" baseline="-25000" dirty="0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9DF02381-3782-4F8B-A3BF-A0D904A613C8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889F0BDF-1D69-4372-9F87-6D06E332A6E1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8" grpId="0"/>
      <p:bldP spid="49" grpId="0"/>
      <p:bldP spid="50" grpId="0" animBg="1"/>
      <p:bldP spid="51" grpId="0" animBg="1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3" grpId="0"/>
      <p:bldP spid="61" grpId="0"/>
      <p:bldP spid="62" grpId="0"/>
      <p:bldP spid="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0768" y="621792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no single normal curve, but a family of curves, each one defined by its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deviation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78615" y="4146636"/>
            <a:ext cx="0" cy="25603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95536" y="6427681"/>
            <a:ext cx="731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230827" y="4519542"/>
            <a:ext cx="5644619" cy="1990366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characteristics of any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1417320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random variable,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has a normal distribution with mean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standard deviation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this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0768" y="2130552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called 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distribution.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28600" y="2496312"/>
            <a:ext cx="6662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mean is the central point of the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0768" y="2880360"/>
            <a:ext cx="8667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deviation describes the spread of the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857433" y="6457890"/>
            <a:ext cx="5671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GB" sz="2000" b="1" dirty="0">
              <a:solidFill>
                <a:srgbClr val="FF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076843" y="4128472"/>
            <a:ext cx="1217" cy="237744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265319" y="4175208"/>
            <a:ext cx="557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2000" b="1" baseline="-25000" dirty="0">
              <a:solidFill>
                <a:srgbClr val="008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169110" y="4175208"/>
            <a:ext cx="557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101999" y="4220273"/>
            <a:ext cx="557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2000" b="1" baseline="-25000" dirty="0">
              <a:solidFill>
                <a:srgbClr val="00B0F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8600" y="3319272"/>
            <a:ext cx="8669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deviations are all the same, so the curves are all the same but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baseline="-25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400" baseline="-25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39788" y="5062707"/>
            <a:ext cx="189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i="1" baseline="-25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N</a:t>
            </a:r>
            <a:r>
              <a:rPr 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rgbClr val="008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</a:t>
            </a:r>
            <a:r>
              <a:rPr 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008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400" baseline="30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008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536475" y="5479477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10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4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27660" y="5844844"/>
            <a:ext cx="2012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i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N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en-US" sz="2400" dirty="0">
                <a:solidFill>
                  <a:srgbClr val="00B0F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5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00B0F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400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178615" y="4522144"/>
            <a:ext cx="5644619" cy="1990366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76462" y="4492183"/>
            <a:ext cx="5644619" cy="1990366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8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32176" y="6459336"/>
            <a:ext cx="360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GB" sz="2000" b="1" dirty="0">
              <a:solidFill>
                <a:srgbClr val="008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210983" y="4130165"/>
            <a:ext cx="1217" cy="2377440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783155" y="6464189"/>
            <a:ext cx="4760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GB" sz="2000" b="1" dirty="0">
              <a:solidFill>
                <a:srgbClr val="00B0F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021185" y="4135070"/>
            <a:ext cx="1217" cy="2377440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670058" y="3900872"/>
            <a:ext cx="3406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curves may have different means and/or different standard deviations, but they all have the same characteristics</a:t>
            </a:r>
            <a:endParaRPr lang="en-GB" sz="1800" baseline="-25000" dirty="0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11CFDFD9-CF47-4457-BBBE-FDDC1848B129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E5F05930-A48A-4BA2-B38E-B585BFE43961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4" grpId="0"/>
      <p:bldP spid="57" grpId="0"/>
      <p:bldP spid="58" grpId="0"/>
      <p:bldP spid="59" grpId="0"/>
      <p:bldP spid="60" grpId="0"/>
      <p:bldP spid="3" grpId="0"/>
      <p:bldP spid="61" grpId="0"/>
      <p:bldP spid="62" grpId="0"/>
      <p:bldP spid="23" grpId="0" animBg="1"/>
      <p:bldP spid="24" grpId="0" animBg="1"/>
      <p:bldP spid="25" grpId="0"/>
      <p:bldP spid="27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378" y="663852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3528" y="6230404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456774" y="3444830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19872" y="6328941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747363" y="637203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19293" y="308800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987824" y="6112917"/>
            <a:ext cx="612000" cy="369332"/>
            <a:chOff x="6588224" y="3645024"/>
            <a:chExt cx="648072" cy="369332"/>
          </a:xfrm>
        </p:grpSpPr>
        <p:sp>
          <p:nvSpPr>
            <p:cNvPr id="36" name="Rectangle 3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3599896" y="6112917"/>
            <a:ext cx="612000" cy="369332"/>
            <a:chOff x="6588224" y="3645024"/>
            <a:chExt cx="648072" cy="369332"/>
          </a:xfrm>
        </p:grpSpPr>
        <p:sp>
          <p:nvSpPr>
            <p:cNvPr id="44" name="Rectangle 43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435041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823103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598679" y="3272667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69896" y="4384725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11960" y="4456733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063002" y="632518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8520" y="2579542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321896" y="5824885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5896" y="5824885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339752" y="6112917"/>
            <a:ext cx="648072" cy="369332"/>
            <a:chOff x="6626045" y="3645024"/>
            <a:chExt cx="584831" cy="369332"/>
          </a:xfrm>
        </p:grpSpPr>
        <p:sp>
          <p:nvSpPr>
            <p:cNvPr id="29" name="Rectangle 28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211960" y="6112917"/>
            <a:ext cx="576064" cy="369332"/>
            <a:chOff x="6626045" y="3645024"/>
            <a:chExt cx="584831" cy="369332"/>
          </a:xfrm>
        </p:grpSpPr>
        <p:sp>
          <p:nvSpPr>
            <p:cNvPr id="33" name="Rectangle 32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2072002" y="633518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29097" y="6324378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1619672" y="6184925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08104" y="6184925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619672" y="6112917"/>
            <a:ext cx="648072" cy="369332"/>
            <a:chOff x="6626045" y="3645024"/>
            <a:chExt cx="584831" cy="369332"/>
          </a:xfrm>
        </p:grpSpPr>
        <p:sp>
          <p:nvSpPr>
            <p:cNvPr id="53" name="Rectangle 52"/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4860032" y="6112917"/>
            <a:ext cx="624287" cy="369332"/>
            <a:chOff x="6626045" y="3645024"/>
            <a:chExt cx="584831" cy="369332"/>
          </a:xfrm>
        </p:grpSpPr>
        <p:sp>
          <p:nvSpPr>
            <p:cNvPr id="57" name="Rectangle 56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1389677" y="633518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345355" y="6323014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7624" y="1035998"/>
            <a:ext cx="8835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66064" y="1049646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hlinkClick r:id="rId2"/>
            <a:extLst>
              <a:ext uri="{FF2B5EF4-FFF2-40B4-BE49-F238E27FC236}">
                <a16:creationId xmlns:a16="http://schemas.microsoft.com/office/drawing/2014/main" id="{68366552-976C-43C3-9205-5F4FC55A837E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2"/>
            <a:extLst>
              <a:ext uri="{FF2B5EF4-FFF2-40B4-BE49-F238E27FC236}">
                <a16:creationId xmlns:a16="http://schemas.microsoft.com/office/drawing/2014/main" id="{67334AEB-C6CB-428F-BF0A-66A90D1706A7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32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8" grpId="0"/>
      <p:bldP spid="37" grpId="0"/>
      <p:bldP spid="48" grpId="0"/>
      <p:bldP spid="49" grpId="0"/>
      <p:bldP spid="24" grpId="0"/>
      <p:bldP spid="25" grpId="0"/>
      <p:bldP spid="38" grpId="0"/>
      <p:bldP spid="40" grpId="0"/>
      <p:bldP spid="60" grpId="0"/>
      <p:bldP spid="61" grpId="0"/>
      <p:bldP spid="2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36" name="Rectangle 3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44" name="Rectangle 43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29" name="Rectangle 28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33" name="Rectangle 32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53" name="Rectangle 52"/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57" name="Rectangle 56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P(-1 &lt; Z &lt; 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349788" y="3254421"/>
            <a:ext cx="163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 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41008" y="3250620"/>
            <a:ext cx="110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96692" y="3250620"/>
            <a:ext cx="791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2nd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>
            <a:hlinkClick r:id="rId2"/>
            <a:extLst>
              <a:ext uri="{FF2B5EF4-FFF2-40B4-BE49-F238E27FC236}">
                <a16:creationId xmlns:a16="http://schemas.microsoft.com/office/drawing/2014/main" id="{88A89097-39CA-4E95-9319-EAED818910A8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hlinkClick r:id="rId2"/>
            <a:extLst>
              <a:ext uri="{FF2B5EF4-FFF2-40B4-BE49-F238E27FC236}">
                <a16:creationId xmlns:a16="http://schemas.microsoft.com/office/drawing/2014/main" id="{EC6B10E7-AC2B-44A0-A610-6547A0296CF6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A57B7F-5F21-EAB0-C49A-4F56F8E66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15933" cy="29260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CA99BD-0275-0F4D-F9B9-4F6C5D4C8FA9}"/>
              </a:ext>
            </a:extLst>
          </p:cNvPr>
          <p:cNvSpPr txBox="1"/>
          <p:nvPr/>
        </p:nvSpPr>
        <p:spPr>
          <a:xfrm>
            <a:off x="7888599" y="3203972"/>
            <a:ext cx="1111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Vars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7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83642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3528" y="6187119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456774" y="3401545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19872" y="6285656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747363" y="632875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19293" y="30447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987824" y="6069632"/>
            <a:ext cx="612000" cy="369332"/>
            <a:chOff x="6588224" y="3645024"/>
            <a:chExt cx="648072" cy="369332"/>
          </a:xfrm>
        </p:grpSpPr>
        <p:sp>
          <p:nvSpPr>
            <p:cNvPr id="36" name="Rectangle 35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3599896" y="6069632"/>
            <a:ext cx="612000" cy="369332"/>
            <a:chOff x="6588224" y="3645024"/>
            <a:chExt cx="648072" cy="369332"/>
          </a:xfrm>
        </p:grpSpPr>
        <p:sp>
          <p:nvSpPr>
            <p:cNvPr id="44" name="Rectangle 43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8789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6851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598679" y="3229382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69896" y="4341440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11960" y="4413448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063002" y="6281898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3290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321896" y="5781600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5896" y="5781600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339752" y="6069632"/>
            <a:ext cx="648072" cy="369332"/>
            <a:chOff x="6626045" y="3645024"/>
            <a:chExt cx="584831" cy="369332"/>
          </a:xfrm>
        </p:grpSpPr>
        <p:sp>
          <p:nvSpPr>
            <p:cNvPr id="29" name="Rectangle 28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211960" y="6069632"/>
            <a:ext cx="576064" cy="369332"/>
            <a:chOff x="6626045" y="3645024"/>
            <a:chExt cx="584831" cy="369332"/>
          </a:xfrm>
        </p:grpSpPr>
        <p:sp>
          <p:nvSpPr>
            <p:cNvPr id="33" name="Rectangle 32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2072002" y="62918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29097" y="628109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1619672" y="6141640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08104" y="6141640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619672" y="6069632"/>
            <a:ext cx="648072" cy="369332"/>
            <a:chOff x="6626045" y="3645024"/>
            <a:chExt cx="584831" cy="369332"/>
          </a:xfrm>
        </p:grpSpPr>
        <p:sp>
          <p:nvSpPr>
            <p:cNvPr id="53" name="Rectangle 52"/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4860032" y="6069632"/>
            <a:ext cx="624287" cy="369332"/>
            <a:chOff x="6626045" y="3645024"/>
            <a:chExt cx="584831" cy="369332"/>
          </a:xfrm>
        </p:grpSpPr>
        <p:sp>
          <p:nvSpPr>
            <p:cNvPr id="57" name="Rectangle 56"/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1405608" y="630736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345355" y="6279729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443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P(-1 &lt; Z &lt; 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9093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71206" y="3219311"/>
            <a:ext cx="1634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2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hlinkClick r:id="rId2"/>
            <a:extLst>
              <a:ext uri="{FF2B5EF4-FFF2-40B4-BE49-F238E27FC236}">
                <a16:creationId xmlns:a16="http://schemas.microsoft.com/office/drawing/2014/main" id="{9EAAE6DA-60F8-4A5F-B8F6-9B06CE97CE6B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2"/>
            <a:extLst>
              <a:ext uri="{FF2B5EF4-FFF2-40B4-BE49-F238E27FC236}">
                <a16:creationId xmlns:a16="http://schemas.microsoft.com/office/drawing/2014/main" id="{AFA24F5F-3DFE-4765-9D25-BFD2FC456382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197831-9E36-6F9B-75D4-C27DF1715E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30341" cy="29260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8F7282-CBAE-B6A3-FC10-7ED3D0C758DB}"/>
              </a:ext>
            </a:extLst>
          </p:cNvPr>
          <p:cNvSpPr txBox="1"/>
          <p:nvPr/>
        </p:nvSpPr>
        <p:spPr>
          <a:xfrm>
            <a:off x="5996537" y="3260244"/>
            <a:ext cx="2030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cdf(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85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normal distribution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normal distribution where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9161" y="158555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The standard normal distribution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161" y="1335024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random variable is called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161" y="1728216"/>
            <a:ext cx="868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uses ‘z-values’ to describe the number of standard deviations any value is away from the mean.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2487168"/>
            <a:ext cx="868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is written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067" y="2907792"/>
            <a:ext cx="374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that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~ 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find P(-1 &lt; Z &lt; 1)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99484" y="2816352"/>
            <a:ext cx="374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GDC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352543" y="3212976"/>
            <a:ext cx="468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values in this order</a:t>
            </a:r>
            <a:endParaRPr lang="en-GB" sz="24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09106" y="3584289"/>
            <a:ext cx="126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Lower, -1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95936" y="3898820"/>
            <a:ext cx="1269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Upper, 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860032" y="4241835"/>
            <a:ext cx="1127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802733" y="4694703"/>
            <a:ext cx="862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77C01DC-7727-4C93-9FD4-7293EB88B220}"/>
              </a:ext>
            </a:extLst>
          </p:cNvPr>
          <p:cNvCxnSpPr/>
          <p:nvPr/>
        </p:nvCxnSpPr>
        <p:spPr>
          <a:xfrm>
            <a:off x="323528" y="6205228"/>
            <a:ext cx="66247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reeform 8">
            <a:extLst>
              <a:ext uri="{FF2B5EF4-FFF2-40B4-BE49-F238E27FC236}">
                <a16:creationId xmlns:a16="http://schemas.microsoft.com/office/drawing/2014/main" id="{A7B9EC81-40D9-4153-9DBE-812BDBDF8C6F}"/>
              </a:ext>
            </a:extLst>
          </p:cNvPr>
          <p:cNvSpPr/>
          <p:nvPr/>
        </p:nvSpPr>
        <p:spPr>
          <a:xfrm>
            <a:off x="456774" y="3425789"/>
            <a:ext cx="6193749" cy="2908745"/>
          </a:xfrm>
          <a:custGeom>
            <a:avLst/>
            <a:gdLst>
              <a:gd name="connsiteX0" fmla="*/ 0 w 6028267"/>
              <a:gd name="connsiteY0" fmla="*/ 1821275 h 1843852"/>
              <a:gd name="connsiteX1" fmla="*/ 2133600 w 6028267"/>
              <a:gd name="connsiteY1" fmla="*/ 3763 h 1843852"/>
              <a:gd name="connsiteX2" fmla="*/ 6028267 w 6028267"/>
              <a:gd name="connsiteY2" fmla="*/ 1843852 h 1843852"/>
              <a:gd name="connsiteX3" fmla="*/ 6028267 w 6028267"/>
              <a:gd name="connsiteY3" fmla="*/ 1843852 h 1843852"/>
              <a:gd name="connsiteX0" fmla="*/ 0 w 6028267"/>
              <a:gd name="connsiteY0" fmla="*/ 1881415 h 1903992"/>
              <a:gd name="connsiteX1" fmla="*/ 3327483 w 6028267"/>
              <a:gd name="connsiteY1" fmla="*/ 3763 h 1903992"/>
              <a:gd name="connsiteX2" fmla="*/ 6028267 w 6028267"/>
              <a:gd name="connsiteY2" fmla="*/ 1903992 h 1903992"/>
              <a:gd name="connsiteX3" fmla="*/ 6028267 w 6028267"/>
              <a:gd name="connsiteY3" fmla="*/ 1903992 h 1903992"/>
              <a:gd name="connsiteX0" fmla="*/ 0 w 6028267"/>
              <a:gd name="connsiteY0" fmla="*/ 1809407 h 1831984"/>
              <a:gd name="connsiteX1" fmla="*/ 3039451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1809407 h 1831984"/>
              <a:gd name="connsiteX1" fmla="*/ 2967443 w 6028267"/>
              <a:gd name="connsiteY1" fmla="*/ 3763 h 1831984"/>
              <a:gd name="connsiteX2" fmla="*/ 6028267 w 6028267"/>
              <a:gd name="connsiteY2" fmla="*/ 1831984 h 1831984"/>
              <a:gd name="connsiteX3" fmla="*/ 6028267 w 6028267"/>
              <a:gd name="connsiteY3" fmla="*/ 1831984 h 1831984"/>
              <a:gd name="connsiteX0" fmla="*/ 0 w 6028267"/>
              <a:gd name="connsiteY0" fmla="*/ 3537599 h 3560176"/>
              <a:gd name="connsiteX1" fmla="*/ 3039451 w 6028267"/>
              <a:gd name="connsiteY1" fmla="*/ 3763 h 3560176"/>
              <a:gd name="connsiteX2" fmla="*/ 6028267 w 6028267"/>
              <a:gd name="connsiteY2" fmla="*/ 3560176 h 3560176"/>
              <a:gd name="connsiteX3" fmla="*/ 6028267 w 6028267"/>
              <a:gd name="connsiteY3" fmla="*/ 3560176 h 3560176"/>
              <a:gd name="connsiteX0" fmla="*/ 0 w 6028267"/>
              <a:gd name="connsiteY0" fmla="*/ 3610514 h 3761995"/>
              <a:gd name="connsiteX1" fmla="*/ 1743307 w 6028267"/>
              <a:gd name="connsiteY1" fmla="*/ 3173022 h 3761995"/>
              <a:gd name="connsiteX2" fmla="*/ 3039451 w 6028267"/>
              <a:gd name="connsiteY2" fmla="*/ 76678 h 3761995"/>
              <a:gd name="connsiteX3" fmla="*/ 6028267 w 6028267"/>
              <a:gd name="connsiteY3" fmla="*/ 3633091 h 3761995"/>
              <a:gd name="connsiteX4" fmla="*/ 6028267 w 6028267"/>
              <a:gd name="connsiteY4" fmla="*/ 3633091 h 3761995"/>
              <a:gd name="connsiteX0" fmla="*/ 0 w 6028267"/>
              <a:gd name="connsiteY0" fmla="*/ 3533836 h 3689081"/>
              <a:gd name="connsiteX1" fmla="*/ 1743307 w 6028267"/>
              <a:gd name="connsiteY1" fmla="*/ 3096344 h 3689081"/>
              <a:gd name="connsiteX2" fmla="*/ 3039451 w 6028267"/>
              <a:gd name="connsiteY2" fmla="*/ 0 h 3689081"/>
              <a:gd name="connsiteX3" fmla="*/ 4263587 w 6028267"/>
              <a:gd name="connsiteY3" fmla="*/ 3096345 h 3689081"/>
              <a:gd name="connsiteX4" fmla="*/ 6028267 w 6028267"/>
              <a:gd name="connsiteY4" fmla="*/ 3556413 h 3689081"/>
              <a:gd name="connsiteX5" fmla="*/ 6028267 w 6028267"/>
              <a:gd name="connsiteY5" fmla="*/ 3556413 h 3689081"/>
              <a:gd name="connsiteX0" fmla="*/ 59412 w 6087679"/>
              <a:gd name="connsiteY0" fmla="*/ 3533836 h 3689081"/>
              <a:gd name="connsiteX1" fmla="*/ 290551 w 6087679"/>
              <a:gd name="connsiteY1" fmla="*/ 3528393 h 3689081"/>
              <a:gd name="connsiteX2" fmla="*/ 1802719 w 6087679"/>
              <a:gd name="connsiteY2" fmla="*/ 3096344 h 3689081"/>
              <a:gd name="connsiteX3" fmla="*/ 3098863 w 6087679"/>
              <a:gd name="connsiteY3" fmla="*/ 0 h 3689081"/>
              <a:gd name="connsiteX4" fmla="*/ 4322999 w 6087679"/>
              <a:gd name="connsiteY4" fmla="*/ 3096345 h 3689081"/>
              <a:gd name="connsiteX5" fmla="*/ 6087679 w 6087679"/>
              <a:gd name="connsiteY5" fmla="*/ 3556413 h 3689081"/>
              <a:gd name="connsiteX6" fmla="*/ 6087679 w 6087679"/>
              <a:gd name="connsiteY6" fmla="*/ 3556413 h 3689081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6087679 w 6087679"/>
              <a:gd name="connsiteY6" fmla="*/ 3556413 h 3684410"/>
              <a:gd name="connsiteX7" fmla="*/ 6087679 w 6087679"/>
              <a:gd name="connsiteY7" fmla="*/ 3556413 h 3684410"/>
              <a:gd name="connsiteX0" fmla="*/ 59412 w 6087679"/>
              <a:gd name="connsiteY0" fmla="*/ 3533836 h 3684410"/>
              <a:gd name="connsiteX1" fmla="*/ 290551 w 6087679"/>
              <a:gd name="connsiteY1" fmla="*/ 3528393 h 3684410"/>
              <a:gd name="connsiteX2" fmla="*/ 1802719 w 6087679"/>
              <a:gd name="connsiteY2" fmla="*/ 3096344 h 3684410"/>
              <a:gd name="connsiteX3" fmla="*/ 3098863 w 6087679"/>
              <a:gd name="connsiteY3" fmla="*/ 0 h 3684410"/>
              <a:gd name="connsiteX4" fmla="*/ 4322999 w 6087679"/>
              <a:gd name="connsiteY4" fmla="*/ 3096345 h 3684410"/>
              <a:gd name="connsiteX5" fmla="*/ 5691151 w 6087679"/>
              <a:gd name="connsiteY5" fmla="*/ 3528393 h 3684410"/>
              <a:gd name="connsiteX6" fmla="*/ 5907175 w 6087679"/>
              <a:gd name="connsiteY6" fmla="*/ 3528393 h 3684410"/>
              <a:gd name="connsiteX7" fmla="*/ 6087679 w 6087679"/>
              <a:gd name="connsiteY7" fmla="*/ 3556413 h 3684410"/>
              <a:gd name="connsiteX8" fmla="*/ 6087679 w 6087679"/>
              <a:gd name="connsiteY8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1743307 w 6028267"/>
              <a:gd name="connsiteY2" fmla="*/ 3096344 h 3684410"/>
              <a:gd name="connsiteX3" fmla="*/ 3039451 w 6028267"/>
              <a:gd name="connsiteY3" fmla="*/ 0 h 3684410"/>
              <a:gd name="connsiteX4" fmla="*/ 4263587 w 6028267"/>
              <a:gd name="connsiteY4" fmla="*/ 3096345 h 3684410"/>
              <a:gd name="connsiteX5" fmla="*/ 5631739 w 6028267"/>
              <a:gd name="connsiteY5" fmla="*/ 3528393 h 3684410"/>
              <a:gd name="connsiteX6" fmla="*/ 5847763 w 6028267"/>
              <a:gd name="connsiteY6" fmla="*/ 3528393 h 3684410"/>
              <a:gd name="connsiteX7" fmla="*/ 6028267 w 6028267"/>
              <a:gd name="connsiteY7" fmla="*/ 3556413 h 3684410"/>
              <a:gd name="connsiteX8" fmla="*/ 6028267 w 6028267"/>
              <a:gd name="connsiteY8" fmla="*/ 3556413 h 3684410"/>
              <a:gd name="connsiteX0" fmla="*/ 0 w 6028267"/>
              <a:gd name="connsiteY0" fmla="*/ 3533836 h 3684410"/>
              <a:gd name="connsiteX1" fmla="*/ 231139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6028267 w 6028267"/>
              <a:gd name="connsiteY9" fmla="*/ 355641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847763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6028267"/>
              <a:gd name="connsiteY0" fmla="*/ 3533836 h 3684410"/>
              <a:gd name="connsiteX1" fmla="*/ 375155 w 6028267"/>
              <a:gd name="connsiteY1" fmla="*/ 3528393 h 3684410"/>
              <a:gd name="connsiteX2" fmla="*/ 375155 w 6028267"/>
              <a:gd name="connsiteY2" fmla="*/ 3528393 h 3684410"/>
              <a:gd name="connsiteX3" fmla="*/ 1743307 w 6028267"/>
              <a:gd name="connsiteY3" fmla="*/ 3096344 h 3684410"/>
              <a:gd name="connsiteX4" fmla="*/ 3039451 w 6028267"/>
              <a:gd name="connsiteY4" fmla="*/ 0 h 3684410"/>
              <a:gd name="connsiteX5" fmla="*/ 4263587 w 6028267"/>
              <a:gd name="connsiteY5" fmla="*/ 3096345 h 3684410"/>
              <a:gd name="connsiteX6" fmla="*/ 5631739 w 6028267"/>
              <a:gd name="connsiteY6" fmla="*/ 3528393 h 3684410"/>
              <a:gd name="connsiteX7" fmla="*/ 5631739 w 6028267"/>
              <a:gd name="connsiteY7" fmla="*/ 3528393 h 3684410"/>
              <a:gd name="connsiteX8" fmla="*/ 6028267 w 6028267"/>
              <a:gd name="connsiteY8" fmla="*/ 3556413 h 3684410"/>
              <a:gd name="connsiteX9" fmla="*/ 5991779 w 6028267"/>
              <a:gd name="connsiteY9" fmla="*/ 3528393 h 3684410"/>
              <a:gd name="connsiteX0" fmla="*/ 0 w 5991779"/>
              <a:gd name="connsiteY0" fmla="*/ 3533836 h 3684410"/>
              <a:gd name="connsiteX1" fmla="*/ 375155 w 5991779"/>
              <a:gd name="connsiteY1" fmla="*/ 3528393 h 3684410"/>
              <a:gd name="connsiteX2" fmla="*/ 375155 w 5991779"/>
              <a:gd name="connsiteY2" fmla="*/ 3528393 h 3684410"/>
              <a:gd name="connsiteX3" fmla="*/ 1743307 w 5991779"/>
              <a:gd name="connsiteY3" fmla="*/ 3096344 h 3684410"/>
              <a:gd name="connsiteX4" fmla="*/ 3039451 w 5991779"/>
              <a:gd name="connsiteY4" fmla="*/ 0 h 3684410"/>
              <a:gd name="connsiteX5" fmla="*/ 4263587 w 5991779"/>
              <a:gd name="connsiteY5" fmla="*/ 3096345 h 3684410"/>
              <a:gd name="connsiteX6" fmla="*/ 5631739 w 5991779"/>
              <a:gd name="connsiteY6" fmla="*/ 3528393 h 3684410"/>
              <a:gd name="connsiteX7" fmla="*/ 5631739 w 5991779"/>
              <a:gd name="connsiteY7" fmla="*/ 3528393 h 3684410"/>
              <a:gd name="connsiteX8" fmla="*/ 5991779 w 5991779"/>
              <a:gd name="connsiteY8" fmla="*/ 3528393 h 3684410"/>
              <a:gd name="connsiteX9" fmla="*/ 5991779 w 5991779"/>
              <a:gd name="connsiteY9" fmla="*/ 3528393 h 3684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1779" h="3684410">
                <a:moveTo>
                  <a:pt x="0" y="3533836"/>
                </a:moveTo>
                <a:cubicBezTo>
                  <a:pt x="31985" y="3539480"/>
                  <a:pt x="312629" y="3529300"/>
                  <a:pt x="375155" y="3528393"/>
                </a:cubicBezTo>
                <a:lnTo>
                  <a:pt x="375155" y="3528393"/>
                </a:lnTo>
                <a:cubicBezTo>
                  <a:pt x="603180" y="3456385"/>
                  <a:pt x="1299258" y="3684409"/>
                  <a:pt x="1743307" y="3096344"/>
                </a:cubicBezTo>
                <a:cubicBezTo>
                  <a:pt x="2187356" y="2508279"/>
                  <a:pt x="2619404" y="0"/>
                  <a:pt x="3039451" y="0"/>
                </a:cubicBezTo>
                <a:cubicBezTo>
                  <a:pt x="3459498" y="0"/>
                  <a:pt x="3831539" y="2508280"/>
                  <a:pt x="4263587" y="3096345"/>
                </a:cubicBezTo>
                <a:cubicBezTo>
                  <a:pt x="4695635" y="3684410"/>
                  <a:pt x="5403714" y="3456385"/>
                  <a:pt x="5631739" y="3528393"/>
                </a:cubicBezTo>
                <a:lnTo>
                  <a:pt x="5631739" y="3528393"/>
                </a:lnTo>
                <a:lnTo>
                  <a:pt x="5991779" y="3528393"/>
                </a:lnTo>
                <a:lnTo>
                  <a:pt x="5991779" y="352839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D98B496-FF10-4C6E-9364-BDCA264FBF82}"/>
              </a:ext>
            </a:extLst>
          </p:cNvPr>
          <p:cNvSpPr/>
          <p:nvPr/>
        </p:nvSpPr>
        <p:spPr>
          <a:xfrm>
            <a:off x="3419872" y="6309900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GB" sz="1800" b="1" dirty="0">
              <a:solidFill>
                <a:srgbClr val="FF0000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587BD89-F762-4B82-AE4A-FD04CF23CD9E}"/>
              </a:ext>
            </a:extLst>
          </p:cNvPr>
          <p:cNvSpPr/>
          <p:nvPr/>
        </p:nvSpPr>
        <p:spPr>
          <a:xfrm>
            <a:off x="2747363" y="6352995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9E09CE-D5D3-47D5-8BF3-1892BB2ED3A0}"/>
              </a:ext>
            </a:extLst>
          </p:cNvPr>
          <p:cNvSpPr txBox="1"/>
          <p:nvPr/>
        </p:nvSpPr>
        <p:spPr>
          <a:xfrm>
            <a:off x="3619293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f(z)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BADBF13-B22C-4064-B820-EB2BCD62E261}"/>
              </a:ext>
            </a:extLst>
          </p:cNvPr>
          <p:cNvGrpSpPr/>
          <p:nvPr/>
        </p:nvGrpSpPr>
        <p:grpSpPr>
          <a:xfrm>
            <a:off x="2987824" y="6093876"/>
            <a:ext cx="612000" cy="369332"/>
            <a:chOff x="6588224" y="3645024"/>
            <a:chExt cx="648072" cy="36933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F4D3800-74B6-4584-BEAF-A4D4CE9130F3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B691679-54E3-479B-A6AD-81994A1A902E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B96D413B-CFA7-4E9A-AFF2-A9AFD820C514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6F42FC6-C191-4000-8518-ED14879528CE}"/>
              </a:ext>
            </a:extLst>
          </p:cNvPr>
          <p:cNvGrpSpPr/>
          <p:nvPr/>
        </p:nvGrpSpPr>
        <p:grpSpPr>
          <a:xfrm>
            <a:off x="3599896" y="6093876"/>
            <a:ext cx="612000" cy="369332"/>
            <a:chOff x="6588224" y="3645024"/>
            <a:chExt cx="648072" cy="36933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5F8C730D-6574-4709-B334-FED210B5F8D4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0384DADC-893E-4CB1-AB06-213FD5E15F8B}"/>
                </a:ext>
              </a:extLst>
            </p:cNvPr>
            <p:cNvCxnSpPr/>
            <p:nvPr/>
          </p:nvCxnSpPr>
          <p:spPr>
            <a:xfrm>
              <a:off x="7020272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64B0A9C4-5552-4B1A-9764-3E8EFE85F5AC}"/>
                </a:ext>
              </a:extLst>
            </p:cNvPr>
            <p:cNvCxnSpPr/>
            <p:nvPr/>
          </p:nvCxnSpPr>
          <p:spPr>
            <a:xfrm flipH="1">
              <a:off x="6588224" y="3861048"/>
              <a:ext cx="216024" cy="0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3561F66-30BA-4357-8513-E7E1B6531F3A}"/>
              </a:ext>
            </a:extLst>
          </p:cNvPr>
          <p:cNvCxnSpPr/>
          <p:nvPr/>
        </p:nvCxnSpPr>
        <p:spPr>
          <a:xfrm>
            <a:off x="3598679" y="3253626"/>
            <a:ext cx="1217" cy="310896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6C3A4FD-EC07-4C34-A41E-CAB3C68263A9}"/>
              </a:ext>
            </a:extLst>
          </p:cNvPr>
          <p:cNvCxnSpPr/>
          <p:nvPr/>
        </p:nvCxnSpPr>
        <p:spPr>
          <a:xfrm>
            <a:off x="2969896" y="4365684"/>
            <a:ext cx="0" cy="201622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75B6A99-994F-4E01-92C8-4DABEC80508A}"/>
              </a:ext>
            </a:extLst>
          </p:cNvPr>
          <p:cNvCxnSpPr/>
          <p:nvPr/>
        </p:nvCxnSpPr>
        <p:spPr>
          <a:xfrm>
            <a:off x="4211960" y="4437692"/>
            <a:ext cx="17936" cy="194421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310E3409-5E27-4A34-8A06-98863FEF7F69}"/>
              </a:ext>
            </a:extLst>
          </p:cNvPr>
          <p:cNvSpPr/>
          <p:nvPr/>
        </p:nvSpPr>
        <p:spPr>
          <a:xfrm>
            <a:off x="4063002" y="6306142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BA69763-B3D6-4E22-A747-45BD2FF07D47}"/>
              </a:ext>
            </a:extLst>
          </p:cNvPr>
          <p:cNvCxnSpPr/>
          <p:nvPr/>
        </p:nvCxnSpPr>
        <p:spPr>
          <a:xfrm>
            <a:off x="2321896" y="5805844"/>
            <a:ext cx="0" cy="576064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F5CA007-505C-4472-90A3-3E68723C3EB2}"/>
              </a:ext>
            </a:extLst>
          </p:cNvPr>
          <p:cNvCxnSpPr/>
          <p:nvPr/>
        </p:nvCxnSpPr>
        <p:spPr>
          <a:xfrm>
            <a:off x="4805896" y="5805844"/>
            <a:ext cx="0" cy="504056"/>
          </a:xfrm>
          <a:prstGeom prst="line">
            <a:avLst/>
          </a:prstGeom>
          <a:ln w="19050"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>
            <a:extLst>
              <a:ext uri="{FF2B5EF4-FFF2-40B4-BE49-F238E27FC236}">
                <a16:creationId xmlns:a16="http://schemas.microsoft.com/office/drawing/2014/main" id="{5D625AF8-82D0-4266-A5A7-005387750BBF}"/>
              </a:ext>
            </a:extLst>
          </p:cNvPr>
          <p:cNvGrpSpPr/>
          <p:nvPr/>
        </p:nvGrpSpPr>
        <p:grpSpPr>
          <a:xfrm>
            <a:off x="2339752" y="6093876"/>
            <a:ext cx="648072" cy="369332"/>
            <a:chOff x="6626045" y="3645024"/>
            <a:chExt cx="584831" cy="369332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1016465-35C6-462E-AC0F-068009580F2B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38DF65C-6A69-40DE-AF8E-BDF45DAD65A5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07F0F075-CB29-4264-9E7A-EA2E6C0B3741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A76DF15-3D64-4DDD-A3F9-7CB2ED191039}"/>
              </a:ext>
            </a:extLst>
          </p:cNvPr>
          <p:cNvGrpSpPr/>
          <p:nvPr/>
        </p:nvGrpSpPr>
        <p:grpSpPr>
          <a:xfrm>
            <a:off x="4211960" y="6093876"/>
            <a:ext cx="576064" cy="369332"/>
            <a:chOff x="6626045" y="3645024"/>
            <a:chExt cx="584831" cy="369332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888BEC04-3AD2-46EB-9772-29E631DD5AD9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7D237D7-8B46-4D8E-B615-2AC624135613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2EE45595-06EC-45CC-B8DD-638153B8D3EF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5826BC-A536-4277-A02D-2D4FD9126DD9}"/>
              </a:ext>
            </a:extLst>
          </p:cNvPr>
          <p:cNvSpPr/>
          <p:nvPr/>
        </p:nvSpPr>
        <p:spPr>
          <a:xfrm>
            <a:off x="2072002" y="631614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2532F79-33D2-48C2-BADC-2CA9D122A5C3}"/>
              </a:ext>
            </a:extLst>
          </p:cNvPr>
          <p:cNvSpPr/>
          <p:nvPr/>
        </p:nvSpPr>
        <p:spPr>
          <a:xfrm>
            <a:off x="4629097" y="6305337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A54CABB0-B071-4DEC-88F2-F580088085D7}"/>
              </a:ext>
            </a:extLst>
          </p:cNvPr>
          <p:cNvCxnSpPr/>
          <p:nvPr/>
        </p:nvCxnSpPr>
        <p:spPr>
          <a:xfrm>
            <a:off x="1619672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6C6F195-09F5-46ED-B8C9-A971224B3D9E}"/>
              </a:ext>
            </a:extLst>
          </p:cNvPr>
          <p:cNvCxnSpPr/>
          <p:nvPr/>
        </p:nvCxnSpPr>
        <p:spPr>
          <a:xfrm>
            <a:off x="5508104" y="6165884"/>
            <a:ext cx="0" cy="216024"/>
          </a:xfrm>
          <a:prstGeom prst="line">
            <a:avLst/>
          </a:prstGeom>
          <a:ln w="1905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E5960822-CE97-45D4-999E-B10B945F2917}"/>
              </a:ext>
            </a:extLst>
          </p:cNvPr>
          <p:cNvGrpSpPr/>
          <p:nvPr/>
        </p:nvGrpSpPr>
        <p:grpSpPr>
          <a:xfrm>
            <a:off x="1619672" y="6093876"/>
            <a:ext cx="648072" cy="369332"/>
            <a:chOff x="6626045" y="3645024"/>
            <a:chExt cx="584831" cy="369332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89E0069-E1C9-4C06-882D-DC740978F0A0}"/>
                </a:ext>
              </a:extLst>
            </p:cNvPr>
            <p:cNvSpPr/>
            <p:nvPr/>
          </p:nvSpPr>
          <p:spPr>
            <a:xfrm>
              <a:off x="6732241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02A6AE9E-1189-4EE8-B2A2-8A1224E78CD0}"/>
                </a:ext>
              </a:extLst>
            </p:cNvPr>
            <p:cNvCxnSpPr/>
            <p:nvPr/>
          </p:nvCxnSpPr>
          <p:spPr>
            <a:xfrm>
              <a:off x="6950951" y="3861048"/>
              <a:ext cx="259925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AC54F3F1-7D1F-484F-9980-01BE2847FDD6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C5EF6975-2E7E-4CE1-AF98-CCE666421A90}"/>
              </a:ext>
            </a:extLst>
          </p:cNvPr>
          <p:cNvGrpSpPr/>
          <p:nvPr/>
        </p:nvGrpSpPr>
        <p:grpSpPr>
          <a:xfrm>
            <a:off x="4860032" y="6093876"/>
            <a:ext cx="624287" cy="369332"/>
            <a:chOff x="6626045" y="3645024"/>
            <a:chExt cx="584831" cy="369332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22A6C9E-DE5F-4DF2-847C-0025EC80B86F}"/>
                </a:ext>
              </a:extLst>
            </p:cNvPr>
            <p:cNvSpPr/>
            <p:nvPr/>
          </p:nvSpPr>
          <p:spPr>
            <a:xfrm>
              <a:off x="6732240" y="3645024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18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en-GB" sz="1800" i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sz="1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B14EEF83-7307-48E4-B75F-406885FC3597}"/>
                </a:ext>
              </a:extLst>
            </p:cNvPr>
            <p:cNvCxnSpPr/>
            <p:nvPr/>
          </p:nvCxnSpPr>
          <p:spPr>
            <a:xfrm>
              <a:off x="7020267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94A5624E-0C30-468A-A141-1E9FFD32E036}"/>
                </a:ext>
              </a:extLst>
            </p:cNvPr>
            <p:cNvCxnSpPr/>
            <p:nvPr/>
          </p:nvCxnSpPr>
          <p:spPr>
            <a:xfrm flipH="1">
              <a:off x="6626045" y="3861048"/>
              <a:ext cx="190609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2DEA4E7-AE7B-4D91-B37E-3B4D7B2B7B52}"/>
              </a:ext>
            </a:extLst>
          </p:cNvPr>
          <p:cNvSpPr/>
          <p:nvPr/>
        </p:nvSpPr>
        <p:spPr>
          <a:xfrm>
            <a:off x="1405608" y="6331611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724E6008-89E8-4AAC-A330-D855F70E7705}"/>
              </a:ext>
            </a:extLst>
          </p:cNvPr>
          <p:cNvSpPr/>
          <p:nvPr/>
        </p:nvSpPr>
        <p:spPr>
          <a:xfrm>
            <a:off x="5345355" y="6303973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Rectangle 59">
            <a:hlinkClick r:id="rId2"/>
            <a:extLst>
              <a:ext uri="{FF2B5EF4-FFF2-40B4-BE49-F238E27FC236}">
                <a16:creationId xmlns:a16="http://schemas.microsoft.com/office/drawing/2014/main" id="{AF813949-F593-412B-B43A-D55CC58E5F5B}"/>
              </a:ext>
            </a:extLst>
          </p:cNvPr>
          <p:cNvSpPr/>
          <p:nvPr/>
        </p:nvSpPr>
        <p:spPr>
          <a:xfrm>
            <a:off x="8079992" y="90222"/>
            <a:ext cx="1005840" cy="621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hlinkClick r:id="rId2"/>
            <a:extLst>
              <a:ext uri="{FF2B5EF4-FFF2-40B4-BE49-F238E27FC236}">
                <a16:creationId xmlns:a16="http://schemas.microsoft.com/office/drawing/2014/main" id="{ADDC9BC8-B130-4464-98AC-A003542C2A47}"/>
              </a:ext>
            </a:extLst>
          </p:cNvPr>
          <p:cNvSpPr/>
          <p:nvPr/>
        </p:nvSpPr>
        <p:spPr>
          <a:xfrm>
            <a:off x="827584" y="6551438"/>
            <a:ext cx="1728192" cy="178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16CF71-0AB8-DE76-AEE0-D8643C775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3749040"/>
            <a:ext cx="2013280" cy="29260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E36D4A-E8C0-38DE-A9B3-35F96AA4D76E}"/>
              </a:ext>
            </a:extLst>
          </p:cNvPr>
          <p:cNvSpPr txBox="1"/>
          <p:nvPr/>
        </p:nvSpPr>
        <p:spPr>
          <a:xfrm>
            <a:off x="5985630" y="3540762"/>
            <a:ext cx="126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C3D3BD-4ABC-76CB-95EB-ADC961FFDB39}"/>
              </a:ext>
            </a:extLst>
          </p:cNvPr>
          <p:cNvSpPr txBox="1"/>
          <p:nvPr/>
        </p:nvSpPr>
        <p:spPr>
          <a:xfrm>
            <a:off x="5991977" y="3855010"/>
            <a:ext cx="126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93826C-9183-1AFE-ED31-088242D64B13}"/>
              </a:ext>
            </a:extLst>
          </p:cNvPr>
          <p:cNvSpPr txBox="1"/>
          <p:nvPr/>
        </p:nvSpPr>
        <p:spPr>
          <a:xfrm>
            <a:off x="6003898" y="4213783"/>
            <a:ext cx="126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8F417-BCAC-59F3-2574-090C28F48C36}"/>
              </a:ext>
            </a:extLst>
          </p:cNvPr>
          <p:cNvSpPr txBox="1"/>
          <p:nvPr/>
        </p:nvSpPr>
        <p:spPr>
          <a:xfrm>
            <a:off x="6007133" y="4685291"/>
            <a:ext cx="126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219148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3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358B2AF-9828-4EAA-B760-A7B35D6F9A10}" vid="{535DA168-C172-4BD0-8C20-61E696FC8C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243829267EB340BF5D421EAC6FC51D" ma:contentTypeVersion="0" ma:contentTypeDescription="Create a new document." ma:contentTypeScope="" ma:versionID="1527a3fa544ba38c99da23a3d5038c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E53E6D-171D-4B8D-841C-E552FA84049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9A32A4B-E5FF-4893-A0F2-7109C8B6D1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9CEC2B-D811-4E3B-8B80-83E11AB32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6242</TotalTime>
  <Words>2898</Words>
  <Application>Microsoft Office PowerPoint</Application>
  <PresentationFormat>On-screen Show (4:3)</PresentationFormat>
  <Paragraphs>487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Bradley Hand ITC</vt:lpstr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PowerPoint Presentation</vt:lpstr>
      <vt:lpstr>The Normal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distribution</dc:title>
  <dc:creator>Mathssupport</dc:creator>
  <cp:lastModifiedBy>Orlando Hurtado</cp:lastModifiedBy>
  <cp:revision>207</cp:revision>
  <dcterms:created xsi:type="dcterms:W3CDTF">2012-07-26T15:21:18Z</dcterms:created>
  <dcterms:modified xsi:type="dcterms:W3CDTF">2024-04-15T09:25:02Z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0x01010049243829267EB340BF5D421EAC6FC51D</vt:lpwstr>
  </property>
</Properties>
</file>