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372" r:id="rId2"/>
    <p:sldId id="262" r:id="rId3"/>
    <p:sldId id="273" r:id="rId4"/>
    <p:sldId id="274" r:id="rId5"/>
    <p:sldId id="373" r:id="rId6"/>
    <p:sldId id="374" r:id="rId7"/>
    <p:sldId id="375" r:id="rId8"/>
    <p:sldId id="376" r:id="rId9"/>
    <p:sldId id="377" r:id="rId10"/>
    <p:sldId id="401" r:id="rId11"/>
    <p:sldId id="402" r:id="rId12"/>
    <p:sldId id="378" r:id="rId13"/>
    <p:sldId id="379" r:id="rId14"/>
    <p:sldId id="259" r:id="rId15"/>
    <p:sldId id="381" r:id="rId16"/>
    <p:sldId id="382" r:id="rId17"/>
    <p:sldId id="383" r:id="rId18"/>
    <p:sldId id="384" r:id="rId19"/>
    <p:sldId id="385" r:id="rId20"/>
    <p:sldId id="386" r:id="rId21"/>
    <p:sldId id="387" r:id="rId22"/>
    <p:sldId id="403" r:id="rId23"/>
    <p:sldId id="404" r:id="rId24"/>
    <p:sldId id="405" r:id="rId25"/>
    <p:sldId id="395" r:id="rId26"/>
    <p:sldId id="396" r:id="rId27"/>
    <p:sldId id="397" r:id="rId28"/>
    <p:sldId id="400" r:id="rId29"/>
    <p:sldId id="257" r:id="rId30"/>
    <p:sldId id="258" r:id="rId31"/>
    <p:sldId id="380" r:id="rId32"/>
    <p:sldId id="260" r:id="rId33"/>
    <p:sldId id="261" r:id="rId34"/>
    <p:sldId id="315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66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330" y="-5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300C-1D14-445A-9D9D-39C2A4EAA819}" type="datetimeFigureOut">
              <a:rPr lang="en-GB" smtClean="0"/>
              <a:pPr/>
              <a:t>04/02/2024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B982-10B9-466B-9B7C-7ADCCCDB1F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963C1CDD-DF52-43FB-9B62-811E7E026D30}"/>
              </a:ext>
            </a:extLst>
          </p:cNvPr>
          <p:cNvSpPr/>
          <p:nvPr userDrawn="1"/>
        </p:nvSpPr>
        <p:spPr>
          <a:xfrm>
            <a:off x="390580" y="6501245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77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AFD345C7-88C8-4C40-8C37-EA0E69DF8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027FC195-A4B0-453F-B5BF-518A91BCCE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60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2B2C94A5-366B-41C8-AAE3-A6FCCC459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A4D7A1A8-5F73-4E09-9CF0-C961111137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43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pic>
        <p:nvPicPr>
          <p:cNvPr id="9" name="Picture 8" descr="A close up of a cage&#10;&#10;Description automatically generated">
            <a:extLst>
              <a:ext uri="{FF2B5EF4-FFF2-40B4-BE49-F238E27FC236}">
                <a16:creationId xmlns:a16="http://schemas.microsoft.com/office/drawing/2014/main" id="{37CA81BE-885C-4673-AF36-4CB1C46743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 anchor="b" anchorCtr="0"/>
          <a:lstStyle>
            <a:lvl1pPr algn="l">
              <a:buNone/>
              <a:defRPr sz="3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3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Rectángulo"/>
          <p:cNvSpPr/>
          <p:nvPr/>
        </p:nvSpPr>
        <p:spPr>
          <a:xfrm>
            <a:off x="69147" y="2341477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Rectángulo"/>
          <p:cNvSpPr/>
          <p:nvPr/>
        </p:nvSpPr>
        <p:spPr>
          <a:xfrm>
            <a:off x="68307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6 Marcador de pie de página">
            <a:extLst>
              <a:ext uri="{FF2B5EF4-FFF2-40B4-BE49-F238E27FC236}">
                <a16:creationId xmlns:a16="http://schemas.microsoft.com/office/drawing/2014/main" id="{72A59DA7-E9EF-4EC8-8971-A8EBE1D19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48B83A62-81DD-4AFE-9476-42B9F6DBAA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1925B72-90DF-40EB-9915-EE284069DDDD}"/>
              </a:ext>
            </a:extLst>
          </p:cNvPr>
          <p:cNvSpPr/>
          <p:nvPr userDrawn="1"/>
        </p:nvSpPr>
        <p:spPr>
          <a:xfrm>
            <a:off x="390580" y="6501245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327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16 Marcador de pie de página">
            <a:extLst>
              <a:ext uri="{FF2B5EF4-FFF2-40B4-BE49-F238E27FC236}">
                <a16:creationId xmlns:a16="http://schemas.microsoft.com/office/drawing/2014/main" id="{D471BE60-9A94-4F32-ABF3-AD2FDA3AB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035DAF40-1285-451B-87E7-930E14A10F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31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16 Marcador de pie de página">
            <a:extLst>
              <a:ext uri="{FF2B5EF4-FFF2-40B4-BE49-F238E27FC236}">
                <a16:creationId xmlns:a16="http://schemas.microsoft.com/office/drawing/2014/main" id="{AC40F106-4387-4ECB-A444-BCD7C487E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25AE321E-B7CD-4A06-A49A-DB60C40397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18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16 Marcador de pie de página">
            <a:extLst>
              <a:ext uri="{FF2B5EF4-FFF2-40B4-BE49-F238E27FC236}">
                <a16:creationId xmlns:a16="http://schemas.microsoft.com/office/drawing/2014/main" id="{1CB52BE6-EE12-48FD-86D5-0099C0049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40389C13-F826-4771-A1E5-B566176DD5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88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6 Marcador de pie de página">
            <a:extLst>
              <a:ext uri="{FF2B5EF4-FFF2-40B4-BE49-F238E27FC236}">
                <a16:creationId xmlns:a16="http://schemas.microsoft.com/office/drawing/2014/main" id="{B93E19C5-C10A-499F-9E3C-325C69A02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301C7021-154E-4087-9A2A-0E90C3A544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79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3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3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C6EED7ED-6936-4C87-88C1-5C85D1931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69594C5B-3250-441A-A84A-478F508848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9AB6645F-974B-4855-9636-D5F832BABE95}"/>
              </a:ext>
            </a:extLst>
          </p:cNvPr>
          <p:cNvSpPr/>
          <p:nvPr userDrawn="1"/>
        </p:nvSpPr>
        <p:spPr>
          <a:xfrm>
            <a:off x="390580" y="6501245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17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1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20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1 Rectángulo"/>
          <p:cNvSpPr/>
          <p:nvPr/>
        </p:nvSpPr>
        <p:spPr>
          <a:xfrm>
            <a:off x="68509" y="4650476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3" name="12 Rectángulo"/>
          <p:cNvSpPr/>
          <p:nvPr/>
        </p:nvSpPr>
        <p:spPr>
          <a:xfrm>
            <a:off x="68511" y="4773226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4" name="16 Marcador de pie de página">
            <a:extLst>
              <a:ext uri="{FF2B5EF4-FFF2-40B4-BE49-F238E27FC236}">
                <a16:creationId xmlns:a16="http://schemas.microsoft.com/office/drawing/2014/main" id="{173EF3A4-E56A-48E1-8851-999828342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EEC3F205-87EA-4EA9-9083-11ECBF4EE9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747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8D69E188-FFD4-467E-A532-7C8A51D0E3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www.mathssupport.org</a:t>
            </a:r>
            <a:endParaRPr lang="en-GB" dirty="0"/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EEF646DB-8B05-4408-9BC0-30BB6870A17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403E9F5-475F-4C01-BE9C-AD56D9BA8564}"/>
              </a:ext>
            </a:extLst>
          </p:cNvPr>
          <p:cNvSpPr/>
          <p:nvPr userDrawn="1"/>
        </p:nvSpPr>
        <p:spPr>
          <a:xfrm>
            <a:off x="390580" y="6501245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43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40" indent="-205740" algn="l" rtl="0" eaLnBrk="1" latinLnBrk="0" hangingPunct="1">
        <a:spcBef>
          <a:spcPts val="435"/>
        </a:spcBef>
        <a:buClr>
          <a:schemeClr val="accent1"/>
        </a:buClr>
        <a:buSzPct val="85000"/>
        <a:buFont typeface="Wingdings 2"/>
        <a:buChar char="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71450" algn="l" rtl="0" eaLnBrk="1" latinLnBrk="0" hangingPunct="1">
        <a:spcBef>
          <a:spcPts val="278"/>
        </a:spcBef>
        <a:buClr>
          <a:schemeClr val="accent2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171450" algn="l" rtl="0" eaLnBrk="1" latinLnBrk="0" hangingPunct="1">
        <a:spcBef>
          <a:spcPts val="278"/>
        </a:spcBef>
        <a:buClr>
          <a:schemeClr val="accent3"/>
        </a:buClr>
        <a:buSzPct val="80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71450" algn="l" rtl="0" eaLnBrk="1" latinLnBrk="0" hangingPunct="1">
        <a:spcBef>
          <a:spcPts val="278"/>
        </a:spcBef>
        <a:buClr>
          <a:schemeClr val="accent3"/>
        </a:buClr>
        <a:buFontTx/>
        <a:buChar char="o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71450" algn="l" rtl="0" eaLnBrk="1" latinLnBrk="0" hangingPunct="1">
        <a:spcBef>
          <a:spcPts val="278"/>
        </a:spcBef>
        <a:buClr>
          <a:schemeClr val="accent3"/>
        </a:buClr>
        <a:buChar char="•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71450" algn="l" rtl="0" eaLnBrk="1" latinLnBrk="0" hangingPunct="1">
        <a:spcBef>
          <a:spcPts val="278"/>
        </a:spcBef>
        <a:buClr>
          <a:schemeClr val="accent2"/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1851660" indent="-171450" algn="l" rtl="0" eaLnBrk="1" latinLnBrk="0" hangingPunct="1">
        <a:spcBef>
          <a:spcPts val="278"/>
        </a:spcBef>
        <a:buClr>
          <a:schemeClr val="accent2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13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7.bin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28.wmf"/><Relationship Id="rId5" Type="http://schemas.openxmlformats.org/officeDocument/2006/relationships/image" Target="../media/image25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27.wmf"/><Relationship Id="rId14" Type="http://schemas.openxmlformats.org/officeDocument/2006/relationships/hyperlink" Target="http://www.mathssupport.org/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35.wmf"/><Relationship Id="rId18" Type="http://schemas.openxmlformats.org/officeDocument/2006/relationships/hyperlink" Target="http://www.mathssupport.org/" TargetMode="External"/><Relationship Id="rId3" Type="http://schemas.openxmlformats.org/officeDocument/2006/relationships/image" Target="../media/image30.wmf"/><Relationship Id="rId7" Type="http://schemas.openxmlformats.org/officeDocument/2006/relationships/image" Target="../media/image32.w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37.wmf"/><Relationship Id="rId2" Type="http://schemas.openxmlformats.org/officeDocument/2006/relationships/oleObject" Target="../embeddings/oleObject8.bin"/><Relationship Id="rId16" Type="http://schemas.openxmlformats.org/officeDocument/2006/relationships/oleObject" Target="../embeddings/oleObject1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34.wmf"/><Relationship Id="rId5" Type="http://schemas.openxmlformats.org/officeDocument/2006/relationships/image" Target="../media/image31.wmf"/><Relationship Id="rId15" Type="http://schemas.openxmlformats.org/officeDocument/2006/relationships/image" Target="../media/image36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33.wmf"/><Relationship Id="rId14" Type="http://schemas.openxmlformats.org/officeDocument/2006/relationships/oleObject" Target="../embeddings/oleObject14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EF492AFF-A359-48CB-AFDB-E35791A8269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69A8CD2F-EA74-47B7-85DE-A23F53230E42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04DA36-AB37-4DD8-94AA-453030403B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20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B4510FA6-054B-44A2-9CCE-DFDB17D57D33}" type="datetime3">
              <a:rPr lang="en-US" smtClean="0"/>
              <a:t>4 February 2024</a:t>
            </a:fld>
            <a:endParaRPr lang="en-US" dirty="0"/>
          </a:p>
        </p:txBody>
      </p:sp>
      <p:sp>
        <p:nvSpPr>
          <p:cNvPr id="13" name="Subtitle 1">
            <a:extLst>
              <a:ext uri="{FF2B5EF4-FFF2-40B4-BE49-F238E27FC236}">
                <a16:creationId xmlns:a16="http://schemas.microsoft.com/office/drawing/2014/main" id="{072A57B4-D07F-4590-BAAE-A87739E16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algn="l"/>
            <a:r>
              <a:rPr lang="en-US" dirty="0"/>
              <a:t>LO: Solve exponential equations using logarithms.</a:t>
            </a:r>
            <a:endParaRPr lang="en-GB" dirty="0"/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1195AA4D-AF53-4E42-844B-0BF5156408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>
            <a:normAutofit/>
          </a:bodyPr>
          <a:lstStyle/>
          <a:p>
            <a:r>
              <a:rPr lang="en-GB" sz="3200" dirty="0"/>
              <a:t>Solving exponential equations using logarithms</a:t>
            </a:r>
            <a:endParaRPr lang="en-GB" dirty="0"/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03AC0CC5-4141-40D6-A377-14A01F3D44DC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E5FDEA69-5222-46EA-BA6B-D8566BD791EF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96092"/>
            <a:ext cx="7772400" cy="694133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Solve using logarithms</a:t>
            </a:r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E546CBD9-F196-437C-8330-ADFE2AEC00B5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91F8C69F-0277-4354-80E4-7FCC628D0D3E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F4678E8-D00A-1FC5-A93F-BE00EDECBB4A}"/>
              </a:ext>
            </a:extLst>
          </p:cNvPr>
          <p:cNvSpPr/>
          <p:nvPr/>
        </p:nvSpPr>
        <p:spPr>
          <a:xfrm>
            <a:off x="3740743" y="4336302"/>
            <a:ext cx="5866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F5</a:t>
            </a:r>
            <a:endParaRPr lang="en-GB" sz="24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0DE782B-690B-50BD-7190-11CAA14AE0FE}"/>
              </a:ext>
            </a:extLst>
          </p:cNvPr>
          <p:cNvSpPr/>
          <p:nvPr/>
        </p:nvSpPr>
        <p:spPr>
          <a:xfrm>
            <a:off x="4264534" y="4348448"/>
            <a:ext cx="1562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SOLVE</a:t>
            </a:r>
            <a:endParaRPr lang="en-GB" sz="2400" dirty="0"/>
          </a:p>
        </p:txBody>
      </p:sp>
      <p:sp>
        <p:nvSpPr>
          <p:cNvPr id="36" name="Text Box 8">
            <a:extLst>
              <a:ext uri="{FF2B5EF4-FFF2-40B4-BE49-F238E27FC236}">
                <a16:creationId xmlns:a16="http://schemas.microsoft.com/office/drawing/2014/main" id="{57D09218-A517-C348-28E9-D79C4069F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2533" y="2036032"/>
            <a:ext cx="4200057" cy="36933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  <a:latin typeface="+mn-lt"/>
              </a:rPr>
              <a:t>Now we will use the GDC to solve it.</a:t>
            </a:r>
          </a:p>
        </p:txBody>
      </p:sp>
      <p:sp>
        <p:nvSpPr>
          <p:cNvPr id="38" name="Text Box 4">
            <a:extLst>
              <a:ext uri="{FF2B5EF4-FFF2-40B4-BE49-F238E27FC236}">
                <a16:creationId xmlns:a16="http://schemas.microsoft.com/office/drawing/2014/main" id="{4D0778D3-676D-2D27-C3A8-129C8430E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4780" y="1485488"/>
            <a:ext cx="4794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Give the answer correct to 3 sf.</a:t>
            </a:r>
            <a:endParaRPr lang="en-US" sz="2400" dirty="0">
              <a:cs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58F9157-480E-833A-52CE-5119485E89DF}"/>
              </a:ext>
            </a:extLst>
          </p:cNvPr>
          <p:cNvSpPr/>
          <p:nvPr/>
        </p:nvSpPr>
        <p:spPr>
          <a:xfrm>
            <a:off x="3214118" y="1989866"/>
            <a:ext cx="1180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25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1E677B9-A180-6A41-8D29-C5C1A3598464}"/>
              </a:ext>
            </a:extLst>
          </p:cNvPr>
          <p:cNvSpPr/>
          <p:nvPr/>
        </p:nvSpPr>
        <p:spPr>
          <a:xfrm>
            <a:off x="5802558" y="1041814"/>
            <a:ext cx="1180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25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 Box 4">
            <a:extLst>
              <a:ext uri="{FF2B5EF4-FFF2-40B4-BE49-F238E27FC236}">
                <a16:creationId xmlns:a16="http://schemas.microsoft.com/office/drawing/2014/main" id="{425E8D89-A9BF-F4F1-6285-7E7996C1E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565" y="1042263"/>
            <a:ext cx="1710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/>
              <a:t>Example 1</a:t>
            </a:r>
            <a:endParaRPr lang="en-US" sz="2400" b="1" dirty="0">
              <a:cs typeface="Times New Roman" pitchFamily="18" charset="0"/>
            </a:endParaRPr>
          </a:p>
        </p:txBody>
      </p:sp>
      <p:sp>
        <p:nvSpPr>
          <p:cNvPr id="45" name="Text Box 4">
            <a:extLst>
              <a:ext uri="{FF2B5EF4-FFF2-40B4-BE49-F238E27FC236}">
                <a16:creationId xmlns:a16="http://schemas.microsoft.com/office/drawing/2014/main" id="{08B2FD9C-22CA-8C19-50E6-86A79CE96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7673" y="1014313"/>
            <a:ext cx="2836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Solve the equation</a:t>
            </a:r>
            <a:endParaRPr lang="en-US" sz="2400" dirty="0">
              <a:cs typeface="Times New Roman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878986-F61A-B1E2-D585-78C0F46D378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" y="1828800"/>
            <a:ext cx="1989065" cy="466344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32232CE-19F3-434C-2BCA-0AD26F9A040F}"/>
              </a:ext>
            </a:extLst>
          </p:cNvPr>
          <p:cNvSpPr/>
          <p:nvPr/>
        </p:nvSpPr>
        <p:spPr>
          <a:xfrm>
            <a:off x="5087808" y="3288329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B074F5C-C126-735A-D5CB-19D7D282D441}"/>
              </a:ext>
            </a:extLst>
          </p:cNvPr>
          <p:cNvSpPr/>
          <p:nvPr/>
        </p:nvSpPr>
        <p:spPr>
          <a:xfrm>
            <a:off x="3524704" y="3288329"/>
            <a:ext cx="1739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Type in E1</a:t>
            </a:r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A94C12-976B-A9DA-CF8B-16C03243CE21}"/>
              </a:ext>
            </a:extLst>
          </p:cNvPr>
          <p:cNvSpPr/>
          <p:nvPr/>
        </p:nvSpPr>
        <p:spPr>
          <a:xfrm>
            <a:off x="5688057" y="3288329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CBCA694-B2A1-4F53-F9EE-3277BB80E362}"/>
              </a:ext>
            </a:extLst>
          </p:cNvPr>
          <p:cNvSpPr/>
          <p:nvPr/>
        </p:nvSpPr>
        <p:spPr>
          <a:xfrm>
            <a:off x="3267205" y="2363196"/>
            <a:ext cx="2728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Turn on the GDC</a:t>
            </a:r>
            <a:endParaRPr lang="en-GB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74A3FB-D0B7-923D-0842-190CE2628E40}"/>
              </a:ext>
            </a:extLst>
          </p:cNvPr>
          <p:cNvSpPr/>
          <p:nvPr/>
        </p:nvSpPr>
        <p:spPr>
          <a:xfrm>
            <a:off x="5050362" y="2741468"/>
            <a:ext cx="1562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19718F-4A50-ABA1-2336-C2A46F3C7F48}"/>
              </a:ext>
            </a:extLst>
          </p:cNvPr>
          <p:cNvSpPr/>
          <p:nvPr/>
        </p:nvSpPr>
        <p:spPr>
          <a:xfrm>
            <a:off x="3656408" y="2765636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cs typeface="Times New Roman" panose="02020603050405020304" pitchFamily="18" charset="0"/>
              </a:rPr>
              <a:t>maths</a:t>
            </a:r>
            <a:endParaRPr lang="en-GB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DA71CBD-4D85-89E7-7D26-05507B89B22F}"/>
              </a:ext>
            </a:extLst>
          </p:cNvPr>
          <p:cNvSpPr/>
          <p:nvPr/>
        </p:nvSpPr>
        <p:spPr>
          <a:xfrm>
            <a:off x="4696187" y="2726278"/>
            <a:ext cx="5237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  <a:sym typeface="Wingdings 3" panose="05040102010807070707" pitchFamily="18" charset="2"/>
              </a:rPr>
              <a:t></a:t>
            </a:r>
            <a:endParaRPr lang="en-GB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1DA89F6-3600-2621-84C1-C7C75251F427}"/>
              </a:ext>
            </a:extLst>
          </p:cNvPr>
          <p:cNvSpPr/>
          <p:nvPr/>
        </p:nvSpPr>
        <p:spPr>
          <a:xfrm>
            <a:off x="5117179" y="3789800"/>
            <a:ext cx="5693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2A5F968-39F4-1720-A2B6-AAAB62DCDF6E}"/>
              </a:ext>
            </a:extLst>
          </p:cNvPr>
          <p:cNvSpPr/>
          <p:nvPr/>
        </p:nvSpPr>
        <p:spPr>
          <a:xfrm>
            <a:off x="3554075" y="3789800"/>
            <a:ext cx="1739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Type in E2</a:t>
            </a:r>
            <a:endParaRPr lang="en-GB" sz="2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3BB8075-9F9C-4C64-06A3-A4BA6154AFC4}"/>
              </a:ext>
            </a:extLst>
          </p:cNvPr>
          <p:cNvSpPr/>
          <p:nvPr/>
        </p:nvSpPr>
        <p:spPr>
          <a:xfrm>
            <a:off x="5717428" y="3789800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25397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96092"/>
            <a:ext cx="7772400" cy="694133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Solve using logarithms</a:t>
            </a:r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E546CBD9-F196-437C-8330-ADFE2AEC00B5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91F8C69F-0277-4354-80E4-7FCC628D0D3E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063DE20-5AE0-BD16-E692-49F3782A8D99}"/>
              </a:ext>
            </a:extLst>
          </p:cNvPr>
          <p:cNvSpPr/>
          <p:nvPr/>
        </p:nvSpPr>
        <p:spPr>
          <a:xfrm>
            <a:off x="3652018" y="4908644"/>
            <a:ext cx="28764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The answer for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F9DF7E5-CF17-FF8A-81A1-FE93D07723A1}"/>
              </a:ext>
            </a:extLst>
          </p:cNvPr>
          <p:cNvSpPr/>
          <p:nvPr/>
        </p:nvSpPr>
        <p:spPr>
          <a:xfrm>
            <a:off x="6332240" y="4908959"/>
            <a:ext cx="22703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1.54795206</a:t>
            </a:r>
            <a:endParaRPr lang="en-GB" sz="24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AB2AC32-C454-FFED-C352-2FBB8065F746}"/>
              </a:ext>
            </a:extLst>
          </p:cNvPr>
          <p:cNvSpPr/>
          <p:nvPr/>
        </p:nvSpPr>
        <p:spPr>
          <a:xfrm>
            <a:off x="3647223" y="5499748"/>
            <a:ext cx="28764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Rounded to 3sf</a:t>
            </a:r>
            <a:endParaRPr lang="en-GB" sz="24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18226DA-A86E-B10D-4986-7CA08CF05418}"/>
              </a:ext>
            </a:extLst>
          </p:cNvPr>
          <p:cNvSpPr/>
          <p:nvPr/>
        </p:nvSpPr>
        <p:spPr>
          <a:xfrm>
            <a:off x="6304237" y="5451223"/>
            <a:ext cx="22703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>
                <a:cs typeface="Times New Roman" panose="02020603050405020304" pitchFamily="18" charset="0"/>
              </a:rPr>
              <a:t>1.55</a:t>
            </a:r>
            <a:endParaRPr lang="en-GB" sz="2400" dirty="0"/>
          </a:p>
        </p:txBody>
      </p:sp>
      <p:sp>
        <p:nvSpPr>
          <p:cNvPr id="36" name="Text Box 8">
            <a:extLst>
              <a:ext uri="{FF2B5EF4-FFF2-40B4-BE49-F238E27FC236}">
                <a16:creationId xmlns:a16="http://schemas.microsoft.com/office/drawing/2014/main" id="{57D09218-A517-C348-28E9-D79C4069F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2533" y="2036032"/>
            <a:ext cx="4200057" cy="36933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  <a:latin typeface="+mn-lt"/>
              </a:rPr>
              <a:t>Now we will use the GDC to solve it.</a:t>
            </a:r>
          </a:p>
        </p:txBody>
      </p:sp>
      <p:sp>
        <p:nvSpPr>
          <p:cNvPr id="38" name="Text Box 4">
            <a:extLst>
              <a:ext uri="{FF2B5EF4-FFF2-40B4-BE49-F238E27FC236}">
                <a16:creationId xmlns:a16="http://schemas.microsoft.com/office/drawing/2014/main" id="{4D0778D3-676D-2D27-C3A8-129C8430E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4780" y="1485488"/>
            <a:ext cx="4794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Give the answer correct to 3 sf.</a:t>
            </a:r>
            <a:endParaRPr lang="en-US" sz="2400" dirty="0">
              <a:cs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58F9157-480E-833A-52CE-5119485E89DF}"/>
              </a:ext>
            </a:extLst>
          </p:cNvPr>
          <p:cNvSpPr/>
          <p:nvPr/>
        </p:nvSpPr>
        <p:spPr>
          <a:xfrm>
            <a:off x="3214118" y="1989866"/>
            <a:ext cx="1180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25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1E677B9-A180-6A41-8D29-C5C1A3598464}"/>
              </a:ext>
            </a:extLst>
          </p:cNvPr>
          <p:cNvSpPr/>
          <p:nvPr/>
        </p:nvSpPr>
        <p:spPr>
          <a:xfrm>
            <a:off x="5802558" y="1041814"/>
            <a:ext cx="1180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25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 Box 4">
            <a:extLst>
              <a:ext uri="{FF2B5EF4-FFF2-40B4-BE49-F238E27FC236}">
                <a16:creationId xmlns:a16="http://schemas.microsoft.com/office/drawing/2014/main" id="{425E8D89-A9BF-F4F1-6285-7E7996C1E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565" y="1042263"/>
            <a:ext cx="1710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/>
              <a:t>Example 1</a:t>
            </a:r>
            <a:endParaRPr lang="en-US" sz="2400" b="1" dirty="0">
              <a:cs typeface="Times New Roman" pitchFamily="18" charset="0"/>
            </a:endParaRPr>
          </a:p>
        </p:txBody>
      </p:sp>
      <p:sp>
        <p:nvSpPr>
          <p:cNvPr id="45" name="Text Box 4">
            <a:extLst>
              <a:ext uri="{FF2B5EF4-FFF2-40B4-BE49-F238E27FC236}">
                <a16:creationId xmlns:a16="http://schemas.microsoft.com/office/drawing/2014/main" id="{08B2FD9C-22CA-8C19-50E6-86A79CE96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7673" y="1014313"/>
            <a:ext cx="2836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Solve the equation</a:t>
            </a:r>
            <a:endParaRPr lang="en-US" sz="2400" dirty="0">
              <a:cs typeface="Times New Roman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9FACA7-D38F-C70C-BF98-2119D77462D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" y="1828800"/>
            <a:ext cx="1997423" cy="466344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572B378-8853-7431-4935-F4F97897490E}"/>
              </a:ext>
            </a:extLst>
          </p:cNvPr>
          <p:cNvSpPr/>
          <p:nvPr/>
        </p:nvSpPr>
        <p:spPr>
          <a:xfrm>
            <a:off x="3740743" y="4336302"/>
            <a:ext cx="5866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F5</a:t>
            </a:r>
            <a:endParaRPr lang="en-GB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5F1B3F-914E-DB06-6973-0CBDC5C26FEC}"/>
              </a:ext>
            </a:extLst>
          </p:cNvPr>
          <p:cNvSpPr/>
          <p:nvPr/>
        </p:nvSpPr>
        <p:spPr>
          <a:xfrm>
            <a:off x="4264534" y="4348448"/>
            <a:ext cx="1562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SOLVE</a:t>
            </a:r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853625-209B-E107-AB83-36A110495B9B}"/>
              </a:ext>
            </a:extLst>
          </p:cNvPr>
          <p:cNvSpPr/>
          <p:nvPr/>
        </p:nvSpPr>
        <p:spPr>
          <a:xfrm>
            <a:off x="5087808" y="3288329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FAFAFC-9EC6-B0A3-2CB9-808D256C9E61}"/>
              </a:ext>
            </a:extLst>
          </p:cNvPr>
          <p:cNvSpPr/>
          <p:nvPr/>
        </p:nvSpPr>
        <p:spPr>
          <a:xfrm>
            <a:off x="3524704" y="3288329"/>
            <a:ext cx="1739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Type in E1</a:t>
            </a:r>
            <a:endParaRPr lang="en-GB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466FC72-178F-3A45-06E6-9CA4B21F243B}"/>
              </a:ext>
            </a:extLst>
          </p:cNvPr>
          <p:cNvSpPr/>
          <p:nvPr/>
        </p:nvSpPr>
        <p:spPr>
          <a:xfrm>
            <a:off x="5688057" y="3288329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F26AF-B9D2-3D63-E454-4B925E4E2832}"/>
              </a:ext>
            </a:extLst>
          </p:cNvPr>
          <p:cNvSpPr/>
          <p:nvPr/>
        </p:nvSpPr>
        <p:spPr>
          <a:xfrm>
            <a:off x="3267205" y="2363196"/>
            <a:ext cx="2728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Turn on the GDC</a:t>
            </a:r>
            <a:endParaRPr lang="en-GB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6367D40-DEFD-6197-7CDE-89B489C1D929}"/>
              </a:ext>
            </a:extLst>
          </p:cNvPr>
          <p:cNvSpPr/>
          <p:nvPr/>
        </p:nvSpPr>
        <p:spPr>
          <a:xfrm>
            <a:off x="5050362" y="2741468"/>
            <a:ext cx="1562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E2912A4-802B-4657-7D4D-19574E1F9D5D}"/>
              </a:ext>
            </a:extLst>
          </p:cNvPr>
          <p:cNvSpPr/>
          <p:nvPr/>
        </p:nvSpPr>
        <p:spPr>
          <a:xfrm>
            <a:off x="3656408" y="2765636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cs typeface="Times New Roman" panose="02020603050405020304" pitchFamily="18" charset="0"/>
              </a:rPr>
              <a:t>maths</a:t>
            </a:r>
            <a:endParaRPr lang="en-GB" sz="2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BA6EEFF-5338-E6A2-6D55-700B4436D26D}"/>
              </a:ext>
            </a:extLst>
          </p:cNvPr>
          <p:cNvSpPr/>
          <p:nvPr/>
        </p:nvSpPr>
        <p:spPr>
          <a:xfrm>
            <a:off x="4696187" y="2726278"/>
            <a:ext cx="5237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  <a:sym typeface="Wingdings 3" panose="05040102010807070707" pitchFamily="18" charset="2"/>
              </a:rPr>
              <a:t></a:t>
            </a:r>
            <a:endParaRPr lang="en-GB" sz="2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F1ACBC7-D12C-6D01-DCE4-5BF98EED75AD}"/>
              </a:ext>
            </a:extLst>
          </p:cNvPr>
          <p:cNvSpPr/>
          <p:nvPr/>
        </p:nvSpPr>
        <p:spPr>
          <a:xfrm>
            <a:off x="5117179" y="3789800"/>
            <a:ext cx="5693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C0DFD12-88EC-15C1-7CF4-14707A49535C}"/>
              </a:ext>
            </a:extLst>
          </p:cNvPr>
          <p:cNvSpPr/>
          <p:nvPr/>
        </p:nvSpPr>
        <p:spPr>
          <a:xfrm>
            <a:off x="3554075" y="3789800"/>
            <a:ext cx="1739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Type in E2</a:t>
            </a:r>
            <a:endParaRPr lang="en-GB" sz="2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E29EE14-DD52-2FFE-D719-FCD57E28C9D4}"/>
              </a:ext>
            </a:extLst>
          </p:cNvPr>
          <p:cNvSpPr/>
          <p:nvPr/>
        </p:nvSpPr>
        <p:spPr>
          <a:xfrm>
            <a:off x="5717428" y="3789800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55742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0979" y="73849"/>
            <a:ext cx="8229600" cy="6452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Solve using logarithms</a:t>
            </a:r>
            <a:endParaRPr lang="en-GB" altLang="en-US" sz="3200" i="1" dirty="0">
              <a:latin typeface="Times New Roman" panose="02020603050405020304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336675" y="1069975"/>
            <a:ext cx="5697394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Solve e</a:t>
            </a:r>
            <a:r>
              <a:rPr lang="en-GB" altLang="en-US" sz="2400" baseline="30000" dirty="0"/>
              <a:t>3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= 27</a:t>
            </a:r>
            <a:r>
              <a:rPr lang="en-GB" altLang="en-US" sz="2400" i="1" dirty="0">
                <a:latin typeface="Times New Roman" panose="02020603050405020304" pitchFamily="18" charset="0"/>
              </a:rPr>
              <a:t> </a:t>
            </a:r>
            <a:r>
              <a:rPr lang="en-GB" altLang="en-US" sz="2400" dirty="0"/>
              <a:t> giving an exact answer.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07902" y="2291732"/>
            <a:ext cx="37273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FF6600"/>
                </a:solidFill>
              </a:rPr>
              <a:t>Taking</a:t>
            </a:r>
            <a:r>
              <a:rPr lang="en-GB" altLang="en-US" sz="2400" dirty="0"/>
              <a:t> </a:t>
            </a:r>
            <a:r>
              <a:rPr lang="en-GB" altLang="en-US" dirty="0">
                <a:solidFill>
                  <a:srgbClr val="FF6600"/>
                </a:solidFill>
              </a:rPr>
              <a:t>natural logs of both sides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80979" y="3849016"/>
            <a:ext cx="15696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FF6600"/>
                </a:solidFill>
              </a:rPr>
              <a:t>Dividing by 3</a:t>
            </a:r>
          </a:p>
        </p:txBody>
      </p:sp>
      <p:sp>
        <p:nvSpPr>
          <p:cNvPr id="6" name="Rectangle 5"/>
          <p:cNvSpPr/>
          <p:nvPr/>
        </p:nvSpPr>
        <p:spPr>
          <a:xfrm>
            <a:off x="4358004" y="1667315"/>
            <a:ext cx="13003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</a:rPr>
              <a:t>e</a:t>
            </a:r>
            <a:r>
              <a:rPr lang="en-GB" altLang="en-US" sz="2400" baseline="30000" dirty="0">
                <a:solidFill>
                  <a:srgbClr val="002060"/>
                </a:solidFill>
              </a:rPr>
              <a:t>3</a:t>
            </a:r>
            <a:r>
              <a:rPr lang="en-GB" altLang="en-US" sz="2400" i="1" baseline="30000" dirty="0">
                <a:solidFill>
                  <a:srgbClr val="00206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02060"/>
                </a:solidFill>
              </a:rPr>
              <a:t> </a:t>
            </a:r>
            <a:r>
              <a:rPr lang="en-GB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altLang="en-US" sz="2400" dirty="0">
                <a:solidFill>
                  <a:srgbClr val="002060"/>
                </a:solidFill>
              </a:rPr>
              <a:t> 27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47006" y="2309387"/>
            <a:ext cx="20377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</a:rPr>
              <a:t>ln e</a:t>
            </a:r>
            <a:r>
              <a:rPr lang="en-GB" altLang="en-US" sz="2400" baseline="30000" dirty="0">
                <a:solidFill>
                  <a:srgbClr val="002060"/>
                </a:solidFill>
              </a:rPr>
              <a:t>3</a:t>
            </a:r>
            <a:r>
              <a:rPr lang="en-GB" altLang="en-US" sz="2400" i="1" baseline="30000" dirty="0">
                <a:solidFill>
                  <a:srgbClr val="00206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02060"/>
                </a:solidFill>
              </a:rPr>
              <a:t> </a:t>
            </a:r>
            <a:r>
              <a:rPr lang="en-GB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altLang="en-US" sz="2400" dirty="0">
                <a:solidFill>
                  <a:srgbClr val="002060"/>
                </a:solidFill>
              </a:rPr>
              <a:t> ln 27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75820" y="3017469"/>
            <a:ext cx="15776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</a:rPr>
              <a:t>3</a:t>
            </a:r>
            <a:r>
              <a:rPr lang="en-GB" altLang="en-US" sz="24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02060"/>
                </a:solidFill>
              </a:rPr>
              <a:t> </a:t>
            </a:r>
            <a:r>
              <a:rPr lang="en-GB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altLang="en-US" sz="2400" dirty="0">
                <a:solidFill>
                  <a:srgbClr val="002060"/>
                </a:solidFill>
              </a:rPr>
              <a:t> ln 27</a:t>
            </a:r>
            <a:endParaRPr lang="en-GB" sz="24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572000" y="3656592"/>
                <a:ext cx="1481496" cy="7541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sz="2400" i="1" dirty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x</a:t>
                </a:r>
                <a:r>
                  <a:rPr lang="en-GB" altLang="en-US" sz="2400" dirty="0">
                    <a:solidFill>
                      <a:srgbClr val="002060"/>
                    </a:solidFill>
                  </a:rPr>
                  <a:t>  </a:t>
                </a:r>
                <a:r>
                  <a:rPr lang="en-GB" alt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GB" altLang="en-US" sz="24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altLang="en-US" sz="2400" dirty="0">
                            <a:solidFill>
                              <a:srgbClr val="002060"/>
                            </a:solidFill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en-US" altLang="en-US" sz="2400" b="0" i="0" dirty="0" smtClean="0">
                            <a:solidFill>
                              <a:srgbClr val="002060"/>
                            </a:solidFill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altLang="en-US" sz="2400" b="0" i="0" dirty="0" smtClean="0">
                            <a:solidFill>
                              <a:srgbClr val="002060"/>
                            </a:solidFill>
                          </a:rPr>
                          <m:t> 27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altLang="en-US" sz="2400" dirty="0">
                            <a:solidFill>
                              <a:srgbClr val="002060"/>
                            </a:solidFill>
                          </a:rPr>
                          <m:t>3</m:t>
                        </m:r>
                      </m:den>
                    </m:f>
                  </m:oMath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56592"/>
                <a:ext cx="1481496" cy="754181"/>
              </a:xfrm>
              <a:prstGeom prst="rect">
                <a:avLst/>
              </a:prstGeom>
              <a:blipFill>
                <a:blip r:embed="rId2"/>
                <a:stretch>
                  <a:fillRect l="-6173"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22784" y="4469095"/>
            <a:ext cx="772103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Leave your answer in log form since an exact answer is required.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3627B1D9-3DDF-424A-8201-B3C3687840D6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72BA18FF-9B8D-413A-B591-60645ABB50EB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 Box 4">
            <a:extLst>
              <a:ext uri="{FF2B5EF4-FFF2-40B4-BE49-F238E27FC236}">
                <a16:creationId xmlns:a16="http://schemas.microsoft.com/office/drawing/2014/main" id="{8D6BBF92-D232-2AD1-E04D-B932A2D0C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143" y="3048297"/>
            <a:ext cx="36006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FF6600"/>
                </a:solidFill>
              </a:rPr>
              <a:t>Since ln e</a:t>
            </a:r>
            <a:r>
              <a:rPr lang="en-GB" altLang="en-US" i="1" baseline="30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= 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alt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we cancel l</a:t>
            </a:r>
            <a:r>
              <a:rPr lang="en-GB" altLang="en-US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and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</a:p>
        </p:txBody>
      </p:sp>
    </p:spTree>
    <p:extLst>
      <p:ext uri="{BB962C8B-B14F-4D97-AF65-F5344CB8AC3E}">
        <p14:creationId xmlns:p14="http://schemas.microsoft.com/office/powerpoint/2010/main" val="81444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5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0979" y="73849"/>
            <a:ext cx="8229600" cy="6452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Solve using logarithms</a:t>
            </a:r>
            <a:endParaRPr lang="en-GB" altLang="en-US" sz="3200" i="1" dirty="0">
              <a:latin typeface="Times New Roman" panose="02020603050405020304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336675" y="1069975"/>
            <a:ext cx="5668539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altLang="en-US" sz="2400" dirty="0"/>
              <a:t>Solve 2e  = 32</a:t>
            </a:r>
            <a:r>
              <a:rPr lang="en-GB" altLang="en-US" sz="2400" i="1" dirty="0">
                <a:latin typeface="Times New Roman" panose="02020603050405020304" pitchFamily="18" charset="0"/>
              </a:rPr>
              <a:t> </a:t>
            </a:r>
            <a:r>
              <a:rPr lang="en-GB" altLang="en-US" sz="2400" dirty="0"/>
              <a:t> giving an exact answer.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81567" y="2972606"/>
            <a:ext cx="37273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FF6600"/>
                </a:solidFill>
              </a:rPr>
              <a:t>Taking</a:t>
            </a:r>
            <a:r>
              <a:rPr lang="en-GB" altLang="en-US" sz="2400" dirty="0"/>
              <a:t> </a:t>
            </a:r>
            <a:r>
              <a:rPr lang="en-GB" altLang="en-US" dirty="0">
                <a:solidFill>
                  <a:srgbClr val="FF6600"/>
                </a:solidFill>
              </a:rPr>
              <a:t>natural logs of both sides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54644" y="4529890"/>
            <a:ext cx="18918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FF6600"/>
                </a:solidFill>
              </a:rPr>
              <a:t>Multiplying by 2</a:t>
            </a:r>
          </a:p>
        </p:txBody>
      </p:sp>
      <p:sp>
        <p:nvSpPr>
          <p:cNvPr id="6" name="Rectangle 5"/>
          <p:cNvSpPr/>
          <p:nvPr/>
        </p:nvSpPr>
        <p:spPr>
          <a:xfrm>
            <a:off x="4358004" y="1667315"/>
            <a:ext cx="13628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</a:rPr>
              <a:t>2e  </a:t>
            </a:r>
            <a:r>
              <a:rPr lang="en-GB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altLang="en-US" sz="2400" dirty="0">
                <a:solidFill>
                  <a:srgbClr val="002060"/>
                </a:solidFill>
              </a:rPr>
              <a:t> 32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20671" y="2990261"/>
            <a:ext cx="18934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</a:rPr>
              <a:t>ln e   </a:t>
            </a:r>
            <a:r>
              <a:rPr lang="en-GB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altLang="en-US" sz="2400" dirty="0">
                <a:solidFill>
                  <a:srgbClr val="002060"/>
                </a:solidFill>
              </a:rPr>
              <a:t> ln 16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70356" y="3717337"/>
            <a:ext cx="11128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altLang="en-US" sz="2400" dirty="0">
                <a:solidFill>
                  <a:srgbClr val="002060"/>
                </a:solidFill>
              </a:rPr>
              <a:t> ln 16</a:t>
            </a:r>
            <a:endParaRPr lang="en-GB" sz="24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545665" y="4337466"/>
                <a:ext cx="169629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sz="2400" i="1" dirty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x</a:t>
                </a:r>
                <a:r>
                  <a:rPr lang="en-GB" altLang="en-US" sz="2400" dirty="0">
                    <a:solidFill>
                      <a:srgbClr val="002060"/>
                    </a:solidFill>
                  </a:rPr>
                  <a:t>  </a:t>
                </a:r>
                <a:r>
                  <a:rPr lang="en-GB" alt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en-US" sz="2400" b="0" i="0" dirty="0" smtClean="0">
                        <a:solidFill>
                          <a:srgbClr val="002060"/>
                        </a:solidFill>
                      </a:rPr>
                      <m:t>2 </m:t>
                    </m:r>
                    <m:r>
                      <m:rPr>
                        <m:nor/>
                      </m:rPr>
                      <a:rPr lang="en-GB" altLang="en-US" sz="2400" dirty="0">
                        <a:solidFill>
                          <a:srgbClr val="002060"/>
                        </a:solidFill>
                      </a:rPr>
                      <m:t>l</m:t>
                    </m:r>
                    <m:r>
                      <m:rPr>
                        <m:nor/>
                      </m:rPr>
                      <a:rPr lang="en-US" altLang="en-US" sz="2400" dirty="0">
                        <a:solidFill>
                          <a:srgbClr val="002060"/>
                        </a:solidFill>
                      </a:rPr>
                      <m:t>n</m:t>
                    </m:r>
                    <m:r>
                      <m:rPr>
                        <m:nor/>
                      </m:rPr>
                      <a:rPr lang="en-US" altLang="en-US" sz="2400" dirty="0">
                        <a:solidFill>
                          <a:srgbClr val="002060"/>
                        </a:solidFill>
                      </a:rPr>
                      <m:t> 16</m:t>
                    </m:r>
                  </m:oMath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5665" y="4337466"/>
                <a:ext cx="1696298" cy="461665"/>
              </a:xfrm>
              <a:prstGeom prst="rect">
                <a:avLst/>
              </a:prstGeom>
              <a:blipFill>
                <a:blip r:embed="rId2"/>
                <a:stretch>
                  <a:fillRect l="-5755" t="-10667" r="-1439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535264" y="5311897"/>
            <a:ext cx="772103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Leave your answer in log form since an exact answer is required.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3627B1D9-3DDF-424A-8201-B3C3687840D6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72BA18FF-9B8D-413A-B591-60645ABB50EB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 Box 4">
            <a:extLst>
              <a:ext uri="{FF2B5EF4-FFF2-40B4-BE49-F238E27FC236}">
                <a16:creationId xmlns:a16="http://schemas.microsoft.com/office/drawing/2014/main" id="{8D6BBF92-D232-2AD1-E04D-B932A2D0C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808" y="3729171"/>
            <a:ext cx="36006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FF6600"/>
                </a:solidFill>
              </a:rPr>
              <a:t>Since ln e</a:t>
            </a:r>
            <a:r>
              <a:rPr lang="en-GB" altLang="en-US" i="1" baseline="30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= 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alt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we cancel l</a:t>
            </a:r>
            <a:r>
              <a:rPr lang="en-GB" altLang="en-US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and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FD0828-E962-5245-31D8-C80AF4F03CE5}"/>
                  </a:ext>
                </a:extLst>
              </p:cNvPr>
              <p:cNvSpPr txBox="1"/>
              <p:nvPr/>
            </p:nvSpPr>
            <p:spPr>
              <a:xfrm>
                <a:off x="2615184" y="1069975"/>
                <a:ext cx="172804" cy="3038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FD0828-E962-5245-31D8-C80AF4F03C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5184" y="1069975"/>
                <a:ext cx="172804" cy="303866"/>
              </a:xfrm>
              <a:prstGeom prst="rect">
                <a:avLst/>
              </a:prstGeom>
              <a:blipFill>
                <a:blip r:embed="rId4"/>
                <a:stretch>
                  <a:fillRect l="-10714" r="-10714" b="-20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7CE4321-5C29-0AF4-8739-9CB5A8EA7883}"/>
                  </a:ext>
                </a:extLst>
              </p:cNvPr>
              <p:cNvSpPr txBox="1"/>
              <p:nvPr/>
            </p:nvSpPr>
            <p:spPr>
              <a:xfrm>
                <a:off x="4797552" y="1654234"/>
                <a:ext cx="172804" cy="3038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US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7CE4321-5C29-0AF4-8739-9CB5A8EA78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7552" y="1654234"/>
                <a:ext cx="172804" cy="303866"/>
              </a:xfrm>
              <a:prstGeom prst="rect">
                <a:avLst/>
              </a:prstGeom>
              <a:blipFill>
                <a:blip r:embed="rId5"/>
                <a:stretch>
                  <a:fillRect l="-10714" r="-10714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4">
            <a:extLst>
              <a:ext uri="{FF2B5EF4-FFF2-40B4-BE49-F238E27FC236}">
                <a16:creationId xmlns:a16="http://schemas.microsoft.com/office/drawing/2014/main" id="{D299D3AC-7B0D-E049-DC5C-AF9AD96FE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90" y="2243102"/>
            <a:ext cx="15696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FF6600"/>
                </a:solidFill>
              </a:rPr>
              <a:t>Dividing by 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A7126CD-1467-B3BB-3764-7F6779EE8910}"/>
              </a:ext>
            </a:extLst>
          </p:cNvPr>
          <p:cNvSpPr/>
          <p:nvPr/>
        </p:nvSpPr>
        <p:spPr>
          <a:xfrm>
            <a:off x="4358004" y="2205010"/>
            <a:ext cx="13083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</a:rPr>
              <a:t>  e  </a:t>
            </a:r>
            <a:r>
              <a:rPr lang="en-GB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altLang="en-US" sz="2400" dirty="0">
                <a:solidFill>
                  <a:srgbClr val="002060"/>
                </a:solidFill>
              </a:rPr>
              <a:t> 16</a:t>
            </a:r>
            <a:endParaRPr lang="en-GB" sz="24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F8F3F93-5D0A-90DD-1882-AC5578370BC3}"/>
                  </a:ext>
                </a:extLst>
              </p:cNvPr>
              <p:cNvSpPr txBox="1"/>
              <p:nvPr/>
            </p:nvSpPr>
            <p:spPr>
              <a:xfrm>
                <a:off x="4797552" y="2191929"/>
                <a:ext cx="172804" cy="3038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US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F8F3F93-5D0A-90DD-1882-AC5578370B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7552" y="2191929"/>
                <a:ext cx="172804" cy="303866"/>
              </a:xfrm>
              <a:prstGeom prst="rect">
                <a:avLst/>
              </a:prstGeom>
              <a:blipFill>
                <a:blip r:embed="rId6"/>
                <a:stretch>
                  <a:fillRect l="-10714" r="-10714" b="-20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263DBB5-5006-39F7-8008-DD9C9C8B0951}"/>
                  </a:ext>
                </a:extLst>
              </p:cNvPr>
              <p:cNvSpPr txBox="1"/>
              <p:nvPr/>
            </p:nvSpPr>
            <p:spPr>
              <a:xfrm>
                <a:off x="4711150" y="2990261"/>
                <a:ext cx="172804" cy="3038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US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263DBB5-5006-39F7-8008-DD9C9C8B09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1150" y="2990261"/>
                <a:ext cx="172804" cy="303866"/>
              </a:xfrm>
              <a:prstGeom prst="rect">
                <a:avLst/>
              </a:prstGeom>
              <a:blipFill>
                <a:blip r:embed="rId7"/>
                <a:stretch>
                  <a:fillRect l="-14286" r="-10714" b="-20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5A355BE-45C4-7C0A-E386-310EE1AE308F}"/>
                  </a:ext>
                </a:extLst>
              </p:cNvPr>
              <p:cNvSpPr txBox="1"/>
              <p:nvPr/>
            </p:nvSpPr>
            <p:spPr>
              <a:xfrm>
                <a:off x="4706577" y="3736475"/>
                <a:ext cx="269946" cy="4727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28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28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US" sz="28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5A355BE-45C4-7C0A-E386-310EE1AE30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577" y="3736475"/>
                <a:ext cx="269946" cy="47275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724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5" grpId="0"/>
      <p:bldP spid="16" grpId="0"/>
      <p:bldP spid="17" grpId="0"/>
      <p:bldP spid="10" grpId="0"/>
      <p:bldP spid="11" grpId="0"/>
      <p:bldP spid="13" grpId="0"/>
      <p:bldP spid="14" grpId="0"/>
      <p:bldP spid="19" grpId="0"/>
      <p:bldP spid="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0979" y="73849"/>
            <a:ext cx="8229600" cy="6452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/>
              <a:t>Solving equations of the form </a:t>
            </a:r>
            <a:r>
              <a:rPr lang="en-GB" altLang="en-US" sz="3200" i="1">
                <a:latin typeface="Times New Roman" panose="02020603050405020304" pitchFamily="18" charset="0"/>
              </a:rPr>
              <a:t>a</a:t>
            </a:r>
            <a:r>
              <a:rPr lang="en-GB" altLang="en-US" sz="3200" i="1" baseline="30000">
                <a:latin typeface="Times New Roman" panose="02020603050405020304" pitchFamily="18" charset="0"/>
              </a:rPr>
              <a:t>x</a:t>
            </a:r>
            <a:r>
              <a:rPr lang="en-GB" altLang="en-US" sz="3200"/>
              <a:t> = </a:t>
            </a:r>
            <a:r>
              <a:rPr lang="en-GB" altLang="en-US" sz="3200" i="1">
                <a:latin typeface="Times New Roman" panose="02020603050405020304" pitchFamily="18" charset="0"/>
              </a:rPr>
              <a:t>b</a:t>
            </a:r>
            <a:endParaRPr lang="en-GB" altLang="en-US" sz="3200" i="1" dirty="0">
              <a:latin typeface="Times New Roman" panose="02020603050405020304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224922" y="887029"/>
            <a:ext cx="7459853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Find the exact points of intersection of y = 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– 4 and y = 3 – 10e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– x</a:t>
            </a:r>
            <a:r>
              <a:rPr lang="en-GB" altLang="en-US" sz="2400" i="1" dirty="0">
                <a:latin typeface="Times New Roman" panose="02020603050405020304" pitchFamily="18" charset="0"/>
              </a:rPr>
              <a:t> </a:t>
            </a:r>
            <a:r>
              <a:rPr lang="en-GB" altLang="en-US" sz="2400" dirty="0"/>
              <a:t> giving an exact answer.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0825" y="1884936"/>
            <a:ext cx="40398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The functions meet where 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94140" y="2439778"/>
            <a:ext cx="161294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FF6600"/>
                </a:solidFill>
              </a:rPr>
              <a:t>Equating to 0</a:t>
            </a:r>
          </a:p>
        </p:txBody>
      </p:sp>
      <p:sp>
        <p:nvSpPr>
          <p:cNvPr id="6" name="Rectangle 5"/>
          <p:cNvSpPr/>
          <p:nvPr/>
        </p:nvSpPr>
        <p:spPr>
          <a:xfrm>
            <a:off x="4290713" y="1884092"/>
            <a:ext cx="9509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– 4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31388" y="2361523"/>
            <a:ext cx="32622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– 4 - 3 + 10e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– x</a:t>
            </a:r>
            <a:r>
              <a:rPr lang="en-GB" altLang="en-US" sz="2400" dirty="0">
                <a:solidFill>
                  <a:srgbClr val="002060"/>
                </a:solidFill>
              </a:rPr>
              <a:t> = 0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09013" y="2845818"/>
            <a:ext cx="25474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– 7 + 10e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– x</a:t>
            </a:r>
            <a:r>
              <a:rPr lang="en-GB" altLang="en-US" sz="2400" dirty="0">
                <a:solidFill>
                  <a:srgbClr val="002060"/>
                </a:solidFill>
              </a:rPr>
              <a:t> = 0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40668" y="3312483"/>
            <a:ext cx="24961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e</a:t>
            </a:r>
            <a:r>
              <a:rPr lang="en-GB" altLang="en-US" sz="2400" baseline="30000" dirty="0">
                <a:latin typeface="Times New Roman" panose="02020603050405020304" pitchFamily="18" charset="0"/>
              </a:rPr>
              <a:t>2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– 7e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+ 10</a:t>
            </a:r>
            <a:r>
              <a:rPr lang="en-GB" altLang="en-US" sz="2400" dirty="0">
                <a:solidFill>
                  <a:srgbClr val="002060"/>
                </a:solidFill>
              </a:rPr>
              <a:t> = 0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60835" y="3366344"/>
            <a:ext cx="20152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FF6600"/>
                </a:solidFill>
              </a:rPr>
              <a:t>Multiplying by e</a:t>
            </a:r>
            <a:r>
              <a:rPr lang="en-GB" altLang="en-US" i="1" baseline="30000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997747" y="3761249"/>
            <a:ext cx="11753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</a:rPr>
              <a:t>(</a:t>
            </a:r>
            <a:r>
              <a:rPr lang="en-GB" altLang="en-US" sz="2400" dirty="0"/>
              <a:t>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– 2)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94140" y="3853582"/>
            <a:ext cx="13853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FF6600"/>
                </a:solidFill>
              </a:rPr>
              <a:t>Factorising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94140" y="4284783"/>
            <a:ext cx="157126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FF6600"/>
                </a:solidFill>
              </a:rPr>
              <a:t>Solving for x</a:t>
            </a:r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3627B1D9-3DDF-424A-8201-B3C3687840D6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2"/>
            <a:extLst>
              <a:ext uri="{FF2B5EF4-FFF2-40B4-BE49-F238E27FC236}">
                <a16:creationId xmlns:a16="http://schemas.microsoft.com/office/drawing/2014/main" id="{72BA18FF-9B8D-413A-B591-60645ABB50EB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525B12-60E6-71DA-4CDF-DE70D4BB9D57}"/>
              </a:ext>
            </a:extLst>
          </p:cNvPr>
          <p:cNvSpPr/>
          <p:nvPr/>
        </p:nvSpPr>
        <p:spPr>
          <a:xfrm>
            <a:off x="5599228" y="1871833"/>
            <a:ext cx="14302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3 – 10e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– x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BB8A51C-0231-D464-C017-83579D63D448}"/>
              </a:ext>
            </a:extLst>
          </p:cNvPr>
          <p:cNvSpPr/>
          <p:nvPr/>
        </p:nvSpPr>
        <p:spPr>
          <a:xfrm>
            <a:off x="5221190" y="1876950"/>
            <a:ext cx="4586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/>
          </a:p>
        </p:txBody>
      </p:sp>
      <p:sp>
        <p:nvSpPr>
          <p:cNvPr id="21" name="Text Box 9">
            <a:extLst>
              <a:ext uri="{FF2B5EF4-FFF2-40B4-BE49-F238E27FC236}">
                <a16:creationId xmlns:a16="http://schemas.microsoft.com/office/drawing/2014/main" id="{15F9BE83-78C6-DE95-9E37-2DE20F3DB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79" y="2929836"/>
            <a:ext cx="13821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FF6600"/>
                </a:solidFill>
              </a:rPr>
              <a:t>Simplifying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EE4E0E0-9CA8-0827-AAEE-DDD4752C46DF}"/>
              </a:ext>
            </a:extLst>
          </p:cNvPr>
          <p:cNvSpPr/>
          <p:nvPr/>
        </p:nvSpPr>
        <p:spPr>
          <a:xfrm>
            <a:off x="4056299" y="3748146"/>
            <a:ext cx="11753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</a:rPr>
              <a:t>(</a:t>
            </a:r>
            <a:r>
              <a:rPr lang="en-GB" altLang="en-US" sz="2400" dirty="0"/>
              <a:t>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– 5)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9913C06-1CA3-759C-7EEA-9F147D3BC806}"/>
              </a:ext>
            </a:extLst>
          </p:cNvPr>
          <p:cNvSpPr/>
          <p:nvPr/>
        </p:nvSpPr>
        <p:spPr>
          <a:xfrm>
            <a:off x="5223017" y="3732035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</a:rPr>
              <a:t>= 0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738C9C3-011C-8ECD-55F4-81CA1D6EC7A3}"/>
              </a:ext>
            </a:extLst>
          </p:cNvPr>
          <p:cNvSpPr/>
          <p:nvPr/>
        </p:nvSpPr>
        <p:spPr>
          <a:xfrm>
            <a:off x="3406299" y="4190741"/>
            <a:ext cx="9717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= 2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62B41B2-12B7-9358-8396-3A894A90A676}"/>
              </a:ext>
            </a:extLst>
          </p:cNvPr>
          <p:cNvSpPr/>
          <p:nvPr/>
        </p:nvSpPr>
        <p:spPr>
          <a:xfrm>
            <a:off x="4914827" y="4135197"/>
            <a:ext cx="9717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= 5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ABA6FD1-6A17-43A1-B6CD-F37432700A87}"/>
              </a:ext>
            </a:extLst>
          </p:cNvPr>
          <p:cNvSpPr/>
          <p:nvPr/>
        </p:nvSpPr>
        <p:spPr>
          <a:xfrm>
            <a:off x="4489267" y="4190741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</a:rPr>
              <a:t>or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264D127-2097-860F-93EF-E2E767FD332E}"/>
              </a:ext>
            </a:extLst>
          </p:cNvPr>
          <p:cNvSpPr/>
          <p:nvPr/>
        </p:nvSpPr>
        <p:spPr>
          <a:xfrm>
            <a:off x="3344384" y="4709113"/>
            <a:ext cx="1186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= ln 2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9667FEC-A66A-C289-1836-4554B159612B}"/>
              </a:ext>
            </a:extLst>
          </p:cNvPr>
          <p:cNvSpPr/>
          <p:nvPr/>
        </p:nvSpPr>
        <p:spPr>
          <a:xfrm>
            <a:off x="4974500" y="4681620"/>
            <a:ext cx="11865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= ln 5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9D2B443-8253-6DA3-5524-A78327C7836D}"/>
              </a:ext>
            </a:extLst>
          </p:cNvPr>
          <p:cNvSpPr/>
          <p:nvPr/>
        </p:nvSpPr>
        <p:spPr>
          <a:xfrm>
            <a:off x="4522738" y="4681620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</a:rPr>
              <a:t>or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3E6BAB0-96A3-FDBD-5055-B0B3C281FEA8}"/>
              </a:ext>
            </a:extLst>
          </p:cNvPr>
          <p:cNvSpPr/>
          <p:nvPr/>
        </p:nvSpPr>
        <p:spPr>
          <a:xfrm>
            <a:off x="199404" y="5198698"/>
            <a:ext cx="21066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When </a:t>
            </a:r>
            <a:r>
              <a:rPr lang="en-GB" altLang="en-US" sz="2400" i="1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= ln 2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6D2082E-1239-EB61-6041-DC93B02A2511}"/>
              </a:ext>
            </a:extLst>
          </p:cNvPr>
          <p:cNvSpPr/>
          <p:nvPr/>
        </p:nvSpPr>
        <p:spPr>
          <a:xfrm>
            <a:off x="4356253" y="5087742"/>
            <a:ext cx="7489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= -2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FE8C048-6C64-4400-0917-4B197FFD42B2}"/>
              </a:ext>
            </a:extLst>
          </p:cNvPr>
          <p:cNvSpPr/>
          <p:nvPr/>
        </p:nvSpPr>
        <p:spPr>
          <a:xfrm>
            <a:off x="199404" y="5608956"/>
            <a:ext cx="21066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When </a:t>
            </a:r>
            <a:r>
              <a:rPr lang="en-GB" altLang="en-US" sz="2400" i="1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= ln 5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22FB76B-3195-A9D5-7390-240C11FC9142}"/>
              </a:ext>
            </a:extLst>
          </p:cNvPr>
          <p:cNvSpPr/>
          <p:nvPr/>
        </p:nvSpPr>
        <p:spPr>
          <a:xfrm>
            <a:off x="2723442" y="5124752"/>
            <a:ext cx="16498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sz="2400" dirty="0"/>
              <a:t> = </a:t>
            </a:r>
            <a:r>
              <a:rPr lang="en-GB" altLang="en-US" sz="2400" dirty="0" err="1"/>
              <a:t>e</a:t>
            </a:r>
            <a:r>
              <a:rPr lang="en-GB" altLang="en-US" sz="2400" baseline="30000" dirty="0" err="1">
                <a:latin typeface="Times New Roman" panose="02020603050405020304" pitchFamily="18" charset="0"/>
              </a:rPr>
              <a:t>ln</a:t>
            </a:r>
            <a:r>
              <a:rPr lang="en-GB" altLang="en-US" sz="2400" baseline="30000" dirty="0">
                <a:latin typeface="Times New Roman" panose="02020603050405020304" pitchFamily="18" charset="0"/>
              </a:rPr>
              <a:t> 2</a:t>
            </a:r>
            <a:r>
              <a:rPr lang="en-GB" altLang="en-US" sz="2400" dirty="0"/>
              <a:t> – 4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502A193-AC95-D8EB-0266-1459B0E161D1}"/>
              </a:ext>
            </a:extLst>
          </p:cNvPr>
          <p:cNvSpPr/>
          <p:nvPr/>
        </p:nvSpPr>
        <p:spPr>
          <a:xfrm>
            <a:off x="4343837" y="5535579"/>
            <a:ext cx="570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= 1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75915C8-0251-647E-CA36-8190392ED752}"/>
              </a:ext>
            </a:extLst>
          </p:cNvPr>
          <p:cNvSpPr/>
          <p:nvPr/>
        </p:nvSpPr>
        <p:spPr>
          <a:xfrm>
            <a:off x="2711026" y="5572589"/>
            <a:ext cx="16498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sz="2400" dirty="0"/>
              <a:t> = </a:t>
            </a:r>
            <a:r>
              <a:rPr lang="en-GB" altLang="en-US" sz="2400" dirty="0" err="1"/>
              <a:t>e</a:t>
            </a:r>
            <a:r>
              <a:rPr lang="en-GB" altLang="en-US" sz="2400" baseline="30000" dirty="0" err="1">
                <a:latin typeface="Times New Roman" panose="02020603050405020304" pitchFamily="18" charset="0"/>
              </a:rPr>
              <a:t>ln</a:t>
            </a:r>
            <a:r>
              <a:rPr lang="en-GB" altLang="en-US" sz="2400" baseline="30000" dirty="0">
                <a:latin typeface="Times New Roman" panose="02020603050405020304" pitchFamily="18" charset="0"/>
              </a:rPr>
              <a:t> 5</a:t>
            </a:r>
            <a:r>
              <a:rPr lang="en-GB" altLang="en-US" sz="2400" dirty="0"/>
              <a:t> – 4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DA182DBA-599D-3774-1FAD-D0FE4A4B3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177" y="6026440"/>
            <a:ext cx="50369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The functions meet at two points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F3D358A-659F-847D-61D2-5C991A286114}"/>
              </a:ext>
            </a:extLst>
          </p:cNvPr>
          <p:cNvSpPr/>
          <p:nvPr/>
        </p:nvSpPr>
        <p:spPr>
          <a:xfrm>
            <a:off x="5052293" y="6019363"/>
            <a:ext cx="14269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(ln 2, -2)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D20C8A3-3E36-E233-AF59-38D895305D1D}"/>
              </a:ext>
            </a:extLst>
          </p:cNvPr>
          <p:cNvSpPr/>
          <p:nvPr/>
        </p:nvSpPr>
        <p:spPr>
          <a:xfrm>
            <a:off x="6974335" y="5986029"/>
            <a:ext cx="12490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(ln 5, 1)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CF87748-4A24-48CE-1C7D-3FE9E856B927}"/>
              </a:ext>
            </a:extLst>
          </p:cNvPr>
          <p:cNvSpPr/>
          <p:nvPr/>
        </p:nvSpPr>
        <p:spPr>
          <a:xfrm>
            <a:off x="6374711" y="5997244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</a:rPr>
              <a:t>and</a:t>
            </a:r>
            <a:endParaRPr lang="en-GB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728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7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0979" y="73849"/>
            <a:ext cx="8229600" cy="6452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/>
              <a:t>Solving equations of the form </a:t>
            </a:r>
            <a:r>
              <a:rPr lang="en-GB" altLang="en-US" sz="3200" i="1">
                <a:latin typeface="Times New Roman" panose="02020603050405020304" pitchFamily="18" charset="0"/>
              </a:rPr>
              <a:t>a</a:t>
            </a:r>
            <a:r>
              <a:rPr lang="en-GB" altLang="en-US" sz="3200" i="1" baseline="30000">
                <a:latin typeface="Times New Roman" panose="02020603050405020304" pitchFamily="18" charset="0"/>
              </a:rPr>
              <a:t>x</a:t>
            </a:r>
            <a:r>
              <a:rPr lang="en-GB" altLang="en-US" sz="3200"/>
              <a:t> = </a:t>
            </a:r>
            <a:r>
              <a:rPr lang="en-GB" altLang="en-US" sz="3200" i="1">
                <a:latin typeface="Times New Roman" panose="02020603050405020304" pitchFamily="18" charset="0"/>
              </a:rPr>
              <a:t>b</a:t>
            </a:r>
            <a:endParaRPr lang="en-GB" altLang="en-US" sz="3200" i="1" dirty="0">
              <a:latin typeface="Times New Roman" panose="02020603050405020304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894946" y="887029"/>
            <a:ext cx="7789830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Find the exact points of intersection of y = 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– 4 and y = 3 – 10e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– x</a:t>
            </a:r>
            <a:r>
              <a:rPr lang="en-GB" altLang="en-US" sz="2400" i="1" dirty="0">
                <a:latin typeface="Times New Roman" panose="02020603050405020304" pitchFamily="18" charset="0"/>
              </a:rPr>
              <a:t>. </a:t>
            </a:r>
            <a:r>
              <a:rPr lang="en-GB" altLang="en-US" sz="2400" dirty="0"/>
              <a:t>Check the solution using technology.</a:t>
            </a:r>
          </a:p>
        </p:txBody>
      </p:sp>
      <p:sp>
        <p:nvSpPr>
          <p:cNvPr id="7" name="Rectangle 6"/>
          <p:cNvSpPr/>
          <p:nvPr/>
        </p:nvSpPr>
        <p:spPr>
          <a:xfrm>
            <a:off x="3102542" y="2382667"/>
            <a:ext cx="33579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Use the GDC to check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3627B1D9-3DDF-424A-8201-B3C3687840D6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2"/>
            <a:extLst>
              <a:ext uri="{FF2B5EF4-FFF2-40B4-BE49-F238E27FC236}">
                <a16:creationId xmlns:a16="http://schemas.microsoft.com/office/drawing/2014/main" id="{72BA18FF-9B8D-413A-B591-60645ABB50EB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DA182DBA-599D-3774-1FAD-D0FE4A4B3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404" y="1839098"/>
            <a:ext cx="50369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The functions meet at two points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F3D358A-659F-847D-61D2-5C991A286114}"/>
              </a:ext>
            </a:extLst>
          </p:cNvPr>
          <p:cNvSpPr/>
          <p:nvPr/>
        </p:nvSpPr>
        <p:spPr>
          <a:xfrm>
            <a:off x="5033520" y="1832021"/>
            <a:ext cx="14269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(ln 2, -2)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D20C8A3-3E36-E233-AF59-38D895305D1D}"/>
              </a:ext>
            </a:extLst>
          </p:cNvPr>
          <p:cNvSpPr/>
          <p:nvPr/>
        </p:nvSpPr>
        <p:spPr>
          <a:xfrm>
            <a:off x="6955562" y="1798687"/>
            <a:ext cx="12490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(ln 5, 1)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CF87748-4A24-48CE-1C7D-3FE9E856B927}"/>
              </a:ext>
            </a:extLst>
          </p:cNvPr>
          <p:cNvSpPr/>
          <p:nvPr/>
        </p:nvSpPr>
        <p:spPr>
          <a:xfrm>
            <a:off x="6355938" y="1809902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</a:rPr>
              <a:t>and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46A41A1-7C30-C768-1462-326D4DCD602F}"/>
              </a:ext>
            </a:extLst>
          </p:cNvPr>
          <p:cNvSpPr/>
          <p:nvPr/>
        </p:nvSpPr>
        <p:spPr>
          <a:xfrm>
            <a:off x="3102542" y="2837664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Y=</a:t>
            </a:r>
            <a:endParaRPr lang="en-GB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C4FCDC-2D91-CDD1-D35F-03B63D6A044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" y="2286000"/>
            <a:ext cx="1831925" cy="429768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02C73A28-9FA8-1BF9-F744-AF8696F5C81F}"/>
              </a:ext>
            </a:extLst>
          </p:cNvPr>
          <p:cNvSpPr/>
          <p:nvPr/>
        </p:nvSpPr>
        <p:spPr>
          <a:xfrm>
            <a:off x="6346530" y="2407681"/>
            <a:ext cx="32622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Turn on the GDC</a:t>
            </a:r>
            <a:endParaRPr lang="en-GB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828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6" grpId="0"/>
      <p:bldP spid="37" grpId="0"/>
      <p:bldP spid="38" grpId="0"/>
      <p:bldP spid="39" grpId="0"/>
      <p:bldP spid="16" grpId="0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0979" y="73849"/>
            <a:ext cx="8229600" cy="6452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/>
              <a:t>Solving equations of the form </a:t>
            </a:r>
            <a:r>
              <a:rPr lang="en-GB" altLang="en-US" sz="3200" i="1">
                <a:latin typeface="Times New Roman" panose="02020603050405020304" pitchFamily="18" charset="0"/>
              </a:rPr>
              <a:t>a</a:t>
            </a:r>
            <a:r>
              <a:rPr lang="en-GB" altLang="en-US" sz="3200" i="1" baseline="30000">
                <a:latin typeface="Times New Roman" panose="02020603050405020304" pitchFamily="18" charset="0"/>
              </a:rPr>
              <a:t>x</a:t>
            </a:r>
            <a:r>
              <a:rPr lang="en-GB" altLang="en-US" sz="3200"/>
              <a:t> = </a:t>
            </a:r>
            <a:r>
              <a:rPr lang="en-GB" altLang="en-US" sz="3200" i="1">
                <a:latin typeface="Times New Roman" panose="02020603050405020304" pitchFamily="18" charset="0"/>
              </a:rPr>
              <a:t>b</a:t>
            </a:r>
            <a:endParaRPr lang="en-GB" altLang="en-US" sz="3200" i="1" dirty="0">
              <a:latin typeface="Times New Roman" panose="02020603050405020304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894946" y="887029"/>
            <a:ext cx="7789830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Find the exact points of intersection of y = 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– 4 and y = 3 – 10e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– x</a:t>
            </a:r>
            <a:r>
              <a:rPr lang="en-GB" altLang="en-US" sz="2400" i="1" dirty="0">
                <a:latin typeface="Times New Roman" panose="02020603050405020304" pitchFamily="18" charset="0"/>
              </a:rPr>
              <a:t>. </a:t>
            </a:r>
            <a:r>
              <a:rPr lang="en-GB" altLang="en-US" sz="2400" dirty="0"/>
              <a:t>Check the solution using technology.</a:t>
            </a:r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3627B1D9-3DDF-424A-8201-B3C3687840D6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2"/>
            <a:extLst>
              <a:ext uri="{FF2B5EF4-FFF2-40B4-BE49-F238E27FC236}">
                <a16:creationId xmlns:a16="http://schemas.microsoft.com/office/drawing/2014/main" id="{72BA18FF-9B8D-413A-B591-60645ABB50EB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DA182DBA-599D-3774-1FAD-D0FE4A4B3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404" y="1839098"/>
            <a:ext cx="50369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The functions meet at two points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F3D358A-659F-847D-61D2-5C991A286114}"/>
              </a:ext>
            </a:extLst>
          </p:cNvPr>
          <p:cNvSpPr/>
          <p:nvPr/>
        </p:nvSpPr>
        <p:spPr>
          <a:xfrm>
            <a:off x="5033520" y="1832021"/>
            <a:ext cx="14269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(ln 2, -2)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D20C8A3-3E36-E233-AF59-38D895305D1D}"/>
              </a:ext>
            </a:extLst>
          </p:cNvPr>
          <p:cNvSpPr/>
          <p:nvPr/>
        </p:nvSpPr>
        <p:spPr>
          <a:xfrm>
            <a:off x="6955562" y="1798687"/>
            <a:ext cx="12490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(ln 5, 1)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CF87748-4A24-48CE-1C7D-3FE9E856B927}"/>
              </a:ext>
            </a:extLst>
          </p:cNvPr>
          <p:cNvSpPr/>
          <p:nvPr/>
        </p:nvSpPr>
        <p:spPr>
          <a:xfrm>
            <a:off x="6355938" y="1809902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</a:rPr>
              <a:t>and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D82C15-7307-385F-F5AB-123C9DF8F924}"/>
              </a:ext>
            </a:extLst>
          </p:cNvPr>
          <p:cNvSpPr/>
          <p:nvPr/>
        </p:nvSpPr>
        <p:spPr>
          <a:xfrm>
            <a:off x="3599608" y="2844332"/>
            <a:ext cx="16638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Type in Y1</a:t>
            </a:r>
            <a:endParaRPr lang="en-GB" sz="2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BD51680-758C-E3E8-4812-F13FADFDCEB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" y="2286000"/>
            <a:ext cx="1822093" cy="429768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0F9443A-B089-B498-615A-964D8823205F}"/>
              </a:ext>
            </a:extLst>
          </p:cNvPr>
          <p:cNvSpPr/>
          <p:nvPr/>
        </p:nvSpPr>
        <p:spPr>
          <a:xfrm>
            <a:off x="3102542" y="2837664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Y=</a:t>
            </a:r>
            <a:endParaRPr lang="en-GB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980EA3-638E-3092-4895-AF0204A4EDCF}"/>
              </a:ext>
            </a:extLst>
          </p:cNvPr>
          <p:cNvSpPr/>
          <p:nvPr/>
        </p:nvSpPr>
        <p:spPr>
          <a:xfrm>
            <a:off x="5393208" y="2837180"/>
            <a:ext cx="9509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– 4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03D6E8-F10C-743A-64C0-3B15DB54B5FB}"/>
              </a:ext>
            </a:extLst>
          </p:cNvPr>
          <p:cNvSpPr/>
          <p:nvPr/>
        </p:nvSpPr>
        <p:spPr>
          <a:xfrm>
            <a:off x="6355938" y="2834907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AD597F-2F1D-DFD0-0BFE-834E66E6B395}"/>
              </a:ext>
            </a:extLst>
          </p:cNvPr>
          <p:cNvSpPr/>
          <p:nvPr/>
        </p:nvSpPr>
        <p:spPr>
          <a:xfrm>
            <a:off x="3102542" y="2382667"/>
            <a:ext cx="33579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Use the GDC to check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F90A3CD-1C98-D2B9-083D-A79649294AFB}"/>
              </a:ext>
            </a:extLst>
          </p:cNvPr>
          <p:cNvSpPr/>
          <p:nvPr/>
        </p:nvSpPr>
        <p:spPr>
          <a:xfrm>
            <a:off x="6346530" y="2407681"/>
            <a:ext cx="27142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Turn on the GDC</a:t>
            </a:r>
            <a:endParaRPr lang="en-GB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54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0979" y="73849"/>
            <a:ext cx="8229600" cy="6452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/>
              <a:t>Solving equations of the form </a:t>
            </a:r>
            <a:r>
              <a:rPr lang="en-GB" altLang="en-US" sz="3200" i="1">
                <a:latin typeface="Times New Roman" panose="02020603050405020304" pitchFamily="18" charset="0"/>
              </a:rPr>
              <a:t>a</a:t>
            </a:r>
            <a:r>
              <a:rPr lang="en-GB" altLang="en-US" sz="3200" i="1" baseline="30000">
                <a:latin typeface="Times New Roman" panose="02020603050405020304" pitchFamily="18" charset="0"/>
              </a:rPr>
              <a:t>x</a:t>
            </a:r>
            <a:r>
              <a:rPr lang="en-GB" altLang="en-US" sz="3200"/>
              <a:t> = </a:t>
            </a:r>
            <a:r>
              <a:rPr lang="en-GB" altLang="en-US" sz="3200" i="1">
                <a:latin typeface="Times New Roman" panose="02020603050405020304" pitchFamily="18" charset="0"/>
              </a:rPr>
              <a:t>b</a:t>
            </a:r>
            <a:endParaRPr lang="en-GB" altLang="en-US" sz="3200" i="1" dirty="0">
              <a:latin typeface="Times New Roman" panose="02020603050405020304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894946" y="887029"/>
            <a:ext cx="7789830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Find the exact points of intersection of y = 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– 4 and y = 3 – 10e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– x</a:t>
            </a:r>
            <a:r>
              <a:rPr lang="en-GB" altLang="en-US" sz="2400" i="1" dirty="0">
                <a:latin typeface="Times New Roman" panose="02020603050405020304" pitchFamily="18" charset="0"/>
              </a:rPr>
              <a:t>. </a:t>
            </a:r>
            <a:r>
              <a:rPr lang="en-GB" altLang="en-US" sz="2400" dirty="0"/>
              <a:t>Check the solution using technology.</a:t>
            </a:r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3627B1D9-3DDF-424A-8201-B3C3687840D6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2"/>
            <a:extLst>
              <a:ext uri="{FF2B5EF4-FFF2-40B4-BE49-F238E27FC236}">
                <a16:creationId xmlns:a16="http://schemas.microsoft.com/office/drawing/2014/main" id="{72BA18FF-9B8D-413A-B591-60645ABB50EB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DA182DBA-599D-3774-1FAD-D0FE4A4B3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404" y="1839098"/>
            <a:ext cx="50369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The functions meet at two points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F3D358A-659F-847D-61D2-5C991A286114}"/>
              </a:ext>
            </a:extLst>
          </p:cNvPr>
          <p:cNvSpPr/>
          <p:nvPr/>
        </p:nvSpPr>
        <p:spPr>
          <a:xfrm>
            <a:off x="5033520" y="1832021"/>
            <a:ext cx="14269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(ln 2, -2)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D20C8A3-3E36-E233-AF59-38D895305D1D}"/>
              </a:ext>
            </a:extLst>
          </p:cNvPr>
          <p:cNvSpPr/>
          <p:nvPr/>
        </p:nvSpPr>
        <p:spPr>
          <a:xfrm>
            <a:off x="6955562" y="1798687"/>
            <a:ext cx="12490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(ln 5, 1)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CF87748-4A24-48CE-1C7D-3FE9E856B927}"/>
              </a:ext>
            </a:extLst>
          </p:cNvPr>
          <p:cNvSpPr/>
          <p:nvPr/>
        </p:nvSpPr>
        <p:spPr>
          <a:xfrm>
            <a:off x="6355938" y="1809902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</a:rPr>
              <a:t>and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800CD72-44CD-3F6A-1D53-69347AC9C696}"/>
              </a:ext>
            </a:extLst>
          </p:cNvPr>
          <p:cNvSpPr/>
          <p:nvPr/>
        </p:nvSpPr>
        <p:spPr>
          <a:xfrm>
            <a:off x="4872559" y="3341118"/>
            <a:ext cx="14302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3 – 10e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– x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09762A9-A488-003B-5D6C-064D5A11D016}"/>
              </a:ext>
            </a:extLst>
          </p:cNvPr>
          <p:cNvSpPr/>
          <p:nvPr/>
        </p:nvSpPr>
        <p:spPr>
          <a:xfrm>
            <a:off x="3091308" y="3338083"/>
            <a:ext cx="17811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Type in Y2</a:t>
            </a:r>
            <a:endParaRPr lang="en-GB" sz="2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F5A4D5-6B58-F82A-66EF-0AD25D8DBBAF}"/>
              </a:ext>
            </a:extLst>
          </p:cNvPr>
          <p:cNvSpPr/>
          <p:nvPr/>
        </p:nvSpPr>
        <p:spPr>
          <a:xfrm>
            <a:off x="6214744" y="3341118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7492ED-0CCA-08C9-2485-00F2F7EDE55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" y="2286000"/>
            <a:ext cx="1822093" cy="429768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748B5FFC-A82B-6674-9E27-CA45A4EE2F82}"/>
              </a:ext>
            </a:extLst>
          </p:cNvPr>
          <p:cNvSpPr/>
          <p:nvPr/>
        </p:nvSpPr>
        <p:spPr>
          <a:xfrm>
            <a:off x="5393208" y="2837180"/>
            <a:ext cx="9509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– 4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1F28729-E0E5-8C49-E804-C1DD033A192A}"/>
              </a:ext>
            </a:extLst>
          </p:cNvPr>
          <p:cNvSpPr/>
          <p:nvPr/>
        </p:nvSpPr>
        <p:spPr>
          <a:xfrm>
            <a:off x="3599608" y="2844332"/>
            <a:ext cx="16638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Type in Y1</a:t>
            </a:r>
            <a:endParaRPr lang="en-GB" sz="2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7DCB640-8FD6-C62A-1C1A-9F6737E76B9E}"/>
              </a:ext>
            </a:extLst>
          </p:cNvPr>
          <p:cNvSpPr/>
          <p:nvPr/>
        </p:nvSpPr>
        <p:spPr>
          <a:xfrm>
            <a:off x="6355938" y="2834907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E7B7C0A-F46A-D50A-11E5-E526948DC0C2}"/>
              </a:ext>
            </a:extLst>
          </p:cNvPr>
          <p:cNvSpPr/>
          <p:nvPr/>
        </p:nvSpPr>
        <p:spPr>
          <a:xfrm>
            <a:off x="3102542" y="2837664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Y=</a:t>
            </a:r>
            <a:endParaRPr lang="en-GB" sz="24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2D353D3-BFC4-B8B8-2D9E-0EED40CC80C2}"/>
              </a:ext>
            </a:extLst>
          </p:cNvPr>
          <p:cNvSpPr/>
          <p:nvPr/>
        </p:nvSpPr>
        <p:spPr>
          <a:xfrm>
            <a:off x="3102542" y="2382667"/>
            <a:ext cx="33579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Use the GDC to check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620480B-1AB1-2B59-09C8-ABDCB06D5F14}"/>
              </a:ext>
            </a:extLst>
          </p:cNvPr>
          <p:cNvSpPr/>
          <p:nvPr/>
        </p:nvSpPr>
        <p:spPr>
          <a:xfrm>
            <a:off x="6346530" y="2407681"/>
            <a:ext cx="27142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Turn on the GDC</a:t>
            </a:r>
            <a:endParaRPr lang="en-GB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66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0979" y="73849"/>
            <a:ext cx="8229600" cy="6452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/>
              <a:t>Solving equations of the form </a:t>
            </a:r>
            <a:r>
              <a:rPr lang="en-GB" altLang="en-US" sz="3200" i="1">
                <a:latin typeface="Times New Roman" panose="02020603050405020304" pitchFamily="18" charset="0"/>
              </a:rPr>
              <a:t>a</a:t>
            </a:r>
            <a:r>
              <a:rPr lang="en-GB" altLang="en-US" sz="3200" i="1" baseline="30000">
                <a:latin typeface="Times New Roman" panose="02020603050405020304" pitchFamily="18" charset="0"/>
              </a:rPr>
              <a:t>x</a:t>
            </a:r>
            <a:r>
              <a:rPr lang="en-GB" altLang="en-US" sz="3200"/>
              <a:t> = </a:t>
            </a:r>
            <a:r>
              <a:rPr lang="en-GB" altLang="en-US" sz="3200" i="1">
                <a:latin typeface="Times New Roman" panose="02020603050405020304" pitchFamily="18" charset="0"/>
              </a:rPr>
              <a:t>b</a:t>
            </a:r>
            <a:endParaRPr lang="en-GB" altLang="en-US" sz="3200" i="1" dirty="0">
              <a:latin typeface="Times New Roman" panose="02020603050405020304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894946" y="887029"/>
            <a:ext cx="7789830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Find the exact points of intersection of y = 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– 4 and y = 3 – 10e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– x</a:t>
            </a:r>
            <a:r>
              <a:rPr lang="en-GB" altLang="en-US" sz="2400" i="1" dirty="0">
                <a:latin typeface="Times New Roman" panose="02020603050405020304" pitchFamily="18" charset="0"/>
              </a:rPr>
              <a:t>. </a:t>
            </a:r>
            <a:r>
              <a:rPr lang="en-GB" altLang="en-US" sz="2400" dirty="0"/>
              <a:t>Check the solution using technology.</a:t>
            </a:r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3627B1D9-3DDF-424A-8201-B3C3687840D6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2"/>
            <a:extLst>
              <a:ext uri="{FF2B5EF4-FFF2-40B4-BE49-F238E27FC236}">
                <a16:creationId xmlns:a16="http://schemas.microsoft.com/office/drawing/2014/main" id="{72BA18FF-9B8D-413A-B591-60645ABB50EB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DA182DBA-599D-3774-1FAD-D0FE4A4B3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404" y="1839098"/>
            <a:ext cx="50369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The functions meet at two points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F3D358A-659F-847D-61D2-5C991A286114}"/>
              </a:ext>
            </a:extLst>
          </p:cNvPr>
          <p:cNvSpPr/>
          <p:nvPr/>
        </p:nvSpPr>
        <p:spPr>
          <a:xfrm>
            <a:off x="5033520" y="1832021"/>
            <a:ext cx="14269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(ln 2, -2)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D20C8A3-3E36-E233-AF59-38D895305D1D}"/>
              </a:ext>
            </a:extLst>
          </p:cNvPr>
          <p:cNvSpPr/>
          <p:nvPr/>
        </p:nvSpPr>
        <p:spPr>
          <a:xfrm>
            <a:off x="6955562" y="1798687"/>
            <a:ext cx="12490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(ln 5, 1)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CF87748-4A24-48CE-1C7D-3FE9E856B927}"/>
              </a:ext>
            </a:extLst>
          </p:cNvPr>
          <p:cNvSpPr/>
          <p:nvPr/>
        </p:nvSpPr>
        <p:spPr>
          <a:xfrm>
            <a:off x="6355938" y="1809902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</a:rPr>
              <a:t>and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E0EF4F-3102-610D-207D-D99D61DF0D65}"/>
              </a:ext>
            </a:extLst>
          </p:cNvPr>
          <p:cNvSpPr/>
          <p:nvPr/>
        </p:nvSpPr>
        <p:spPr>
          <a:xfrm>
            <a:off x="3102542" y="3838502"/>
            <a:ext cx="5866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F5</a:t>
            </a:r>
            <a:endParaRPr lang="en-GB" sz="2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4F310D-BA4A-EE91-3C8E-FF7B94286A28}"/>
              </a:ext>
            </a:extLst>
          </p:cNvPr>
          <p:cNvSpPr/>
          <p:nvPr/>
        </p:nvSpPr>
        <p:spPr>
          <a:xfrm>
            <a:off x="3626333" y="3850648"/>
            <a:ext cx="1562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Graph</a:t>
            </a:r>
            <a:endParaRPr lang="en-GB" sz="24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9EFDB2A-7B15-D798-F0BB-EF4C381E1A3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" y="2286000"/>
            <a:ext cx="1828636" cy="429768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F49E6E0-CFE4-F249-22CA-A392A5627A46}"/>
              </a:ext>
            </a:extLst>
          </p:cNvPr>
          <p:cNvSpPr/>
          <p:nvPr/>
        </p:nvSpPr>
        <p:spPr>
          <a:xfrm>
            <a:off x="4872559" y="3341118"/>
            <a:ext cx="14302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3 – 10e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– x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967CE6-F4FF-DCE5-549C-379489FAAB4A}"/>
              </a:ext>
            </a:extLst>
          </p:cNvPr>
          <p:cNvSpPr/>
          <p:nvPr/>
        </p:nvSpPr>
        <p:spPr>
          <a:xfrm>
            <a:off x="3091308" y="3338083"/>
            <a:ext cx="17811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Type in Y2</a:t>
            </a:r>
            <a:endParaRPr lang="en-GB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619436-A303-C1BA-EAF9-6FF6EFC53D6A}"/>
              </a:ext>
            </a:extLst>
          </p:cNvPr>
          <p:cNvSpPr/>
          <p:nvPr/>
        </p:nvSpPr>
        <p:spPr>
          <a:xfrm>
            <a:off x="6214744" y="3341118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C046AA-548B-AB16-7FE3-490A08BB21CD}"/>
              </a:ext>
            </a:extLst>
          </p:cNvPr>
          <p:cNvSpPr/>
          <p:nvPr/>
        </p:nvSpPr>
        <p:spPr>
          <a:xfrm>
            <a:off x="5393208" y="2837180"/>
            <a:ext cx="9509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– 4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A0C6BF0-52B6-2FB3-CCE8-F9DA2541366E}"/>
              </a:ext>
            </a:extLst>
          </p:cNvPr>
          <p:cNvSpPr/>
          <p:nvPr/>
        </p:nvSpPr>
        <p:spPr>
          <a:xfrm>
            <a:off x="3599608" y="2844332"/>
            <a:ext cx="16638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Type in Y1</a:t>
            </a:r>
            <a:endParaRPr lang="en-GB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04E1406-80EE-D761-FA30-C477FD44FF48}"/>
              </a:ext>
            </a:extLst>
          </p:cNvPr>
          <p:cNvSpPr/>
          <p:nvPr/>
        </p:nvSpPr>
        <p:spPr>
          <a:xfrm>
            <a:off x="6355938" y="2834907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5448707-6D48-53DF-43E2-DFCBAC1C2E93}"/>
              </a:ext>
            </a:extLst>
          </p:cNvPr>
          <p:cNvSpPr/>
          <p:nvPr/>
        </p:nvSpPr>
        <p:spPr>
          <a:xfrm>
            <a:off x="3102542" y="2837664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Y=</a:t>
            </a:r>
            <a:endParaRPr lang="en-GB" sz="2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4E47D1-0FF9-F3B0-8B01-09AB771F1A9D}"/>
              </a:ext>
            </a:extLst>
          </p:cNvPr>
          <p:cNvSpPr/>
          <p:nvPr/>
        </p:nvSpPr>
        <p:spPr>
          <a:xfrm>
            <a:off x="3102542" y="2382667"/>
            <a:ext cx="33579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Use the GDC to check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0AF72E4-F5CC-DC48-C2C4-4C89077060B1}"/>
              </a:ext>
            </a:extLst>
          </p:cNvPr>
          <p:cNvSpPr/>
          <p:nvPr/>
        </p:nvSpPr>
        <p:spPr>
          <a:xfrm>
            <a:off x="6346530" y="2407681"/>
            <a:ext cx="27142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Turn on the GDC</a:t>
            </a:r>
            <a:endParaRPr lang="en-GB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54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0979" y="73849"/>
            <a:ext cx="8229600" cy="6452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/>
              <a:t>Solving equations of the form </a:t>
            </a:r>
            <a:r>
              <a:rPr lang="en-GB" altLang="en-US" sz="3200" i="1">
                <a:latin typeface="Times New Roman" panose="02020603050405020304" pitchFamily="18" charset="0"/>
              </a:rPr>
              <a:t>a</a:t>
            </a:r>
            <a:r>
              <a:rPr lang="en-GB" altLang="en-US" sz="3200" i="1" baseline="30000">
                <a:latin typeface="Times New Roman" panose="02020603050405020304" pitchFamily="18" charset="0"/>
              </a:rPr>
              <a:t>x</a:t>
            </a:r>
            <a:r>
              <a:rPr lang="en-GB" altLang="en-US" sz="3200"/>
              <a:t> = </a:t>
            </a:r>
            <a:r>
              <a:rPr lang="en-GB" altLang="en-US" sz="3200" i="1">
                <a:latin typeface="Times New Roman" panose="02020603050405020304" pitchFamily="18" charset="0"/>
              </a:rPr>
              <a:t>b</a:t>
            </a:r>
            <a:endParaRPr lang="en-GB" altLang="en-US" sz="3200" i="1" dirty="0">
              <a:latin typeface="Times New Roman" panose="02020603050405020304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894946" y="887029"/>
            <a:ext cx="7789830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Find the exact points of intersection of y = 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– 4 and y = 3 – 10e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– x</a:t>
            </a:r>
            <a:r>
              <a:rPr lang="en-GB" altLang="en-US" sz="2400" i="1" dirty="0">
                <a:latin typeface="Times New Roman" panose="02020603050405020304" pitchFamily="18" charset="0"/>
              </a:rPr>
              <a:t>. </a:t>
            </a:r>
            <a:r>
              <a:rPr lang="en-GB" altLang="en-US" sz="2400" dirty="0"/>
              <a:t>Check the solution using technology.</a:t>
            </a:r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3627B1D9-3DDF-424A-8201-B3C3687840D6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2"/>
            <a:extLst>
              <a:ext uri="{FF2B5EF4-FFF2-40B4-BE49-F238E27FC236}">
                <a16:creationId xmlns:a16="http://schemas.microsoft.com/office/drawing/2014/main" id="{72BA18FF-9B8D-413A-B591-60645ABB50EB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DA182DBA-599D-3774-1FAD-D0FE4A4B3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404" y="1839098"/>
            <a:ext cx="50369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The functions meet at two points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F3D358A-659F-847D-61D2-5C991A286114}"/>
              </a:ext>
            </a:extLst>
          </p:cNvPr>
          <p:cNvSpPr/>
          <p:nvPr/>
        </p:nvSpPr>
        <p:spPr>
          <a:xfrm>
            <a:off x="5033520" y="1832021"/>
            <a:ext cx="14269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(ln 2, -2)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D20C8A3-3E36-E233-AF59-38D895305D1D}"/>
              </a:ext>
            </a:extLst>
          </p:cNvPr>
          <p:cNvSpPr/>
          <p:nvPr/>
        </p:nvSpPr>
        <p:spPr>
          <a:xfrm>
            <a:off x="6955562" y="1798687"/>
            <a:ext cx="12490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(ln 5, 1)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CF87748-4A24-48CE-1C7D-3FE9E856B927}"/>
              </a:ext>
            </a:extLst>
          </p:cNvPr>
          <p:cNvSpPr/>
          <p:nvPr/>
        </p:nvSpPr>
        <p:spPr>
          <a:xfrm>
            <a:off x="6355938" y="1809902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</a:rPr>
              <a:t>and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65467E-DC9E-E7A8-A410-DEAB38BF3CF4}"/>
              </a:ext>
            </a:extLst>
          </p:cNvPr>
          <p:cNvSpPr/>
          <p:nvPr/>
        </p:nvSpPr>
        <p:spPr>
          <a:xfrm>
            <a:off x="3862146" y="4281353"/>
            <a:ext cx="5866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F4</a:t>
            </a:r>
            <a:endParaRPr lang="en-GB" sz="2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73F7095-4FE9-6B2E-809F-48E2946D1D18}"/>
              </a:ext>
            </a:extLst>
          </p:cNvPr>
          <p:cNvSpPr/>
          <p:nvPr/>
        </p:nvSpPr>
        <p:spPr>
          <a:xfrm>
            <a:off x="4385937" y="4293499"/>
            <a:ext cx="1562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calc</a:t>
            </a:r>
            <a:endParaRPr lang="en-GB" sz="24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E4BB1C4-DB21-89E8-AB74-92188956A72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" y="2289229"/>
            <a:ext cx="1825359" cy="4297680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0C346623-E6D3-6FC6-1A0D-0B6CFFC85D69}"/>
              </a:ext>
            </a:extLst>
          </p:cNvPr>
          <p:cNvSpPr/>
          <p:nvPr/>
        </p:nvSpPr>
        <p:spPr>
          <a:xfrm>
            <a:off x="3143754" y="4291081"/>
            <a:ext cx="718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2nd</a:t>
            </a:r>
            <a:endParaRPr lang="en-GB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F1C0B5-5546-8E73-6DA0-BF7BE46E728D}"/>
              </a:ext>
            </a:extLst>
          </p:cNvPr>
          <p:cNvSpPr/>
          <p:nvPr/>
        </p:nvSpPr>
        <p:spPr>
          <a:xfrm>
            <a:off x="3102542" y="3838502"/>
            <a:ext cx="5866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F5</a:t>
            </a:r>
            <a:endParaRPr lang="en-GB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FE7E42-7199-F836-19FC-FD8A5611A984}"/>
              </a:ext>
            </a:extLst>
          </p:cNvPr>
          <p:cNvSpPr/>
          <p:nvPr/>
        </p:nvSpPr>
        <p:spPr>
          <a:xfrm>
            <a:off x="3626333" y="3850648"/>
            <a:ext cx="1562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Graph</a:t>
            </a:r>
            <a:endParaRPr lang="en-GB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CBBD72-6D80-40A1-D9DD-B5B52368DC74}"/>
              </a:ext>
            </a:extLst>
          </p:cNvPr>
          <p:cNvSpPr/>
          <p:nvPr/>
        </p:nvSpPr>
        <p:spPr>
          <a:xfrm>
            <a:off x="4872559" y="3341118"/>
            <a:ext cx="14302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3 – 10e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– x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8CC471-D418-5B78-B05A-F7F5AE370ED9}"/>
              </a:ext>
            </a:extLst>
          </p:cNvPr>
          <p:cNvSpPr/>
          <p:nvPr/>
        </p:nvSpPr>
        <p:spPr>
          <a:xfrm>
            <a:off x="3091308" y="3338083"/>
            <a:ext cx="17811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Type in Y2</a:t>
            </a:r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481F99-0465-492F-7DEF-E78A1F500097}"/>
              </a:ext>
            </a:extLst>
          </p:cNvPr>
          <p:cNvSpPr/>
          <p:nvPr/>
        </p:nvSpPr>
        <p:spPr>
          <a:xfrm>
            <a:off x="6214744" y="3341118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537ACCE-9032-076A-DAD5-93C4BBDA9498}"/>
              </a:ext>
            </a:extLst>
          </p:cNvPr>
          <p:cNvSpPr/>
          <p:nvPr/>
        </p:nvSpPr>
        <p:spPr>
          <a:xfrm>
            <a:off x="5393208" y="2837180"/>
            <a:ext cx="9509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– 4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BFD73-DCC2-F47A-AA1D-6AB5A378E10E}"/>
              </a:ext>
            </a:extLst>
          </p:cNvPr>
          <p:cNvSpPr/>
          <p:nvPr/>
        </p:nvSpPr>
        <p:spPr>
          <a:xfrm>
            <a:off x="3599608" y="2844332"/>
            <a:ext cx="16638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Type in Y1</a:t>
            </a:r>
            <a:endParaRPr lang="en-GB" sz="2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5ED1E6-3D6B-CECD-9D85-53FB21CECCE5}"/>
              </a:ext>
            </a:extLst>
          </p:cNvPr>
          <p:cNvSpPr/>
          <p:nvPr/>
        </p:nvSpPr>
        <p:spPr>
          <a:xfrm>
            <a:off x="6355938" y="2834907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B354998-8874-2614-CB6D-B0F087FA168E}"/>
              </a:ext>
            </a:extLst>
          </p:cNvPr>
          <p:cNvSpPr/>
          <p:nvPr/>
        </p:nvSpPr>
        <p:spPr>
          <a:xfrm>
            <a:off x="3102542" y="2837664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Y=</a:t>
            </a:r>
            <a:endParaRPr lang="en-GB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7D8F2C9-F4CE-2639-EB4E-E8D442FCCBE2}"/>
              </a:ext>
            </a:extLst>
          </p:cNvPr>
          <p:cNvSpPr/>
          <p:nvPr/>
        </p:nvSpPr>
        <p:spPr>
          <a:xfrm>
            <a:off x="3102542" y="2382667"/>
            <a:ext cx="33579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Use the GDC to check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C10AFE-FAC7-7E19-4D20-30FCE113847A}"/>
              </a:ext>
            </a:extLst>
          </p:cNvPr>
          <p:cNvSpPr/>
          <p:nvPr/>
        </p:nvSpPr>
        <p:spPr>
          <a:xfrm>
            <a:off x="6346530" y="2407681"/>
            <a:ext cx="27142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Turn on the GDC</a:t>
            </a:r>
            <a:endParaRPr lang="en-GB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17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Rectangle 13"/>
          <p:cNvSpPr>
            <a:spLocks noGrp="1" noChangeArrowheads="1"/>
          </p:cNvSpPr>
          <p:nvPr>
            <p:ph type="title"/>
          </p:nvPr>
        </p:nvSpPr>
        <p:spPr>
          <a:xfrm>
            <a:off x="534573" y="112542"/>
            <a:ext cx="5791200" cy="773723"/>
          </a:xfrm>
        </p:spPr>
        <p:txBody>
          <a:bodyPr/>
          <a:lstStyle/>
          <a:p>
            <a:r>
              <a:rPr lang="en-US" b="1" dirty="0"/>
              <a:t>Exponential Equations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sz="quarter" idx="1"/>
          </p:nvPr>
        </p:nvSpPr>
        <p:spPr>
          <a:xfrm>
            <a:off x="304800" y="1371600"/>
            <a:ext cx="8534400" cy="1600200"/>
          </a:xfrm>
        </p:spPr>
        <p:txBody>
          <a:bodyPr>
            <a:normAutofit fontScale="92500"/>
          </a:bodyPr>
          <a:lstStyle/>
          <a:p>
            <a:r>
              <a:rPr lang="en-US" sz="4000" b="1" u="sng" dirty="0"/>
              <a:t>Exponential equations</a:t>
            </a:r>
            <a:r>
              <a:rPr lang="en-US" sz="4000" dirty="0"/>
              <a:t> are equations involving ‘unknowns’ as exponents.</a:t>
            </a:r>
          </a:p>
        </p:txBody>
      </p:sp>
      <p:sp>
        <p:nvSpPr>
          <p:cNvPr id="2" name="Rectangle 1"/>
          <p:cNvSpPr/>
          <p:nvPr/>
        </p:nvSpPr>
        <p:spPr>
          <a:xfrm>
            <a:off x="1414974" y="3200400"/>
            <a:ext cx="57173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For </a:t>
            </a:r>
            <a:r>
              <a:rPr lang="en-US" sz="4000" dirty="0">
                <a:latin typeface="+mn-lt"/>
              </a:rPr>
              <a:t>example</a:t>
            </a:r>
            <a:r>
              <a:rPr lang="en-US" sz="4000" dirty="0"/>
              <a:t> </a:t>
            </a:r>
            <a:r>
              <a:rPr lang="en-US" sz="4000" b="1" dirty="0">
                <a:cs typeface="Times New Roman" pitchFamily="18" charset="0"/>
              </a:rPr>
              <a:t> 5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dirty="0">
                <a:cs typeface="Times New Roman" pitchFamily="18" charset="0"/>
              </a:rPr>
              <a:t> = 25</a:t>
            </a:r>
          </a:p>
        </p:txBody>
      </p:sp>
      <p:sp>
        <p:nvSpPr>
          <p:cNvPr id="3" name="Rectangle 2"/>
          <p:cNvSpPr/>
          <p:nvPr/>
        </p:nvSpPr>
        <p:spPr>
          <a:xfrm>
            <a:off x="4800600" y="4136886"/>
            <a:ext cx="15119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dirty="0">
                <a:cs typeface="Times New Roman" pitchFamily="18" charset="0"/>
              </a:rPr>
              <a:t> = 2</a:t>
            </a:r>
            <a:endParaRPr lang="en-GB" sz="4000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0369C621-9654-4C71-822C-68477FF1D593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1214F7F5-8827-4441-AABF-1EE8CEB417D1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8" grpId="0" build="p"/>
      <p:bldP spid="2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0979" y="73849"/>
            <a:ext cx="8229600" cy="6452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/>
              <a:t>Solving equations of the form </a:t>
            </a:r>
            <a:r>
              <a:rPr lang="en-GB" altLang="en-US" sz="3200" i="1">
                <a:latin typeface="Times New Roman" panose="02020603050405020304" pitchFamily="18" charset="0"/>
              </a:rPr>
              <a:t>a</a:t>
            </a:r>
            <a:r>
              <a:rPr lang="en-GB" altLang="en-US" sz="3200" i="1" baseline="30000">
                <a:latin typeface="Times New Roman" panose="02020603050405020304" pitchFamily="18" charset="0"/>
              </a:rPr>
              <a:t>x</a:t>
            </a:r>
            <a:r>
              <a:rPr lang="en-GB" altLang="en-US" sz="3200"/>
              <a:t> = </a:t>
            </a:r>
            <a:r>
              <a:rPr lang="en-GB" altLang="en-US" sz="3200" i="1">
                <a:latin typeface="Times New Roman" panose="02020603050405020304" pitchFamily="18" charset="0"/>
              </a:rPr>
              <a:t>b</a:t>
            </a:r>
            <a:endParaRPr lang="en-GB" altLang="en-US" sz="3200" i="1" dirty="0">
              <a:latin typeface="Times New Roman" panose="02020603050405020304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894946" y="887029"/>
            <a:ext cx="7789830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Find the exact points of intersection of y = 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– 4 and y = 3 – 10e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– x</a:t>
            </a:r>
            <a:r>
              <a:rPr lang="en-GB" altLang="en-US" sz="2400" i="1" dirty="0">
                <a:latin typeface="Times New Roman" panose="02020603050405020304" pitchFamily="18" charset="0"/>
              </a:rPr>
              <a:t>. </a:t>
            </a:r>
            <a:r>
              <a:rPr lang="en-GB" altLang="en-US" sz="2400" dirty="0"/>
              <a:t>Check the solution using technology.</a:t>
            </a:r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3627B1D9-3DDF-424A-8201-B3C3687840D6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2"/>
            <a:extLst>
              <a:ext uri="{FF2B5EF4-FFF2-40B4-BE49-F238E27FC236}">
                <a16:creationId xmlns:a16="http://schemas.microsoft.com/office/drawing/2014/main" id="{72BA18FF-9B8D-413A-B591-60645ABB50EB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DA182DBA-599D-3774-1FAD-D0FE4A4B3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404" y="1839098"/>
            <a:ext cx="50369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The functions meet at two points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F3D358A-659F-847D-61D2-5C991A286114}"/>
              </a:ext>
            </a:extLst>
          </p:cNvPr>
          <p:cNvSpPr/>
          <p:nvPr/>
        </p:nvSpPr>
        <p:spPr>
          <a:xfrm>
            <a:off x="5033520" y="1832021"/>
            <a:ext cx="14269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(ln 2, -2)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D20C8A3-3E36-E233-AF59-38D895305D1D}"/>
              </a:ext>
            </a:extLst>
          </p:cNvPr>
          <p:cNvSpPr/>
          <p:nvPr/>
        </p:nvSpPr>
        <p:spPr>
          <a:xfrm>
            <a:off x="6955562" y="1798687"/>
            <a:ext cx="12490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(ln 5, 1)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CF87748-4A24-48CE-1C7D-3FE9E856B927}"/>
              </a:ext>
            </a:extLst>
          </p:cNvPr>
          <p:cNvSpPr/>
          <p:nvPr/>
        </p:nvSpPr>
        <p:spPr>
          <a:xfrm>
            <a:off x="6355938" y="1809902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</a:rPr>
              <a:t>and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9E7E8E7-D112-9263-BDF3-E0E79A2471F1}"/>
              </a:ext>
            </a:extLst>
          </p:cNvPr>
          <p:cNvSpPr/>
          <p:nvPr/>
        </p:nvSpPr>
        <p:spPr>
          <a:xfrm>
            <a:off x="5245408" y="4300167"/>
            <a:ext cx="5866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5</a:t>
            </a:r>
            <a:endParaRPr lang="en-GB" sz="24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22879A9-8352-356D-E9D8-691F30829499}"/>
              </a:ext>
            </a:extLst>
          </p:cNvPr>
          <p:cNvSpPr/>
          <p:nvPr/>
        </p:nvSpPr>
        <p:spPr>
          <a:xfrm>
            <a:off x="5769199" y="4312313"/>
            <a:ext cx="17162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INTSECT</a:t>
            </a:r>
            <a:endParaRPr lang="en-GB" sz="2400" dirty="0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7FB6D941-AE63-2B6D-CC38-341CB5C41C4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" y="2286000"/>
            <a:ext cx="1836351" cy="429768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15B8000-3C57-B6CC-EE7B-E67859520FF6}"/>
              </a:ext>
            </a:extLst>
          </p:cNvPr>
          <p:cNvSpPr/>
          <p:nvPr/>
        </p:nvSpPr>
        <p:spPr>
          <a:xfrm>
            <a:off x="3862146" y="4281353"/>
            <a:ext cx="5866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F4</a:t>
            </a:r>
            <a:endParaRPr lang="en-GB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266CB2-500E-8835-6B07-574DC7326607}"/>
              </a:ext>
            </a:extLst>
          </p:cNvPr>
          <p:cNvSpPr/>
          <p:nvPr/>
        </p:nvSpPr>
        <p:spPr>
          <a:xfrm>
            <a:off x="4385937" y="4293499"/>
            <a:ext cx="1562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calc</a:t>
            </a:r>
            <a:endParaRPr lang="en-GB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C2E47E-18E5-3AFD-C642-351215738802}"/>
              </a:ext>
            </a:extLst>
          </p:cNvPr>
          <p:cNvSpPr/>
          <p:nvPr/>
        </p:nvSpPr>
        <p:spPr>
          <a:xfrm>
            <a:off x="3143754" y="4291081"/>
            <a:ext cx="718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2nd</a:t>
            </a:r>
            <a:endParaRPr lang="en-GB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231CF8-9D79-3C11-363D-A6632A761483}"/>
              </a:ext>
            </a:extLst>
          </p:cNvPr>
          <p:cNvSpPr/>
          <p:nvPr/>
        </p:nvSpPr>
        <p:spPr>
          <a:xfrm>
            <a:off x="3102542" y="3838502"/>
            <a:ext cx="5866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F5</a:t>
            </a:r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B4A4BD-A622-B33A-B090-770782A9FA67}"/>
              </a:ext>
            </a:extLst>
          </p:cNvPr>
          <p:cNvSpPr/>
          <p:nvPr/>
        </p:nvSpPr>
        <p:spPr>
          <a:xfrm>
            <a:off x="3626333" y="3850648"/>
            <a:ext cx="1562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Graph</a:t>
            </a:r>
            <a:endParaRPr lang="en-GB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4950B07-6C13-DAB6-7823-790008A5710C}"/>
              </a:ext>
            </a:extLst>
          </p:cNvPr>
          <p:cNvSpPr/>
          <p:nvPr/>
        </p:nvSpPr>
        <p:spPr>
          <a:xfrm>
            <a:off x="4872559" y="3341118"/>
            <a:ext cx="14302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3 – 10e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– x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AD6C209-1CB6-DD0A-B7B5-16CDC43E3EB3}"/>
              </a:ext>
            </a:extLst>
          </p:cNvPr>
          <p:cNvSpPr/>
          <p:nvPr/>
        </p:nvSpPr>
        <p:spPr>
          <a:xfrm>
            <a:off x="3091308" y="3338083"/>
            <a:ext cx="17811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Type in Y2</a:t>
            </a:r>
            <a:endParaRPr lang="en-GB" sz="2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B423E4F-EABA-F7D0-4A15-99B0339048CF}"/>
              </a:ext>
            </a:extLst>
          </p:cNvPr>
          <p:cNvSpPr/>
          <p:nvPr/>
        </p:nvSpPr>
        <p:spPr>
          <a:xfrm>
            <a:off x="6214744" y="3341118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4D6C6A-AB2E-434E-DE5E-3E1153576291}"/>
              </a:ext>
            </a:extLst>
          </p:cNvPr>
          <p:cNvSpPr/>
          <p:nvPr/>
        </p:nvSpPr>
        <p:spPr>
          <a:xfrm>
            <a:off x="5393208" y="2837180"/>
            <a:ext cx="9509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– 4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DCC4153-18E0-5549-14D9-BD9D71645306}"/>
              </a:ext>
            </a:extLst>
          </p:cNvPr>
          <p:cNvSpPr/>
          <p:nvPr/>
        </p:nvSpPr>
        <p:spPr>
          <a:xfrm>
            <a:off x="3599608" y="2844332"/>
            <a:ext cx="16638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Type in Y1</a:t>
            </a:r>
            <a:endParaRPr lang="en-GB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D87DE7E-3966-9352-5F5E-0D8039554EB1}"/>
              </a:ext>
            </a:extLst>
          </p:cNvPr>
          <p:cNvSpPr/>
          <p:nvPr/>
        </p:nvSpPr>
        <p:spPr>
          <a:xfrm>
            <a:off x="6355938" y="2834907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BFC8252-4EF2-AF67-B68C-F7467881733B}"/>
              </a:ext>
            </a:extLst>
          </p:cNvPr>
          <p:cNvSpPr/>
          <p:nvPr/>
        </p:nvSpPr>
        <p:spPr>
          <a:xfrm>
            <a:off x="3102542" y="2837664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Y=</a:t>
            </a:r>
            <a:endParaRPr lang="en-GB" sz="2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33752E3-BAFF-EF24-DBA1-F3BE7D1EFCBF}"/>
              </a:ext>
            </a:extLst>
          </p:cNvPr>
          <p:cNvSpPr/>
          <p:nvPr/>
        </p:nvSpPr>
        <p:spPr>
          <a:xfrm>
            <a:off x="3102542" y="2382667"/>
            <a:ext cx="33579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Use the GDC to check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C56D94C-F811-A3CD-DC35-C9C3CE3EC0AB}"/>
              </a:ext>
            </a:extLst>
          </p:cNvPr>
          <p:cNvSpPr/>
          <p:nvPr/>
        </p:nvSpPr>
        <p:spPr>
          <a:xfrm>
            <a:off x="6346530" y="2407681"/>
            <a:ext cx="27142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Turn on the GDC</a:t>
            </a:r>
            <a:endParaRPr lang="en-GB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47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0979" y="73849"/>
            <a:ext cx="8229600" cy="6452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/>
              <a:t>Solving equations of the form </a:t>
            </a:r>
            <a:r>
              <a:rPr lang="en-GB" altLang="en-US" sz="3200" i="1">
                <a:latin typeface="Times New Roman" panose="02020603050405020304" pitchFamily="18" charset="0"/>
              </a:rPr>
              <a:t>a</a:t>
            </a:r>
            <a:r>
              <a:rPr lang="en-GB" altLang="en-US" sz="3200" i="1" baseline="30000">
                <a:latin typeface="Times New Roman" panose="02020603050405020304" pitchFamily="18" charset="0"/>
              </a:rPr>
              <a:t>x</a:t>
            </a:r>
            <a:r>
              <a:rPr lang="en-GB" altLang="en-US" sz="3200"/>
              <a:t> = </a:t>
            </a:r>
            <a:r>
              <a:rPr lang="en-GB" altLang="en-US" sz="3200" i="1">
                <a:latin typeface="Times New Roman" panose="02020603050405020304" pitchFamily="18" charset="0"/>
              </a:rPr>
              <a:t>b</a:t>
            </a:r>
            <a:endParaRPr lang="en-GB" altLang="en-US" sz="3200" i="1" dirty="0">
              <a:latin typeface="Times New Roman" panose="02020603050405020304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894946" y="887029"/>
            <a:ext cx="7789830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Find the exact points of intersection of y = 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– 4 and y = 3 – 10e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– x</a:t>
            </a:r>
            <a:r>
              <a:rPr lang="en-GB" altLang="en-US" sz="2400" i="1" dirty="0">
                <a:latin typeface="Times New Roman" panose="02020603050405020304" pitchFamily="18" charset="0"/>
              </a:rPr>
              <a:t>. </a:t>
            </a:r>
            <a:r>
              <a:rPr lang="en-GB" altLang="en-US" sz="2400" dirty="0"/>
              <a:t>Check the solution using technology.</a:t>
            </a:r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3627B1D9-3DDF-424A-8201-B3C3687840D6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2"/>
            <a:extLst>
              <a:ext uri="{FF2B5EF4-FFF2-40B4-BE49-F238E27FC236}">
                <a16:creationId xmlns:a16="http://schemas.microsoft.com/office/drawing/2014/main" id="{72BA18FF-9B8D-413A-B591-60645ABB50EB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DA182DBA-599D-3774-1FAD-D0FE4A4B3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404" y="1839098"/>
            <a:ext cx="50369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The functions meet at two points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F3D358A-659F-847D-61D2-5C991A286114}"/>
              </a:ext>
            </a:extLst>
          </p:cNvPr>
          <p:cNvSpPr/>
          <p:nvPr/>
        </p:nvSpPr>
        <p:spPr>
          <a:xfrm>
            <a:off x="5033520" y="1832021"/>
            <a:ext cx="14269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(ln 2, -2)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D20C8A3-3E36-E233-AF59-38D895305D1D}"/>
              </a:ext>
            </a:extLst>
          </p:cNvPr>
          <p:cNvSpPr/>
          <p:nvPr/>
        </p:nvSpPr>
        <p:spPr>
          <a:xfrm>
            <a:off x="6955562" y="1798687"/>
            <a:ext cx="12490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(ln 5, 1)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CF87748-4A24-48CE-1C7D-3FE9E856B927}"/>
              </a:ext>
            </a:extLst>
          </p:cNvPr>
          <p:cNvSpPr/>
          <p:nvPr/>
        </p:nvSpPr>
        <p:spPr>
          <a:xfrm>
            <a:off x="6355938" y="1809902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</a:rPr>
              <a:t>and</a:t>
            </a:r>
            <a:endParaRPr lang="en-GB" sz="2400" dirty="0">
              <a:solidFill>
                <a:srgbClr val="002060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343C8B8-8AE4-3522-D943-7DB305F1AD7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" y="2286000"/>
            <a:ext cx="1816465" cy="4297680"/>
          </a:xfrm>
          <a:prstGeom prst="rect">
            <a:avLst/>
          </a:prstGeom>
        </p:spPr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5C24D232-88AE-C6CE-E5CF-86F60A6895BF}"/>
              </a:ext>
            </a:extLst>
          </p:cNvPr>
          <p:cNvSpPr/>
          <p:nvPr/>
        </p:nvSpPr>
        <p:spPr>
          <a:xfrm>
            <a:off x="7310022" y="4274364"/>
            <a:ext cx="99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3F411AC-18CF-E86B-D447-3DF1BD963351}"/>
              </a:ext>
            </a:extLst>
          </p:cNvPr>
          <p:cNvSpPr/>
          <p:nvPr/>
        </p:nvSpPr>
        <p:spPr>
          <a:xfrm>
            <a:off x="8153400" y="4279599"/>
            <a:ext cx="99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AB2F679-4194-7F3C-A282-DA5281008DAB}"/>
              </a:ext>
            </a:extLst>
          </p:cNvPr>
          <p:cNvSpPr/>
          <p:nvPr/>
        </p:nvSpPr>
        <p:spPr>
          <a:xfrm>
            <a:off x="5245408" y="4300167"/>
            <a:ext cx="5866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5</a:t>
            </a:r>
            <a:endParaRPr lang="en-GB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617272-B5DF-593C-1CA4-8DF14254DDAE}"/>
              </a:ext>
            </a:extLst>
          </p:cNvPr>
          <p:cNvSpPr/>
          <p:nvPr/>
        </p:nvSpPr>
        <p:spPr>
          <a:xfrm>
            <a:off x="5769199" y="4312313"/>
            <a:ext cx="17162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INTSECT</a:t>
            </a:r>
            <a:endParaRPr lang="en-GB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4E0237-8D61-136F-23C2-0440C685E8F3}"/>
              </a:ext>
            </a:extLst>
          </p:cNvPr>
          <p:cNvSpPr/>
          <p:nvPr/>
        </p:nvSpPr>
        <p:spPr>
          <a:xfrm>
            <a:off x="3862146" y="4281353"/>
            <a:ext cx="5866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F4</a:t>
            </a:r>
            <a:endParaRPr lang="en-GB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D8AE9A-9013-AA9E-DDE3-D3E9D1A589B0}"/>
              </a:ext>
            </a:extLst>
          </p:cNvPr>
          <p:cNvSpPr/>
          <p:nvPr/>
        </p:nvSpPr>
        <p:spPr>
          <a:xfrm>
            <a:off x="4385937" y="4293499"/>
            <a:ext cx="1562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calc</a:t>
            </a:r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31C1678-C527-8168-C4B5-371F9DEF2A1F}"/>
              </a:ext>
            </a:extLst>
          </p:cNvPr>
          <p:cNvSpPr/>
          <p:nvPr/>
        </p:nvSpPr>
        <p:spPr>
          <a:xfrm>
            <a:off x="3143754" y="4291081"/>
            <a:ext cx="718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2nd</a:t>
            </a:r>
            <a:endParaRPr lang="en-GB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4F155B1-3745-0C82-B68D-B2DB1AC0E499}"/>
              </a:ext>
            </a:extLst>
          </p:cNvPr>
          <p:cNvSpPr/>
          <p:nvPr/>
        </p:nvSpPr>
        <p:spPr>
          <a:xfrm>
            <a:off x="3102542" y="3838502"/>
            <a:ext cx="5866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F5</a:t>
            </a:r>
            <a:endParaRPr lang="en-GB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5F8B35-B610-B477-C238-A8EB2B966F23}"/>
              </a:ext>
            </a:extLst>
          </p:cNvPr>
          <p:cNvSpPr/>
          <p:nvPr/>
        </p:nvSpPr>
        <p:spPr>
          <a:xfrm>
            <a:off x="3626333" y="3850648"/>
            <a:ext cx="1562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Graph</a:t>
            </a:r>
            <a:endParaRPr lang="en-GB" sz="2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74EF05-BBAC-8BB0-6A25-907BEF97C76E}"/>
              </a:ext>
            </a:extLst>
          </p:cNvPr>
          <p:cNvSpPr/>
          <p:nvPr/>
        </p:nvSpPr>
        <p:spPr>
          <a:xfrm>
            <a:off x="4872559" y="3341118"/>
            <a:ext cx="14302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3 – 10e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– x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4D3232A-F2AF-BE2F-FD9B-04796A7F3C82}"/>
              </a:ext>
            </a:extLst>
          </p:cNvPr>
          <p:cNvSpPr/>
          <p:nvPr/>
        </p:nvSpPr>
        <p:spPr>
          <a:xfrm>
            <a:off x="3091308" y="3338083"/>
            <a:ext cx="17811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Type in Y2</a:t>
            </a:r>
            <a:endParaRPr lang="en-GB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C10A34B-5636-997B-9053-F2FF73D3EB8B}"/>
              </a:ext>
            </a:extLst>
          </p:cNvPr>
          <p:cNvSpPr/>
          <p:nvPr/>
        </p:nvSpPr>
        <p:spPr>
          <a:xfrm>
            <a:off x="6214744" y="3341118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112EB29-E920-DDDD-5803-10215F4BEC8D}"/>
              </a:ext>
            </a:extLst>
          </p:cNvPr>
          <p:cNvSpPr/>
          <p:nvPr/>
        </p:nvSpPr>
        <p:spPr>
          <a:xfrm>
            <a:off x="5393208" y="2837180"/>
            <a:ext cx="9509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– 4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DDA031-C5D4-8581-F85B-D06C00392FF1}"/>
              </a:ext>
            </a:extLst>
          </p:cNvPr>
          <p:cNvSpPr/>
          <p:nvPr/>
        </p:nvSpPr>
        <p:spPr>
          <a:xfrm>
            <a:off x="3599608" y="2844332"/>
            <a:ext cx="16638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Type in Y1</a:t>
            </a:r>
            <a:endParaRPr lang="en-GB" sz="2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D2704A4-4016-81DF-9B26-F8CC42A29182}"/>
              </a:ext>
            </a:extLst>
          </p:cNvPr>
          <p:cNvSpPr/>
          <p:nvPr/>
        </p:nvSpPr>
        <p:spPr>
          <a:xfrm>
            <a:off x="6355938" y="2834907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06850C3-EEB2-41C4-EE64-7E5CCDF86907}"/>
              </a:ext>
            </a:extLst>
          </p:cNvPr>
          <p:cNvSpPr/>
          <p:nvPr/>
        </p:nvSpPr>
        <p:spPr>
          <a:xfrm>
            <a:off x="3102542" y="2837664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Y=</a:t>
            </a:r>
            <a:endParaRPr lang="en-GB" sz="2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FB08EF3-B673-9452-5C6B-5CE9AF7E5996}"/>
              </a:ext>
            </a:extLst>
          </p:cNvPr>
          <p:cNvSpPr/>
          <p:nvPr/>
        </p:nvSpPr>
        <p:spPr>
          <a:xfrm>
            <a:off x="3102542" y="2382667"/>
            <a:ext cx="33579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Use the GDC to check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04421E8-1947-BE85-96D1-2F161C0F23A2}"/>
              </a:ext>
            </a:extLst>
          </p:cNvPr>
          <p:cNvSpPr/>
          <p:nvPr/>
        </p:nvSpPr>
        <p:spPr>
          <a:xfrm>
            <a:off x="6346530" y="2407681"/>
            <a:ext cx="27142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Turn on the GDC</a:t>
            </a:r>
            <a:endParaRPr lang="en-GB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371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0979" y="73849"/>
            <a:ext cx="8229600" cy="6452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/>
              <a:t>Solving equations of the form </a:t>
            </a:r>
            <a:r>
              <a:rPr lang="en-GB" altLang="en-US" sz="3200" i="1">
                <a:latin typeface="Times New Roman" panose="02020603050405020304" pitchFamily="18" charset="0"/>
              </a:rPr>
              <a:t>a</a:t>
            </a:r>
            <a:r>
              <a:rPr lang="en-GB" altLang="en-US" sz="3200" i="1" baseline="30000">
                <a:latin typeface="Times New Roman" panose="02020603050405020304" pitchFamily="18" charset="0"/>
              </a:rPr>
              <a:t>x</a:t>
            </a:r>
            <a:r>
              <a:rPr lang="en-GB" altLang="en-US" sz="3200"/>
              <a:t> = </a:t>
            </a:r>
            <a:r>
              <a:rPr lang="en-GB" altLang="en-US" sz="3200" i="1">
                <a:latin typeface="Times New Roman" panose="02020603050405020304" pitchFamily="18" charset="0"/>
              </a:rPr>
              <a:t>b</a:t>
            </a:r>
            <a:endParaRPr lang="en-GB" altLang="en-US" sz="3200" i="1" dirty="0">
              <a:latin typeface="Times New Roman" panose="02020603050405020304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894946" y="887029"/>
            <a:ext cx="7789830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Find the exact points of intersection of y = 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– 4 and y = 3 – 10e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– x</a:t>
            </a:r>
            <a:r>
              <a:rPr lang="en-GB" altLang="en-US" sz="2400" i="1" dirty="0">
                <a:latin typeface="Times New Roman" panose="02020603050405020304" pitchFamily="18" charset="0"/>
              </a:rPr>
              <a:t>. </a:t>
            </a:r>
            <a:r>
              <a:rPr lang="en-GB" altLang="en-US" sz="2400" dirty="0"/>
              <a:t>Check the solution using technology.</a:t>
            </a:r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3627B1D9-3DDF-424A-8201-B3C3687840D6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2"/>
            <a:extLst>
              <a:ext uri="{FF2B5EF4-FFF2-40B4-BE49-F238E27FC236}">
                <a16:creationId xmlns:a16="http://schemas.microsoft.com/office/drawing/2014/main" id="{72BA18FF-9B8D-413A-B591-60645ABB50EB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DA182DBA-599D-3774-1FAD-D0FE4A4B3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404" y="1839098"/>
            <a:ext cx="50369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The functions meet at two points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F3D358A-659F-847D-61D2-5C991A286114}"/>
              </a:ext>
            </a:extLst>
          </p:cNvPr>
          <p:cNvSpPr/>
          <p:nvPr/>
        </p:nvSpPr>
        <p:spPr>
          <a:xfrm>
            <a:off x="5033520" y="1832021"/>
            <a:ext cx="14269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(ln 2, -2)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D20C8A3-3E36-E233-AF59-38D895305D1D}"/>
              </a:ext>
            </a:extLst>
          </p:cNvPr>
          <p:cNvSpPr/>
          <p:nvPr/>
        </p:nvSpPr>
        <p:spPr>
          <a:xfrm>
            <a:off x="6955562" y="1798687"/>
            <a:ext cx="12490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(ln 5, 1)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CF87748-4A24-48CE-1C7D-3FE9E856B927}"/>
              </a:ext>
            </a:extLst>
          </p:cNvPr>
          <p:cNvSpPr/>
          <p:nvPr/>
        </p:nvSpPr>
        <p:spPr>
          <a:xfrm>
            <a:off x="6355938" y="1809902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</a:rPr>
              <a:t>and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7088788-A420-EB5E-53AC-653678E0A7A4}"/>
              </a:ext>
            </a:extLst>
          </p:cNvPr>
          <p:cNvSpPr/>
          <p:nvPr/>
        </p:nvSpPr>
        <p:spPr>
          <a:xfrm>
            <a:off x="3035075" y="4757434"/>
            <a:ext cx="384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We have the first point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A400A12-BB3F-B3FE-2CD5-015FEB8B47D3}"/>
              </a:ext>
            </a:extLst>
          </p:cNvPr>
          <p:cNvSpPr/>
          <p:nvPr/>
        </p:nvSpPr>
        <p:spPr>
          <a:xfrm>
            <a:off x="6567744" y="4731482"/>
            <a:ext cx="22413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(0.693147, -2)</a:t>
            </a:r>
            <a:endParaRPr lang="en-GB" sz="2400" dirty="0">
              <a:solidFill>
                <a:srgbClr val="002060"/>
              </a:solidFill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8A33702C-5C98-B37A-6B59-5F8EF8EFAF8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" y="2286000"/>
            <a:ext cx="1835225" cy="429768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4650865-02FC-0A00-AC16-2A6810C3EBD5}"/>
              </a:ext>
            </a:extLst>
          </p:cNvPr>
          <p:cNvSpPr/>
          <p:nvPr/>
        </p:nvSpPr>
        <p:spPr>
          <a:xfrm>
            <a:off x="7310022" y="4274364"/>
            <a:ext cx="99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4024D7-9233-D27B-41F3-C10111735DDD}"/>
              </a:ext>
            </a:extLst>
          </p:cNvPr>
          <p:cNvSpPr/>
          <p:nvPr/>
        </p:nvSpPr>
        <p:spPr>
          <a:xfrm>
            <a:off x="8153400" y="4279599"/>
            <a:ext cx="99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683EFCA-A8B8-77D7-A626-DDF4BB501455}"/>
              </a:ext>
            </a:extLst>
          </p:cNvPr>
          <p:cNvSpPr/>
          <p:nvPr/>
        </p:nvSpPr>
        <p:spPr>
          <a:xfrm>
            <a:off x="5245408" y="4300167"/>
            <a:ext cx="5866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5</a:t>
            </a:r>
            <a:endParaRPr lang="en-GB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8FC4051-22D7-0CD8-AED1-002398AC2A42}"/>
              </a:ext>
            </a:extLst>
          </p:cNvPr>
          <p:cNvSpPr/>
          <p:nvPr/>
        </p:nvSpPr>
        <p:spPr>
          <a:xfrm>
            <a:off x="5769199" y="4312313"/>
            <a:ext cx="17162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INTSECT</a:t>
            </a:r>
            <a:endParaRPr lang="en-GB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2A01A1-738A-C6C7-FFC7-14061F173D81}"/>
              </a:ext>
            </a:extLst>
          </p:cNvPr>
          <p:cNvSpPr/>
          <p:nvPr/>
        </p:nvSpPr>
        <p:spPr>
          <a:xfrm>
            <a:off x="3862146" y="4281353"/>
            <a:ext cx="5866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F4</a:t>
            </a:r>
            <a:endParaRPr lang="en-GB" sz="2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858EEB-219F-0B3A-B83A-FF5CC8FDA4E3}"/>
              </a:ext>
            </a:extLst>
          </p:cNvPr>
          <p:cNvSpPr/>
          <p:nvPr/>
        </p:nvSpPr>
        <p:spPr>
          <a:xfrm>
            <a:off x="4385937" y="4293499"/>
            <a:ext cx="1562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calc</a:t>
            </a:r>
            <a:endParaRPr lang="en-GB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470CA2-8AA4-F51D-C6D3-50C2B949CD9D}"/>
              </a:ext>
            </a:extLst>
          </p:cNvPr>
          <p:cNvSpPr/>
          <p:nvPr/>
        </p:nvSpPr>
        <p:spPr>
          <a:xfrm>
            <a:off x="3143754" y="4291081"/>
            <a:ext cx="718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2nd</a:t>
            </a:r>
            <a:endParaRPr lang="en-GB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57CCF5-B5BC-31A4-AE00-B6B34324E958}"/>
              </a:ext>
            </a:extLst>
          </p:cNvPr>
          <p:cNvSpPr/>
          <p:nvPr/>
        </p:nvSpPr>
        <p:spPr>
          <a:xfrm>
            <a:off x="3102542" y="3838502"/>
            <a:ext cx="5866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F5</a:t>
            </a:r>
            <a:endParaRPr lang="en-GB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B2E8455-FBB8-441C-40B9-52CB7BFF24C7}"/>
              </a:ext>
            </a:extLst>
          </p:cNvPr>
          <p:cNvSpPr/>
          <p:nvPr/>
        </p:nvSpPr>
        <p:spPr>
          <a:xfrm>
            <a:off x="3626333" y="3850648"/>
            <a:ext cx="1562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Graph</a:t>
            </a:r>
            <a:endParaRPr lang="en-GB" sz="2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2C16EF6-AA90-7765-8D57-1E2B49609830}"/>
              </a:ext>
            </a:extLst>
          </p:cNvPr>
          <p:cNvSpPr/>
          <p:nvPr/>
        </p:nvSpPr>
        <p:spPr>
          <a:xfrm>
            <a:off x="4872559" y="3341118"/>
            <a:ext cx="14302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3 – 10e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– x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DEB0A7-525C-09E8-E5AB-2EB43FA0B608}"/>
              </a:ext>
            </a:extLst>
          </p:cNvPr>
          <p:cNvSpPr/>
          <p:nvPr/>
        </p:nvSpPr>
        <p:spPr>
          <a:xfrm>
            <a:off x="3091308" y="3338083"/>
            <a:ext cx="17811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Type in Y2</a:t>
            </a:r>
            <a:endParaRPr lang="en-GB" sz="2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DB0ED88-0777-C229-D14B-7EDB1E815400}"/>
              </a:ext>
            </a:extLst>
          </p:cNvPr>
          <p:cNvSpPr/>
          <p:nvPr/>
        </p:nvSpPr>
        <p:spPr>
          <a:xfrm>
            <a:off x="6214744" y="3341118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651BCEE-7631-BC63-B6AE-DDD7A69BDD4D}"/>
              </a:ext>
            </a:extLst>
          </p:cNvPr>
          <p:cNvSpPr/>
          <p:nvPr/>
        </p:nvSpPr>
        <p:spPr>
          <a:xfrm>
            <a:off x="5393208" y="2837180"/>
            <a:ext cx="9509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– 4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1625C0F-F3E8-3EEF-41F5-84791706BB62}"/>
              </a:ext>
            </a:extLst>
          </p:cNvPr>
          <p:cNvSpPr/>
          <p:nvPr/>
        </p:nvSpPr>
        <p:spPr>
          <a:xfrm>
            <a:off x="3599608" y="2844332"/>
            <a:ext cx="16638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Type in Y1</a:t>
            </a:r>
            <a:endParaRPr lang="en-GB" sz="24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D67175C-D6BA-9A30-8F72-5A1690C283DE}"/>
              </a:ext>
            </a:extLst>
          </p:cNvPr>
          <p:cNvSpPr/>
          <p:nvPr/>
        </p:nvSpPr>
        <p:spPr>
          <a:xfrm>
            <a:off x="6355938" y="2834907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EA5ACA6-4FC4-6592-F315-BEE6782DDBE9}"/>
              </a:ext>
            </a:extLst>
          </p:cNvPr>
          <p:cNvSpPr/>
          <p:nvPr/>
        </p:nvSpPr>
        <p:spPr>
          <a:xfrm>
            <a:off x="3102542" y="2837664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Y=</a:t>
            </a:r>
            <a:endParaRPr lang="en-GB" sz="2400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8EA5AE0-29DE-EC24-A4D1-8EA4C0935D75}"/>
              </a:ext>
            </a:extLst>
          </p:cNvPr>
          <p:cNvSpPr/>
          <p:nvPr/>
        </p:nvSpPr>
        <p:spPr>
          <a:xfrm>
            <a:off x="3102542" y="2382667"/>
            <a:ext cx="33579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Use the GDC to check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A37F9A5-A904-8E47-EE61-5BB23EDC76F5}"/>
              </a:ext>
            </a:extLst>
          </p:cNvPr>
          <p:cNvSpPr/>
          <p:nvPr/>
        </p:nvSpPr>
        <p:spPr>
          <a:xfrm>
            <a:off x="6346530" y="2407681"/>
            <a:ext cx="27142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Turn on the GDC</a:t>
            </a:r>
            <a:endParaRPr lang="en-GB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54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0979" y="73849"/>
            <a:ext cx="8229600" cy="6452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/>
              <a:t>Solving equations of the form </a:t>
            </a:r>
            <a:r>
              <a:rPr lang="en-GB" altLang="en-US" sz="3200" i="1">
                <a:latin typeface="Times New Roman" panose="02020603050405020304" pitchFamily="18" charset="0"/>
              </a:rPr>
              <a:t>a</a:t>
            </a:r>
            <a:r>
              <a:rPr lang="en-GB" altLang="en-US" sz="3200" i="1" baseline="30000">
                <a:latin typeface="Times New Roman" panose="02020603050405020304" pitchFamily="18" charset="0"/>
              </a:rPr>
              <a:t>x</a:t>
            </a:r>
            <a:r>
              <a:rPr lang="en-GB" altLang="en-US" sz="3200"/>
              <a:t> = </a:t>
            </a:r>
            <a:r>
              <a:rPr lang="en-GB" altLang="en-US" sz="3200" i="1">
                <a:latin typeface="Times New Roman" panose="02020603050405020304" pitchFamily="18" charset="0"/>
              </a:rPr>
              <a:t>b</a:t>
            </a:r>
            <a:endParaRPr lang="en-GB" altLang="en-US" sz="3200" i="1" dirty="0">
              <a:latin typeface="Times New Roman" panose="02020603050405020304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894946" y="887029"/>
            <a:ext cx="7789830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Find the exact points of intersection of y = 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– 4 and y = 3 – 10e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– x</a:t>
            </a:r>
            <a:r>
              <a:rPr lang="en-GB" altLang="en-US" sz="2400" i="1" dirty="0">
                <a:latin typeface="Times New Roman" panose="02020603050405020304" pitchFamily="18" charset="0"/>
              </a:rPr>
              <a:t>. </a:t>
            </a:r>
            <a:r>
              <a:rPr lang="en-GB" altLang="en-US" sz="2400" dirty="0"/>
              <a:t>Check the solution using technology.</a:t>
            </a:r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3627B1D9-3DDF-424A-8201-B3C3687840D6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2"/>
            <a:extLst>
              <a:ext uri="{FF2B5EF4-FFF2-40B4-BE49-F238E27FC236}">
                <a16:creationId xmlns:a16="http://schemas.microsoft.com/office/drawing/2014/main" id="{72BA18FF-9B8D-413A-B591-60645ABB50EB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DA182DBA-599D-3774-1FAD-D0FE4A4B3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404" y="1839098"/>
            <a:ext cx="50369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The functions meet at two points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F3D358A-659F-847D-61D2-5C991A286114}"/>
              </a:ext>
            </a:extLst>
          </p:cNvPr>
          <p:cNvSpPr/>
          <p:nvPr/>
        </p:nvSpPr>
        <p:spPr>
          <a:xfrm>
            <a:off x="5033520" y="1832021"/>
            <a:ext cx="14269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(ln 2, -2)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D20C8A3-3E36-E233-AF59-38D895305D1D}"/>
              </a:ext>
            </a:extLst>
          </p:cNvPr>
          <p:cNvSpPr/>
          <p:nvPr/>
        </p:nvSpPr>
        <p:spPr>
          <a:xfrm>
            <a:off x="6955562" y="1798687"/>
            <a:ext cx="12490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(ln 5, 1)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CF87748-4A24-48CE-1C7D-3FE9E856B927}"/>
              </a:ext>
            </a:extLst>
          </p:cNvPr>
          <p:cNvSpPr/>
          <p:nvPr/>
        </p:nvSpPr>
        <p:spPr>
          <a:xfrm>
            <a:off x="6355938" y="1809902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</a:rPr>
              <a:t>and</a:t>
            </a:r>
            <a:endParaRPr lang="en-GB" sz="2400" dirty="0">
              <a:solidFill>
                <a:srgbClr val="002060"/>
              </a:solidFill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8A33702C-5C98-B37A-6B59-5F8EF8EFAF8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" y="2286000"/>
            <a:ext cx="1835225" cy="4297680"/>
          </a:xfrm>
          <a:prstGeom prst="rect">
            <a:avLst/>
          </a:prstGeom>
        </p:spPr>
      </p:pic>
      <p:sp>
        <p:nvSpPr>
          <p:cNvPr id="69" name="Rectangle 68">
            <a:extLst>
              <a:ext uri="{FF2B5EF4-FFF2-40B4-BE49-F238E27FC236}">
                <a16:creationId xmlns:a16="http://schemas.microsoft.com/office/drawing/2014/main" id="{6865F07F-273B-053D-A1E0-789B44ECD7B7}"/>
              </a:ext>
            </a:extLst>
          </p:cNvPr>
          <p:cNvSpPr/>
          <p:nvPr/>
        </p:nvSpPr>
        <p:spPr>
          <a:xfrm>
            <a:off x="3035075" y="4757434"/>
            <a:ext cx="384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We have the first point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B41D53A4-1E89-D2E1-FA51-7C882CC99F5B}"/>
              </a:ext>
            </a:extLst>
          </p:cNvPr>
          <p:cNvSpPr/>
          <p:nvPr/>
        </p:nvSpPr>
        <p:spPr>
          <a:xfrm>
            <a:off x="6567744" y="4731482"/>
            <a:ext cx="22413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(0.693147, -2)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F2E4315-AE9F-D2F9-3B54-BBFAB89C7AF5}"/>
              </a:ext>
            </a:extLst>
          </p:cNvPr>
          <p:cNvSpPr/>
          <p:nvPr/>
        </p:nvSpPr>
        <p:spPr>
          <a:xfrm>
            <a:off x="2662108" y="5150651"/>
            <a:ext cx="65728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ym typeface="Wingdings 3" panose="05040102010807070707" pitchFamily="18" charset="2"/>
              </a:rPr>
              <a:t> </a:t>
            </a:r>
            <a:r>
              <a:rPr lang="en-GB" altLang="en-US" sz="2400" dirty="0"/>
              <a:t>Move the cursor to the next intersection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DC17C67-CEAC-BB56-198D-AB596A6E42F1}"/>
              </a:ext>
            </a:extLst>
          </p:cNvPr>
          <p:cNvSpPr/>
          <p:nvPr/>
        </p:nvSpPr>
        <p:spPr>
          <a:xfrm>
            <a:off x="7310022" y="4274364"/>
            <a:ext cx="99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EC09363-6A0B-52D3-E253-463AB37C2032}"/>
              </a:ext>
            </a:extLst>
          </p:cNvPr>
          <p:cNvSpPr/>
          <p:nvPr/>
        </p:nvSpPr>
        <p:spPr>
          <a:xfrm>
            <a:off x="8153400" y="4279599"/>
            <a:ext cx="99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FD28F610-9B05-92DA-F886-2B692AB781BE}"/>
              </a:ext>
            </a:extLst>
          </p:cNvPr>
          <p:cNvSpPr/>
          <p:nvPr/>
        </p:nvSpPr>
        <p:spPr>
          <a:xfrm>
            <a:off x="5245408" y="4300167"/>
            <a:ext cx="5866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5</a:t>
            </a:r>
            <a:endParaRPr lang="en-GB" sz="2400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A38FF8E0-0686-6155-40DC-5B552D18D785}"/>
              </a:ext>
            </a:extLst>
          </p:cNvPr>
          <p:cNvSpPr/>
          <p:nvPr/>
        </p:nvSpPr>
        <p:spPr>
          <a:xfrm>
            <a:off x="5769199" y="4312313"/>
            <a:ext cx="17162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INTSECT</a:t>
            </a:r>
            <a:endParaRPr lang="en-GB" sz="2400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7E1B2461-FF35-EEA2-01E9-80F01700673B}"/>
              </a:ext>
            </a:extLst>
          </p:cNvPr>
          <p:cNvSpPr/>
          <p:nvPr/>
        </p:nvSpPr>
        <p:spPr>
          <a:xfrm>
            <a:off x="3862146" y="4281353"/>
            <a:ext cx="5866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F4</a:t>
            </a:r>
            <a:endParaRPr lang="en-GB" sz="2400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35783BC-606C-CE69-4C14-A142A7543A20}"/>
              </a:ext>
            </a:extLst>
          </p:cNvPr>
          <p:cNvSpPr/>
          <p:nvPr/>
        </p:nvSpPr>
        <p:spPr>
          <a:xfrm>
            <a:off x="4385937" y="4293499"/>
            <a:ext cx="1562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calc</a:t>
            </a:r>
            <a:endParaRPr lang="en-GB" sz="2400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30A3729-D95C-59F5-FD03-3B3893282174}"/>
              </a:ext>
            </a:extLst>
          </p:cNvPr>
          <p:cNvSpPr/>
          <p:nvPr/>
        </p:nvSpPr>
        <p:spPr>
          <a:xfrm>
            <a:off x="3143754" y="4291081"/>
            <a:ext cx="718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2nd</a:t>
            </a:r>
            <a:endParaRPr lang="en-GB" sz="2400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225F600F-9B5A-1390-1B9A-D13C69ECAE25}"/>
              </a:ext>
            </a:extLst>
          </p:cNvPr>
          <p:cNvSpPr/>
          <p:nvPr/>
        </p:nvSpPr>
        <p:spPr>
          <a:xfrm>
            <a:off x="3102542" y="3838502"/>
            <a:ext cx="5866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F5</a:t>
            </a:r>
            <a:endParaRPr lang="en-GB" sz="240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D923433-51AE-6612-0010-4B7C1D617870}"/>
              </a:ext>
            </a:extLst>
          </p:cNvPr>
          <p:cNvSpPr/>
          <p:nvPr/>
        </p:nvSpPr>
        <p:spPr>
          <a:xfrm>
            <a:off x="3626333" y="3850648"/>
            <a:ext cx="1562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Graph</a:t>
            </a:r>
            <a:endParaRPr lang="en-GB" sz="2400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EA932C4C-6814-3379-801B-8C917A1119E1}"/>
              </a:ext>
            </a:extLst>
          </p:cNvPr>
          <p:cNvSpPr/>
          <p:nvPr/>
        </p:nvSpPr>
        <p:spPr>
          <a:xfrm>
            <a:off x="4872559" y="3341118"/>
            <a:ext cx="14302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3 – 10e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– x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8BB9AAA1-20DD-E6A0-89B7-C581FB48F3C8}"/>
              </a:ext>
            </a:extLst>
          </p:cNvPr>
          <p:cNvSpPr/>
          <p:nvPr/>
        </p:nvSpPr>
        <p:spPr>
          <a:xfrm>
            <a:off x="3091308" y="3338083"/>
            <a:ext cx="17811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Type in Y2</a:t>
            </a:r>
            <a:endParaRPr lang="en-GB" sz="2400" dirty="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02139ED-6969-39BA-8EC9-98CE03A8C861}"/>
              </a:ext>
            </a:extLst>
          </p:cNvPr>
          <p:cNvSpPr/>
          <p:nvPr/>
        </p:nvSpPr>
        <p:spPr>
          <a:xfrm>
            <a:off x="6214744" y="3341118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02F9050C-EF55-86C9-C205-2A251FA2A9BF}"/>
              </a:ext>
            </a:extLst>
          </p:cNvPr>
          <p:cNvSpPr/>
          <p:nvPr/>
        </p:nvSpPr>
        <p:spPr>
          <a:xfrm>
            <a:off x="5393208" y="2837180"/>
            <a:ext cx="9509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– 4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0ACE488-9B58-8A20-973B-CB614A9573B1}"/>
              </a:ext>
            </a:extLst>
          </p:cNvPr>
          <p:cNvSpPr/>
          <p:nvPr/>
        </p:nvSpPr>
        <p:spPr>
          <a:xfrm>
            <a:off x="3599608" y="2844332"/>
            <a:ext cx="16638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Type in Y1</a:t>
            </a:r>
            <a:endParaRPr lang="en-GB" sz="2400" dirty="0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BA636512-CDC6-3FE1-E07A-950B8302B7E3}"/>
              </a:ext>
            </a:extLst>
          </p:cNvPr>
          <p:cNvSpPr/>
          <p:nvPr/>
        </p:nvSpPr>
        <p:spPr>
          <a:xfrm>
            <a:off x="6355938" y="2834907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9FCA9A6-2E78-8919-CBF6-FE01289B5E84}"/>
              </a:ext>
            </a:extLst>
          </p:cNvPr>
          <p:cNvSpPr/>
          <p:nvPr/>
        </p:nvSpPr>
        <p:spPr>
          <a:xfrm>
            <a:off x="3102542" y="2837664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Y=</a:t>
            </a:r>
            <a:endParaRPr lang="en-GB" sz="2400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FBFAD1B8-0F8E-5CA4-A4AF-572453FBC8DB}"/>
              </a:ext>
            </a:extLst>
          </p:cNvPr>
          <p:cNvSpPr/>
          <p:nvPr/>
        </p:nvSpPr>
        <p:spPr>
          <a:xfrm>
            <a:off x="3107659" y="5554803"/>
            <a:ext cx="99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3B37886D-C4B9-BA7C-B87C-B6755F3D135C}"/>
              </a:ext>
            </a:extLst>
          </p:cNvPr>
          <p:cNvSpPr/>
          <p:nvPr/>
        </p:nvSpPr>
        <p:spPr>
          <a:xfrm>
            <a:off x="3951037" y="5560038"/>
            <a:ext cx="99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1972E492-F438-CCF4-FFB4-78503923804E}"/>
              </a:ext>
            </a:extLst>
          </p:cNvPr>
          <p:cNvSpPr/>
          <p:nvPr/>
        </p:nvSpPr>
        <p:spPr>
          <a:xfrm>
            <a:off x="3102542" y="2382667"/>
            <a:ext cx="33579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Use the GDC to check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4C4B207C-D2CF-3317-1E90-A069DC88DEAD}"/>
              </a:ext>
            </a:extLst>
          </p:cNvPr>
          <p:cNvSpPr/>
          <p:nvPr/>
        </p:nvSpPr>
        <p:spPr>
          <a:xfrm>
            <a:off x="6346530" y="2407681"/>
            <a:ext cx="27142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Turn on the GDC</a:t>
            </a:r>
            <a:endParaRPr lang="en-GB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27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88" grpId="0"/>
      <p:bldP spid="8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0979" y="73849"/>
            <a:ext cx="8229600" cy="6452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/>
              <a:t>Solving equations of the form </a:t>
            </a:r>
            <a:r>
              <a:rPr lang="en-GB" altLang="en-US" sz="3200" i="1">
                <a:latin typeface="Times New Roman" panose="02020603050405020304" pitchFamily="18" charset="0"/>
              </a:rPr>
              <a:t>a</a:t>
            </a:r>
            <a:r>
              <a:rPr lang="en-GB" altLang="en-US" sz="3200" i="1" baseline="30000">
                <a:latin typeface="Times New Roman" panose="02020603050405020304" pitchFamily="18" charset="0"/>
              </a:rPr>
              <a:t>x</a:t>
            </a:r>
            <a:r>
              <a:rPr lang="en-GB" altLang="en-US" sz="3200"/>
              <a:t> = </a:t>
            </a:r>
            <a:r>
              <a:rPr lang="en-GB" altLang="en-US" sz="3200" i="1">
                <a:latin typeface="Times New Roman" panose="02020603050405020304" pitchFamily="18" charset="0"/>
              </a:rPr>
              <a:t>b</a:t>
            </a:r>
            <a:endParaRPr lang="en-GB" altLang="en-US" sz="3200" i="1" dirty="0">
              <a:latin typeface="Times New Roman" panose="02020603050405020304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894946" y="887029"/>
            <a:ext cx="7789830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Find the exact points of intersection of y = 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– 4 and y = 3 – 10e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– x</a:t>
            </a:r>
            <a:r>
              <a:rPr lang="en-GB" altLang="en-US" sz="2400" i="1" dirty="0">
                <a:latin typeface="Times New Roman" panose="02020603050405020304" pitchFamily="18" charset="0"/>
              </a:rPr>
              <a:t>. </a:t>
            </a:r>
            <a:r>
              <a:rPr lang="en-GB" altLang="en-US" sz="2400" dirty="0"/>
              <a:t>Check the solution using technology.</a:t>
            </a:r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3627B1D9-3DDF-424A-8201-B3C3687840D6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2"/>
            <a:extLst>
              <a:ext uri="{FF2B5EF4-FFF2-40B4-BE49-F238E27FC236}">
                <a16:creationId xmlns:a16="http://schemas.microsoft.com/office/drawing/2014/main" id="{72BA18FF-9B8D-413A-B591-60645ABB50EB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 Box 4">
            <a:extLst>
              <a:ext uri="{FF2B5EF4-FFF2-40B4-BE49-F238E27FC236}">
                <a16:creationId xmlns:a16="http://schemas.microsoft.com/office/drawing/2014/main" id="{DA182DBA-599D-3774-1FAD-D0FE4A4B3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404" y="1839098"/>
            <a:ext cx="50369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The functions meet at two points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F3D358A-659F-847D-61D2-5C991A286114}"/>
              </a:ext>
            </a:extLst>
          </p:cNvPr>
          <p:cNvSpPr/>
          <p:nvPr/>
        </p:nvSpPr>
        <p:spPr>
          <a:xfrm>
            <a:off x="5033520" y="1832021"/>
            <a:ext cx="14269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(ln 2, -2)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D20C8A3-3E36-E233-AF59-38D895305D1D}"/>
              </a:ext>
            </a:extLst>
          </p:cNvPr>
          <p:cNvSpPr/>
          <p:nvPr/>
        </p:nvSpPr>
        <p:spPr>
          <a:xfrm>
            <a:off x="6955562" y="1798687"/>
            <a:ext cx="12490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(ln 5, 1)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CF87748-4A24-48CE-1C7D-3FE9E856B927}"/>
              </a:ext>
            </a:extLst>
          </p:cNvPr>
          <p:cNvSpPr/>
          <p:nvPr/>
        </p:nvSpPr>
        <p:spPr>
          <a:xfrm>
            <a:off x="6355938" y="1809902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</a:rPr>
              <a:t>and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E0F4E33-CFF4-FC76-7193-5369D0367020}"/>
              </a:ext>
            </a:extLst>
          </p:cNvPr>
          <p:cNvSpPr/>
          <p:nvPr/>
        </p:nvSpPr>
        <p:spPr>
          <a:xfrm>
            <a:off x="3035075" y="6030640"/>
            <a:ext cx="384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The second point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1E5A242-E986-85DF-3911-EC03C189E4A1}"/>
              </a:ext>
            </a:extLst>
          </p:cNvPr>
          <p:cNvSpPr/>
          <p:nvPr/>
        </p:nvSpPr>
        <p:spPr>
          <a:xfrm>
            <a:off x="5530630" y="6026938"/>
            <a:ext cx="23887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(1.60943791, 1)</a:t>
            </a:r>
            <a:endParaRPr lang="en-GB" sz="2400" dirty="0">
              <a:solidFill>
                <a:srgbClr val="002060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E673A62-6607-6FCC-8763-372C40A9113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" y="2286000"/>
            <a:ext cx="1824195" cy="429768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F233640-ED03-09C2-A62F-3413ED751CE5}"/>
              </a:ext>
            </a:extLst>
          </p:cNvPr>
          <p:cNvSpPr/>
          <p:nvPr/>
        </p:nvSpPr>
        <p:spPr>
          <a:xfrm>
            <a:off x="3035075" y="4757434"/>
            <a:ext cx="384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We have the first point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66CD742-34B8-D0FB-E43B-1316972829DB}"/>
              </a:ext>
            </a:extLst>
          </p:cNvPr>
          <p:cNvSpPr/>
          <p:nvPr/>
        </p:nvSpPr>
        <p:spPr>
          <a:xfrm>
            <a:off x="6567744" y="4731482"/>
            <a:ext cx="22413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(0.693147, -2)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CF1FF27-C37B-7784-4F34-EE6ADB302AE8}"/>
              </a:ext>
            </a:extLst>
          </p:cNvPr>
          <p:cNvSpPr/>
          <p:nvPr/>
        </p:nvSpPr>
        <p:spPr>
          <a:xfrm>
            <a:off x="2662108" y="5150651"/>
            <a:ext cx="65728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ym typeface="Wingdings 3" panose="05040102010807070707" pitchFamily="18" charset="2"/>
              </a:rPr>
              <a:t> </a:t>
            </a:r>
            <a:r>
              <a:rPr lang="en-GB" altLang="en-US" sz="2400" dirty="0"/>
              <a:t>Move the cursor to the next intersection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C53E2DA-DEEF-A9D6-6EF4-881181FB6425}"/>
              </a:ext>
            </a:extLst>
          </p:cNvPr>
          <p:cNvSpPr/>
          <p:nvPr/>
        </p:nvSpPr>
        <p:spPr>
          <a:xfrm>
            <a:off x="7310022" y="4274364"/>
            <a:ext cx="99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C59586E-2993-D41A-2F14-E72F7025BA0C}"/>
              </a:ext>
            </a:extLst>
          </p:cNvPr>
          <p:cNvSpPr/>
          <p:nvPr/>
        </p:nvSpPr>
        <p:spPr>
          <a:xfrm>
            <a:off x="8153400" y="4279599"/>
            <a:ext cx="99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6E8BA84-4DD2-58C6-8580-EA5FCCF36C2E}"/>
              </a:ext>
            </a:extLst>
          </p:cNvPr>
          <p:cNvSpPr/>
          <p:nvPr/>
        </p:nvSpPr>
        <p:spPr>
          <a:xfrm>
            <a:off x="5245408" y="4300167"/>
            <a:ext cx="5866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5</a:t>
            </a:r>
            <a:endParaRPr lang="en-GB" sz="24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73C60B0-B058-44BD-EAB3-1002E83B820F}"/>
              </a:ext>
            </a:extLst>
          </p:cNvPr>
          <p:cNvSpPr/>
          <p:nvPr/>
        </p:nvSpPr>
        <p:spPr>
          <a:xfrm>
            <a:off x="5769199" y="4312313"/>
            <a:ext cx="17162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INTSECT</a:t>
            </a:r>
            <a:endParaRPr lang="en-GB" sz="24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B3C402F-1FD6-0968-55B8-A21D451E2975}"/>
              </a:ext>
            </a:extLst>
          </p:cNvPr>
          <p:cNvSpPr/>
          <p:nvPr/>
        </p:nvSpPr>
        <p:spPr>
          <a:xfrm>
            <a:off x="3862146" y="4281353"/>
            <a:ext cx="5866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F4</a:t>
            </a:r>
            <a:endParaRPr lang="en-GB" sz="24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14715BD-7283-3C78-2833-2D427F634D03}"/>
              </a:ext>
            </a:extLst>
          </p:cNvPr>
          <p:cNvSpPr/>
          <p:nvPr/>
        </p:nvSpPr>
        <p:spPr>
          <a:xfrm>
            <a:off x="4385937" y="4293499"/>
            <a:ext cx="1562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calc</a:t>
            </a:r>
            <a:endParaRPr lang="en-GB" sz="24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2E21273-2934-CE8F-FAF9-1472A71D727B}"/>
              </a:ext>
            </a:extLst>
          </p:cNvPr>
          <p:cNvSpPr/>
          <p:nvPr/>
        </p:nvSpPr>
        <p:spPr>
          <a:xfrm>
            <a:off x="3143754" y="4291081"/>
            <a:ext cx="7183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2nd</a:t>
            </a:r>
            <a:endParaRPr lang="en-GB" sz="24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6307875-FA4A-BBDF-D0E6-3876BF4178F5}"/>
              </a:ext>
            </a:extLst>
          </p:cNvPr>
          <p:cNvSpPr/>
          <p:nvPr/>
        </p:nvSpPr>
        <p:spPr>
          <a:xfrm>
            <a:off x="3102542" y="3838502"/>
            <a:ext cx="5866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F5</a:t>
            </a:r>
            <a:endParaRPr lang="en-GB" sz="24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6F354F1-E709-DD98-79C5-2AAE5075F490}"/>
              </a:ext>
            </a:extLst>
          </p:cNvPr>
          <p:cNvSpPr/>
          <p:nvPr/>
        </p:nvSpPr>
        <p:spPr>
          <a:xfrm>
            <a:off x="3626333" y="3850648"/>
            <a:ext cx="1562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Graph</a:t>
            </a:r>
            <a:endParaRPr lang="en-GB" sz="2400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EE1B0D0-5FE1-4008-D5B1-B6B557B180A7}"/>
              </a:ext>
            </a:extLst>
          </p:cNvPr>
          <p:cNvSpPr/>
          <p:nvPr/>
        </p:nvSpPr>
        <p:spPr>
          <a:xfrm>
            <a:off x="4872559" y="3341118"/>
            <a:ext cx="14302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3 – 10e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– x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387DA0F-93E7-69E3-0FEB-78236300E438}"/>
              </a:ext>
            </a:extLst>
          </p:cNvPr>
          <p:cNvSpPr/>
          <p:nvPr/>
        </p:nvSpPr>
        <p:spPr>
          <a:xfrm>
            <a:off x="3091308" y="3338083"/>
            <a:ext cx="17811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Type in Y2</a:t>
            </a:r>
            <a:endParaRPr lang="en-GB" sz="2400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CF3B500-B17D-86C3-8153-E08F5A8FBF17}"/>
              </a:ext>
            </a:extLst>
          </p:cNvPr>
          <p:cNvSpPr/>
          <p:nvPr/>
        </p:nvSpPr>
        <p:spPr>
          <a:xfrm>
            <a:off x="6214744" y="3341118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B23EF77-732E-108B-6612-629C63396883}"/>
              </a:ext>
            </a:extLst>
          </p:cNvPr>
          <p:cNvSpPr/>
          <p:nvPr/>
        </p:nvSpPr>
        <p:spPr>
          <a:xfrm>
            <a:off x="5393208" y="2837180"/>
            <a:ext cx="9509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/>
              <a:t>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– 4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965C33B-5292-1CA9-998B-4E290383A860}"/>
              </a:ext>
            </a:extLst>
          </p:cNvPr>
          <p:cNvSpPr/>
          <p:nvPr/>
        </p:nvSpPr>
        <p:spPr>
          <a:xfrm>
            <a:off x="3599608" y="2844332"/>
            <a:ext cx="16638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Type in Y1</a:t>
            </a:r>
            <a:endParaRPr lang="en-GB" sz="2400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60F92C3-C26B-68AB-C72A-50BA50F8922D}"/>
              </a:ext>
            </a:extLst>
          </p:cNvPr>
          <p:cNvSpPr/>
          <p:nvPr/>
        </p:nvSpPr>
        <p:spPr>
          <a:xfrm>
            <a:off x="6355938" y="2834907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A43AE28-2BD6-1FEC-6925-4FAFF51D1AF4}"/>
              </a:ext>
            </a:extLst>
          </p:cNvPr>
          <p:cNvSpPr/>
          <p:nvPr/>
        </p:nvSpPr>
        <p:spPr>
          <a:xfrm>
            <a:off x="3102542" y="2837664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Y=</a:t>
            </a:r>
            <a:endParaRPr lang="en-GB" sz="2400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C22E070-D624-352B-08BF-3673548FFFF1}"/>
              </a:ext>
            </a:extLst>
          </p:cNvPr>
          <p:cNvSpPr/>
          <p:nvPr/>
        </p:nvSpPr>
        <p:spPr>
          <a:xfrm>
            <a:off x="3107659" y="5554803"/>
            <a:ext cx="99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076FD15-D4C9-76F7-9AB0-1B2B137C8737}"/>
              </a:ext>
            </a:extLst>
          </p:cNvPr>
          <p:cNvSpPr/>
          <p:nvPr/>
        </p:nvSpPr>
        <p:spPr>
          <a:xfrm>
            <a:off x="3951037" y="5560038"/>
            <a:ext cx="99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855F793-E1AB-A582-8332-9F6826426130}"/>
              </a:ext>
            </a:extLst>
          </p:cNvPr>
          <p:cNvSpPr/>
          <p:nvPr/>
        </p:nvSpPr>
        <p:spPr>
          <a:xfrm>
            <a:off x="3102542" y="2382667"/>
            <a:ext cx="33579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Use the GDC to check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06864F58-F275-0808-B342-8857CD9D79F4}"/>
              </a:ext>
            </a:extLst>
          </p:cNvPr>
          <p:cNvSpPr/>
          <p:nvPr/>
        </p:nvSpPr>
        <p:spPr>
          <a:xfrm>
            <a:off x="6346530" y="2407681"/>
            <a:ext cx="27142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Turn on the GDC</a:t>
            </a:r>
            <a:endParaRPr lang="en-GB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65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600" dirty="0"/>
              <a:t>Exponential functions in Real life</a:t>
            </a:r>
          </a:p>
        </p:txBody>
      </p:sp>
      <p:sp>
        <p:nvSpPr>
          <p:cNvPr id="4" name="Rectangle 3"/>
          <p:cNvSpPr/>
          <p:nvPr/>
        </p:nvSpPr>
        <p:spPr>
          <a:xfrm>
            <a:off x="243334" y="732894"/>
            <a:ext cx="86859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Example 2: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The population,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400" dirty="0"/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/>
              <a:t>),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 thousands, of a city is modelled by the function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400" dirty="0"/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/>
              <a:t>) = 15e</a:t>
            </a:r>
            <a:r>
              <a:rPr lang="en-GB" sz="2400" baseline="30000" dirty="0"/>
              <a:t>(–0.0145)</a:t>
            </a:r>
            <a:r>
              <a:rPr lang="en-GB" sz="24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/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where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/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number of years after 1 January 2015.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96966" y="2496205"/>
            <a:ext cx="53720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number of years after 2015.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143391" y="3456002"/>
            <a:ext cx="28255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400" dirty="0"/>
              <a:t>(</a:t>
            </a:r>
            <a:r>
              <a:rPr lang="en-GB" sz="2400" dirty="0">
                <a:cs typeface="Times New Roman" panose="02020603050405020304" pitchFamily="18" charset="0"/>
              </a:rPr>
              <a:t>0</a:t>
            </a:r>
            <a:r>
              <a:rPr lang="en-GB" sz="2400" dirty="0"/>
              <a:t>) = 15e</a:t>
            </a:r>
            <a:r>
              <a:rPr lang="en-GB" sz="2400" baseline="30000" dirty="0"/>
              <a:t> (–0.0145)</a:t>
            </a:r>
            <a:r>
              <a:rPr lang="en-GB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6595" y="1844824"/>
            <a:ext cx="84418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(a) What was the population of the city in 2015?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614196" y="5537256"/>
            <a:ext cx="58381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population in 2015 was 15 000</a:t>
            </a:r>
            <a:endParaRPr lang="en-GB" sz="2400" i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41233" y="2504510"/>
            <a:ext cx="21239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For 2015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/>
              <a:t> = 0</a:t>
            </a:r>
            <a:endParaRPr lang="en-GB" sz="240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143391" y="4100068"/>
            <a:ext cx="24932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400" dirty="0"/>
              <a:t>(</a:t>
            </a:r>
            <a:r>
              <a:rPr lang="en-GB" sz="2400" dirty="0">
                <a:cs typeface="Times New Roman" panose="02020603050405020304" pitchFamily="18" charset="0"/>
              </a:rPr>
              <a:t>0</a:t>
            </a:r>
            <a:r>
              <a:rPr lang="en-GB" sz="2400" dirty="0"/>
              <a:t>) = 15e</a:t>
            </a:r>
            <a:r>
              <a:rPr lang="en-GB" sz="2400" baseline="30000" dirty="0"/>
              <a:t>0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96429" y="3517557"/>
            <a:ext cx="26114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Substituting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</a:rPr>
              <a:t>t</a:t>
            </a:r>
            <a:r>
              <a:rPr lang="en-GB" sz="2000" dirty="0">
                <a:solidFill>
                  <a:srgbClr val="FF6600"/>
                </a:solidFill>
              </a:rPr>
              <a:t> = 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143392" y="4666819"/>
            <a:ext cx="1765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400" dirty="0"/>
              <a:t>(</a:t>
            </a:r>
            <a:r>
              <a:rPr lang="en-GB" sz="2400" dirty="0">
                <a:cs typeface="Times New Roman" panose="02020603050405020304" pitchFamily="18" charset="0"/>
              </a:rPr>
              <a:t>0</a:t>
            </a:r>
            <a:r>
              <a:rPr lang="en-GB" sz="2400" dirty="0"/>
              <a:t>) = 15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C93206B1-C574-4424-AEEF-6563CDE94A3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372AA0EE-07C0-476F-B25E-2368F7826E20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75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5" grpId="0"/>
      <p:bldP spid="32" grpId="0"/>
      <p:bldP spid="30" grpId="0"/>
      <p:bldP spid="34" grpId="0"/>
      <p:bldP spid="35" grpId="0"/>
      <p:bldP spid="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600" dirty="0"/>
              <a:t>Exponential functions in Real life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96429" y="2737408"/>
            <a:ext cx="64256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Calculate the population one year after 2015.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818464" y="3267371"/>
            <a:ext cx="24932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400" dirty="0"/>
              <a:t>(</a:t>
            </a:r>
            <a:r>
              <a:rPr lang="en-GB" sz="2400" dirty="0">
                <a:cs typeface="Times New Roman" panose="02020603050405020304" pitchFamily="18" charset="0"/>
              </a:rPr>
              <a:t>1</a:t>
            </a:r>
            <a:r>
              <a:rPr lang="en-GB" sz="2400" dirty="0"/>
              <a:t>)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/>
              <a:t> 15e</a:t>
            </a:r>
            <a:r>
              <a:rPr lang="en-GB" baseline="30000" dirty="0"/>
              <a:t>(–0.0145) </a:t>
            </a:r>
            <a:r>
              <a:rPr lang="en-GB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6595" y="1844824"/>
            <a:ext cx="84418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(b) By what percentage is the population of the city changing each year?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06595" y="5847238"/>
            <a:ext cx="82659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population is decreasing at the rate of 1.4% each year</a:t>
            </a:r>
            <a:endParaRPr lang="en-GB" sz="2400" i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419776" y="2697997"/>
            <a:ext cx="9361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/>
              <a:t>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/>
              <a:t> 1</a:t>
            </a:r>
            <a:endParaRPr lang="en-GB" sz="240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093940" y="3794446"/>
            <a:ext cx="14780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15e</a:t>
            </a:r>
            <a:r>
              <a:rPr lang="en-GB" baseline="30000" dirty="0"/>
              <a:t>(–0.0145)</a:t>
            </a:r>
            <a:endParaRPr lang="en-GB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96429" y="3332781"/>
            <a:ext cx="26114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Substituting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</a:rPr>
              <a:t>t</a:t>
            </a:r>
            <a:r>
              <a:rPr lang="en-GB" sz="2000" dirty="0">
                <a:solidFill>
                  <a:srgbClr val="FF6600"/>
                </a:solidFill>
              </a:rPr>
              <a:t> = 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806394" y="4955183"/>
            <a:ext cx="1765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/>
              <a:t> 0.986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5858" y="3848174"/>
            <a:ext cx="26114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 the rate of increase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303962" y="4185130"/>
            <a:ext cx="7116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15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175285" y="4201247"/>
            <a:ext cx="118872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818464" y="4490231"/>
            <a:ext cx="13946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/>
              <a:t> e</a:t>
            </a:r>
            <a:r>
              <a:rPr lang="en-GB" baseline="30000" dirty="0"/>
              <a:t>(–0.0145) </a:t>
            </a:r>
            <a:endParaRPr lang="en-GB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450136" y="3299162"/>
            <a:ext cx="1765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400" dirty="0"/>
              <a:t>(</a:t>
            </a:r>
            <a:r>
              <a:rPr lang="en-GB" sz="2400" dirty="0">
                <a:cs typeface="Times New Roman" panose="02020603050405020304" pitchFamily="18" charset="0"/>
              </a:rPr>
              <a:t>0</a:t>
            </a:r>
            <a:r>
              <a:rPr lang="en-GB" sz="2400" dirty="0"/>
              <a:t>)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/>
              <a:t> 15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AE32D3BD-BDA4-46D5-98E4-9610DDF483B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7610F2EE-15C7-4972-94B4-33DEDD535889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D44E9C3-0F09-1460-41D9-59C2D71AD859}"/>
              </a:ext>
            </a:extLst>
          </p:cNvPr>
          <p:cNvSpPr/>
          <p:nvPr/>
        </p:nvSpPr>
        <p:spPr>
          <a:xfrm>
            <a:off x="243334" y="732894"/>
            <a:ext cx="86859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Example 2: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The population,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400" dirty="0"/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/>
              <a:t>),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 thousands, of a city is modelled by the function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400" dirty="0"/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/>
              <a:t>) = 15e</a:t>
            </a:r>
            <a:r>
              <a:rPr lang="en-GB" sz="2400" baseline="30000" dirty="0"/>
              <a:t>(–0.0145)</a:t>
            </a:r>
            <a:r>
              <a:rPr lang="en-GB" sz="24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/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where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/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number of years after 1 January 2015.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226EBC-8F5F-93FE-905C-639BFC1D6E69}"/>
              </a:ext>
            </a:extLst>
          </p:cNvPr>
          <p:cNvSpPr/>
          <p:nvPr/>
        </p:nvSpPr>
        <p:spPr>
          <a:xfrm>
            <a:off x="238856" y="5404109"/>
            <a:ext cx="46731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calculate percentage change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CD6D2F-B14B-A185-1105-BED82B8649C9}"/>
              </a:ext>
            </a:extLst>
          </p:cNvPr>
          <p:cNvSpPr/>
          <p:nvPr/>
        </p:nvSpPr>
        <p:spPr>
          <a:xfrm>
            <a:off x="4905328" y="5442657"/>
            <a:ext cx="1765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0.986 - 1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779B8B-7CAC-8417-72A0-FE381562513B}"/>
              </a:ext>
            </a:extLst>
          </p:cNvPr>
          <p:cNvSpPr/>
          <p:nvPr/>
        </p:nvSpPr>
        <p:spPr>
          <a:xfrm>
            <a:off x="6413350" y="5435561"/>
            <a:ext cx="13960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/>
              <a:t> -0.014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2537A2-7960-6DDF-FD1E-5BFB7D403A8D}"/>
              </a:ext>
            </a:extLst>
          </p:cNvPr>
          <p:cNvSpPr/>
          <p:nvPr/>
        </p:nvSpPr>
        <p:spPr>
          <a:xfrm>
            <a:off x="7621772" y="5428464"/>
            <a:ext cx="13960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lang="en-GB" sz="2400" dirty="0"/>
              <a:t> 100%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522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5" grpId="0"/>
      <p:bldP spid="32" grpId="0"/>
      <p:bldP spid="30" grpId="0"/>
      <p:bldP spid="34" grpId="0"/>
      <p:bldP spid="35" grpId="0"/>
      <p:bldP spid="15" grpId="0"/>
      <p:bldP spid="12" grpId="0"/>
      <p:bldP spid="13" grpId="0"/>
      <p:bldP spid="16" grpId="0"/>
      <p:bldP spid="17" grpId="0"/>
      <p:bldP spid="4" grpId="0"/>
      <p:bldP spid="6" grpId="0"/>
      <p:bldP spid="7" grpId="0"/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600" dirty="0"/>
              <a:t>Exponential functions in Real life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976285" y="2586888"/>
            <a:ext cx="28710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On 1 January 2035.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224736" y="3286724"/>
            <a:ext cx="28113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400" dirty="0"/>
              <a:t>(</a:t>
            </a:r>
            <a:r>
              <a:rPr lang="en-GB" sz="2400" dirty="0">
                <a:cs typeface="Times New Roman" panose="02020603050405020304" pitchFamily="18" charset="0"/>
              </a:rPr>
              <a:t>20</a:t>
            </a:r>
            <a:r>
              <a:rPr lang="en-GB" sz="2400" dirty="0"/>
              <a:t>)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GB" sz="2400" dirty="0"/>
              <a:t>15e</a:t>
            </a:r>
            <a:r>
              <a:rPr lang="en-GB" sz="2400" baseline="30000" dirty="0"/>
              <a:t> </a:t>
            </a:r>
            <a:r>
              <a:rPr lang="en-GB" baseline="30000" dirty="0"/>
              <a:t>(–0.0145)20</a:t>
            </a:r>
            <a:endParaRPr lang="en-GB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6595" y="1844824"/>
            <a:ext cx="84418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(c) What will the population of the city be on 1 January 2035?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476514" y="5534629"/>
            <a:ext cx="67416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 2035 the population will be 11 220</a:t>
            </a:r>
            <a:endParaRPr lang="en-GB" sz="2400" i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781880" y="2545079"/>
            <a:ext cx="10529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/>
              <a:t> = 20</a:t>
            </a:r>
            <a:endParaRPr lang="en-GB" sz="240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96429" y="3332781"/>
            <a:ext cx="26114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Substituting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</a:rPr>
              <a:t>t </a:t>
            </a:r>
            <a:r>
              <a:rPr lang="en-GB" sz="2000" dirty="0">
                <a:solidFill>
                  <a:srgbClr val="FF6600"/>
                </a:solidFill>
              </a:rPr>
              <a:t>= 20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997702" y="4619458"/>
            <a:ext cx="1765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2400" dirty="0"/>
              <a:t> 11.22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36368" y="3877394"/>
            <a:ext cx="17269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GB" sz="2400" dirty="0"/>
              <a:t>15e</a:t>
            </a:r>
            <a:r>
              <a:rPr lang="en-GB" baseline="30000" dirty="0"/>
              <a:t>–0.29</a:t>
            </a:r>
            <a:endParaRPr lang="en-GB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814E26A6-301E-4B70-8D6F-86FB5C16BBE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0014230C-8AC2-465C-977E-15DFC5C2C516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9DD25C2-EB25-2365-C42B-AA06008182ED}"/>
              </a:ext>
            </a:extLst>
          </p:cNvPr>
          <p:cNvSpPr/>
          <p:nvPr/>
        </p:nvSpPr>
        <p:spPr>
          <a:xfrm>
            <a:off x="243334" y="732894"/>
            <a:ext cx="86859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Example 2: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The population,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400" dirty="0"/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/>
              <a:t>),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 thousands, of a city is modelled by the function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400" dirty="0"/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/>
              <a:t>) = 15e</a:t>
            </a:r>
            <a:r>
              <a:rPr lang="en-GB" sz="2400" baseline="30000" dirty="0"/>
              <a:t>(–0.0145)</a:t>
            </a:r>
            <a:r>
              <a:rPr lang="en-GB" sz="24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/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where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/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number of years after 1 January 2015. </a:t>
            </a:r>
          </a:p>
        </p:txBody>
      </p:sp>
    </p:spTree>
    <p:extLst>
      <p:ext uri="{BB962C8B-B14F-4D97-AF65-F5344CB8AC3E}">
        <p14:creationId xmlns:p14="http://schemas.microsoft.com/office/powerpoint/2010/main" val="409917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5" grpId="0"/>
      <p:bldP spid="32" grpId="0"/>
      <p:bldP spid="30" grpId="0"/>
      <p:bldP spid="35" grpId="0"/>
      <p:bldP spid="15" grpId="0"/>
      <p:bldP spid="1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600" dirty="0"/>
              <a:t>Exponential functions in Real life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4723" y="2272774"/>
            <a:ext cx="4464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When population is 10 000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515901" y="2773711"/>
            <a:ext cx="24932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10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GB" sz="2400" dirty="0"/>
              <a:t> 15e</a:t>
            </a:r>
            <a:r>
              <a:rPr lang="en-GB" baseline="30000" dirty="0"/>
              <a:t>(–0.0145)</a:t>
            </a:r>
            <a:r>
              <a:rPr lang="en-GB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06595" y="1844824"/>
            <a:ext cx="84418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(d) When will the city’s population be less than 10 000?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76708" y="6186697"/>
            <a:ext cx="78004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population will be less than 10 000 in the year 28, that is, during 2043</a:t>
            </a:r>
            <a:endParaRPr lang="en-GB" i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204596" y="2272774"/>
            <a:ext cx="18161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400" dirty="0"/>
              <a:t> = 10</a:t>
            </a:r>
            <a:endParaRPr lang="en-GB" sz="240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12781" y="2741660"/>
            <a:ext cx="26114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Substituting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000" dirty="0">
                <a:solidFill>
                  <a:srgbClr val="FF6600"/>
                </a:solidFill>
              </a:rPr>
              <a:t> = 10</a:t>
            </a:r>
            <a:endParaRPr lang="en-GB" sz="2000" i="1" baseline="300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79722" y="5725032"/>
            <a:ext cx="1765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GB" sz="2400" dirty="0"/>
              <a:t>27.96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2781" y="3979140"/>
            <a:ext cx="35126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logarithms of both sides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2781" y="3370361"/>
            <a:ext cx="37207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Divide both sides by 15</a:t>
            </a:r>
            <a:endParaRPr lang="en-GB" sz="2000" i="1" baseline="30000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697308" y="3207880"/>
                <a:ext cx="2493249" cy="6211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000" dirty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000" b="0" i="0" dirty="0" smtClean="0"/>
                          <m:t>3</m:t>
                        </m:r>
                      </m:den>
                    </m:f>
                  </m:oMath>
                </a14:m>
                <a:r>
                  <a:rPr lang="en-GB" sz="2000" dirty="0"/>
                  <a:t> </a:t>
                </a:r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  <a:r>
                  <a:rPr lang="en-GB" sz="2400" dirty="0"/>
                  <a:t> e</a:t>
                </a:r>
                <a:r>
                  <a:rPr lang="en-GB" baseline="30000" dirty="0"/>
                  <a:t>(–0.0145)</a:t>
                </a:r>
                <a:r>
                  <a:rPr lang="en-GB" i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7308" y="3207880"/>
                <a:ext cx="2493249" cy="621132"/>
              </a:xfrm>
              <a:prstGeom prst="rect">
                <a:avLst/>
              </a:prstGeom>
              <a:blipFill>
                <a:blip r:embed="rId2"/>
                <a:stretch>
                  <a:fillRect b="-107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460641" y="3811918"/>
                <a:ext cx="2493249" cy="6165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func>
                  </m:oMath>
                </a14:m>
                <a:r>
                  <a:rPr lang="en-GB" sz="2400" dirty="0"/>
                  <a:t> </a:t>
                </a:r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m:rPr>
                            <m:nor/>
                          </m:rPr>
                          <a:rPr lang="en-GB" sz="2400" dirty="0"/>
                          <m:t>e</m:t>
                        </m:r>
                        <m:r>
                          <m:rPr>
                            <m:nor/>
                          </m:rPr>
                          <a:rPr lang="en-GB" sz="2400" baseline="30000" dirty="0"/>
                          <m:t>(–0.0145)</m:t>
                        </m:r>
                        <m:r>
                          <m:rPr>
                            <m:nor/>
                          </m:rPr>
                          <a:rPr lang="en-GB" sz="2400" i="1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en-GB" sz="2400" i="1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func>
                  </m:oMath>
                </a14:m>
                <a:endParaRPr lang="en-GB" sz="2400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641" y="3811918"/>
                <a:ext cx="2493249" cy="616515"/>
              </a:xfrm>
              <a:prstGeom prst="rect">
                <a:avLst/>
              </a:prstGeom>
              <a:blipFill>
                <a:blip r:embed="rId3"/>
                <a:stretch>
                  <a:fillRect b="-8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471656" y="4388460"/>
                <a:ext cx="2493249" cy="6165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40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func>
                  </m:oMath>
                </a14:m>
                <a:r>
                  <a:rPr lang="en-GB" sz="2400" dirty="0"/>
                  <a:t> </a:t>
                </a:r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&gt;</a:t>
                </a:r>
                <a:r>
                  <a:rPr lang="en-GB" sz="2400" dirty="0"/>
                  <a:t> (–0.0145)</a:t>
                </a:r>
                <a:r>
                  <a:rPr lang="en-GB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656" y="4388460"/>
                <a:ext cx="2493249" cy="616515"/>
              </a:xfrm>
              <a:prstGeom prst="rect">
                <a:avLst/>
              </a:prstGeom>
              <a:blipFill>
                <a:blip r:embed="rId4"/>
                <a:stretch>
                  <a:fillRect b="-9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612781" y="5157886"/>
            <a:ext cx="37207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Divide both sides by –0.0145</a:t>
            </a:r>
            <a:endParaRPr lang="en-GB" sz="2000" i="1" baseline="30000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125419" y="4957749"/>
                <a:ext cx="2493249" cy="7701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400">
                                <a:latin typeface="Cambria Math" panose="02040503050406030204" pitchFamily="18" charset="0"/>
                              </a:rPr>
                              <m:t>ln</m:t>
                            </m:r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fName>
                          <m:e>
                            <m:f>
                              <m:f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func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−0.0145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  <a:r>
                  <a:rPr lang="en-GB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&lt;</a:t>
                </a:r>
                <a:r>
                  <a:rPr lang="en-GB" sz="2400" dirty="0"/>
                  <a:t> </a:t>
                </a:r>
                <a:r>
                  <a:rPr lang="en-GB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5419" y="4957749"/>
                <a:ext cx="2493249" cy="770147"/>
              </a:xfrm>
              <a:prstGeom prst="rect">
                <a:avLst/>
              </a:prstGeom>
              <a:blipFill>
                <a:blip r:embed="rId5"/>
                <a:stretch>
                  <a:fillRect b="-62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hlinkClick r:id="rId6"/>
            <a:extLst>
              <a:ext uri="{FF2B5EF4-FFF2-40B4-BE49-F238E27FC236}">
                <a16:creationId xmlns:a16="http://schemas.microsoft.com/office/drawing/2014/main" id="{9F7F4D4E-DA47-4025-AB45-974CF6A3D41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6"/>
            <a:extLst>
              <a:ext uri="{FF2B5EF4-FFF2-40B4-BE49-F238E27FC236}">
                <a16:creationId xmlns:a16="http://schemas.microsoft.com/office/drawing/2014/main" id="{FE7BEB30-95BB-4690-ACD3-9E1219120719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4F47553-312F-C4FE-59EB-FC3EE8FCA636}"/>
              </a:ext>
            </a:extLst>
          </p:cNvPr>
          <p:cNvSpPr/>
          <p:nvPr/>
        </p:nvSpPr>
        <p:spPr>
          <a:xfrm>
            <a:off x="243334" y="732894"/>
            <a:ext cx="86859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Example 2: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The population,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400" dirty="0"/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/>
              <a:t>),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 thousands, of a city is modelled by the function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400" dirty="0"/>
              <a:t>(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/>
              <a:t>) = 15e</a:t>
            </a:r>
            <a:r>
              <a:rPr lang="en-GB" sz="2400" baseline="30000" dirty="0"/>
              <a:t>(–0.0145)</a:t>
            </a:r>
            <a:r>
              <a:rPr lang="en-GB" sz="24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/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where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/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is the number of years after 1 January 2015. </a:t>
            </a:r>
          </a:p>
        </p:txBody>
      </p:sp>
    </p:spTree>
    <p:extLst>
      <p:ext uri="{BB962C8B-B14F-4D97-AF65-F5344CB8AC3E}">
        <p14:creationId xmlns:p14="http://schemas.microsoft.com/office/powerpoint/2010/main" val="140731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5" grpId="0"/>
      <p:bldP spid="32" grpId="0"/>
      <p:bldP spid="30" grpId="0"/>
      <p:bldP spid="35" grpId="0"/>
      <p:bldP spid="15" grpId="0"/>
      <p:bldP spid="12" grpId="0"/>
      <p:bldP spid="13" grpId="0"/>
      <p:bldP spid="17" grpId="0"/>
      <p:bldP spid="18" grpId="0"/>
      <p:bldP spid="19" grpId="0"/>
      <p:bldP spid="21" grpId="0"/>
      <p:bldP spid="2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6406" y="-32893"/>
            <a:ext cx="8229600" cy="619887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/>
              <a:t>Solving equations of the form </a:t>
            </a:r>
            <a:r>
              <a:rPr lang="en-GB" altLang="en-US" sz="3200" i="1" dirty="0" err="1">
                <a:latin typeface="Times New Roman" panose="02020603050405020304" pitchFamily="18" charset="0"/>
              </a:rPr>
              <a:t>a</a:t>
            </a:r>
            <a:r>
              <a:rPr lang="en-GB" altLang="en-US" sz="3200" i="1" baseline="30000" dirty="0" err="1">
                <a:latin typeface="Times New Roman" panose="02020603050405020304" pitchFamily="18" charset="0"/>
              </a:rPr>
              <a:t>x</a:t>
            </a:r>
            <a:r>
              <a:rPr lang="en-GB" altLang="en-US" sz="3200" dirty="0"/>
              <a:t> = </a:t>
            </a:r>
            <a:r>
              <a:rPr lang="en-GB" altLang="en-US" sz="3200" i="1" dirty="0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4" y="928688"/>
            <a:ext cx="8713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We can use logarithms to solve equations of the form </a:t>
            </a:r>
            <a:r>
              <a:rPr lang="en-GB" altLang="en-US" sz="2400" i="1" dirty="0" err="1">
                <a:latin typeface="Times New Roman" panose="02020603050405020304" pitchFamily="18" charset="0"/>
              </a:rPr>
              <a:t>a</a:t>
            </a:r>
            <a:r>
              <a:rPr lang="en-GB" altLang="en-US" sz="2400" i="1" baseline="30000" dirty="0" err="1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= </a:t>
            </a:r>
            <a:r>
              <a:rPr lang="en-GB" altLang="en-US" sz="2400" i="1" dirty="0">
                <a:latin typeface="Times New Roman" panose="02020603050405020304" pitchFamily="18" charset="0"/>
              </a:rPr>
              <a:t>b</a:t>
            </a:r>
            <a:r>
              <a:rPr lang="en-GB" altLang="en-US" sz="2400" dirty="0"/>
              <a:t>. For example:</a:t>
            </a:r>
            <a:endParaRPr lang="en-US" altLang="en-US" sz="2400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11338" y="1901825"/>
            <a:ext cx="6056466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/>
              <a:t>Find </a:t>
            </a:r>
            <a:r>
              <a:rPr lang="en-GB" altLang="en-US" sz="2400" i="1">
                <a:latin typeface="Times New Roman" panose="02020603050405020304" pitchFamily="18" charset="0"/>
              </a:rPr>
              <a:t>x</a:t>
            </a:r>
            <a:r>
              <a:rPr lang="en-GB" altLang="en-US" sz="2400"/>
              <a:t> to 3 significant figures if 5</a:t>
            </a:r>
            <a:r>
              <a:rPr lang="en-GB" altLang="en-US" sz="2400" baseline="30000"/>
              <a:t>2</a:t>
            </a:r>
            <a:r>
              <a:rPr lang="en-GB" altLang="en-US" sz="2400" i="1" baseline="30000">
                <a:latin typeface="Times New Roman" panose="02020603050405020304" pitchFamily="18" charset="0"/>
              </a:rPr>
              <a:t>x</a:t>
            </a:r>
            <a:r>
              <a:rPr lang="en-GB" altLang="en-US" sz="2400"/>
              <a:t> = 30.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50825" y="2540000"/>
            <a:ext cx="68387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/>
              <a:t>We can solve this by taking logs of both sides: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457575" y="3057525"/>
            <a:ext cx="23070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/>
              <a:t>log 5</a:t>
            </a:r>
            <a:r>
              <a:rPr lang="en-GB" altLang="en-US" sz="2400" baseline="30000"/>
              <a:t>2</a:t>
            </a:r>
            <a:r>
              <a:rPr lang="en-GB" altLang="en-US" sz="2400" i="1" baseline="30000">
                <a:latin typeface="Times New Roman" panose="02020603050405020304" pitchFamily="18" charset="0"/>
              </a:rPr>
              <a:t>x</a:t>
            </a:r>
            <a:r>
              <a:rPr lang="en-GB" altLang="en-US" sz="2400"/>
              <a:t> = log 30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271838" y="3575050"/>
            <a:ext cx="25058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/>
              <a:t>2</a:t>
            </a:r>
            <a:r>
              <a:rPr lang="en-GB" altLang="en-US" sz="2400" i="1">
                <a:latin typeface="Times New Roman" panose="02020603050405020304" pitchFamily="18" charset="0"/>
              </a:rPr>
              <a:t>x</a:t>
            </a:r>
            <a:r>
              <a:rPr lang="en-GB" altLang="en-US" sz="2400"/>
              <a:t> log 5 = log 30</a:t>
            </a:r>
          </a:p>
        </p:txBody>
      </p:sp>
      <p:graphicFrame>
        <p:nvGraphicFramePr>
          <p:cNvPr id="1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873998"/>
              </p:ext>
            </p:extLst>
          </p:nvPr>
        </p:nvGraphicFramePr>
        <p:xfrm>
          <a:off x="4316817" y="4128145"/>
          <a:ext cx="1447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47800" imgH="787400" progId="">
                  <p:embed/>
                </p:oleObj>
              </mc:Choice>
              <mc:Fallback>
                <p:oleObj name="Equation" r:id="rId2" imgW="1447800" imgH="787400" progId="">
                  <p:embed/>
                  <p:pic>
                    <p:nvPicPr>
                      <p:cNvPr id="1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6817" y="4128145"/>
                        <a:ext cx="14478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50824" y="5080387"/>
            <a:ext cx="2818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Using a calculator: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4176764" y="5080387"/>
            <a:ext cx="344357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i="1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= 1.06 (to 3 sig. figs.)</a:t>
            </a:r>
          </a:p>
        </p:txBody>
      </p:sp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78F7AF26-1230-4624-A6E4-9F86CC674F3A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4"/>
            <a:extLst>
              <a:ext uri="{FF2B5EF4-FFF2-40B4-BE49-F238E27FC236}">
                <a16:creationId xmlns:a16="http://schemas.microsoft.com/office/drawing/2014/main" id="{63226CCB-FDB4-444A-96F2-C88897F154C7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494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Rectangle 13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5791200" cy="745588"/>
          </a:xfrm>
        </p:spPr>
        <p:txBody>
          <a:bodyPr/>
          <a:lstStyle/>
          <a:p>
            <a:r>
              <a:rPr lang="en-US" b="1" dirty="0"/>
              <a:t>Exponential Equations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sz="quarter" idx="1"/>
          </p:nvPr>
        </p:nvSpPr>
        <p:spPr>
          <a:xfrm>
            <a:off x="304800" y="994022"/>
            <a:ext cx="8534400" cy="1610751"/>
          </a:xfrm>
        </p:spPr>
        <p:txBody>
          <a:bodyPr>
            <a:normAutofit/>
          </a:bodyPr>
          <a:lstStyle/>
          <a:p>
            <a:pPr>
              <a:buFont typeface="Wingdings 2" panose="05020102010507070707" pitchFamily="18" charset="2"/>
              <a:buChar char=""/>
            </a:pPr>
            <a:r>
              <a:rPr lang="en-US" sz="2800" dirty="0"/>
              <a:t>One way to solve </a:t>
            </a:r>
            <a:r>
              <a:rPr lang="en-US" sz="2800" b="1" u="sng" dirty="0"/>
              <a:t>exponential equations</a:t>
            </a:r>
            <a:r>
              <a:rPr lang="en-US" sz="2800" dirty="0"/>
              <a:t> is to use the property that if 2 powers with the </a:t>
            </a:r>
            <a:r>
              <a:rPr lang="en-US" sz="2800" u="sng" dirty="0"/>
              <a:t>same base</a:t>
            </a:r>
            <a:r>
              <a:rPr lang="en-US" sz="2800" dirty="0"/>
              <a:t> are equal, then their exponents are equal.</a:t>
            </a:r>
          </a:p>
        </p:txBody>
      </p:sp>
      <p:sp>
        <p:nvSpPr>
          <p:cNvPr id="2" name="Rectangle 1"/>
          <p:cNvSpPr/>
          <p:nvPr/>
        </p:nvSpPr>
        <p:spPr>
          <a:xfrm>
            <a:off x="2612970" y="3312659"/>
            <a:ext cx="39180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For 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 0 </a:t>
            </a:r>
            <a:r>
              <a:rPr lang="en-US" sz="4000" dirty="0"/>
              <a:t>&amp; 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000" dirty="0"/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≠ 1</a:t>
            </a:r>
            <a:endParaRPr lang="en-US" sz="4000" b="1" i="1" dirty="0">
              <a:cs typeface="Times New Roman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E3D1ED-0199-4C6D-80B1-C23ACEF334CF}"/>
              </a:ext>
            </a:extLst>
          </p:cNvPr>
          <p:cNvSpPr/>
          <p:nvPr/>
        </p:nvSpPr>
        <p:spPr>
          <a:xfrm>
            <a:off x="1887019" y="2499264"/>
            <a:ext cx="49936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cs typeface="Times New Roman" pitchFamily="18" charset="0"/>
              </a:rPr>
              <a:t>if 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0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4000" b="1" dirty="0">
                <a:cs typeface="Times New Roman" pitchFamily="18" charset="0"/>
              </a:rPr>
              <a:t>, then 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2F5FC0BA-7E28-4632-9972-662D6ABE3ABF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10CAD192-C964-4908-8450-05438549BA79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EA8CB0A-CB25-CE01-F97D-5373E8963F89}"/>
              </a:ext>
            </a:extLst>
          </p:cNvPr>
          <p:cNvSpPr txBox="1">
            <a:spLocks noChangeArrowheads="1"/>
          </p:cNvSpPr>
          <p:nvPr/>
        </p:nvSpPr>
        <p:spPr>
          <a:xfrm>
            <a:off x="304800" y="4253228"/>
            <a:ext cx="8534400" cy="52367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05740" indent="-205740" algn="l" rtl="0" eaLnBrk="1" latinLnBrk="0" hangingPunct="1">
              <a:spcBef>
                <a:spcPts val="435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71450" algn="l" rtl="0" eaLnBrk="1" latinLnBrk="0" hangingPunct="1">
              <a:spcBef>
                <a:spcPts val="278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17220" indent="-171450" algn="l" rtl="0" eaLnBrk="1" latinLnBrk="0" hangingPunct="1">
              <a:spcBef>
                <a:spcPts val="278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22960" indent="-171450" algn="l" rtl="0" eaLnBrk="1" latinLnBrk="0" hangingPunct="1">
              <a:spcBef>
                <a:spcPts val="278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-171450" algn="l" rtl="0" eaLnBrk="1" latinLnBrk="0" hangingPunct="1">
              <a:spcBef>
                <a:spcPts val="278"/>
              </a:spcBef>
              <a:buClr>
                <a:schemeClr val="accent3"/>
              </a:buClr>
              <a:buFontTx/>
              <a:buChar char="o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34440" indent="-171450" algn="l" rtl="0" eaLnBrk="1" latinLnBrk="0" hangingPunct="1">
              <a:spcBef>
                <a:spcPts val="278"/>
              </a:spcBef>
              <a:buClr>
                <a:schemeClr val="accent3"/>
              </a:buClr>
              <a:buChar char="•"/>
              <a:defRPr kumimoji="0" sz="13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80" indent="-171450" algn="l" rtl="0" eaLnBrk="1" latinLnBrk="0" hangingPunct="1">
              <a:spcBef>
                <a:spcPts val="278"/>
              </a:spcBef>
              <a:buClr>
                <a:schemeClr val="accent2"/>
              </a:buClr>
              <a:buChar char="•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" indent="-171450" algn="l" rtl="0" eaLnBrk="1" latinLnBrk="0" hangingPunct="1">
              <a:spcBef>
                <a:spcPts val="278"/>
              </a:spcBef>
              <a:buClr>
                <a:schemeClr val="accent1">
                  <a:tint val="60000"/>
                </a:schemeClr>
              </a:buClr>
              <a:buChar char="•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660" indent="-171450" algn="l" rtl="0" eaLnBrk="1" latinLnBrk="0" hangingPunct="1">
              <a:spcBef>
                <a:spcPts val="278"/>
              </a:spcBef>
              <a:buClr>
                <a:schemeClr val="accent2">
                  <a:tint val="60000"/>
                </a:schemeClr>
              </a:buClr>
              <a:buChar char="•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 panose="05020102010507070707" pitchFamily="18" charset="2"/>
              <a:buChar char=""/>
            </a:pPr>
            <a:r>
              <a:rPr lang="en-US" sz="2800" dirty="0"/>
              <a:t>Is not always easy to make the bases the same.</a:t>
            </a: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8308C334-5E3B-019F-DA86-8E0023828FE7}"/>
              </a:ext>
            </a:extLst>
          </p:cNvPr>
          <p:cNvSpPr txBox="1">
            <a:spLocks noChangeArrowheads="1"/>
          </p:cNvSpPr>
          <p:nvPr/>
        </p:nvSpPr>
        <p:spPr>
          <a:xfrm>
            <a:off x="526366" y="4747749"/>
            <a:ext cx="8534400" cy="52367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05740" indent="-205740" algn="l" rtl="0" eaLnBrk="1" latinLnBrk="0" hangingPunct="1">
              <a:spcBef>
                <a:spcPts val="435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1480" indent="-171450" algn="l" rtl="0" eaLnBrk="1" latinLnBrk="0" hangingPunct="1">
              <a:spcBef>
                <a:spcPts val="278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17220" indent="-171450" algn="l" rtl="0" eaLnBrk="1" latinLnBrk="0" hangingPunct="1">
              <a:spcBef>
                <a:spcPts val="278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22960" indent="-171450" algn="l" rtl="0" eaLnBrk="1" latinLnBrk="0" hangingPunct="1">
              <a:spcBef>
                <a:spcPts val="278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8700" indent="-171450" algn="l" rtl="0" eaLnBrk="1" latinLnBrk="0" hangingPunct="1">
              <a:spcBef>
                <a:spcPts val="278"/>
              </a:spcBef>
              <a:buClr>
                <a:schemeClr val="accent3"/>
              </a:buClr>
              <a:buFontTx/>
              <a:buChar char="o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34440" indent="-171450" algn="l" rtl="0" eaLnBrk="1" latinLnBrk="0" hangingPunct="1">
              <a:spcBef>
                <a:spcPts val="278"/>
              </a:spcBef>
              <a:buClr>
                <a:schemeClr val="accent3"/>
              </a:buClr>
              <a:buChar char="•"/>
              <a:defRPr kumimoji="0" sz="135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40180" indent="-171450" algn="l" rtl="0" eaLnBrk="1" latinLnBrk="0" hangingPunct="1">
              <a:spcBef>
                <a:spcPts val="278"/>
              </a:spcBef>
              <a:buClr>
                <a:schemeClr val="accent2"/>
              </a:buClr>
              <a:buChar char="•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" indent="-171450" algn="l" rtl="0" eaLnBrk="1" latinLnBrk="0" hangingPunct="1">
              <a:spcBef>
                <a:spcPts val="278"/>
              </a:spcBef>
              <a:buClr>
                <a:schemeClr val="accent1">
                  <a:tint val="60000"/>
                </a:schemeClr>
              </a:buClr>
              <a:buChar char="•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660" indent="-171450" algn="l" rtl="0" eaLnBrk="1" latinLnBrk="0" hangingPunct="1">
              <a:spcBef>
                <a:spcPts val="278"/>
              </a:spcBef>
              <a:buClr>
                <a:schemeClr val="accent2">
                  <a:tint val="60000"/>
                </a:schemeClr>
              </a:buClr>
              <a:buChar char="•"/>
              <a:defRPr kumimoji="0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/>
              <a:t>In this situations we can use logarithms.</a:t>
            </a:r>
          </a:p>
        </p:txBody>
      </p:sp>
    </p:spTree>
    <p:extLst>
      <p:ext uri="{BB962C8B-B14F-4D97-AF65-F5344CB8AC3E}">
        <p14:creationId xmlns:p14="http://schemas.microsoft.com/office/powerpoint/2010/main" val="143196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33375" y="-26856"/>
            <a:ext cx="8229600" cy="7086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/>
              <a:t>Solving equations of the form </a:t>
            </a:r>
            <a:r>
              <a:rPr lang="en-GB" altLang="en-US" sz="3200" i="1">
                <a:latin typeface="Times New Roman" panose="02020603050405020304" pitchFamily="18" charset="0"/>
              </a:rPr>
              <a:t>a</a:t>
            </a:r>
            <a:r>
              <a:rPr lang="en-GB" altLang="en-US" sz="3200" i="1" baseline="30000">
                <a:latin typeface="Times New Roman" panose="02020603050405020304" pitchFamily="18" charset="0"/>
              </a:rPr>
              <a:t>x</a:t>
            </a:r>
            <a:r>
              <a:rPr lang="en-GB" altLang="en-US" sz="3200"/>
              <a:t> = </a:t>
            </a:r>
            <a:r>
              <a:rPr lang="en-GB" altLang="en-US" sz="3200" i="1">
                <a:latin typeface="Times New Roman" panose="02020603050405020304" pitchFamily="18" charset="0"/>
              </a:rPr>
              <a:t>b</a:t>
            </a:r>
            <a:endParaRPr lang="en-GB" altLang="en-US" sz="3200" i="1" dirty="0">
              <a:latin typeface="Times New Roman" panose="02020603050405020304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809750" y="1071563"/>
            <a:ext cx="6377067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/>
              <a:t>Find </a:t>
            </a:r>
            <a:r>
              <a:rPr lang="en-GB" altLang="en-US" sz="2400" i="1">
                <a:latin typeface="Times New Roman" panose="02020603050405020304" pitchFamily="18" charset="0"/>
              </a:rPr>
              <a:t>x</a:t>
            </a:r>
            <a:r>
              <a:rPr lang="en-GB" altLang="en-US" sz="2400"/>
              <a:t> to 3 significant figures if 4</a:t>
            </a:r>
            <a:r>
              <a:rPr lang="en-GB" altLang="en-US" sz="2400" baseline="30000"/>
              <a:t>3</a:t>
            </a:r>
            <a:r>
              <a:rPr lang="en-GB" altLang="en-US" sz="2400" i="1" baseline="30000">
                <a:latin typeface="Times New Roman" panose="02020603050405020304" pitchFamily="18" charset="0"/>
              </a:rPr>
              <a:t>x</a:t>
            </a:r>
            <a:r>
              <a:rPr lang="en-GB" altLang="en-US" sz="2400" baseline="30000"/>
              <a:t>+1</a:t>
            </a:r>
            <a:r>
              <a:rPr lang="en-GB" altLang="en-US" sz="2400"/>
              <a:t> = 7</a:t>
            </a:r>
            <a:r>
              <a:rPr lang="en-GB" altLang="en-US" sz="2400" i="1" baseline="30000">
                <a:latin typeface="Times New Roman" panose="02020603050405020304" pitchFamily="18" charset="0"/>
              </a:rPr>
              <a:t>x</a:t>
            </a:r>
            <a:r>
              <a:rPr lang="en-GB" altLang="en-US" sz="2400" baseline="30000"/>
              <a:t>+2</a:t>
            </a:r>
            <a:r>
              <a:rPr lang="en-GB" altLang="en-US" sz="2400"/>
              <a:t>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1520" y="1628800"/>
            <a:ext cx="38667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Taking logs of both sides:</a:t>
            </a: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3131840" y="2132856"/>
          <a:ext cx="2413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13000" imgH="406400" progId="">
                  <p:embed/>
                </p:oleObj>
              </mc:Choice>
              <mc:Fallback>
                <p:oleObj name="Equation" r:id="rId2" imgW="2413000" imgH="406400" progId="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2132856"/>
                        <a:ext cx="24130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2555776" y="2636912"/>
          <a:ext cx="35433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543300" imgH="355600" progId="">
                  <p:embed/>
                </p:oleObj>
              </mc:Choice>
              <mc:Fallback>
                <p:oleObj name="Equation" r:id="rId4" imgW="3543300" imgH="355600" progId="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2636912"/>
                        <a:ext cx="35433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2195736" y="3140968"/>
          <a:ext cx="4445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445000" imgH="355600" progId="">
                  <p:embed/>
                </p:oleObj>
              </mc:Choice>
              <mc:Fallback>
                <p:oleObj name="Equation" r:id="rId6" imgW="4445000" imgH="355600" progId="">
                  <p:embed/>
                  <p:pic>
                    <p:nvPicPr>
                      <p:cNvPr id="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3140968"/>
                        <a:ext cx="4445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8"/>
          <p:cNvGraphicFramePr>
            <a:graphicFrameLocks noChangeAspect="1"/>
          </p:cNvGraphicFramePr>
          <p:nvPr/>
        </p:nvGraphicFramePr>
        <p:xfrm>
          <a:off x="2027238" y="4300538"/>
          <a:ext cx="44196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419600" imgH="355600" progId="">
                  <p:embed/>
                </p:oleObj>
              </mc:Choice>
              <mc:Fallback>
                <p:oleObj name="Equation" r:id="rId8" imgW="4419600" imgH="355600" progId="">
                  <p:embed/>
                  <p:pic>
                    <p:nvPicPr>
                      <p:cNvPr id="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7238" y="4300538"/>
                        <a:ext cx="44196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9"/>
          <p:cNvGraphicFramePr>
            <a:graphicFrameLocks noChangeAspect="1"/>
          </p:cNvGraphicFramePr>
          <p:nvPr/>
        </p:nvGraphicFramePr>
        <p:xfrm>
          <a:off x="4089400" y="4910138"/>
          <a:ext cx="2413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413000" imgH="787400" progId="">
                  <p:embed/>
                </p:oleObj>
              </mc:Choice>
              <mc:Fallback>
                <p:oleObj name="Equation" r:id="rId10" imgW="2413000" imgH="787400" progId="">
                  <p:embed/>
                  <p:pic>
                    <p:nvPicPr>
                      <p:cNvPr id="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9400" y="4910138"/>
                        <a:ext cx="24130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0"/>
          <p:cNvGraphicFramePr>
            <a:graphicFrameLocks noChangeAspect="1"/>
          </p:cNvGraphicFramePr>
          <p:nvPr/>
        </p:nvGraphicFramePr>
        <p:xfrm>
          <a:off x="4078288" y="5953125"/>
          <a:ext cx="2971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971800" imgH="355600" progId="">
                  <p:embed/>
                </p:oleObj>
              </mc:Choice>
              <mc:Fallback>
                <p:oleObj name="Equation" r:id="rId12" imgW="2971800" imgH="355600" progId="">
                  <p:embed/>
                  <p:pic>
                    <p:nvPicPr>
                      <p:cNvPr id="1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8288" y="5953125"/>
                        <a:ext cx="29718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>
            <a:hlinkClick r:id="rId14"/>
            <a:extLst>
              <a:ext uri="{FF2B5EF4-FFF2-40B4-BE49-F238E27FC236}">
                <a16:creationId xmlns:a16="http://schemas.microsoft.com/office/drawing/2014/main" id="{2F51894B-04FD-4C8C-B6FB-0E5C27DC5F6D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hlinkClick r:id="rId14"/>
            <a:extLst>
              <a:ext uri="{FF2B5EF4-FFF2-40B4-BE49-F238E27FC236}">
                <a16:creationId xmlns:a16="http://schemas.microsoft.com/office/drawing/2014/main" id="{A8A92BEB-F4D3-41C5-89E4-6A1589D6D327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1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0979" y="73849"/>
            <a:ext cx="8229600" cy="6452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/>
              <a:t>Solving equations of the form </a:t>
            </a:r>
            <a:r>
              <a:rPr lang="en-GB" altLang="en-US" sz="3200" i="1">
                <a:latin typeface="Times New Roman" panose="02020603050405020304" pitchFamily="18" charset="0"/>
              </a:rPr>
              <a:t>a</a:t>
            </a:r>
            <a:r>
              <a:rPr lang="en-GB" altLang="en-US" sz="3200" i="1" baseline="30000">
                <a:latin typeface="Times New Roman" panose="02020603050405020304" pitchFamily="18" charset="0"/>
              </a:rPr>
              <a:t>x</a:t>
            </a:r>
            <a:r>
              <a:rPr lang="en-GB" altLang="en-US" sz="3200"/>
              <a:t> = </a:t>
            </a:r>
            <a:r>
              <a:rPr lang="en-GB" altLang="en-US" sz="3200" i="1">
                <a:latin typeface="Times New Roman" panose="02020603050405020304" pitchFamily="18" charset="0"/>
              </a:rPr>
              <a:t>b</a:t>
            </a:r>
            <a:endParaRPr lang="en-GB" altLang="en-US" sz="3200" i="1" dirty="0">
              <a:latin typeface="Times New Roman" panose="02020603050405020304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336675" y="1069975"/>
            <a:ext cx="5788764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Solve e</a:t>
            </a:r>
            <a:r>
              <a:rPr lang="en-GB" altLang="en-US" sz="2400" baseline="30000" dirty="0"/>
              <a:t>3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= 5</a:t>
            </a:r>
            <a:r>
              <a:rPr lang="en-GB" altLang="en-US" sz="2400" baseline="30000" dirty="0">
                <a:latin typeface="Times New Roman" panose="02020603050405020304" pitchFamily="18" charset="0"/>
              </a:rPr>
              <a:t>1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 - x</a:t>
            </a:r>
            <a:r>
              <a:rPr lang="en-GB" altLang="en-US" sz="2400" i="1" dirty="0">
                <a:latin typeface="Times New Roman" panose="02020603050405020304" pitchFamily="18" charset="0"/>
              </a:rPr>
              <a:t> </a:t>
            </a:r>
            <a:r>
              <a:rPr lang="en-GB" altLang="en-US" sz="2400" dirty="0"/>
              <a:t> giving an exact answer.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0825" y="2145010"/>
            <a:ext cx="4799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dirty="0"/>
              <a:t>Using natural logs since ln e</a:t>
            </a:r>
            <a:r>
              <a:rPr lang="en-GB" altLang="en-US" sz="2400" i="1" baseline="30000" dirty="0">
                <a:latin typeface="Times New Roman" panose="02020603050405020304" pitchFamily="18" charset="0"/>
              </a:rPr>
              <a:t>x</a:t>
            </a:r>
            <a:r>
              <a:rPr lang="en-GB" altLang="en-US" sz="2400" dirty="0"/>
              <a:t> = </a:t>
            </a:r>
            <a:r>
              <a:rPr lang="en-GB" altLang="en-US" sz="2400" i="1" dirty="0">
                <a:latin typeface="Times New Roman" panose="02020603050405020304" pitchFamily="18" charset="0"/>
              </a:rPr>
              <a:t>x</a:t>
            </a:r>
            <a:endParaRPr lang="en-GB" altLang="en-US" sz="2400" dirty="0"/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50825" y="3259142"/>
            <a:ext cx="343074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FF6600"/>
                </a:solidFill>
              </a:rPr>
              <a:t>So, bring down the exponents:</a:t>
            </a:r>
          </a:p>
        </p:txBody>
      </p:sp>
      <p:sp>
        <p:nvSpPr>
          <p:cNvPr id="6" name="Rectangle 5"/>
          <p:cNvSpPr/>
          <p:nvPr/>
        </p:nvSpPr>
        <p:spPr>
          <a:xfrm>
            <a:off x="3980198" y="1683345"/>
            <a:ext cx="15392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</a:rPr>
              <a:t>e</a:t>
            </a:r>
            <a:r>
              <a:rPr lang="en-GB" altLang="en-US" sz="2400" baseline="30000" dirty="0">
                <a:solidFill>
                  <a:srgbClr val="002060"/>
                </a:solidFill>
              </a:rPr>
              <a:t>3</a:t>
            </a:r>
            <a:r>
              <a:rPr lang="en-GB" altLang="en-US" sz="2400" i="1" baseline="30000" dirty="0">
                <a:solidFill>
                  <a:srgbClr val="00206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02060"/>
                </a:solidFill>
              </a:rPr>
              <a:t> = 5</a:t>
            </a:r>
            <a:r>
              <a:rPr lang="en-GB" altLang="en-US" sz="2400" baseline="30000" dirty="0">
                <a:solidFill>
                  <a:srgbClr val="002060"/>
                </a:solidFill>
                <a:latin typeface="Times New Roman" panose="02020603050405020304" pitchFamily="18" charset="0"/>
              </a:rPr>
              <a:t>1</a:t>
            </a:r>
            <a:r>
              <a:rPr lang="en-GB" altLang="en-US" sz="2400" i="1" baseline="30000" dirty="0">
                <a:solidFill>
                  <a:srgbClr val="002060"/>
                </a:solidFill>
                <a:latin typeface="Times New Roman" panose="02020603050405020304" pitchFamily="18" charset="0"/>
              </a:rPr>
              <a:t> - x</a:t>
            </a:r>
            <a:r>
              <a:rPr lang="en-GB" altLang="en-US" sz="24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2674222"/>
            <a:ext cx="22156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</a:rPr>
              <a:t>ln e</a:t>
            </a:r>
            <a:r>
              <a:rPr lang="en-GB" altLang="en-US" sz="2400" baseline="30000" dirty="0">
                <a:solidFill>
                  <a:srgbClr val="002060"/>
                </a:solidFill>
              </a:rPr>
              <a:t>3</a:t>
            </a:r>
            <a:r>
              <a:rPr lang="en-GB" altLang="en-US" sz="2400" i="1" baseline="30000" dirty="0">
                <a:solidFill>
                  <a:srgbClr val="00206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02060"/>
                </a:solidFill>
              </a:rPr>
              <a:t> = ln 5</a:t>
            </a:r>
            <a:r>
              <a:rPr lang="en-GB" altLang="en-US" sz="2400" baseline="30000" dirty="0">
                <a:solidFill>
                  <a:srgbClr val="002060"/>
                </a:solidFill>
                <a:latin typeface="Times New Roman" panose="02020603050405020304" pitchFamily="18" charset="0"/>
              </a:rPr>
              <a:t>1</a:t>
            </a:r>
            <a:r>
              <a:rPr lang="en-GB" altLang="en-US" sz="2400" i="1" baseline="30000" dirty="0">
                <a:solidFill>
                  <a:srgbClr val="002060"/>
                </a:solidFill>
                <a:latin typeface="Times New Roman" panose="02020603050405020304" pitchFamily="18" charset="0"/>
              </a:rPr>
              <a:t> - x</a:t>
            </a:r>
            <a:r>
              <a:rPr lang="en-GB" altLang="en-US" sz="24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59276" y="3191718"/>
            <a:ext cx="22365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</a:rPr>
              <a:t>3</a:t>
            </a:r>
            <a:r>
              <a:rPr lang="en-GB" altLang="en-US" sz="24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02060"/>
                </a:solidFill>
              </a:rPr>
              <a:t> = (</a:t>
            </a:r>
            <a:r>
              <a:rPr lang="en-GB" altLang="en-US" sz="2400" dirty="0">
                <a:solidFill>
                  <a:srgbClr val="002060"/>
                </a:solidFill>
                <a:latin typeface="Times New Roman" panose="02020603050405020304" pitchFamily="18" charset="0"/>
              </a:rPr>
              <a:t>1</a:t>
            </a:r>
            <a:r>
              <a:rPr lang="en-GB" altLang="en-US" sz="24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- x</a:t>
            </a:r>
            <a:r>
              <a:rPr lang="en-GB" altLang="en-US" sz="2400" dirty="0">
                <a:solidFill>
                  <a:srgbClr val="002060"/>
                </a:solidFill>
              </a:rPr>
              <a:t>) ln 5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54849" y="3639098"/>
            <a:ext cx="23839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</a:rPr>
              <a:t>3</a:t>
            </a:r>
            <a:r>
              <a:rPr lang="en-GB" altLang="en-US" sz="24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02060"/>
                </a:solidFill>
              </a:rPr>
              <a:t> = ln 5</a:t>
            </a:r>
            <a:r>
              <a:rPr lang="en-GB" altLang="en-US" sz="24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- x</a:t>
            </a:r>
            <a:r>
              <a:rPr lang="en-GB" altLang="en-US" sz="2400" dirty="0">
                <a:solidFill>
                  <a:srgbClr val="002060"/>
                </a:solidFill>
              </a:rPr>
              <a:t> ln 5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50825" y="3724536"/>
            <a:ext cx="28023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FF6600"/>
                </a:solidFill>
              </a:rPr>
              <a:t>Expanding the brackets: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95952" y="4094712"/>
            <a:ext cx="25042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solidFill>
                  <a:srgbClr val="002060"/>
                </a:solidFill>
              </a:rPr>
              <a:t>3</a:t>
            </a:r>
            <a:r>
              <a:rPr lang="en-GB" altLang="en-US" sz="24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02060"/>
                </a:solidFill>
              </a:rPr>
              <a:t> </a:t>
            </a:r>
            <a:r>
              <a:rPr lang="en-GB" altLang="en-US" sz="24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+ x</a:t>
            </a:r>
            <a:r>
              <a:rPr lang="en-GB" altLang="en-US" sz="2400" dirty="0">
                <a:solidFill>
                  <a:srgbClr val="002060"/>
                </a:solidFill>
              </a:rPr>
              <a:t> ln 5 = ln 5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50825" y="4148949"/>
            <a:ext cx="326724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FF6600"/>
                </a:solidFill>
              </a:rPr>
              <a:t>Collecting 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-terms together: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826106" y="4557221"/>
            <a:ext cx="25010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sz="2400" dirty="0">
                <a:solidFill>
                  <a:srgbClr val="002060"/>
                </a:solidFill>
              </a:rPr>
              <a:t> (3</a:t>
            </a:r>
            <a:r>
              <a:rPr lang="en-GB" altLang="en-US" sz="2400" i="1" dirty="0">
                <a:solidFill>
                  <a:srgbClr val="002060"/>
                </a:solidFill>
                <a:latin typeface="Times New Roman" panose="02020603050405020304" pitchFamily="18" charset="0"/>
              </a:rPr>
              <a:t>+ </a:t>
            </a:r>
            <a:r>
              <a:rPr lang="en-GB" altLang="en-US" sz="2400" dirty="0">
                <a:solidFill>
                  <a:srgbClr val="002060"/>
                </a:solidFill>
              </a:rPr>
              <a:t>ln 5) = ln 5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280979" y="4611458"/>
            <a:ext cx="14542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FF6600"/>
                </a:solidFill>
              </a:rPr>
              <a:t>Factorising: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954849" y="5147100"/>
                <a:ext cx="1704313" cy="7541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sz="2400" i="1" dirty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x</a:t>
                </a:r>
                <a:r>
                  <a:rPr lang="en-GB" altLang="en-US" sz="2400" dirty="0">
                    <a:solidFill>
                      <a:srgbClr val="002060"/>
                    </a:solidFill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altLang="en-US" sz="2400" dirty="0">
                            <a:solidFill>
                              <a:srgbClr val="002060"/>
                            </a:solidFill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en-US" altLang="en-US" sz="2400" b="0" i="0" dirty="0" smtClean="0">
                            <a:solidFill>
                              <a:srgbClr val="002060"/>
                            </a:solidFill>
                          </a:rPr>
                          <m:t>n</m:t>
                        </m:r>
                        <m:r>
                          <m:rPr>
                            <m:nor/>
                          </m:rPr>
                          <a:rPr lang="en-US" altLang="en-US" sz="2400" b="0" i="0" dirty="0" smtClean="0">
                            <a:solidFill>
                              <a:srgbClr val="002060"/>
                            </a:solidFill>
                          </a:rPr>
                          <m:t> 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altLang="en-US" sz="2400" dirty="0">
                            <a:solidFill>
                              <a:srgbClr val="002060"/>
                            </a:solidFill>
                          </a:rPr>
                          <m:t>3+ </m:t>
                        </m:r>
                        <m:r>
                          <m:rPr>
                            <m:nor/>
                          </m:rPr>
                          <a:rPr lang="en-GB" altLang="en-US" sz="2400" dirty="0">
                            <a:solidFill>
                              <a:srgbClr val="002060"/>
                            </a:solidFill>
                          </a:rPr>
                          <m:t>ln</m:t>
                        </m:r>
                        <m:r>
                          <m:rPr>
                            <m:nor/>
                          </m:rPr>
                          <a:rPr lang="en-GB" altLang="en-US" sz="2400" dirty="0">
                            <a:solidFill>
                              <a:srgbClr val="002060"/>
                            </a:solidFill>
                          </a:rPr>
                          <m:t> 5</m:t>
                        </m:r>
                      </m:den>
                    </m:f>
                  </m:oMath>
                </a14:m>
                <a:endParaRPr lang="en-GB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4849" y="5147100"/>
                <a:ext cx="1704313" cy="754181"/>
              </a:xfrm>
              <a:prstGeom prst="rect">
                <a:avLst/>
              </a:prstGeom>
              <a:blipFill>
                <a:blip r:embed="rId2"/>
                <a:stretch>
                  <a:fillRect l="-5735" b="-24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814080" y="5775432"/>
            <a:ext cx="772103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400" dirty="0"/>
              <a:t>Leave your answer in log form since an exact answer is required.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3627B1D9-3DDF-424A-8201-B3C3687840D6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72BA18FF-9B8D-413A-B591-60645ABB50EB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39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80979" y="73849"/>
            <a:ext cx="8229600" cy="6452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/>
              <a:t>Solving equations of the form </a:t>
            </a:r>
            <a:r>
              <a:rPr lang="en-GB" altLang="en-US" sz="3200" i="1">
                <a:latin typeface="Times New Roman" panose="02020603050405020304" pitchFamily="18" charset="0"/>
              </a:rPr>
              <a:t>a</a:t>
            </a:r>
            <a:r>
              <a:rPr lang="en-GB" altLang="en-US" sz="3200" i="1" baseline="30000">
                <a:latin typeface="Times New Roman" panose="02020603050405020304" pitchFamily="18" charset="0"/>
              </a:rPr>
              <a:t>x</a:t>
            </a:r>
            <a:r>
              <a:rPr lang="en-GB" altLang="en-US" sz="3200"/>
              <a:t> = </a:t>
            </a:r>
            <a:r>
              <a:rPr lang="en-GB" altLang="en-US" sz="3200" i="1">
                <a:latin typeface="Times New Roman" panose="02020603050405020304" pitchFamily="18" charset="0"/>
              </a:rPr>
              <a:t>b</a:t>
            </a:r>
            <a:endParaRPr lang="en-GB" altLang="en-US" sz="3200" i="1" dirty="0">
              <a:latin typeface="Times New Roman" panose="02020603050405020304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336675" y="1069975"/>
            <a:ext cx="6902852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/>
              <a:t>Solve 3</a:t>
            </a:r>
            <a:r>
              <a:rPr lang="en-GB" altLang="en-US" sz="2400" baseline="30000"/>
              <a:t>2</a:t>
            </a:r>
            <a:r>
              <a:rPr lang="en-GB" altLang="en-US" sz="2400" i="1" baseline="30000">
                <a:latin typeface="Times New Roman" panose="02020603050405020304" pitchFamily="18" charset="0"/>
              </a:rPr>
              <a:t>x</a:t>
            </a:r>
            <a:r>
              <a:rPr lang="en-GB" altLang="en-US" sz="2400"/>
              <a:t> –5(3</a:t>
            </a:r>
            <a:r>
              <a:rPr lang="en-GB" altLang="en-US" sz="2400" i="1" baseline="30000">
                <a:latin typeface="Times New Roman" panose="02020603050405020304" pitchFamily="18" charset="0"/>
              </a:rPr>
              <a:t>x</a:t>
            </a:r>
            <a:r>
              <a:rPr lang="en-GB" altLang="en-US" sz="2400"/>
              <a:t>) + 4 = 0 to 3 significant figures.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0825" y="1603375"/>
            <a:ext cx="65646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/>
              <a:t>If we let </a:t>
            </a:r>
            <a:r>
              <a:rPr lang="en-GB" altLang="en-US" sz="2400" i="1">
                <a:latin typeface="Times New Roman" panose="02020603050405020304" pitchFamily="18" charset="0"/>
              </a:rPr>
              <a:t>y</a:t>
            </a:r>
            <a:r>
              <a:rPr lang="en-GB" altLang="en-US" sz="2400"/>
              <a:t> = 3</a:t>
            </a:r>
            <a:r>
              <a:rPr lang="en-GB" altLang="en-US" sz="2400" i="1" baseline="30000">
                <a:latin typeface="Times New Roman" panose="02020603050405020304" pitchFamily="18" charset="0"/>
              </a:rPr>
              <a:t>x</a:t>
            </a:r>
            <a:r>
              <a:rPr lang="en-GB" altLang="en-US" sz="2400"/>
              <a:t> we can write the equation as:</a:t>
            </a: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3619500" y="2066925"/>
          <a:ext cx="1905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04174" imgH="406224" progId="">
                  <p:embed/>
                </p:oleObj>
              </mc:Choice>
              <mc:Fallback>
                <p:oleObj name="Equation" r:id="rId2" imgW="1904174" imgH="406224" progId="">
                  <p:embed/>
                  <p:pic>
                    <p:nvPicPr>
                      <p:cNvPr id="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500" y="2066925"/>
                        <a:ext cx="19050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3403600" y="2522538"/>
          <a:ext cx="21209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120900" imgH="355600" progId="">
                  <p:embed/>
                </p:oleObj>
              </mc:Choice>
              <mc:Fallback>
                <p:oleObj name="Equation" r:id="rId4" imgW="2120900" imgH="355600" progId="">
                  <p:embed/>
                  <p:pic>
                    <p:nvPicPr>
                      <p:cNvPr id="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3600" y="2522538"/>
                        <a:ext cx="21209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3708400" y="2928938"/>
          <a:ext cx="20447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043813" imgH="355446" progId="">
                  <p:embed/>
                </p:oleObj>
              </mc:Choice>
              <mc:Fallback>
                <p:oleObj name="Equation" r:id="rId6" imgW="2043813" imgH="355446" progId="">
                  <p:embed/>
                  <p:pic>
                    <p:nvPicPr>
                      <p:cNvPr id="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928938"/>
                        <a:ext cx="20447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250825" y="3259142"/>
            <a:ext cx="5661025" cy="461963"/>
            <a:chOff x="158" y="2535"/>
            <a:chExt cx="3566" cy="291"/>
          </a:xfrm>
        </p:grpSpPr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158" y="2535"/>
              <a:ext cx="41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altLang="en-US" sz="2400"/>
                <a:t>So:</a:t>
              </a:r>
            </a:p>
          </p:txBody>
        </p:sp>
        <p:graphicFrame>
          <p:nvGraphicFramePr>
            <p:cNvPr id="10" name="Object 10"/>
            <p:cNvGraphicFramePr>
              <a:graphicFrameLocks noChangeAspect="1"/>
            </p:cNvGraphicFramePr>
            <p:nvPr/>
          </p:nvGraphicFramePr>
          <p:xfrm>
            <a:off x="2260" y="2571"/>
            <a:ext cx="1464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2324100" imgH="342900" progId="">
                    <p:embed/>
                  </p:oleObj>
                </mc:Choice>
                <mc:Fallback>
                  <p:oleObj name="Equation" r:id="rId8" imgW="2324100" imgH="342900" progId="">
                    <p:embed/>
                    <p:pic>
                      <p:nvPicPr>
                        <p:cNvPr id="1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0" y="2571"/>
                          <a:ext cx="1464" cy="21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250825" y="3670300"/>
            <a:ext cx="29338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/>
              <a:t>If 3</a:t>
            </a:r>
            <a:r>
              <a:rPr lang="en-GB" altLang="en-US" sz="2400" i="1" baseline="30000">
                <a:latin typeface="Times New Roman" panose="02020603050405020304" pitchFamily="18" charset="0"/>
              </a:rPr>
              <a:t>x</a:t>
            </a:r>
            <a:r>
              <a:rPr lang="en-GB" altLang="en-US" sz="2400"/>
              <a:t> = 1 then </a:t>
            </a:r>
            <a:r>
              <a:rPr lang="en-GB" altLang="en-US" sz="2400" i="1">
                <a:latin typeface="Times New Roman" panose="02020603050405020304" pitchFamily="18" charset="0"/>
              </a:rPr>
              <a:t>x</a:t>
            </a:r>
            <a:r>
              <a:rPr lang="en-GB" altLang="en-US" sz="2400"/>
              <a:t> = 0.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50825" y="4051300"/>
            <a:ext cx="69749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/>
              <a:t>Now, solving 3</a:t>
            </a:r>
            <a:r>
              <a:rPr lang="en-GB" altLang="en-US" sz="2400" i="1" baseline="30000">
                <a:latin typeface="Times New Roman" panose="02020603050405020304" pitchFamily="18" charset="0"/>
              </a:rPr>
              <a:t>x</a:t>
            </a:r>
            <a:r>
              <a:rPr lang="en-GB" altLang="en-US" sz="2400"/>
              <a:t> = 4 by taking logs of both sides:</a:t>
            </a:r>
          </a:p>
        </p:txBody>
      </p:sp>
      <p:graphicFrame>
        <p:nvGraphicFramePr>
          <p:cNvPr id="13" name="Object 13"/>
          <p:cNvGraphicFramePr>
            <a:graphicFrameLocks noChangeAspect="1"/>
          </p:cNvGraphicFramePr>
          <p:nvPr/>
        </p:nvGraphicFramePr>
        <p:xfrm>
          <a:off x="3663950" y="4508500"/>
          <a:ext cx="18161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815312" imgH="406224" progId="">
                  <p:embed/>
                </p:oleObj>
              </mc:Choice>
              <mc:Fallback>
                <p:oleObj name="Equation" r:id="rId10" imgW="1815312" imgH="406224" progId="">
                  <p:embed/>
                  <p:pic>
                    <p:nvPicPr>
                      <p:cNvPr id="1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3950" y="4508500"/>
                        <a:ext cx="18161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4"/>
          <p:cNvGraphicFramePr>
            <a:graphicFrameLocks noChangeAspect="1"/>
          </p:cNvGraphicFramePr>
          <p:nvPr/>
        </p:nvGraphicFramePr>
        <p:xfrm>
          <a:off x="3567113" y="4975225"/>
          <a:ext cx="19177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916868" imgH="355446" progId="">
                  <p:embed/>
                </p:oleObj>
              </mc:Choice>
              <mc:Fallback>
                <p:oleObj name="Equation" r:id="rId12" imgW="1916868" imgH="355446" progId="">
                  <p:embed/>
                  <p:pic>
                    <p:nvPicPr>
                      <p:cNvPr id="1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7113" y="4975225"/>
                        <a:ext cx="19177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5"/>
          <p:cNvGraphicFramePr>
            <a:graphicFrameLocks noChangeAspect="1"/>
          </p:cNvGraphicFramePr>
          <p:nvPr/>
        </p:nvGraphicFramePr>
        <p:xfrm>
          <a:off x="4300538" y="5392738"/>
          <a:ext cx="12065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206500" imgH="787400" progId="">
                  <p:embed/>
                </p:oleObj>
              </mc:Choice>
              <mc:Fallback>
                <p:oleObj name="Equation" r:id="rId14" imgW="1206500" imgH="787400" progId="">
                  <p:embed/>
                  <p:pic>
                    <p:nvPicPr>
                      <p:cNvPr id="1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0538" y="5392738"/>
                        <a:ext cx="12065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6"/>
          <p:cNvGraphicFramePr>
            <a:graphicFrameLocks noChangeAspect="1"/>
          </p:cNvGraphicFramePr>
          <p:nvPr/>
        </p:nvGraphicFramePr>
        <p:xfrm>
          <a:off x="4303713" y="6242050"/>
          <a:ext cx="30861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3086100" imgH="355600" progId="">
                  <p:embed/>
                </p:oleObj>
              </mc:Choice>
              <mc:Fallback>
                <p:oleObj name="Equation" r:id="rId16" imgW="3086100" imgH="355600" progId="">
                  <p:embed/>
                  <p:pic>
                    <p:nvPicPr>
                      <p:cNvPr id="16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3713" y="6242050"/>
                        <a:ext cx="30861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7">
            <a:hlinkClick r:id="rId18"/>
            <a:extLst>
              <a:ext uri="{FF2B5EF4-FFF2-40B4-BE49-F238E27FC236}">
                <a16:creationId xmlns:a16="http://schemas.microsoft.com/office/drawing/2014/main" id="{5F8FBF7B-C7B8-4F2A-A7DC-85665FF61890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18"/>
            <a:extLst>
              <a:ext uri="{FF2B5EF4-FFF2-40B4-BE49-F238E27FC236}">
                <a16:creationId xmlns:a16="http://schemas.microsoft.com/office/drawing/2014/main" id="{D8BEDE34-A0A5-43DD-AAD2-F4936A2DE665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53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03225" y="36307"/>
            <a:ext cx="8229600" cy="7008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/>
              <a:t>Solving equations involving logarithms</a:t>
            </a:r>
            <a:endParaRPr lang="en-GB" altLang="en-US" sz="3200" i="1" dirty="0">
              <a:latin typeface="Times New Roman" panose="02020603050405020304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50825" y="928688"/>
            <a:ext cx="86423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/>
              <a:t>We can use the laws of logarithms to solve equations.</a:t>
            </a:r>
            <a:br>
              <a:rPr lang="en-GB" altLang="en-US" sz="2400"/>
            </a:br>
            <a:r>
              <a:rPr lang="en-GB" altLang="en-US" sz="2400"/>
              <a:t>For example:</a:t>
            </a:r>
            <a:endParaRPr lang="en-US" altLang="en-US" sz="24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795588" y="1700213"/>
            <a:ext cx="3595856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/>
              <a:t>Solve log</a:t>
            </a:r>
            <a:r>
              <a:rPr lang="en-GB" altLang="en-US" sz="2400" baseline="-25000"/>
              <a:t>5</a:t>
            </a:r>
            <a:r>
              <a:rPr lang="en-GB" altLang="en-US" sz="2400"/>
              <a:t> </a:t>
            </a:r>
            <a:r>
              <a:rPr lang="en-GB" altLang="en-US" sz="2400" i="1">
                <a:latin typeface="Times New Roman" panose="02020603050405020304" pitchFamily="18" charset="0"/>
              </a:rPr>
              <a:t>x</a:t>
            </a:r>
            <a:r>
              <a:rPr lang="en-GB" altLang="en-US" sz="2400"/>
              <a:t> + 2 = log</a:t>
            </a:r>
            <a:r>
              <a:rPr lang="en-GB" altLang="en-US" sz="2400" baseline="-25000"/>
              <a:t>5 </a:t>
            </a:r>
            <a:r>
              <a:rPr lang="en-GB" altLang="en-US" sz="2400"/>
              <a:t>10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50825" y="2276475"/>
            <a:ext cx="87137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400"/>
              <a:t>To solve this equation we have to write the constant value 2 in logarithmic form: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592513" y="3043238"/>
            <a:ext cx="52902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/>
              <a:t>2 = 2 log</a:t>
            </a:r>
            <a:r>
              <a:rPr lang="en-GB" altLang="en-US" sz="2400" baseline="-25000"/>
              <a:t>5</a:t>
            </a:r>
            <a:r>
              <a:rPr lang="en-GB" altLang="en-US" sz="2400"/>
              <a:t> 5	        because log</a:t>
            </a:r>
            <a:r>
              <a:rPr lang="en-GB" altLang="en-US" sz="2400" baseline="-25000"/>
              <a:t>5</a:t>
            </a:r>
            <a:r>
              <a:rPr lang="en-GB" altLang="en-US" sz="2400"/>
              <a:t> 5 = 1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851275" y="3486150"/>
            <a:ext cx="13724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/>
              <a:t>= log</a:t>
            </a:r>
            <a:r>
              <a:rPr lang="en-GB" altLang="en-US" sz="2400" baseline="-25000"/>
              <a:t>5</a:t>
            </a:r>
            <a:r>
              <a:rPr lang="en-GB" altLang="en-US" sz="2400"/>
              <a:t> 5</a:t>
            </a:r>
            <a:r>
              <a:rPr lang="en-GB" altLang="en-US" sz="2400" baseline="30000"/>
              <a:t>2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851275" y="3929063"/>
            <a:ext cx="14350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/>
              <a:t>= log</a:t>
            </a:r>
            <a:r>
              <a:rPr lang="en-GB" altLang="en-US" sz="2400" baseline="-25000"/>
              <a:t>5</a:t>
            </a:r>
            <a:r>
              <a:rPr lang="en-GB" altLang="en-US" sz="2400"/>
              <a:t> 25</a:t>
            </a:r>
            <a:endParaRPr lang="en-GB" altLang="en-US" sz="2400" baseline="3000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50825" y="4371975"/>
            <a:ext cx="53126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/>
              <a:t>The equation can now be written as: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776538" y="4813300"/>
            <a:ext cx="36631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/>
              <a:t>log</a:t>
            </a:r>
            <a:r>
              <a:rPr lang="en-GB" altLang="en-US" sz="2400" baseline="-25000"/>
              <a:t>5</a:t>
            </a:r>
            <a:r>
              <a:rPr lang="en-GB" altLang="en-US" sz="2400"/>
              <a:t> </a:t>
            </a:r>
            <a:r>
              <a:rPr lang="en-GB" altLang="en-US" sz="2400" i="1">
                <a:latin typeface="Times New Roman" panose="02020603050405020304" pitchFamily="18" charset="0"/>
              </a:rPr>
              <a:t>x</a:t>
            </a:r>
            <a:r>
              <a:rPr lang="en-GB" altLang="en-US" sz="2400"/>
              <a:t> + log</a:t>
            </a:r>
            <a:r>
              <a:rPr lang="en-GB" altLang="en-US" sz="2400" baseline="-25000"/>
              <a:t>5</a:t>
            </a:r>
            <a:r>
              <a:rPr lang="en-GB" altLang="en-US" sz="2400"/>
              <a:t> 25 = log</a:t>
            </a:r>
            <a:r>
              <a:rPr lang="en-GB" altLang="en-US" sz="2400" baseline="-25000"/>
              <a:t>5</a:t>
            </a:r>
            <a:r>
              <a:rPr lang="en-GB" altLang="en-US" sz="2400"/>
              <a:t> 10 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3727450" y="5256213"/>
            <a:ext cx="27061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/>
              <a:t>log</a:t>
            </a:r>
            <a:r>
              <a:rPr lang="en-GB" altLang="en-US" sz="2400" baseline="-25000"/>
              <a:t>5</a:t>
            </a:r>
            <a:r>
              <a:rPr lang="en-GB" altLang="en-US" sz="2400"/>
              <a:t> 25</a:t>
            </a:r>
            <a:r>
              <a:rPr lang="en-GB" altLang="en-US" sz="2400" i="1">
                <a:latin typeface="Times New Roman" panose="02020603050405020304" pitchFamily="18" charset="0"/>
              </a:rPr>
              <a:t>x</a:t>
            </a:r>
            <a:r>
              <a:rPr lang="en-GB" altLang="en-US" sz="2400"/>
              <a:t> = log</a:t>
            </a:r>
            <a:r>
              <a:rPr lang="en-GB" altLang="en-US" sz="2400" baseline="-25000"/>
              <a:t>5</a:t>
            </a:r>
            <a:r>
              <a:rPr lang="en-GB" altLang="en-US" sz="2400"/>
              <a:t> 10 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330700" y="5699125"/>
            <a:ext cx="14526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/>
              <a:t>25</a:t>
            </a:r>
            <a:r>
              <a:rPr lang="en-GB" altLang="en-US" sz="2400" i="1">
                <a:latin typeface="Times New Roman" panose="02020603050405020304" pitchFamily="18" charset="0"/>
              </a:rPr>
              <a:t>x</a:t>
            </a:r>
            <a:r>
              <a:rPr lang="en-GB" altLang="en-US" sz="2400"/>
              <a:t> = 10 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676775" y="6140450"/>
            <a:ext cx="11128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400" i="1">
                <a:latin typeface="Times New Roman" panose="02020603050405020304" pitchFamily="18" charset="0"/>
              </a:rPr>
              <a:t>x</a:t>
            </a:r>
            <a:r>
              <a:rPr lang="en-GB" altLang="en-US" sz="2400"/>
              <a:t> = 0.4</a:t>
            </a:r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5F6D3C94-4A88-433A-9F44-DB195D3C6853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52D51698-4C8E-4916-ABD5-5AED5853A321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551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96092"/>
            <a:ext cx="7772400" cy="694133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Solve using logarithms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4485886" y="2263280"/>
            <a:ext cx="3810000" cy="36933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  <a:latin typeface="+mn-lt"/>
              </a:rPr>
              <a:t>Taking the logarithm of each side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11034" y="2760791"/>
            <a:ext cx="10285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 2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/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E546CBD9-F196-437C-8330-ADFE2AEC00B5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91F8C69F-0277-4354-80E4-7FCC628D0D3E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ED5B6DA0-EAF3-B0BB-111E-C1A669FED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7673" y="1527451"/>
            <a:ext cx="33666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Give the exact answer</a:t>
            </a:r>
            <a:endParaRPr lang="en-US" sz="2400" dirty="0">
              <a:cs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905DBF-5BD2-4C0A-BD7D-D94E6FFF4FE8}"/>
              </a:ext>
            </a:extLst>
          </p:cNvPr>
          <p:cNvSpPr/>
          <p:nvPr/>
        </p:nvSpPr>
        <p:spPr>
          <a:xfrm>
            <a:off x="2536093" y="2233518"/>
            <a:ext cx="1180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25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354182-B204-593C-BF76-6B391B946BC5}"/>
              </a:ext>
            </a:extLst>
          </p:cNvPr>
          <p:cNvSpPr/>
          <p:nvPr/>
        </p:nvSpPr>
        <p:spPr>
          <a:xfrm>
            <a:off x="3281990" y="2772592"/>
            <a:ext cx="10285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 25</a:t>
            </a:r>
            <a:endParaRPr lang="en-GB" sz="2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228CA00-ED27-0335-C2E3-9D64AB3B03A2}"/>
              </a:ext>
            </a:extLst>
          </p:cNvPr>
          <p:cNvSpPr/>
          <p:nvPr/>
        </p:nvSpPr>
        <p:spPr>
          <a:xfrm>
            <a:off x="2931471" y="2768247"/>
            <a:ext cx="4586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/>
          </a:p>
        </p:txBody>
      </p:sp>
      <p:sp>
        <p:nvSpPr>
          <p:cNvPr id="13" name="Text Box 8">
            <a:extLst>
              <a:ext uri="{FF2B5EF4-FFF2-40B4-BE49-F238E27FC236}">
                <a16:creationId xmlns:a16="http://schemas.microsoft.com/office/drawing/2014/main" id="{A7ED229E-5AFC-AB42-4E80-9E261C470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5886" y="2811187"/>
            <a:ext cx="3810000" cy="36933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  <a:latin typeface="+mn-lt"/>
              </a:rPr>
              <a:t>Using the rule: log b</a:t>
            </a:r>
            <a:r>
              <a:rPr lang="en-US" baseline="30000" dirty="0">
                <a:solidFill>
                  <a:srgbClr val="FF6600"/>
                </a:solidFill>
                <a:latin typeface="+mn-lt"/>
              </a:rPr>
              <a:t>n 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= n log b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8CC16C8-D3A0-C829-E5DA-C2C298850EAB}"/>
              </a:ext>
            </a:extLst>
          </p:cNvPr>
          <p:cNvSpPr/>
          <p:nvPr/>
        </p:nvSpPr>
        <p:spPr>
          <a:xfrm>
            <a:off x="1689889" y="3307458"/>
            <a:ext cx="13324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 2</a:t>
            </a:r>
            <a:endParaRPr lang="en-GB" sz="24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32C1A33-D92E-A2C2-B948-5B2E7C7B01ED}"/>
              </a:ext>
            </a:extLst>
          </p:cNvPr>
          <p:cNvSpPr/>
          <p:nvPr/>
        </p:nvSpPr>
        <p:spPr>
          <a:xfrm>
            <a:off x="3264747" y="3319259"/>
            <a:ext cx="10285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 25</a:t>
            </a:r>
            <a:endParaRPr lang="en-GB" sz="24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6FE9595-A6DA-82E6-9ED7-B4DB70529612}"/>
              </a:ext>
            </a:extLst>
          </p:cNvPr>
          <p:cNvSpPr/>
          <p:nvPr/>
        </p:nvSpPr>
        <p:spPr>
          <a:xfrm>
            <a:off x="2914228" y="3314914"/>
            <a:ext cx="4586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/>
          </a:p>
        </p:txBody>
      </p:sp>
      <p:sp>
        <p:nvSpPr>
          <p:cNvPr id="25" name="Text Box 8">
            <a:extLst>
              <a:ext uri="{FF2B5EF4-FFF2-40B4-BE49-F238E27FC236}">
                <a16:creationId xmlns:a16="http://schemas.microsoft.com/office/drawing/2014/main" id="{CC400983-4756-580D-D914-344968BB6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5886" y="3399696"/>
            <a:ext cx="3810000" cy="36933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  <a:latin typeface="+mn-lt"/>
              </a:rPr>
              <a:t>Dividing by log 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815C927-97D6-7CEA-EEB2-7862B757A377}"/>
              </a:ext>
            </a:extLst>
          </p:cNvPr>
          <p:cNvSpPr/>
          <p:nvPr/>
        </p:nvSpPr>
        <p:spPr>
          <a:xfrm>
            <a:off x="2433627" y="4318833"/>
            <a:ext cx="7132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1F74910-5C04-98C8-CD36-BFC7683E0589}"/>
              </a:ext>
            </a:extLst>
          </p:cNvPr>
          <p:cNvSpPr/>
          <p:nvPr/>
        </p:nvSpPr>
        <p:spPr>
          <a:xfrm>
            <a:off x="3259296" y="4143836"/>
            <a:ext cx="10285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 25</a:t>
            </a:r>
            <a:endParaRPr lang="en-GB" sz="24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76C6866-CF03-8FF8-20B0-9DE27590D6C4}"/>
              </a:ext>
            </a:extLst>
          </p:cNvPr>
          <p:cNvSpPr/>
          <p:nvPr/>
        </p:nvSpPr>
        <p:spPr>
          <a:xfrm>
            <a:off x="2900294" y="4314488"/>
            <a:ext cx="4586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7EC409D-5641-2F9A-0CE7-9FD6D27717CF}"/>
              </a:ext>
            </a:extLst>
          </p:cNvPr>
          <p:cNvSpPr/>
          <p:nvPr/>
        </p:nvSpPr>
        <p:spPr>
          <a:xfrm>
            <a:off x="3299206" y="4540145"/>
            <a:ext cx="13324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 2</a:t>
            </a:r>
            <a:endParaRPr lang="en-GB" sz="24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401A8E5-A9EB-E25A-7765-EC8BEA0065A2}"/>
              </a:ext>
            </a:extLst>
          </p:cNvPr>
          <p:cNvSpPr/>
          <p:nvPr/>
        </p:nvSpPr>
        <p:spPr>
          <a:xfrm>
            <a:off x="3302475" y="3693273"/>
            <a:ext cx="10571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 2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49DFE28-8299-0B7A-0268-999FE8BCB574}"/>
              </a:ext>
            </a:extLst>
          </p:cNvPr>
          <p:cNvSpPr/>
          <p:nvPr/>
        </p:nvSpPr>
        <p:spPr>
          <a:xfrm>
            <a:off x="2067445" y="3702130"/>
            <a:ext cx="13324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 2</a:t>
            </a:r>
            <a:endParaRPr lang="en-GB" sz="2400" dirty="0">
              <a:solidFill>
                <a:srgbClr val="FF6600"/>
              </a:solidFill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C9C0287-6C2E-AC83-EFBA-24EBBDA4E191}"/>
              </a:ext>
            </a:extLst>
          </p:cNvPr>
          <p:cNvCxnSpPr/>
          <p:nvPr/>
        </p:nvCxnSpPr>
        <p:spPr>
          <a:xfrm>
            <a:off x="2067445" y="3767154"/>
            <a:ext cx="750121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A3090C9-5B80-0372-989C-74FE84754BB0}"/>
              </a:ext>
            </a:extLst>
          </p:cNvPr>
          <p:cNvCxnSpPr/>
          <p:nvPr/>
        </p:nvCxnSpPr>
        <p:spPr>
          <a:xfrm>
            <a:off x="3341163" y="3767154"/>
            <a:ext cx="750121" cy="0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BBCBBE4-9950-2703-BE0C-1B119CC39168}"/>
              </a:ext>
            </a:extLst>
          </p:cNvPr>
          <p:cNvCxnSpPr/>
          <p:nvPr/>
        </p:nvCxnSpPr>
        <p:spPr>
          <a:xfrm>
            <a:off x="3281989" y="4588254"/>
            <a:ext cx="8229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ED73035-F843-E30F-1CB4-52052BC852D5}"/>
              </a:ext>
            </a:extLst>
          </p:cNvPr>
          <p:cNvCxnSpPr>
            <a:cxnSpLocks/>
          </p:cNvCxnSpPr>
          <p:nvPr/>
        </p:nvCxnSpPr>
        <p:spPr>
          <a:xfrm flipV="1">
            <a:off x="2067445" y="3924105"/>
            <a:ext cx="750121" cy="16240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6159720-EF03-72C2-3BCF-C278BB0AB06A}"/>
              </a:ext>
            </a:extLst>
          </p:cNvPr>
          <p:cNvCxnSpPr>
            <a:cxnSpLocks/>
          </p:cNvCxnSpPr>
          <p:nvPr/>
        </p:nvCxnSpPr>
        <p:spPr>
          <a:xfrm flipV="1">
            <a:off x="2164107" y="3483629"/>
            <a:ext cx="604383" cy="17016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8">
            <a:extLst>
              <a:ext uri="{FF2B5EF4-FFF2-40B4-BE49-F238E27FC236}">
                <a16:creationId xmlns:a16="http://schemas.microsoft.com/office/drawing/2014/main" id="{3A082075-31F8-2EE5-C249-7B40322253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8052" y="4379244"/>
            <a:ext cx="3810000" cy="36933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  <a:latin typeface="+mn-lt"/>
              </a:rPr>
              <a:t>Dividing by 3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C0B7650-8318-7AF3-22E0-A66E39E98855}"/>
              </a:ext>
            </a:extLst>
          </p:cNvPr>
          <p:cNvSpPr/>
          <p:nvPr/>
        </p:nvSpPr>
        <p:spPr>
          <a:xfrm>
            <a:off x="2598013" y="5236807"/>
            <a:ext cx="3960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35DDA3D-033A-735F-A349-D5F481B26658}"/>
              </a:ext>
            </a:extLst>
          </p:cNvPr>
          <p:cNvSpPr/>
          <p:nvPr/>
        </p:nvSpPr>
        <p:spPr>
          <a:xfrm>
            <a:off x="3241520" y="5071331"/>
            <a:ext cx="10285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 25</a:t>
            </a:r>
            <a:endParaRPr lang="en-GB" sz="24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64D5A08-0863-580F-1176-172065E84F52}"/>
              </a:ext>
            </a:extLst>
          </p:cNvPr>
          <p:cNvSpPr/>
          <p:nvPr/>
        </p:nvSpPr>
        <p:spPr>
          <a:xfrm>
            <a:off x="2882518" y="5241983"/>
            <a:ext cx="4586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400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0FE37B9-BB40-52AC-7E06-2DF9205B774D}"/>
              </a:ext>
            </a:extLst>
          </p:cNvPr>
          <p:cNvSpPr/>
          <p:nvPr/>
        </p:nvSpPr>
        <p:spPr>
          <a:xfrm>
            <a:off x="3281430" y="5467640"/>
            <a:ext cx="13324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log 2</a:t>
            </a:r>
            <a:endParaRPr lang="en-GB" sz="2400" dirty="0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B0DF962-5DF8-D3F3-9DA1-BD1F68BA7F05}"/>
              </a:ext>
            </a:extLst>
          </p:cNvPr>
          <p:cNvCxnSpPr/>
          <p:nvPr/>
        </p:nvCxnSpPr>
        <p:spPr>
          <a:xfrm>
            <a:off x="3264213" y="5515749"/>
            <a:ext cx="100584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F9F23E05-BEAD-B23A-5A70-6354CF86CA7B}"/>
              </a:ext>
            </a:extLst>
          </p:cNvPr>
          <p:cNvSpPr/>
          <p:nvPr/>
        </p:nvSpPr>
        <p:spPr>
          <a:xfrm>
            <a:off x="5802558" y="1041814"/>
            <a:ext cx="1180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25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 Box 4">
            <a:extLst>
              <a:ext uri="{FF2B5EF4-FFF2-40B4-BE49-F238E27FC236}">
                <a16:creationId xmlns:a16="http://schemas.microsoft.com/office/drawing/2014/main" id="{97FB0490-38D5-0ABA-06C7-5DDE41457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565" y="1042263"/>
            <a:ext cx="1710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/>
              <a:t>Example 1</a:t>
            </a:r>
            <a:endParaRPr lang="en-US" sz="2400" b="1" dirty="0">
              <a:cs typeface="Times New Roman" pitchFamily="18" charset="0"/>
            </a:endParaRPr>
          </a:p>
        </p:txBody>
      </p:sp>
      <p:sp>
        <p:nvSpPr>
          <p:cNvPr id="48" name="Text Box 4">
            <a:extLst>
              <a:ext uri="{FF2B5EF4-FFF2-40B4-BE49-F238E27FC236}">
                <a16:creationId xmlns:a16="http://schemas.microsoft.com/office/drawing/2014/main" id="{EFA2F408-F2FB-D442-9D6C-F5D373772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7673" y="1014313"/>
            <a:ext cx="2836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Solve the equation</a:t>
            </a:r>
            <a:endParaRPr lang="en-US" sz="24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4" grpId="0"/>
      <p:bldP spid="12" grpId="0"/>
      <p:bldP spid="8" grpId="0"/>
      <p:bldP spid="9" grpId="0"/>
      <p:bldP spid="10" grpId="0"/>
      <p:bldP spid="11" grpId="0"/>
      <p:bldP spid="13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40" grpId="0"/>
      <p:bldP spid="41" grpId="0"/>
      <p:bldP spid="42" grpId="0"/>
      <p:bldP spid="43" grpId="0"/>
      <p:bldP spid="44" grpId="0"/>
      <p:bldP spid="46" grpId="0"/>
      <p:bldP spid="47" grpId="0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96092"/>
            <a:ext cx="7772400" cy="694133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Solve using logarithms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4402533" y="2036032"/>
            <a:ext cx="4200057" cy="36933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  <a:latin typeface="+mn-lt"/>
              </a:rPr>
              <a:t>Now we will use the GDC to solve it.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67205" y="2363196"/>
            <a:ext cx="2728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Turn on the GDC</a:t>
            </a:r>
            <a:endParaRPr lang="en-GB" sz="2400" dirty="0"/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E546CBD9-F196-437C-8330-ADFE2AEC00B5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91F8C69F-0277-4354-80E4-7FCC628D0D3E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ED5B6DA0-EAF3-B0BB-111E-C1A669FED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4780" y="1485488"/>
            <a:ext cx="4794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Give the answer correct to 3 sf.</a:t>
            </a:r>
            <a:endParaRPr lang="en-US" sz="2400" dirty="0">
              <a:cs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905DBF-5BD2-4C0A-BD7D-D94E6FFF4FE8}"/>
              </a:ext>
            </a:extLst>
          </p:cNvPr>
          <p:cNvSpPr/>
          <p:nvPr/>
        </p:nvSpPr>
        <p:spPr>
          <a:xfrm>
            <a:off x="3214118" y="1989866"/>
            <a:ext cx="1180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25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43DAC3C-1DC1-07BA-5831-DF6AC1603033}"/>
              </a:ext>
            </a:extLst>
          </p:cNvPr>
          <p:cNvSpPr/>
          <p:nvPr/>
        </p:nvSpPr>
        <p:spPr>
          <a:xfrm>
            <a:off x="3656408" y="2765636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cs typeface="Times New Roman" panose="02020603050405020304" pitchFamily="18" charset="0"/>
              </a:rPr>
              <a:t>maths</a:t>
            </a:r>
            <a:endParaRPr lang="en-GB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32CE32-C972-03AF-5819-08EB81843017}"/>
              </a:ext>
            </a:extLst>
          </p:cNvPr>
          <p:cNvSpPr/>
          <p:nvPr/>
        </p:nvSpPr>
        <p:spPr>
          <a:xfrm>
            <a:off x="5802558" y="1041814"/>
            <a:ext cx="1180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25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9698AAD4-6730-625E-971D-E858E6483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565" y="1042263"/>
            <a:ext cx="1710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/>
              <a:t>Example 1</a:t>
            </a:r>
            <a:endParaRPr lang="en-US" sz="2400" b="1" dirty="0">
              <a:cs typeface="Times New Roman" pitchFamily="18" charset="0"/>
            </a:endParaRPr>
          </a:p>
        </p:txBody>
      </p:sp>
      <p:sp>
        <p:nvSpPr>
          <p:cNvPr id="19" name="Text Box 4">
            <a:extLst>
              <a:ext uri="{FF2B5EF4-FFF2-40B4-BE49-F238E27FC236}">
                <a16:creationId xmlns:a16="http://schemas.microsoft.com/office/drawing/2014/main" id="{95127559-92C6-8F1C-19A4-E413F1E20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7673" y="1014313"/>
            <a:ext cx="2836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Solve the equation</a:t>
            </a:r>
            <a:endParaRPr lang="en-US" sz="2400" dirty="0">
              <a:cs typeface="Times New Roman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CADE28-A895-0F69-022A-D858A4F45C3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" y="1828800"/>
            <a:ext cx="1987833" cy="466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20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4" grpId="0"/>
      <p:bldP spid="12" grpId="0"/>
      <p:bldP spid="9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96092"/>
            <a:ext cx="7772400" cy="694133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Solve using logarithms</a:t>
            </a:r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E546CBD9-F196-437C-8330-ADFE2AEC00B5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91F8C69F-0277-4354-80E4-7FCC628D0D3E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 Box 8">
            <a:extLst>
              <a:ext uri="{FF2B5EF4-FFF2-40B4-BE49-F238E27FC236}">
                <a16:creationId xmlns:a16="http://schemas.microsoft.com/office/drawing/2014/main" id="{2026D4FC-09AF-F875-4787-29F744C46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2533" y="2036032"/>
            <a:ext cx="4200057" cy="36933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  <a:latin typeface="+mn-lt"/>
              </a:rPr>
              <a:t>Now we will use the GDC to solve it.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402C2B8-84D2-31A9-E8EE-8C7215B7557C}"/>
              </a:ext>
            </a:extLst>
          </p:cNvPr>
          <p:cNvSpPr/>
          <p:nvPr/>
        </p:nvSpPr>
        <p:spPr>
          <a:xfrm>
            <a:off x="3267205" y="2363196"/>
            <a:ext cx="2728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Turn on the GDC</a:t>
            </a:r>
            <a:endParaRPr lang="en-GB" sz="2400" dirty="0"/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C66BC3BA-336B-9F0B-0FD3-415C21A21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4780" y="1485488"/>
            <a:ext cx="4794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Give the answer correct to 3 sf.</a:t>
            </a:r>
            <a:endParaRPr lang="en-US" sz="2400" dirty="0">
              <a:cs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491741F-2858-8095-D598-8301AD92A188}"/>
              </a:ext>
            </a:extLst>
          </p:cNvPr>
          <p:cNvSpPr/>
          <p:nvPr/>
        </p:nvSpPr>
        <p:spPr>
          <a:xfrm>
            <a:off x="3214118" y="1989866"/>
            <a:ext cx="1180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25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EEFE919-58DD-4D5B-22FD-D70D750256CB}"/>
              </a:ext>
            </a:extLst>
          </p:cNvPr>
          <p:cNvSpPr/>
          <p:nvPr/>
        </p:nvSpPr>
        <p:spPr>
          <a:xfrm>
            <a:off x="3656408" y="2765636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cs typeface="Times New Roman" panose="02020603050405020304" pitchFamily="18" charset="0"/>
              </a:rPr>
              <a:t>maths</a:t>
            </a:r>
            <a:endParaRPr lang="en-GB" sz="24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37BF297-72D0-9C3D-B5EB-ED10FD4876B9}"/>
              </a:ext>
            </a:extLst>
          </p:cNvPr>
          <p:cNvSpPr/>
          <p:nvPr/>
        </p:nvSpPr>
        <p:spPr>
          <a:xfrm>
            <a:off x="5802558" y="1041814"/>
            <a:ext cx="1180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25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4">
            <a:extLst>
              <a:ext uri="{FF2B5EF4-FFF2-40B4-BE49-F238E27FC236}">
                <a16:creationId xmlns:a16="http://schemas.microsoft.com/office/drawing/2014/main" id="{A3CC6B68-3BFB-243E-6BFE-BA269DD140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565" y="1042263"/>
            <a:ext cx="1710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/>
              <a:t>Example 1</a:t>
            </a:r>
            <a:endParaRPr lang="en-US" sz="2400" b="1" dirty="0">
              <a:cs typeface="Times New Roman" pitchFamily="18" charset="0"/>
            </a:endParaRPr>
          </a:p>
        </p:txBody>
      </p:sp>
      <p:sp>
        <p:nvSpPr>
          <p:cNvPr id="29" name="Text Box 4">
            <a:extLst>
              <a:ext uri="{FF2B5EF4-FFF2-40B4-BE49-F238E27FC236}">
                <a16:creationId xmlns:a16="http://schemas.microsoft.com/office/drawing/2014/main" id="{9C67942C-943D-1D0B-EBA0-4069A35A6F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7673" y="1014313"/>
            <a:ext cx="2836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Solve the equation</a:t>
            </a:r>
            <a:endParaRPr lang="en-US" sz="2400" dirty="0">
              <a:cs typeface="Times New Roman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4D045B-9EFC-44BF-F845-1AF90A5A99B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" y="1828800"/>
            <a:ext cx="1984265" cy="466344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3C0AD29-B8BF-ABFC-A0AB-F1A383561DDE}"/>
              </a:ext>
            </a:extLst>
          </p:cNvPr>
          <p:cNvSpPr/>
          <p:nvPr/>
        </p:nvSpPr>
        <p:spPr>
          <a:xfrm>
            <a:off x="4696187" y="2726278"/>
            <a:ext cx="5237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  <a:sym typeface="Wingdings 3" panose="05040102010807070707" pitchFamily="18" charset="2"/>
              </a:rPr>
              <a:t>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78785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E546CBD9-F196-437C-8330-ADFE2AEC00B5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91F8C69F-0277-4354-80E4-7FCC628D0D3E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 Box 8">
            <a:extLst>
              <a:ext uri="{FF2B5EF4-FFF2-40B4-BE49-F238E27FC236}">
                <a16:creationId xmlns:a16="http://schemas.microsoft.com/office/drawing/2014/main" id="{F0CF1F69-9C0F-E7A4-47D2-453B697A6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2533" y="2036032"/>
            <a:ext cx="4200057" cy="36933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  <a:latin typeface="+mn-lt"/>
              </a:rPr>
              <a:t>Now we will use the GDC to solve it.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78A4FA-B1B8-DC18-B65C-263BAA75945A}"/>
              </a:ext>
            </a:extLst>
          </p:cNvPr>
          <p:cNvSpPr/>
          <p:nvPr/>
        </p:nvSpPr>
        <p:spPr>
          <a:xfrm>
            <a:off x="3267205" y="2363196"/>
            <a:ext cx="2728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Turn on the GDC</a:t>
            </a:r>
            <a:endParaRPr lang="en-GB" sz="2400" dirty="0"/>
          </a:p>
        </p:txBody>
      </p:sp>
      <p:sp>
        <p:nvSpPr>
          <p:cNvPr id="31" name="Text Box 4">
            <a:extLst>
              <a:ext uri="{FF2B5EF4-FFF2-40B4-BE49-F238E27FC236}">
                <a16:creationId xmlns:a16="http://schemas.microsoft.com/office/drawing/2014/main" id="{56BE0CCC-13DC-488D-8AEC-552C6BDEDB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4780" y="1485488"/>
            <a:ext cx="4794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Give the answer correct to 3 sf.</a:t>
            </a:r>
            <a:endParaRPr lang="en-US" sz="2400" dirty="0">
              <a:cs typeface="Times New Roman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CECA16E-2E54-5657-45F0-030A72FB5E31}"/>
              </a:ext>
            </a:extLst>
          </p:cNvPr>
          <p:cNvSpPr/>
          <p:nvPr/>
        </p:nvSpPr>
        <p:spPr>
          <a:xfrm>
            <a:off x="3214118" y="1989866"/>
            <a:ext cx="1180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25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F9EDC18-61A2-F03E-A96B-5AB7166DE0AD}"/>
              </a:ext>
            </a:extLst>
          </p:cNvPr>
          <p:cNvSpPr/>
          <p:nvPr/>
        </p:nvSpPr>
        <p:spPr>
          <a:xfrm>
            <a:off x="5050362" y="2741468"/>
            <a:ext cx="1562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801911C-D8E7-C8D9-27ED-0F415798004E}"/>
              </a:ext>
            </a:extLst>
          </p:cNvPr>
          <p:cNvSpPr/>
          <p:nvPr/>
        </p:nvSpPr>
        <p:spPr>
          <a:xfrm>
            <a:off x="5802558" y="1041814"/>
            <a:ext cx="1180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25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4">
            <a:extLst>
              <a:ext uri="{FF2B5EF4-FFF2-40B4-BE49-F238E27FC236}">
                <a16:creationId xmlns:a16="http://schemas.microsoft.com/office/drawing/2014/main" id="{2502761D-8124-E69D-F66D-96E9E98B0F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565" y="1042263"/>
            <a:ext cx="1710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/>
              <a:t>Example 1</a:t>
            </a:r>
            <a:endParaRPr lang="en-US" sz="2400" b="1" dirty="0">
              <a:cs typeface="Times New Roman" pitchFamily="18" charset="0"/>
            </a:endParaRPr>
          </a:p>
        </p:txBody>
      </p:sp>
      <p:sp>
        <p:nvSpPr>
          <p:cNvPr id="38" name="Text Box 4">
            <a:extLst>
              <a:ext uri="{FF2B5EF4-FFF2-40B4-BE49-F238E27FC236}">
                <a16:creationId xmlns:a16="http://schemas.microsoft.com/office/drawing/2014/main" id="{FF9AC16D-8D65-BA6B-D05E-E44560C4B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7673" y="1014313"/>
            <a:ext cx="2836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Solve the equation</a:t>
            </a:r>
            <a:endParaRPr lang="en-US" sz="2400" dirty="0">
              <a:cs typeface="Times New Roman" pitchFamily="18" charset="0"/>
            </a:endParaRPr>
          </a:p>
        </p:txBody>
      </p:sp>
      <p:sp>
        <p:nvSpPr>
          <p:cNvPr id="39" name="Rectangle 2">
            <a:extLst>
              <a:ext uri="{FF2B5EF4-FFF2-40B4-BE49-F238E27FC236}">
                <a16:creationId xmlns:a16="http://schemas.microsoft.com/office/drawing/2014/main" id="{F3DDA117-D436-5F33-B6C7-98296DAA4D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196092"/>
            <a:ext cx="7772400" cy="694133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Solve using logarithms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F2E9616-E94B-9C54-B0B0-FC708FD5AA5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" y="1828800"/>
            <a:ext cx="2002192" cy="466344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23C230E-DEEA-759D-209C-412046913B92}"/>
              </a:ext>
            </a:extLst>
          </p:cNvPr>
          <p:cNvSpPr/>
          <p:nvPr/>
        </p:nvSpPr>
        <p:spPr>
          <a:xfrm>
            <a:off x="3656408" y="2765636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cs typeface="Times New Roman" panose="02020603050405020304" pitchFamily="18" charset="0"/>
              </a:rPr>
              <a:t>maths</a:t>
            </a:r>
            <a:endParaRPr lang="en-GB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B92892-CEC1-3614-1467-D4C26DB609C1}"/>
              </a:ext>
            </a:extLst>
          </p:cNvPr>
          <p:cNvSpPr/>
          <p:nvPr/>
        </p:nvSpPr>
        <p:spPr>
          <a:xfrm>
            <a:off x="4696187" y="2726278"/>
            <a:ext cx="5237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  <a:sym typeface="Wingdings 3" panose="05040102010807070707" pitchFamily="18" charset="2"/>
              </a:rPr>
              <a:t>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682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96092"/>
            <a:ext cx="7772400" cy="694133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Solve using logarithms</a:t>
            </a:r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E546CBD9-F196-437C-8330-ADFE2AEC00B5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91F8C69F-0277-4354-80E4-7FCC628D0D3E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A7E9B7F-1599-70C6-85DE-CA57CCF00591}"/>
              </a:ext>
            </a:extLst>
          </p:cNvPr>
          <p:cNvSpPr/>
          <p:nvPr/>
        </p:nvSpPr>
        <p:spPr>
          <a:xfrm>
            <a:off x="5087808" y="3288329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53E1321-4785-E803-0F14-18B71B40F2F3}"/>
              </a:ext>
            </a:extLst>
          </p:cNvPr>
          <p:cNvSpPr/>
          <p:nvPr/>
        </p:nvSpPr>
        <p:spPr>
          <a:xfrm>
            <a:off x="3524704" y="3288329"/>
            <a:ext cx="1739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Type in E1</a:t>
            </a:r>
            <a:endParaRPr lang="en-GB" sz="24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97F2EFB-4607-A82E-511C-0596924255EA}"/>
              </a:ext>
            </a:extLst>
          </p:cNvPr>
          <p:cNvSpPr/>
          <p:nvPr/>
        </p:nvSpPr>
        <p:spPr>
          <a:xfrm>
            <a:off x="5688057" y="3288329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32" name="Text Box 8">
            <a:extLst>
              <a:ext uri="{FF2B5EF4-FFF2-40B4-BE49-F238E27FC236}">
                <a16:creationId xmlns:a16="http://schemas.microsoft.com/office/drawing/2014/main" id="{70E934F8-1D90-6BA1-B13F-ADFE370AE9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2533" y="2036032"/>
            <a:ext cx="4200057" cy="36933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  <a:latin typeface="+mn-lt"/>
              </a:rPr>
              <a:t>Now we will use the GDC to solve it.</a:t>
            </a:r>
          </a:p>
        </p:txBody>
      </p:sp>
      <p:sp>
        <p:nvSpPr>
          <p:cNvPr id="34" name="Text Box 4">
            <a:extLst>
              <a:ext uri="{FF2B5EF4-FFF2-40B4-BE49-F238E27FC236}">
                <a16:creationId xmlns:a16="http://schemas.microsoft.com/office/drawing/2014/main" id="{C33164B0-76E5-1676-0009-06EA2EF0B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4780" y="1485488"/>
            <a:ext cx="4794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Give the answer correct to 3 sf.</a:t>
            </a:r>
            <a:endParaRPr lang="en-US" sz="2400" dirty="0">
              <a:cs typeface="Times New Roman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1707CD4-BA0D-B18F-000D-880E40A76777}"/>
              </a:ext>
            </a:extLst>
          </p:cNvPr>
          <p:cNvSpPr/>
          <p:nvPr/>
        </p:nvSpPr>
        <p:spPr>
          <a:xfrm>
            <a:off x="3214118" y="1989866"/>
            <a:ext cx="1180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25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F458116-BF50-11FD-3BDF-8F7CF43F6D22}"/>
              </a:ext>
            </a:extLst>
          </p:cNvPr>
          <p:cNvSpPr/>
          <p:nvPr/>
        </p:nvSpPr>
        <p:spPr>
          <a:xfrm>
            <a:off x="5802558" y="1041814"/>
            <a:ext cx="1180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25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 Box 4">
            <a:extLst>
              <a:ext uri="{FF2B5EF4-FFF2-40B4-BE49-F238E27FC236}">
                <a16:creationId xmlns:a16="http://schemas.microsoft.com/office/drawing/2014/main" id="{204D2502-5402-ABD5-42A1-840C14CDE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565" y="1042263"/>
            <a:ext cx="1710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/>
              <a:t>Example 1</a:t>
            </a:r>
            <a:endParaRPr lang="en-US" sz="2400" b="1" dirty="0">
              <a:cs typeface="Times New Roman" pitchFamily="18" charset="0"/>
            </a:endParaRPr>
          </a:p>
        </p:txBody>
      </p:sp>
      <p:sp>
        <p:nvSpPr>
          <p:cNvPr id="42" name="Text Box 4">
            <a:extLst>
              <a:ext uri="{FF2B5EF4-FFF2-40B4-BE49-F238E27FC236}">
                <a16:creationId xmlns:a16="http://schemas.microsoft.com/office/drawing/2014/main" id="{27EA8B58-D4CD-8BBC-F895-850F8ED82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7673" y="1014313"/>
            <a:ext cx="2836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Solve the equation</a:t>
            </a:r>
            <a:endParaRPr lang="en-US" sz="2400" dirty="0">
              <a:cs typeface="Times New Roman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FB2BA96-D486-BA54-8EAC-6B70D7760F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" y="1828800"/>
            <a:ext cx="2011845" cy="466344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926F86B-C305-46F0-9883-7559D883A495}"/>
              </a:ext>
            </a:extLst>
          </p:cNvPr>
          <p:cNvSpPr/>
          <p:nvPr/>
        </p:nvSpPr>
        <p:spPr>
          <a:xfrm>
            <a:off x="3267205" y="2363196"/>
            <a:ext cx="2728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Turn on the GDC</a:t>
            </a:r>
            <a:endParaRPr lang="en-GB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91A954-701C-584A-ACEC-E7A9B388665B}"/>
              </a:ext>
            </a:extLst>
          </p:cNvPr>
          <p:cNvSpPr/>
          <p:nvPr/>
        </p:nvSpPr>
        <p:spPr>
          <a:xfrm>
            <a:off x="5050362" y="2741468"/>
            <a:ext cx="1562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FE65A8C-10B3-22A2-F195-D5230E8593ED}"/>
              </a:ext>
            </a:extLst>
          </p:cNvPr>
          <p:cNvSpPr/>
          <p:nvPr/>
        </p:nvSpPr>
        <p:spPr>
          <a:xfrm>
            <a:off x="3656408" y="2765636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cs typeface="Times New Roman" panose="02020603050405020304" pitchFamily="18" charset="0"/>
              </a:rPr>
              <a:t>maths</a:t>
            </a:r>
            <a:endParaRPr lang="en-GB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5E306BE-83B1-2727-4D2A-8F2A48C91F33}"/>
              </a:ext>
            </a:extLst>
          </p:cNvPr>
          <p:cNvSpPr/>
          <p:nvPr/>
        </p:nvSpPr>
        <p:spPr>
          <a:xfrm>
            <a:off x="4696187" y="2726278"/>
            <a:ext cx="5237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  <a:sym typeface="Wingdings 3" panose="05040102010807070707" pitchFamily="18" charset="2"/>
              </a:rPr>
              <a:t></a:t>
            </a:r>
            <a:endParaRPr lang="en-GB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038334-ED3F-6D94-F7DA-73C3673B47D2}"/>
              </a:ext>
            </a:extLst>
          </p:cNvPr>
          <p:cNvSpPr/>
          <p:nvPr/>
        </p:nvSpPr>
        <p:spPr>
          <a:xfrm>
            <a:off x="5117179" y="3789800"/>
            <a:ext cx="5693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8D4C2-0498-20F2-01BD-C1FE962B031A}"/>
              </a:ext>
            </a:extLst>
          </p:cNvPr>
          <p:cNvSpPr/>
          <p:nvPr/>
        </p:nvSpPr>
        <p:spPr>
          <a:xfrm>
            <a:off x="3554075" y="3789800"/>
            <a:ext cx="1739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Type in E2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5529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10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96092"/>
            <a:ext cx="7772400" cy="694133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Solve using logarithms</a:t>
            </a:r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E546CBD9-F196-437C-8330-ADFE2AEC00B5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91F8C69F-0277-4354-80E4-7FCC628D0D3E}"/>
              </a:ext>
            </a:extLst>
          </p:cNvPr>
          <p:cNvSpPr/>
          <p:nvPr/>
        </p:nvSpPr>
        <p:spPr>
          <a:xfrm>
            <a:off x="457053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 Box 8">
            <a:extLst>
              <a:ext uri="{FF2B5EF4-FFF2-40B4-BE49-F238E27FC236}">
                <a16:creationId xmlns:a16="http://schemas.microsoft.com/office/drawing/2014/main" id="{57D09218-A517-C348-28E9-D79C4069F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2533" y="2036032"/>
            <a:ext cx="4200057" cy="36933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6600"/>
                </a:solidFill>
                <a:latin typeface="+mn-lt"/>
              </a:rPr>
              <a:t>Now we will use the GDC to solve it.</a:t>
            </a:r>
          </a:p>
        </p:txBody>
      </p:sp>
      <p:sp>
        <p:nvSpPr>
          <p:cNvPr id="38" name="Text Box 4">
            <a:extLst>
              <a:ext uri="{FF2B5EF4-FFF2-40B4-BE49-F238E27FC236}">
                <a16:creationId xmlns:a16="http://schemas.microsoft.com/office/drawing/2014/main" id="{4D0778D3-676D-2D27-C3A8-129C8430E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4780" y="1485488"/>
            <a:ext cx="47949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Give the answer correct to 3 sf.</a:t>
            </a:r>
            <a:endParaRPr lang="en-US" sz="2400" dirty="0">
              <a:cs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58F9157-480E-833A-52CE-5119485E89DF}"/>
              </a:ext>
            </a:extLst>
          </p:cNvPr>
          <p:cNvSpPr/>
          <p:nvPr/>
        </p:nvSpPr>
        <p:spPr>
          <a:xfrm>
            <a:off x="3214118" y="1989866"/>
            <a:ext cx="1180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25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1E677B9-A180-6A41-8D29-C5C1A3598464}"/>
              </a:ext>
            </a:extLst>
          </p:cNvPr>
          <p:cNvSpPr/>
          <p:nvPr/>
        </p:nvSpPr>
        <p:spPr>
          <a:xfrm>
            <a:off x="5802558" y="1041814"/>
            <a:ext cx="1180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25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 Box 4">
            <a:extLst>
              <a:ext uri="{FF2B5EF4-FFF2-40B4-BE49-F238E27FC236}">
                <a16:creationId xmlns:a16="http://schemas.microsoft.com/office/drawing/2014/main" id="{425E8D89-A9BF-F4F1-6285-7E7996C1E9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565" y="1042263"/>
            <a:ext cx="1710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 dirty="0"/>
              <a:t>Example 1</a:t>
            </a:r>
            <a:endParaRPr lang="en-US" sz="2400" b="1" dirty="0">
              <a:cs typeface="Times New Roman" pitchFamily="18" charset="0"/>
            </a:endParaRPr>
          </a:p>
        </p:txBody>
      </p:sp>
      <p:sp>
        <p:nvSpPr>
          <p:cNvPr id="45" name="Text Box 4">
            <a:extLst>
              <a:ext uri="{FF2B5EF4-FFF2-40B4-BE49-F238E27FC236}">
                <a16:creationId xmlns:a16="http://schemas.microsoft.com/office/drawing/2014/main" id="{08B2FD9C-22CA-8C19-50E6-86A79CE96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7673" y="1014313"/>
            <a:ext cx="28360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Solve the equation</a:t>
            </a:r>
            <a:endParaRPr lang="en-US" sz="2400" dirty="0">
              <a:cs typeface="Times New Roman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BD15AC7-F9E8-9976-505A-D8B12989F5E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" y="1828800"/>
            <a:ext cx="1985507" cy="466344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31D3C33-F665-EE46-3A9C-DA92B97B0811}"/>
              </a:ext>
            </a:extLst>
          </p:cNvPr>
          <p:cNvSpPr/>
          <p:nvPr/>
        </p:nvSpPr>
        <p:spPr>
          <a:xfrm>
            <a:off x="5087808" y="3288329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342E6E-F9F0-7EED-2C24-BB47443D95D9}"/>
              </a:ext>
            </a:extLst>
          </p:cNvPr>
          <p:cNvSpPr/>
          <p:nvPr/>
        </p:nvSpPr>
        <p:spPr>
          <a:xfrm>
            <a:off x="3524704" y="3288329"/>
            <a:ext cx="1739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Type in E1</a:t>
            </a:r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C8BBB9-D070-9CFA-B4CD-D3EB2C20A36E}"/>
              </a:ext>
            </a:extLst>
          </p:cNvPr>
          <p:cNvSpPr/>
          <p:nvPr/>
        </p:nvSpPr>
        <p:spPr>
          <a:xfrm>
            <a:off x="5688057" y="3288329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3909BB-8489-EB66-CAC6-6A48945D50B8}"/>
              </a:ext>
            </a:extLst>
          </p:cNvPr>
          <p:cNvSpPr/>
          <p:nvPr/>
        </p:nvSpPr>
        <p:spPr>
          <a:xfrm>
            <a:off x="3267205" y="2363196"/>
            <a:ext cx="2728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Turn on the GDC</a:t>
            </a:r>
            <a:endParaRPr lang="en-GB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9B0584C-B67B-1259-F769-925DF91D1F27}"/>
              </a:ext>
            </a:extLst>
          </p:cNvPr>
          <p:cNvSpPr/>
          <p:nvPr/>
        </p:nvSpPr>
        <p:spPr>
          <a:xfrm>
            <a:off x="5050362" y="2741468"/>
            <a:ext cx="15625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14CBDC7-C022-7929-3296-16B35BB03CB4}"/>
              </a:ext>
            </a:extLst>
          </p:cNvPr>
          <p:cNvSpPr/>
          <p:nvPr/>
        </p:nvSpPr>
        <p:spPr>
          <a:xfrm>
            <a:off x="3656408" y="2765636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cs typeface="Times New Roman" panose="02020603050405020304" pitchFamily="18" charset="0"/>
              </a:rPr>
              <a:t>maths</a:t>
            </a:r>
            <a:endParaRPr lang="en-GB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BF6E25-F6A3-4D83-7CBB-0592770ABF7E}"/>
              </a:ext>
            </a:extLst>
          </p:cNvPr>
          <p:cNvSpPr/>
          <p:nvPr/>
        </p:nvSpPr>
        <p:spPr>
          <a:xfrm>
            <a:off x="4696187" y="2726278"/>
            <a:ext cx="5237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  <a:sym typeface="Wingdings 3" panose="05040102010807070707" pitchFamily="18" charset="2"/>
              </a:rPr>
              <a:t></a:t>
            </a:r>
            <a:endParaRPr lang="en-GB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033CF3-18AE-1B0D-B049-7E9D683BAA94}"/>
              </a:ext>
            </a:extLst>
          </p:cNvPr>
          <p:cNvSpPr/>
          <p:nvPr/>
        </p:nvSpPr>
        <p:spPr>
          <a:xfrm>
            <a:off x="5117179" y="3789800"/>
            <a:ext cx="5693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</a:t>
            </a:r>
            <a:endParaRPr lang="en-GB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4EAFCB4-3262-7B55-D888-77C0B3F7ECC5}"/>
              </a:ext>
            </a:extLst>
          </p:cNvPr>
          <p:cNvSpPr/>
          <p:nvPr/>
        </p:nvSpPr>
        <p:spPr>
          <a:xfrm>
            <a:off x="3554075" y="3789800"/>
            <a:ext cx="17390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Type in E2</a:t>
            </a:r>
            <a:endParaRPr lang="en-GB" sz="2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A540722-4111-E456-624A-4916D631E2D1}"/>
              </a:ext>
            </a:extLst>
          </p:cNvPr>
          <p:cNvSpPr/>
          <p:nvPr/>
        </p:nvSpPr>
        <p:spPr>
          <a:xfrm>
            <a:off x="5717428" y="3789800"/>
            <a:ext cx="13324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enter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8680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B399F53B-1AAE-4215-9DA5-BDA6FF78F804}" vid="{0DD45F9A-902E-4534-A6C3-0C40942CC5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1501</TotalTime>
  <Words>2569</Words>
  <Application>Microsoft Office PowerPoint</Application>
  <PresentationFormat>On-screen Show (4:3)</PresentationFormat>
  <Paragraphs>512</Paragraphs>
  <Slides>34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Arial</vt:lpstr>
      <vt:lpstr>Calibri</vt:lpstr>
      <vt:lpstr>Cambria Math</vt:lpstr>
      <vt:lpstr>Comic Sans MS</vt:lpstr>
      <vt:lpstr>Times New Roman</vt:lpstr>
      <vt:lpstr>Wingdings 2</vt:lpstr>
      <vt:lpstr>Wingdings 3</vt:lpstr>
      <vt:lpstr>Theme1</vt:lpstr>
      <vt:lpstr>Equation</vt:lpstr>
      <vt:lpstr>Solving exponential equations using logarithms</vt:lpstr>
      <vt:lpstr>Exponential Equations</vt:lpstr>
      <vt:lpstr>Exponential Equations</vt:lpstr>
      <vt:lpstr>Solve using logarithms</vt:lpstr>
      <vt:lpstr>Solve using logarithms</vt:lpstr>
      <vt:lpstr>Solve using logarithms</vt:lpstr>
      <vt:lpstr>Solve using logarithms</vt:lpstr>
      <vt:lpstr>Solve using logarithms</vt:lpstr>
      <vt:lpstr>Solve using logarithms</vt:lpstr>
      <vt:lpstr>Solve using logarithms</vt:lpstr>
      <vt:lpstr>Solve using logarithms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logarithmic equations</dc:title>
  <dc:creator>Mathssupport</dc:creator>
  <cp:lastModifiedBy>Orlando Hurtado</cp:lastModifiedBy>
  <cp:revision>17</cp:revision>
  <dcterms:created xsi:type="dcterms:W3CDTF">2020-03-17T15:46:52Z</dcterms:created>
  <dcterms:modified xsi:type="dcterms:W3CDTF">2024-02-04T18:18:53Z</dcterms:modified>
</cp:coreProperties>
</file>