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372" r:id="rId2"/>
    <p:sldId id="262" r:id="rId3"/>
    <p:sldId id="273" r:id="rId4"/>
    <p:sldId id="274" r:id="rId5"/>
    <p:sldId id="373" r:id="rId6"/>
    <p:sldId id="374" r:id="rId7"/>
    <p:sldId id="375" r:id="rId8"/>
    <p:sldId id="376" r:id="rId9"/>
    <p:sldId id="377" r:id="rId10"/>
    <p:sldId id="378" r:id="rId11"/>
    <p:sldId id="379" r:id="rId12"/>
    <p:sldId id="259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95" r:id="rId22"/>
    <p:sldId id="396" r:id="rId23"/>
    <p:sldId id="397" r:id="rId24"/>
    <p:sldId id="400" r:id="rId25"/>
    <p:sldId id="257" r:id="rId26"/>
    <p:sldId id="258" r:id="rId27"/>
    <p:sldId id="380" r:id="rId28"/>
    <p:sldId id="260" r:id="rId29"/>
    <p:sldId id="261" r:id="rId30"/>
    <p:sldId id="31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10066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1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4300C-1D14-445A-9D9D-39C2A4EAA819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5B982-10B9-466B-9B7C-7ADCCCDB1F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133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name="adj" fmla="val 1410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sp>
        <p:nvSpPr>
          <p:cNvPr id="7" name="6 Rectángulo"/>
          <p:cNvSpPr/>
          <p:nvPr/>
        </p:nvSpPr>
        <p:spPr>
          <a:xfrm>
            <a:off x="62932" y="1449305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9 Rectángulo"/>
          <p:cNvSpPr/>
          <p:nvPr/>
        </p:nvSpPr>
        <p:spPr>
          <a:xfrm>
            <a:off x="62932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10 Rectángulo"/>
          <p:cNvSpPr/>
          <p:nvPr/>
        </p:nvSpPr>
        <p:spPr>
          <a:xfrm>
            <a:off x="62932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pic>
        <p:nvPicPr>
          <p:cNvPr id="3" name="Picture 2" descr="A close up of a cage&#10;&#10;Description automatically generated">
            <a:extLst>
              <a:ext uri="{FF2B5EF4-FFF2-40B4-BE49-F238E27FC236}">
                <a16:creationId xmlns:a16="http://schemas.microsoft.com/office/drawing/2014/main" id="{0D075517-0C4E-4FFA-B9AE-AB862B5E4A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63C1CDD-DF52-43FB-9B62-811E7E026D30}"/>
              </a:ext>
            </a:extLst>
          </p:cNvPr>
          <p:cNvSpPr/>
          <p:nvPr userDrawn="1"/>
        </p:nvSpPr>
        <p:spPr>
          <a:xfrm>
            <a:off x="390580" y="6501245"/>
            <a:ext cx="1794081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www.mathssupport.org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770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16 Marcador de pie de página">
            <a:extLst>
              <a:ext uri="{FF2B5EF4-FFF2-40B4-BE49-F238E27FC236}">
                <a16:creationId xmlns:a16="http://schemas.microsoft.com/office/drawing/2014/main" id="{AFD345C7-88C8-4C40-8C37-EA0E69DF8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8" name="Picture 7" descr="A close up of a cage&#10;&#10;Description automatically generated">
            <a:extLst>
              <a:ext uri="{FF2B5EF4-FFF2-40B4-BE49-F238E27FC236}">
                <a16:creationId xmlns:a16="http://schemas.microsoft.com/office/drawing/2014/main" id="{027FC195-A4B0-453F-B5BF-518A91BCCE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16 Marcador de pie de página">
            <a:extLst>
              <a:ext uri="{FF2B5EF4-FFF2-40B4-BE49-F238E27FC236}">
                <a16:creationId xmlns:a16="http://schemas.microsoft.com/office/drawing/2014/main" id="{2B2C94A5-366B-41C8-AAE3-A6FCCC459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8" name="Picture 7" descr="A close up of a cage&#10;&#10;Description automatically generated">
            <a:extLst>
              <a:ext uri="{FF2B5EF4-FFF2-40B4-BE49-F238E27FC236}">
                <a16:creationId xmlns:a16="http://schemas.microsoft.com/office/drawing/2014/main" id="{A4D7A1A8-5F73-4E09-9CF0-C961111137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3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9" name="Picture 8" descr="A close up of a cage&#10;&#10;Description automatically generated">
            <a:extLst>
              <a:ext uri="{FF2B5EF4-FFF2-40B4-BE49-F238E27FC236}">
                <a16:creationId xmlns:a16="http://schemas.microsoft.com/office/drawing/2014/main" id="{37CA81BE-885C-4673-AF36-4CB1C46743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name="adj" fmla="val 2445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2"/>
            <a:ext cx="7772400" cy="1362075"/>
          </a:xfrm>
        </p:spPr>
        <p:txBody>
          <a:bodyPr anchor="b" anchorCtr="0"/>
          <a:lstStyle>
            <a:lvl1pPr algn="l">
              <a:buNone/>
              <a:defRPr sz="3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6 Rectángulo"/>
          <p:cNvSpPr/>
          <p:nvPr/>
        </p:nvSpPr>
        <p:spPr>
          <a:xfrm flipV="1">
            <a:off x="69413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7 Rectángulo"/>
          <p:cNvSpPr/>
          <p:nvPr/>
        </p:nvSpPr>
        <p:spPr>
          <a:xfrm>
            <a:off x="69147" y="2341477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8 Rectángulo"/>
          <p:cNvSpPr/>
          <p:nvPr/>
        </p:nvSpPr>
        <p:spPr>
          <a:xfrm>
            <a:off x="68307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16 Marcador de pie de página">
            <a:extLst>
              <a:ext uri="{FF2B5EF4-FFF2-40B4-BE49-F238E27FC236}">
                <a16:creationId xmlns:a16="http://schemas.microsoft.com/office/drawing/2014/main" id="{72A59DA7-E9EF-4EC8-8971-A8EBE1D19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13" name="Picture 12" descr="A close up of a cage&#10;&#10;Description automatically generated">
            <a:extLst>
              <a:ext uri="{FF2B5EF4-FFF2-40B4-BE49-F238E27FC236}">
                <a16:creationId xmlns:a16="http://schemas.microsoft.com/office/drawing/2014/main" id="{48B83A62-81DD-4AFE-9476-42B9F6DBAA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1925B72-90DF-40EB-9915-EE284069DDDD}"/>
              </a:ext>
            </a:extLst>
          </p:cNvPr>
          <p:cNvSpPr/>
          <p:nvPr userDrawn="1"/>
        </p:nvSpPr>
        <p:spPr>
          <a:xfrm>
            <a:off x="390580" y="6501245"/>
            <a:ext cx="1794081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www.mathssupport.org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27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16 Marcador de pie de página">
            <a:extLst>
              <a:ext uri="{FF2B5EF4-FFF2-40B4-BE49-F238E27FC236}">
                <a16:creationId xmlns:a16="http://schemas.microsoft.com/office/drawing/2014/main" id="{D471BE60-9A94-4F32-ABF3-AD2FDA3AB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10" name="Picture 9" descr="A close up of a cage&#10;&#10;Description automatically generated">
            <a:extLst>
              <a:ext uri="{FF2B5EF4-FFF2-40B4-BE49-F238E27FC236}">
                <a16:creationId xmlns:a16="http://schemas.microsoft.com/office/drawing/2014/main" id="{035DAF40-1285-451B-87E7-930E14A10F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1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16 Marcador de pie de página">
            <a:extLst>
              <a:ext uri="{FF2B5EF4-FFF2-40B4-BE49-F238E27FC236}">
                <a16:creationId xmlns:a16="http://schemas.microsoft.com/office/drawing/2014/main" id="{AC40F106-4387-4ECB-A444-BCD7C487E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14" name="Picture 13" descr="A close up of a cage&#10;&#10;Description automatically generated">
            <a:extLst>
              <a:ext uri="{FF2B5EF4-FFF2-40B4-BE49-F238E27FC236}">
                <a16:creationId xmlns:a16="http://schemas.microsoft.com/office/drawing/2014/main" id="{25AE321E-B7CD-4A06-A49A-DB60C40397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8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16 Marcador de pie de página">
            <a:extLst>
              <a:ext uri="{FF2B5EF4-FFF2-40B4-BE49-F238E27FC236}">
                <a16:creationId xmlns:a16="http://schemas.microsoft.com/office/drawing/2014/main" id="{1CB52BE6-EE12-48FD-86D5-0099C0049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7" name="Picture 6" descr="A close up of a cage&#10;&#10;Description automatically generated">
            <a:extLst>
              <a:ext uri="{FF2B5EF4-FFF2-40B4-BE49-F238E27FC236}">
                <a16:creationId xmlns:a16="http://schemas.microsoft.com/office/drawing/2014/main" id="{40389C13-F826-4771-A1E5-B566176DD5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8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6 Marcador de pie de página">
            <a:extLst>
              <a:ext uri="{FF2B5EF4-FFF2-40B4-BE49-F238E27FC236}">
                <a16:creationId xmlns:a16="http://schemas.microsoft.com/office/drawing/2014/main" id="{B93E19C5-C10A-499F-9E3C-325C69A02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6" name="Picture 5" descr="A close up of a cage&#10;&#10;Description automatically generated">
            <a:extLst>
              <a:ext uri="{FF2B5EF4-FFF2-40B4-BE49-F238E27FC236}">
                <a16:creationId xmlns:a16="http://schemas.microsoft.com/office/drawing/2014/main" id="{301C7021-154E-4087-9A2A-0E90C3A544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90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3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16 Marcador de pie de página">
            <a:extLst>
              <a:ext uri="{FF2B5EF4-FFF2-40B4-BE49-F238E27FC236}">
                <a16:creationId xmlns:a16="http://schemas.microsoft.com/office/drawing/2014/main" id="{C6EED7ED-6936-4C87-88C1-5C85D1931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12" name="Picture 11" descr="A close up of a cage&#10;&#10;Description automatically generated">
            <a:extLst>
              <a:ext uri="{FF2B5EF4-FFF2-40B4-BE49-F238E27FC236}">
                <a16:creationId xmlns:a16="http://schemas.microsoft.com/office/drawing/2014/main" id="{69594C5B-3250-441A-A84A-478F508848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AB6645F-974B-4855-9636-D5F832BABE95}"/>
              </a:ext>
            </a:extLst>
          </p:cNvPr>
          <p:cNvSpPr/>
          <p:nvPr userDrawn="1"/>
        </p:nvSpPr>
        <p:spPr>
          <a:xfrm>
            <a:off x="390580" y="6501245"/>
            <a:ext cx="1794081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www.mathssupport.org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7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1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11 Rectángulo"/>
          <p:cNvSpPr/>
          <p:nvPr/>
        </p:nvSpPr>
        <p:spPr>
          <a:xfrm>
            <a:off x="68509" y="4650476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12 Rectángulo"/>
          <p:cNvSpPr/>
          <p:nvPr/>
        </p:nvSpPr>
        <p:spPr>
          <a:xfrm>
            <a:off x="68511" y="4773226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9" y="66677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4" name="16 Marcador de pie de página">
            <a:extLst>
              <a:ext uri="{FF2B5EF4-FFF2-40B4-BE49-F238E27FC236}">
                <a16:creationId xmlns:a16="http://schemas.microsoft.com/office/drawing/2014/main" id="{173EF3A4-E56A-48E1-8851-999828342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15" name="Picture 14" descr="A close up of a cage&#10;&#10;Description automatically generated">
            <a:extLst>
              <a:ext uri="{FF2B5EF4-FFF2-40B4-BE49-F238E27FC236}">
                <a16:creationId xmlns:a16="http://schemas.microsoft.com/office/drawing/2014/main" id="{EEC3F205-87EA-4EA9-9083-11ECBF4EE9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4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mathssupport.or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2445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16 Marcador de pie de página">
            <a:extLst>
              <a:ext uri="{FF2B5EF4-FFF2-40B4-BE49-F238E27FC236}">
                <a16:creationId xmlns:a16="http://schemas.microsoft.com/office/drawing/2014/main" id="{8D69E188-FFD4-467E-A532-7C8A51D0E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www.mathssupport.org</a:t>
            </a:r>
            <a:endParaRPr lang="en-GB" dirty="0"/>
          </a:p>
        </p:txBody>
      </p:sp>
      <p:pic>
        <p:nvPicPr>
          <p:cNvPr id="11" name="Picture 10" descr="A close up of a cage&#10;&#10;Description automatically generated">
            <a:extLst>
              <a:ext uri="{FF2B5EF4-FFF2-40B4-BE49-F238E27FC236}">
                <a16:creationId xmlns:a16="http://schemas.microsoft.com/office/drawing/2014/main" id="{EEF646DB-8B05-4408-9BC0-30BB6870A17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403E9F5-475F-4C01-BE9C-AD56D9BA8564}"/>
              </a:ext>
            </a:extLst>
          </p:cNvPr>
          <p:cNvSpPr/>
          <p:nvPr userDrawn="1"/>
        </p:nvSpPr>
        <p:spPr>
          <a:xfrm>
            <a:off x="390580" y="6501245"/>
            <a:ext cx="1794081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www.mathssupport.org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3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ts val="435"/>
        </a:spcBef>
        <a:buClr>
          <a:schemeClr val="accent1"/>
        </a:buClr>
        <a:buSzPct val="8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71450" algn="l" rtl="0" eaLnBrk="1" latinLnBrk="0" hangingPunct="1">
        <a:spcBef>
          <a:spcPts val="278"/>
        </a:spcBef>
        <a:buClr>
          <a:schemeClr val="accent2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indent="-171450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171450" algn="l" rtl="0" eaLnBrk="1" latinLnBrk="0" hangingPunct="1">
        <a:spcBef>
          <a:spcPts val="278"/>
        </a:spcBef>
        <a:buClr>
          <a:schemeClr val="accent3"/>
        </a:buClr>
        <a:buSzPct val="80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1" latinLnBrk="0" hangingPunct="1">
        <a:spcBef>
          <a:spcPts val="278"/>
        </a:spcBef>
        <a:buClr>
          <a:schemeClr val="accent3"/>
        </a:buClr>
        <a:buFontTx/>
        <a:buChar char="o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71450" algn="l" rtl="0" eaLnBrk="1" latinLnBrk="0" hangingPunct="1">
        <a:spcBef>
          <a:spcPts val="278"/>
        </a:spcBef>
        <a:buClr>
          <a:schemeClr val="accent3"/>
        </a:buClr>
        <a:buChar char="•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71450" algn="l" rtl="0" eaLnBrk="1" latinLnBrk="0" hangingPunct="1">
        <a:spcBef>
          <a:spcPts val="278"/>
        </a:spcBef>
        <a:buClr>
          <a:schemeClr val="accent2"/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71450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71450" algn="l" rtl="0" eaLnBrk="1" latinLnBrk="0" hangingPunct="1">
        <a:spcBef>
          <a:spcPts val="278"/>
        </a:spcBef>
        <a:buClr>
          <a:schemeClr val="accent2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www.mathssupport.org/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thssupport.org/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7.bin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31.wmf"/><Relationship Id="rId14" Type="http://schemas.openxmlformats.org/officeDocument/2006/relationships/hyperlink" Target="http://www.mathssupport.org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39.wmf"/><Relationship Id="rId18" Type="http://schemas.openxmlformats.org/officeDocument/2006/relationships/hyperlink" Target="http://www.mathssupport.org/" TargetMode="External"/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41.wmf"/><Relationship Id="rId2" Type="http://schemas.openxmlformats.org/officeDocument/2006/relationships/oleObject" Target="../embeddings/oleObject8.bin"/><Relationship Id="rId16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14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hyperlink" Target="https://www.mathssupport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thssupport.org/" TargetMode="External"/><Relationship Id="rId4" Type="http://schemas.openxmlformats.org/officeDocument/2006/relationships/hyperlink" Target="mailto:info@mathssupport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EF492AFF-A359-48CB-AFDB-E35791A82693}"/>
              </a:ext>
            </a:extLst>
          </p:cNvPr>
          <p:cNvSpPr/>
          <p:nvPr/>
        </p:nvSpPr>
        <p:spPr>
          <a:xfrm>
            <a:off x="8077200" y="60960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69A8CD2F-EA74-47B7-85DE-A23F53230E42}"/>
              </a:ext>
            </a:extLst>
          </p:cNvPr>
          <p:cNvSpPr/>
          <p:nvPr/>
        </p:nvSpPr>
        <p:spPr>
          <a:xfrm>
            <a:off x="4572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04DA36-AB37-4DD8-94AA-453030403B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10300" y="243379"/>
            <a:ext cx="2476500" cy="47625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2000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B4510FA6-054B-44A2-9CCE-DFDB17D57D33}" type="datetime3">
              <a:rPr lang="en-US" smtClean="0"/>
              <a:t>29 January 2024</a:t>
            </a:fld>
            <a:endParaRPr lang="en-US" dirty="0"/>
          </a:p>
        </p:txBody>
      </p:sp>
      <p:sp>
        <p:nvSpPr>
          <p:cNvPr id="13" name="Subtitle 1">
            <a:extLst>
              <a:ext uri="{FF2B5EF4-FFF2-40B4-BE49-F238E27FC236}">
                <a16:creationId xmlns:a16="http://schemas.microsoft.com/office/drawing/2014/main" id="{072A57B4-D07F-4590-BAAE-A87739E16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/>
          <a:p>
            <a:pPr algn="l"/>
            <a:r>
              <a:rPr lang="en-US" dirty="0"/>
              <a:t>LO: Solve exponential equations using logarithms.</a:t>
            </a:r>
            <a:endParaRPr lang="en-GB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1195AA4D-AF53-4E42-844B-0BF515640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05932"/>
            <a:ext cx="8229600" cy="1470025"/>
          </a:xfrm>
        </p:spPr>
        <p:txBody>
          <a:bodyPr>
            <a:normAutofit/>
          </a:bodyPr>
          <a:lstStyle/>
          <a:p>
            <a:r>
              <a:rPr lang="en-GB" sz="3200" dirty="0"/>
              <a:t>Solving exponential equations using logarithms</a:t>
            </a:r>
            <a:endParaRPr lang="en-GB" dirty="0"/>
          </a:p>
        </p:txBody>
      </p:sp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03AC0CC5-4141-40D6-A377-14A01F3D44DC}"/>
              </a:ext>
            </a:extLst>
          </p:cNvPr>
          <p:cNvSpPr/>
          <p:nvPr/>
        </p:nvSpPr>
        <p:spPr>
          <a:xfrm>
            <a:off x="8070166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id="{E5FDEA69-5222-46EA-BA6B-D8566BD791EF}"/>
              </a:ext>
            </a:extLst>
          </p:cNvPr>
          <p:cNvSpPr/>
          <p:nvPr/>
        </p:nvSpPr>
        <p:spPr>
          <a:xfrm>
            <a:off x="457053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80979" y="73849"/>
            <a:ext cx="8229600" cy="6452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Solve using logarithms</a:t>
            </a:r>
            <a:endParaRPr lang="en-GB" altLang="en-US" sz="3200" i="1" dirty="0">
              <a:latin typeface="Times New Roman" panose="02020603050405020304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336675" y="1069975"/>
            <a:ext cx="5697394" cy="461665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Solve e</a:t>
            </a:r>
            <a:r>
              <a:rPr lang="en-GB" altLang="en-US" sz="2400" baseline="30000" dirty="0"/>
              <a:t>3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x</a:t>
            </a:r>
            <a:r>
              <a:rPr lang="en-GB" altLang="en-US" sz="2400" dirty="0"/>
              <a:t> = 27</a:t>
            </a:r>
            <a:r>
              <a:rPr lang="en-GB" altLang="en-US" sz="2400" i="1" dirty="0">
                <a:latin typeface="Times New Roman" panose="02020603050405020304" pitchFamily="18" charset="0"/>
              </a:rPr>
              <a:t> </a:t>
            </a:r>
            <a:r>
              <a:rPr lang="en-GB" altLang="en-US" sz="2400" dirty="0"/>
              <a:t> giving an exact answer.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7902" y="2291732"/>
            <a:ext cx="37273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rgbClr val="FF6600"/>
                </a:solidFill>
              </a:rPr>
              <a:t>Taking</a:t>
            </a:r>
            <a:r>
              <a:rPr lang="en-GB" altLang="en-US" sz="2400" dirty="0"/>
              <a:t> </a:t>
            </a:r>
            <a:r>
              <a:rPr lang="en-GB" altLang="en-US" dirty="0">
                <a:solidFill>
                  <a:srgbClr val="FF6600"/>
                </a:solidFill>
              </a:rPr>
              <a:t>natural logs of both sides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80979" y="3849016"/>
            <a:ext cx="15696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rgbClr val="FF6600"/>
                </a:solidFill>
              </a:rPr>
              <a:t>Dividing by 3</a:t>
            </a:r>
          </a:p>
        </p:txBody>
      </p:sp>
      <p:sp>
        <p:nvSpPr>
          <p:cNvPr id="6" name="Rectangle 5"/>
          <p:cNvSpPr/>
          <p:nvPr/>
        </p:nvSpPr>
        <p:spPr>
          <a:xfrm>
            <a:off x="4358004" y="1667315"/>
            <a:ext cx="1300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rgbClr val="002060"/>
                </a:solidFill>
              </a:rPr>
              <a:t>e</a:t>
            </a:r>
            <a:r>
              <a:rPr lang="en-GB" altLang="en-US" sz="2400" baseline="30000" dirty="0">
                <a:solidFill>
                  <a:srgbClr val="002060"/>
                </a:solidFill>
              </a:rPr>
              <a:t>3</a:t>
            </a:r>
            <a:r>
              <a:rPr lang="en-GB" altLang="en-US" sz="2400" i="1" baseline="30000" dirty="0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2400" dirty="0">
                <a:solidFill>
                  <a:srgbClr val="002060"/>
                </a:solidFill>
              </a:rPr>
              <a:t> </a:t>
            </a:r>
            <a:r>
              <a:rPr lang="en-GB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GB" altLang="en-US" sz="2400" dirty="0">
                <a:solidFill>
                  <a:srgbClr val="002060"/>
                </a:solidFill>
              </a:rPr>
              <a:t> 27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7006" y="2309387"/>
            <a:ext cx="2037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rgbClr val="002060"/>
                </a:solidFill>
              </a:rPr>
              <a:t>ln e</a:t>
            </a:r>
            <a:r>
              <a:rPr lang="en-GB" altLang="en-US" sz="2400" baseline="30000" dirty="0">
                <a:solidFill>
                  <a:srgbClr val="002060"/>
                </a:solidFill>
              </a:rPr>
              <a:t>3</a:t>
            </a:r>
            <a:r>
              <a:rPr lang="en-GB" altLang="en-US" sz="2400" i="1" baseline="30000" dirty="0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2400" dirty="0">
                <a:solidFill>
                  <a:srgbClr val="002060"/>
                </a:solidFill>
              </a:rPr>
              <a:t> </a:t>
            </a:r>
            <a:r>
              <a:rPr lang="en-GB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GB" altLang="en-US" sz="2400" dirty="0">
                <a:solidFill>
                  <a:srgbClr val="002060"/>
                </a:solidFill>
              </a:rPr>
              <a:t> ln 27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5820" y="3017469"/>
            <a:ext cx="1577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rgbClr val="002060"/>
                </a:solidFill>
              </a:rPr>
              <a:t>3</a:t>
            </a:r>
            <a:r>
              <a:rPr lang="en-GB" altLang="en-US" sz="24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2400" dirty="0">
                <a:solidFill>
                  <a:srgbClr val="002060"/>
                </a:solidFill>
              </a:rPr>
              <a:t> </a:t>
            </a:r>
            <a:r>
              <a:rPr lang="en-GB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GB" altLang="en-US" sz="2400" dirty="0">
                <a:solidFill>
                  <a:srgbClr val="002060"/>
                </a:solidFill>
              </a:rPr>
              <a:t> ln 27</a:t>
            </a:r>
            <a:endParaRPr lang="en-GB" sz="24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572000" y="3656592"/>
                <a:ext cx="1481496" cy="754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alt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n-GB" altLang="en-US" sz="2400" dirty="0">
                    <a:solidFill>
                      <a:srgbClr val="002060"/>
                    </a:solidFill>
                  </a:rPr>
                  <a:t>  </a:t>
                </a:r>
                <a:r>
                  <a:rPr lang="en-GB" alt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GB" altLang="en-US" sz="2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altLang="en-US" sz="2400" dirty="0">
                            <a:solidFill>
                              <a:srgbClr val="002060"/>
                            </a:solidFill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altLang="en-US" sz="2400" b="0" i="0" dirty="0" smtClean="0">
                            <a:solidFill>
                              <a:srgbClr val="002060"/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en-US" sz="2400" b="0" i="0" dirty="0" smtClean="0">
                            <a:solidFill>
                              <a:srgbClr val="002060"/>
                            </a:solidFill>
                          </a:rPr>
                          <m:t> 27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altLang="en-US" sz="2400" dirty="0">
                            <a:solidFill>
                              <a:srgbClr val="002060"/>
                            </a:solidFill>
                          </a:rPr>
                          <m:t>3</m:t>
                        </m:r>
                      </m:den>
                    </m:f>
                  </m:oMath>
                </a14:m>
                <a:endParaRPr lang="en-GB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656592"/>
                <a:ext cx="1481496" cy="754181"/>
              </a:xfrm>
              <a:prstGeom prst="rect">
                <a:avLst/>
              </a:prstGeom>
              <a:blipFill>
                <a:blip r:embed="rId2"/>
                <a:stretch>
                  <a:fillRect l="-6173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22784" y="4469095"/>
            <a:ext cx="77210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dirty="0"/>
              <a:t>Leave your answer in log form since an exact answer is required.</a:t>
            </a:r>
          </a:p>
        </p:txBody>
      </p:sp>
      <p:sp>
        <p:nvSpPr>
          <p:cNvPr id="18" name="Rectangle 17">
            <a:hlinkClick r:id="rId3"/>
            <a:extLst>
              <a:ext uri="{FF2B5EF4-FFF2-40B4-BE49-F238E27FC236}">
                <a16:creationId xmlns:a16="http://schemas.microsoft.com/office/drawing/2014/main" id="{3627B1D9-3DDF-424A-8201-B3C3687840D6}"/>
              </a:ext>
            </a:extLst>
          </p:cNvPr>
          <p:cNvSpPr/>
          <p:nvPr/>
        </p:nvSpPr>
        <p:spPr>
          <a:xfrm>
            <a:off x="8070166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hlinkClick r:id="rId3"/>
            <a:extLst>
              <a:ext uri="{FF2B5EF4-FFF2-40B4-BE49-F238E27FC236}">
                <a16:creationId xmlns:a16="http://schemas.microsoft.com/office/drawing/2014/main" id="{72BA18FF-9B8D-413A-B591-60645ABB50EB}"/>
              </a:ext>
            </a:extLst>
          </p:cNvPr>
          <p:cNvSpPr/>
          <p:nvPr/>
        </p:nvSpPr>
        <p:spPr>
          <a:xfrm>
            <a:off x="457053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8D6BBF92-D232-2AD1-E04D-B932A2D0C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143" y="3048297"/>
            <a:ext cx="3600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rgbClr val="FF6600"/>
                </a:solidFill>
              </a:rPr>
              <a:t>Since ln e</a:t>
            </a:r>
            <a:r>
              <a:rPr lang="en-GB" altLang="en-US" i="1" baseline="300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en-US" dirty="0">
                <a:solidFill>
                  <a:srgbClr val="FF6600"/>
                </a:solidFill>
              </a:rPr>
              <a:t> = </a:t>
            </a:r>
            <a:r>
              <a:rPr lang="en-GB" altLang="en-US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GB" altLang="en-US" dirty="0">
                <a:solidFill>
                  <a:srgbClr val="FF6600"/>
                </a:solidFill>
                <a:cs typeface="Times New Roman" panose="02020603050405020304" pitchFamily="18" charset="0"/>
              </a:rPr>
              <a:t>we cancel l</a:t>
            </a:r>
            <a:r>
              <a:rPr lang="en-GB" altLang="en-US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altLang="en-US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>
                <a:solidFill>
                  <a:srgbClr val="FF6600"/>
                </a:solidFill>
                <a:cs typeface="Times New Roman" panose="02020603050405020304" pitchFamily="18" charset="0"/>
              </a:rPr>
              <a:t>and</a:t>
            </a:r>
            <a:r>
              <a:rPr lang="en-GB" altLang="en-US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</a:p>
        </p:txBody>
      </p:sp>
    </p:spTree>
    <p:extLst>
      <p:ext uri="{BB962C8B-B14F-4D97-AF65-F5344CB8AC3E}">
        <p14:creationId xmlns:p14="http://schemas.microsoft.com/office/powerpoint/2010/main" val="81444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80979" y="73849"/>
            <a:ext cx="8229600" cy="6452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Solve using logarithms</a:t>
            </a:r>
            <a:endParaRPr lang="en-GB" altLang="en-US" sz="3200" i="1" dirty="0">
              <a:latin typeface="Times New Roman" panose="02020603050405020304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336675" y="1069975"/>
            <a:ext cx="5668539" cy="461665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altLang="en-US" sz="2400" dirty="0"/>
              <a:t>Solve 2e  = 32</a:t>
            </a:r>
            <a:r>
              <a:rPr lang="en-GB" altLang="en-US" sz="2400" i="1" dirty="0">
                <a:latin typeface="Times New Roman" panose="02020603050405020304" pitchFamily="18" charset="0"/>
              </a:rPr>
              <a:t> </a:t>
            </a:r>
            <a:r>
              <a:rPr lang="en-GB" altLang="en-US" sz="2400" dirty="0"/>
              <a:t> giving an exact answer.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1567" y="2972606"/>
            <a:ext cx="37273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rgbClr val="FF6600"/>
                </a:solidFill>
              </a:rPr>
              <a:t>Taking</a:t>
            </a:r>
            <a:r>
              <a:rPr lang="en-GB" altLang="en-US" sz="2400" dirty="0"/>
              <a:t> </a:t>
            </a:r>
            <a:r>
              <a:rPr lang="en-GB" altLang="en-US" dirty="0">
                <a:solidFill>
                  <a:srgbClr val="FF6600"/>
                </a:solidFill>
              </a:rPr>
              <a:t>natural logs of both sides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4644" y="4529890"/>
            <a:ext cx="18918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rgbClr val="FF6600"/>
                </a:solidFill>
              </a:rPr>
              <a:t>Multiplying by 2</a:t>
            </a:r>
          </a:p>
        </p:txBody>
      </p:sp>
      <p:sp>
        <p:nvSpPr>
          <p:cNvPr id="6" name="Rectangle 5"/>
          <p:cNvSpPr/>
          <p:nvPr/>
        </p:nvSpPr>
        <p:spPr>
          <a:xfrm>
            <a:off x="4358004" y="1667315"/>
            <a:ext cx="1362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rgbClr val="002060"/>
                </a:solidFill>
              </a:rPr>
              <a:t>2e  </a:t>
            </a:r>
            <a:r>
              <a:rPr lang="en-GB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GB" altLang="en-US" sz="2400" dirty="0">
                <a:solidFill>
                  <a:srgbClr val="002060"/>
                </a:solidFill>
              </a:rPr>
              <a:t> 32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20671" y="2990261"/>
            <a:ext cx="1893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rgbClr val="002060"/>
                </a:solidFill>
              </a:rPr>
              <a:t>ln e   </a:t>
            </a:r>
            <a:r>
              <a:rPr lang="en-GB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GB" altLang="en-US" sz="2400" dirty="0">
                <a:solidFill>
                  <a:srgbClr val="002060"/>
                </a:solidFill>
              </a:rPr>
              <a:t> ln 16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70356" y="3717337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GB" altLang="en-US" sz="2400" dirty="0">
                <a:solidFill>
                  <a:srgbClr val="002060"/>
                </a:solidFill>
              </a:rPr>
              <a:t> ln 16</a:t>
            </a:r>
            <a:endParaRPr lang="en-GB" sz="24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545665" y="4337466"/>
                <a:ext cx="16962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alt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n-GB" altLang="en-US" sz="2400" dirty="0">
                    <a:solidFill>
                      <a:srgbClr val="002060"/>
                    </a:solidFill>
                  </a:rPr>
                  <a:t>  </a:t>
                </a:r>
                <a:r>
                  <a:rPr lang="en-GB" alt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2400" b="0" i="0" dirty="0" smtClean="0">
                        <a:solidFill>
                          <a:srgbClr val="002060"/>
                        </a:solidFill>
                      </a:rPr>
                      <m:t>2 </m:t>
                    </m:r>
                    <m:r>
                      <m:rPr>
                        <m:nor/>
                      </m:rPr>
                      <a:rPr lang="en-GB" altLang="en-US" sz="2400" dirty="0">
                        <a:solidFill>
                          <a:srgbClr val="002060"/>
                        </a:solidFill>
                      </a:rPr>
                      <m:t>l</m:t>
                    </m:r>
                    <m:r>
                      <m:rPr>
                        <m:nor/>
                      </m:rPr>
                      <a:rPr lang="en-US" altLang="en-US" sz="2400" dirty="0">
                        <a:solidFill>
                          <a:srgbClr val="002060"/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en-US" altLang="en-US" sz="2400" dirty="0">
                        <a:solidFill>
                          <a:srgbClr val="002060"/>
                        </a:solidFill>
                      </a:rPr>
                      <m:t> 16</m:t>
                    </m:r>
                  </m:oMath>
                </a14:m>
                <a:endParaRPr lang="en-GB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665" y="4337466"/>
                <a:ext cx="1696298" cy="461665"/>
              </a:xfrm>
              <a:prstGeom prst="rect">
                <a:avLst/>
              </a:prstGeom>
              <a:blipFill>
                <a:blip r:embed="rId2"/>
                <a:stretch>
                  <a:fillRect l="-5755" t="-10667" r="-1439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35264" y="5311897"/>
            <a:ext cx="77210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dirty="0"/>
              <a:t>Leave your answer in log form since an exact answer is required.</a:t>
            </a:r>
          </a:p>
        </p:txBody>
      </p:sp>
      <p:sp>
        <p:nvSpPr>
          <p:cNvPr id="18" name="Rectangle 17">
            <a:hlinkClick r:id="rId3"/>
            <a:extLst>
              <a:ext uri="{FF2B5EF4-FFF2-40B4-BE49-F238E27FC236}">
                <a16:creationId xmlns:a16="http://schemas.microsoft.com/office/drawing/2014/main" id="{3627B1D9-3DDF-424A-8201-B3C3687840D6}"/>
              </a:ext>
            </a:extLst>
          </p:cNvPr>
          <p:cNvSpPr/>
          <p:nvPr/>
        </p:nvSpPr>
        <p:spPr>
          <a:xfrm>
            <a:off x="8070166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hlinkClick r:id="rId3"/>
            <a:extLst>
              <a:ext uri="{FF2B5EF4-FFF2-40B4-BE49-F238E27FC236}">
                <a16:creationId xmlns:a16="http://schemas.microsoft.com/office/drawing/2014/main" id="{72BA18FF-9B8D-413A-B591-60645ABB50EB}"/>
              </a:ext>
            </a:extLst>
          </p:cNvPr>
          <p:cNvSpPr/>
          <p:nvPr/>
        </p:nvSpPr>
        <p:spPr>
          <a:xfrm>
            <a:off x="457053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8D6BBF92-D232-2AD1-E04D-B932A2D0C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08" y="3729171"/>
            <a:ext cx="3600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rgbClr val="FF6600"/>
                </a:solidFill>
              </a:rPr>
              <a:t>Since ln e</a:t>
            </a:r>
            <a:r>
              <a:rPr lang="en-GB" altLang="en-US" i="1" baseline="300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en-US" dirty="0">
                <a:solidFill>
                  <a:srgbClr val="FF6600"/>
                </a:solidFill>
              </a:rPr>
              <a:t> = </a:t>
            </a:r>
            <a:r>
              <a:rPr lang="en-GB" altLang="en-US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GB" altLang="en-US" dirty="0">
                <a:solidFill>
                  <a:srgbClr val="FF6600"/>
                </a:solidFill>
                <a:cs typeface="Times New Roman" panose="02020603050405020304" pitchFamily="18" charset="0"/>
              </a:rPr>
              <a:t>we cancel l</a:t>
            </a:r>
            <a:r>
              <a:rPr lang="en-GB" altLang="en-US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altLang="en-US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>
                <a:solidFill>
                  <a:srgbClr val="FF6600"/>
                </a:solidFill>
                <a:cs typeface="Times New Roman" panose="02020603050405020304" pitchFamily="18" charset="0"/>
              </a:rPr>
              <a:t>and</a:t>
            </a:r>
            <a:r>
              <a:rPr lang="en-GB" altLang="en-US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5FD0828-E962-5245-31D8-C80AF4F03CE5}"/>
                  </a:ext>
                </a:extLst>
              </p:cNvPr>
              <p:cNvSpPr txBox="1"/>
              <p:nvPr/>
            </p:nvSpPr>
            <p:spPr>
              <a:xfrm>
                <a:off x="2615184" y="1069975"/>
                <a:ext cx="172804" cy="303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5FD0828-E962-5245-31D8-C80AF4F03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184" y="1069975"/>
                <a:ext cx="172804" cy="303866"/>
              </a:xfrm>
              <a:prstGeom prst="rect">
                <a:avLst/>
              </a:prstGeom>
              <a:blipFill>
                <a:blip r:embed="rId4"/>
                <a:stretch>
                  <a:fillRect l="-10714" r="-10714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CE4321-5C29-0AF4-8739-9CB5A8EA7883}"/>
                  </a:ext>
                </a:extLst>
              </p:cNvPr>
              <p:cNvSpPr txBox="1"/>
              <p:nvPr/>
            </p:nvSpPr>
            <p:spPr>
              <a:xfrm>
                <a:off x="4797552" y="1654234"/>
                <a:ext cx="172804" cy="303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i="1" smtClean="0">
                              <a:solidFill>
                                <a:srgbClr val="01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01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1006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1006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>
                  <a:solidFill>
                    <a:srgbClr val="010066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CE4321-5C29-0AF4-8739-9CB5A8EA7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552" y="1654234"/>
                <a:ext cx="172804" cy="303866"/>
              </a:xfrm>
              <a:prstGeom prst="rect">
                <a:avLst/>
              </a:prstGeom>
              <a:blipFill>
                <a:blip r:embed="rId5"/>
                <a:stretch>
                  <a:fillRect l="-10714" r="-1071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4">
            <a:extLst>
              <a:ext uri="{FF2B5EF4-FFF2-40B4-BE49-F238E27FC236}">
                <a16:creationId xmlns:a16="http://schemas.microsoft.com/office/drawing/2014/main" id="{D299D3AC-7B0D-E049-DC5C-AF9AD96FE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90" y="2243102"/>
            <a:ext cx="15696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rgbClr val="FF6600"/>
                </a:solidFill>
              </a:rPr>
              <a:t>Dividing by 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7126CD-1467-B3BB-3764-7F6779EE8910}"/>
              </a:ext>
            </a:extLst>
          </p:cNvPr>
          <p:cNvSpPr/>
          <p:nvPr/>
        </p:nvSpPr>
        <p:spPr>
          <a:xfrm>
            <a:off x="4358004" y="2205010"/>
            <a:ext cx="1308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rgbClr val="002060"/>
                </a:solidFill>
              </a:rPr>
              <a:t>  e  </a:t>
            </a:r>
            <a:r>
              <a:rPr lang="en-GB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GB" altLang="en-US" sz="2400" dirty="0">
                <a:solidFill>
                  <a:srgbClr val="002060"/>
                </a:solidFill>
              </a:rPr>
              <a:t> 16</a:t>
            </a:r>
            <a:endParaRPr lang="en-GB" sz="24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F8F3F93-5D0A-90DD-1882-AC5578370BC3}"/>
                  </a:ext>
                </a:extLst>
              </p:cNvPr>
              <p:cNvSpPr txBox="1"/>
              <p:nvPr/>
            </p:nvSpPr>
            <p:spPr>
              <a:xfrm>
                <a:off x="4797552" y="2191929"/>
                <a:ext cx="172804" cy="303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i="1" smtClean="0">
                              <a:solidFill>
                                <a:srgbClr val="01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01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1006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1006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>
                  <a:solidFill>
                    <a:srgbClr val="010066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F8F3F93-5D0A-90DD-1882-AC5578370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552" y="2191929"/>
                <a:ext cx="172804" cy="303866"/>
              </a:xfrm>
              <a:prstGeom prst="rect">
                <a:avLst/>
              </a:prstGeom>
              <a:blipFill>
                <a:blip r:embed="rId6"/>
                <a:stretch>
                  <a:fillRect l="-10714" r="-10714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263DBB5-5006-39F7-8008-DD9C9C8B0951}"/>
                  </a:ext>
                </a:extLst>
              </p:cNvPr>
              <p:cNvSpPr txBox="1"/>
              <p:nvPr/>
            </p:nvSpPr>
            <p:spPr>
              <a:xfrm>
                <a:off x="4711150" y="2990261"/>
                <a:ext cx="172804" cy="303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i="1" smtClean="0">
                              <a:solidFill>
                                <a:srgbClr val="01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01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1006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1006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>
                  <a:solidFill>
                    <a:srgbClr val="010066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263DBB5-5006-39F7-8008-DD9C9C8B0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150" y="2990261"/>
                <a:ext cx="172804" cy="303866"/>
              </a:xfrm>
              <a:prstGeom prst="rect">
                <a:avLst/>
              </a:prstGeom>
              <a:blipFill>
                <a:blip r:embed="rId7"/>
                <a:stretch>
                  <a:fillRect l="-14286" r="-10714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5A355BE-45C4-7C0A-E386-310EE1AE308F}"/>
                  </a:ext>
                </a:extLst>
              </p:cNvPr>
              <p:cNvSpPr txBox="1"/>
              <p:nvPr/>
            </p:nvSpPr>
            <p:spPr>
              <a:xfrm>
                <a:off x="4706577" y="3736475"/>
                <a:ext cx="269946" cy="4727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800" i="1" smtClean="0">
                              <a:solidFill>
                                <a:srgbClr val="01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srgbClr val="01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1006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1006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800" dirty="0">
                  <a:solidFill>
                    <a:srgbClr val="010066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5A355BE-45C4-7C0A-E386-310EE1AE3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577" y="3736475"/>
                <a:ext cx="269946" cy="4727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24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5" grpId="0"/>
      <p:bldP spid="16" grpId="0"/>
      <p:bldP spid="17" grpId="0"/>
      <p:bldP spid="10" grpId="0"/>
      <p:bldP spid="11" grpId="0"/>
      <p:bldP spid="13" grpId="0"/>
      <p:bldP spid="14" grpId="0"/>
      <p:bldP spid="1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80979" y="73849"/>
            <a:ext cx="8229600" cy="6452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/>
              <a:t>Solving equations of the form </a:t>
            </a:r>
            <a:r>
              <a:rPr lang="en-GB" altLang="en-US" sz="3200" i="1">
                <a:latin typeface="Times New Roman" panose="02020603050405020304" pitchFamily="18" charset="0"/>
              </a:rPr>
              <a:t>a</a:t>
            </a:r>
            <a:r>
              <a:rPr lang="en-GB" altLang="en-US" sz="3200" i="1" baseline="30000">
                <a:latin typeface="Times New Roman" panose="02020603050405020304" pitchFamily="18" charset="0"/>
              </a:rPr>
              <a:t>x</a:t>
            </a:r>
            <a:r>
              <a:rPr lang="en-GB" altLang="en-US" sz="3200"/>
              <a:t> = </a:t>
            </a:r>
            <a:r>
              <a:rPr lang="en-GB" altLang="en-US" sz="3200" i="1">
                <a:latin typeface="Times New Roman" panose="02020603050405020304" pitchFamily="18" charset="0"/>
              </a:rPr>
              <a:t>b</a:t>
            </a:r>
            <a:endParaRPr lang="en-GB" altLang="en-US" sz="3200" i="1" dirty="0">
              <a:latin typeface="Times New Roman" panose="02020603050405020304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224922" y="887029"/>
            <a:ext cx="7459853" cy="830997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dirty="0"/>
              <a:t>Find the exact points of intersection of y = e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x</a:t>
            </a:r>
            <a:r>
              <a:rPr lang="en-GB" altLang="en-US" sz="2400" dirty="0"/>
              <a:t> – 4 and y = 3 – 10e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– x</a:t>
            </a:r>
            <a:r>
              <a:rPr lang="en-GB" altLang="en-US" sz="2400" i="1" dirty="0">
                <a:latin typeface="Times New Roman" panose="02020603050405020304" pitchFamily="18" charset="0"/>
              </a:rPr>
              <a:t> </a:t>
            </a:r>
            <a:r>
              <a:rPr lang="en-GB" altLang="en-US" sz="2400" dirty="0"/>
              <a:t> giving an exact answer.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0825" y="1884936"/>
            <a:ext cx="4039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The functions meet where 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94140" y="2439778"/>
            <a:ext cx="16129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rgbClr val="FF6600"/>
                </a:solidFill>
              </a:rPr>
              <a:t>Equating to 0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0713" y="1884092"/>
            <a:ext cx="950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e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x</a:t>
            </a:r>
            <a:r>
              <a:rPr lang="en-GB" altLang="en-US" sz="2400" dirty="0"/>
              <a:t> – 4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31388" y="2361523"/>
            <a:ext cx="3262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dirty="0"/>
              <a:t>e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x</a:t>
            </a:r>
            <a:r>
              <a:rPr lang="en-GB" altLang="en-US" sz="2400" dirty="0"/>
              <a:t> – 4 - 3 + 10e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– x</a:t>
            </a:r>
            <a:r>
              <a:rPr lang="en-GB" altLang="en-US" sz="2400" dirty="0">
                <a:solidFill>
                  <a:srgbClr val="002060"/>
                </a:solidFill>
              </a:rPr>
              <a:t> = 0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09013" y="2845818"/>
            <a:ext cx="2547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e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x</a:t>
            </a:r>
            <a:r>
              <a:rPr lang="en-GB" altLang="en-US" sz="2400" dirty="0"/>
              <a:t> – 7 + 10e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– x</a:t>
            </a:r>
            <a:r>
              <a:rPr lang="en-GB" altLang="en-US" sz="2400" dirty="0">
                <a:solidFill>
                  <a:srgbClr val="002060"/>
                </a:solidFill>
              </a:rPr>
              <a:t> = 0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0668" y="3312483"/>
            <a:ext cx="2496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e</a:t>
            </a:r>
            <a:r>
              <a:rPr lang="en-GB" altLang="en-US" sz="2400" baseline="30000" dirty="0">
                <a:latin typeface="Times New Roman" panose="02020603050405020304" pitchFamily="18" charset="0"/>
              </a:rPr>
              <a:t>2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x</a:t>
            </a:r>
            <a:r>
              <a:rPr lang="en-GB" altLang="en-US" sz="2400" dirty="0"/>
              <a:t> – 7e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x</a:t>
            </a:r>
            <a:r>
              <a:rPr lang="en-GB" altLang="en-US" sz="2400" dirty="0"/>
              <a:t> + 10</a:t>
            </a:r>
            <a:r>
              <a:rPr lang="en-GB" altLang="en-US" sz="2400" dirty="0">
                <a:solidFill>
                  <a:srgbClr val="002060"/>
                </a:solidFill>
              </a:rPr>
              <a:t> = 0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60835" y="3366344"/>
            <a:ext cx="20152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rgbClr val="FF6600"/>
                </a:solidFill>
              </a:rPr>
              <a:t>Multiplying by e</a:t>
            </a:r>
            <a:r>
              <a:rPr lang="en-GB" altLang="en-US" i="1" baseline="30000" dirty="0">
                <a:solidFill>
                  <a:srgbClr val="FF66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97747" y="3761249"/>
            <a:ext cx="1175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rgbClr val="002060"/>
                </a:solidFill>
              </a:rPr>
              <a:t>(</a:t>
            </a:r>
            <a:r>
              <a:rPr lang="en-GB" altLang="en-US" sz="2400" dirty="0"/>
              <a:t>e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x</a:t>
            </a:r>
            <a:r>
              <a:rPr lang="en-GB" altLang="en-US" sz="2400" dirty="0"/>
              <a:t> – 2)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94140" y="3853582"/>
            <a:ext cx="1385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rgbClr val="FF6600"/>
                </a:solidFill>
              </a:rPr>
              <a:t>Factorising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94140" y="4284783"/>
            <a:ext cx="1571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rgbClr val="FF6600"/>
                </a:solidFill>
              </a:rPr>
              <a:t>Solving for x</a:t>
            </a:r>
          </a:p>
        </p:txBody>
      </p:sp>
      <p:sp>
        <p:nvSpPr>
          <p:cNvPr id="18" name="Rectangle 17">
            <a:hlinkClick r:id="rId2"/>
            <a:extLst>
              <a:ext uri="{FF2B5EF4-FFF2-40B4-BE49-F238E27FC236}">
                <a16:creationId xmlns:a16="http://schemas.microsoft.com/office/drawing/2014/main" id="{3627B1D9-3DDF-424A-8201-B3C3687840D6}"/>
              </a:ext>
            </a:extLst>
          </p:cNvPr>
          <p:cNvSpPr/>
          <p:nvPr/>
        </p:nvSpPr>
        <p:spPr>
          <a:xfrm>
            <a:off x="8070166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hlinkClick r:id="rId2"/>
            <a:extLst>
              <a:ext uri="{FF2B5EF4-FFF2-40B4-BE49-F238E27FC236}">
                <a16:creationId xmlns:a16="http://schemas.microsoft.com/office/drawing/2014/main" id="{72BA18FF-9B8D-413A-B591-60645ABB50EB}"/>
              </a:ext>
            </a:extLst>
          </p:cNvPr>
          <p:cNvSpPr/>
          <p:nvPr/>
        </p:nvSpPr>
        <p:spPr>
          <a:xfrm>
            <a:off x="457053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525B12-60E6-71DA-4CDF-DE70D4BB9D57}"/>
              </a:ext>
            </a:extLst>
          </p:cNvPr>
          <p:cNvSpPr/>
          <p:nvPr/>
        </p:nvSpPr>
        <p:spPr>
          <a:xfrm>
            <a:off x="5599228" y="1871833"/>
            <a:ext cx="1430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3 – 10e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– x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B8A51C-0231-D464-C017-83579D63D448}"/>
              </a:ext>
            </a:extLst>
          </p:cNvPr>
          <p:cNvSpPr/>
          <p:nvPr/>
        </p:nvSpPr>
        <p:spPr>
          <a:xfrm>
            <a:off x="5221190" y="1876950"/>
            <a:ext cx="458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GB" sz="2400" dirty="0"/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15F9BE83-78C6-DE95-9E37-2DE20F3DB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79" y="2929836"/>
            <a:ext cx="13821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rgbClr val="FF6600"/>
                </a:solidFill>
              </a:rPr>
              <a:t>Simplifying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E4E0E0-9CA8-0827-AAEE-DDD4752C46DF}"/>
              </a:ext>
            </a:extLst>
          </p:cNvPr>
          <p:cNvSpPr/>
          <p:nvPr/>
        </p:nvSpPr>
        <p:spPr>
          <a:xfrm>
            <a:off x="4056299" y="3748146"/>
            <a:ext cx="1175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rgbClr val="002060"/>
                </a:solidFill>
              </a:rPr>
              <a:t>(</a:t>
            </a:r>
            <a:r>
              <a:rPr lang="en-GB" altLang="en-US" sz="2400" dirty="0"/>
              <a:t>e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x</a:t>
            </a:r>
            <a:r>
              <a:rPr lang="en-GB" altLang="en-US" sz="2400" dirty="0"/>
              <a:t> – 5)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913C06-1CA3-759C-7EEA-9F147D3BC806}"/>
              </a:ext>
            </a:extLst>
          </p:cNvPr>
          <p:cNvSpPr/>
          <p:nvPr/>
        </p:nvSpPr>
        <p:spPr>
          <a:xfrm>
            <a:off x="5223017" y="3732035"/>
            <a:ext cx="620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rgbClr val="002060"/>
                </a:solidFill>
              </a:rPr>
              <a:t>= 0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38C9C3-011C-8ECD-55F4-81CA1D6EC7A3}"/>
              </a:ext>
            </a:extLst>
          </p:cNvPr>
          <p:cNvSpPr/>
          <p:nvPr/>
        </p:nvSpPr>
        <p:spPr>
          <a:xfrm>
            <a:off x="3406299" y="4190741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e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x</a:t>
            </a:r>
            <a:r>
              <a:rPr lang="en-GB" altLang="en-US" sz="2400" dirty="0"/>
              <a:t> = 2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2B41B2-12B7-9358-8396-3A894A90A676}"/>
              </a:ext>
            </a:extLst>
          </p:cNvPr>
          <p:cNvSpPr/>
          <p:nvPr/>
        </p:nvSpPr>
        <p:spPr>
          <a:xfrm>
            <a:off x="4914827" y="4135197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e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x</a:t>
            </a:r>
            <a:r>
              <a:rPr lang="en-GB" altLang="en-US" sz="2400" dirty="0"/>
              <a:t> = 5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BA6FD1-6A17-43A1-B6CD-F37432700A87}"/>
              </a:ext>
            </a:extLst>
          </p:cNvPr>
          <p:cNvSpPr/>
          <p:nvPr/>
        </p:nvSpPr>
        <p:spPr>
          <a:xfrm>
            <a:off x="4489267" y="4190741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rgbClr val="002060"/>
                </a:solidFill>
              </a:rPr>
              <a:t>or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264D127-2097-860F-93EF-E2E767FD332E}"/>
              </a:ext>
            </a:extLst>
          </p:cNvPr>
          <p:cNvSpPr/>
          <p:nvPr/>
        </p:nvSpPr>
        <p:spPr>
          <a:xfrm>
            <a:off x="3344384" y="4709113"/>
            <a:ext cx="1186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i="1" dirty="0">
                <a:latin typeface="Times New Roman" panose="02020603050405020304" pitchFamily="18" charset="0"/>
              </a:rPr>
              <a:t>x</a:t>
            </a:r>
            <a:r>
              <a:rPr lang="en-GB" altLang="en-US" sz="2400" dirty="0"/>
              <a:t> = ln 2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667FEC-A66A-C289-1836-4554B159612B}"/>
              </a:ext>
            </a:extLst>
          </p:cNvPr>
          <p:cNvSpPr/>
          <p:nvPr/>
        </p:nvSpPr>
        <p:spPr>
          <a:xfrm>
            <a:off x="4974500" y="4681620"/>
            <a:ext cx="1186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i="1" dirty="0">
                <a:latin typeface="Times New Roman" panose="02020603050405020304" pitchFamily="18" charset="0"/>
              </a:rPr>
              <a:t>x</a:t>
            </a:r>
            <a:r>
              <a:rPr lang="en-GB" altLang="en-US" sz="2400" dirty="0"/>
              <a:t> = ln 5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9D2B443-8253-6DA3-5524-A78327C7836D}"/>
              </a:ext>
            </a:extLst>
          </p:cNvPr>
          <p:cNvSpPr/>
          <p:nvPr/>
        </p:nvSpPr>
        <p:spPr>
          <a:xfrm>
            <a:off x="4522738" y="4681620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rgbClr val="002060"/>
                </a:solidFill>
              </a:rPr>
              <a:t>or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3E6BAB0-96A3-FDBD-5055-B0B3C281FEA8}"/>
              </a:ext>
            </a:extLst>
          </p:cNvPr>
          <p:cNvSpPr/>
          <p:nvPr/>
        </p:nvSpPr>
        <p:spPr>
          <a:xfrm>
            <a:off x="199404" y="5198698"/>
            <a:ext cx="2106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When </a:t>
            </a:r>
            <a:r>
              <a:rPr lang="en-GB" altLang="en-US" sz="2400" i="1" dirty="0">
                <a:latin typeface="Times New Roman" panose="02020603050405020304" pitchFamily="18" charset="0"/>
              </a:rPr>
              <a:t>x</a:t>
            </a:r>
            <a:r>
              <a:rPr lang="en-GB" altLang="en-US" sz="2400" dirty="0"/>
              <a:t> = ln 2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6D2082E-1239-EB61-6041-DC93B02A2511}"/>
              </a:ext>
            </a:extLst>
          </p:cNvPr>
          <p:cNvSpPr/>
          <p:nvPr/>
        </p:nvSpPr>
        <p:spPr>
          <a:xfrm>
            <a:off x="4356253" y="5087742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= -2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FE8C048-6C64-4400-0917-4B197FFD42B2}"/>
              </a:ext>
            </a:extLst>
          </p:cNvPr>
          <p:cNvSpPr/>
          <p:nvPr/>
        </p:nvSpPr>
        <p:spPr>
          <a:xfrm>
            <a:off x="199404" y="5608956"/>
            <a:ext cx="2106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When </a:t>
            </a:r>
            <a:r>
              <a:rPr lang="en-GB" altLang="en-US" sz="2400" i="1" dirty="0">
                <a:latin typeface="Times New Roman" panose="02020603050405020304" pitchFamily="18" charset="0"/>
              </a:rPr>
              <a:t>x</a:t>
            </a:r>
            <a:r>
              <a:rPr lang="en-GB" altLang="en-US" sz="2400" dirty="0"/>
              <a:t> = ln 5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2FB76B-3195-A9D5-7390-240C11FC9142}"/>
              </a:ext>
            </a:extLst>
          </p:cNvPr>
          <p:cNvSpPr/>
          <p:nvPr/>
        </p:nvSpPr>
        <p:spPr>
          <a:xfrm>
            <a:off x="2723442" y="5124752"/>
            <a:ext cx="1649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altLang="en-US" sz="2400" dirty="0"/>
              <a:t> = </a:t>
            </a:r>
            <a:r>
              <a:rPr lang="en-GB" altLang="en-US" sz="2400" dirty="0" err="1"/>
              <a:t>e</a:t>
            </a:r>
            <a:r>
              <a:rPr lang="en-GB" altLang="en-US" sz="2400" baseline="30000" dirty="0" err="1">
                <a:latin typeface="Times New Roman" panose="02020603050405020304" pitchFamily="18" charset="0"/>
              </a:rPr>
              <a:t>ln</a:t>
            </a:r>
            <a:r>
              <a:rPr lang="en-GB" altLang="en-US" sz="2400" baseline="30000" dirty="0">
                <a:latin typeface="Times New Roman" panose="02020603050405020304" pitchFamily="18" charset="0"/>
              </a:rPr>
              <a:t> 2</a:t>
            </a:r>
            <a:r>
              <a:rPr lang="en-GB" altLang="en-US" sz="2400" dirty="0"/>
              <a:t> – 4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502A193-AC95-D8EB-0266-1459B0E161D1}"/>
              </a:ext>
            </a:extLst>
          </p:cNvPr>
          <p:cNvSpPr/>
          <p:nvPr/>
        </p:nvSpPr>
        <p:spPr>
          <a:xfrm>
            <a:off x="4343837" y="5535579"/>
            <a:ext cx="570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= 1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75915C8-0251-647E-CA36-8190392ED752}"/>
              </a:ext>
            </a:extLst>
          </p:cNvPr>
          <p:cNvSpPr/>
          <p:nvPr/>
        </p:nvSpPr>
        <p:spPr>
          <a:xfrm>
            <a:off x="2711026" y="5572589"/>
            <a:ext cx="1649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altLang="en-US" sz="2400" dirty="0"/>
              <a:t> = </a:t>
            </a:r>
            <a:r>
              <a:rPr lang="en-GB" altLang="en-US" sz="2400" dirty="0" err="1"/>
              <a:t>e</a:t>
            </a:r>
            <a:r>
              <a:rPr lang="en-GB" altLang="en-US" sz="2400" baseline="30000" dirty="0" err="1">
                <a:latin typeface="Times New Roman" panose="02020603050405020304" pitchFamily="18" charset="0"/>
              </a:rPr>
              <a:t>ln</a:t>
            </a:r>
            <a:r>
              <a:rPr lang="en-GB" altLang="en-US" sz="2400" baseline="30000" dirty="0">
                <a:latin typeface="Times New Roman" panose="02020603050405020304" pitchFamily="18" charset="0"/>
              </a:rPr>
              <a:t> 5</a:t>
            </a:r>
            <a:r>
              <a:rPr lang="en-GB" altLang="en-US" sz="2400" dirty="0"/>
              <a:t> – 4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36" name="Text Box 4">
            <a:extLst>
              <a:ext uri="{FF2B5EF4-FFF2-40B4-BE49-F238E27FC236}">
                <a16:creationId xmlns:a16="http://schemas.microsoft.com/office/drawing/2014/main" id="{DA182DBA-599D-3774-1FAD-D0FE4A4B3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177" y="6026440"/>
            <a:ext cx="50369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The functions meet at two points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3D358A-659F-847D-61D2-5C991A286114}"/>
              </a:ext>
            </a:extLst>
          </p:cNvPr>
          <p:cNvSpPr/>
          <p:nvPr/>
        </p:nvSpPr>
        <p:spPr>
          <a:xfrm>
            <a:off x="5052293" y="6019363"/>
            <a:ext cx="1426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(ln 2, -2)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D20C8A3-3E36-E233-AF59-38D895305D1D}"/>
              </a:ext>
            </a:extLst>
          </p:cNvPr>
          <p:cNvSpPr/>
          <p:nvPr/>
        </p:nvSpPr>
        <p:spPr>
          <a:xfrm>
            <a:off x="6974335" y="5986029"/>
            <a:ext cx="1249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(ln 5, 1)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CF87748-4A24-48CE-1C7D-3FE9E856B927}"/>
              </a:ext>
            </a:extLst>
          </p:cNvPr>
          <p:cNvSpPr/>
          <p:nvPr/>
        </p:nvSpPr>
        <p:spPr>
          <a:xfrm>
            <a:off x="6374711" y="5997244"/>
            <a:ext cx="684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rgbClr val="002060"/>
                </a:solidFill>
              </a:rPr>
              <a:t>and</a:t>
            </a:r>
            <a:endParaRPr lang="en-GB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2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80979" y="73849"/>
            <a:ext cx="8229600" cy="6452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/>
              <a:t>Solving equations of the form </a:t>
            </a:r>
            <a:r>
              <a:rPr lang="en-GB" altLang="en-US" sz="3200" i="1">
                <a:latin typeface="Times New Roman" panose="02020603050405020304" pitchFamily="18" charset="0"/>
              </a:rPr>
              <a:t>a</a:t>
            </a:r>
            <a:r>
              <a:rPr lang="en-GB" altLang="en-US" sz="3200" i="1" baseline="30000">
                <a:latin typeface="Times New Roman" panose="02020603050405020304" pitchFamily="18" charset="0"/>
              </a:rPr>
              <a:t>x</a:t>
            </a:r>
            <a:r>
              <a:rPr lang="en-GB" altLang="en-US" sz="3200"/>
              <a:t> = </a:t>
            </a:r>
            <a:r>
              <a:rPr lang="en-GB" altLang="en-US" sz="3200" i="1">
                <a:latin typeface="Times New Roman" panose="02020603050405020304" pitchFamily="18" charset="0"/>
              </a:rPr>
              <a:t>b</a:t>
            </a:r>
            <a:endParaRPr lang="en-GB" altLang="en-US" sz="3200" i="1" dirty="0">
              <a:latin typeface="Times New Roman" panose="02020603050405020304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94946" y="887029"/>
            <a:ext cx="7789830" cy="830997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dirty="0"/>
              <a:t>Find the exact points of intersection of y = e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x</a:t>
            </a:r>
            <a:r>
              <a:rPr lang="en-GB" altLang="en-US" sz="2400" dirty="0"/>
              <a:t> – 4 and y = 3 – 10e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– x</a:t>
            </a:r>
            <a:r>
              <a:rPr lang="en-GB" altLang="en-US" sz="2400" i="1" dirty="0">
                <a:latin typeface="Times New Roman" panose="02020603050405020304" pitchFamily="18" charset="0"/>
              </a:rPr>
              <a:t>. </a:t>
            </a:r>
            <a:r>
              <a:rPr lang="en-GB" altLang="en-US" sz="2400" dirty="0"/>
              <a:t>Check the solution using technology.</a:t>
            </a:r>
          </a:p>
        </p:txBody>
      </p:sp>
      <p:sp>
        <p:nvSpPr>
          <p:cNvPr id="7" name="Rectangle 6"/>
          <p:cNvSpPr/>
          <p:nvPr/>
        </p:nvSpPr>
        <p:spPr>
          <a:xfrm>
            <a:off x="3102542" y="2382667"/>
            <a:ext cx="3262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dirty="0"/>
              <a:t>Turn on the GDC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8" name="Rectangle 17">
            <a:hlinkClick r:id="rId2"/>
            <a:extLst>
              <a:ext uri="{FF2B5EF4-FFF2-40B4-BE49-F238E27FC236}">
                <a16:creationId xmlns:a16="http://schemas.microsoft.com/office/drawing/2014/main" id="{3627B1D9-3DDF-424A-8201-B3C3687840D6}"/>
              </a:ext>
            </a:extLst>
          </p:cNvPr>
          <p:cNvSpPr/>
          <p:nvPr/>
        </p:nvSpPr>
        <p:spPr>
          <a:xfrm>
            <a:off x="8070166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hlinkClick r:id="rId2"/>
            <a:extLst>
              <a:ext uri="{FF2B5EF4-FFF2-40B4-BE49-F238E27FC236}">
                <a16:creationId xmlns:a16="http://schemas.microsoft.com/office/drawing/2014/main" id="{72BA18FF-9B8D-413A-B591-60645ABB50EB}"/>
              </a:ext>
            </a:extLst>
          </p:cNvPr>
          <p:cNvSpPr/>
          <p:nvPr/>
        </p:nvSpPr>
        <p:spPr>
          <a:xfrm>
            <a:off x="457053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 Box 4">
            <a:extLst>
              <a:ext uri="{FF2B5EF4-FFF2-40B4-BE49-F238E27FC236}">
                <a16:creationId xmlns:a16="http://schemas.microsoft.com/office/drawing/2014/main" id="{DA182DBA-599D-3774-1FAD-D0FE4A4B3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04" y="1839098"/>
            <a:ext cx="50369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The functions meet at two points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3D358A-659F-847D-61D2-5C991A286114}"/>
              </a:ext>
            </a:extLst>
          </p:cNvPr>
          <p:cNvSpPr/>
          <p:nvPr/>
        </p:nvSpPr>
        <p:spPr>
          <a:xfrm>
            <a:off x="5033520" y="1832021"/>
            <a:ext cx="1426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(ln 2, -2)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D20C8A3-3E36-E233-AF59-38D895305D1D}"/>
              </a:ext>
            </a:extLst>
          </p:cNvPr>
          <p:cNvSpPr/>
          <p:nvPr/>
        </p:nvSpPr>
        <p:spPr>
          <a:xfrm>
            <a:off x="6955562" y="1798687"/>
            <a:ext cx="1249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(ln 5, 1)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CF87748-4A24-48CE-1C7D-3FE9E856B927}"/>
              </a:ext>
            </a:extLst>
          </p:cNvPr>
          <p:cNvSpPr/>
          <p:nvPr/>
        </p:nvSpPr>
        <p:spPr>
          <a:xfrm>
            <a:off x="6355938" y="1809902"/>
            <a:ext cx="684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rgbClr val="002060"/>
                </a:solidFill>
              </a:rPr>
              <a:t>and</a:t>
            </a:r>
            <a:endParaRPr lang="en-GB" sz="2400" dirty="0">
              <a:solidFill>
                <a:srgbClr val="00206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40AC5A8-B41C-3922-EE85-9545C4CFB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2286000"/>
            <a:ext cx="2257368" cy="42976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46A41A1-7C30-C768-1462-326D4DCD602F}"/>
              </a:ext>
            </a:extLst>
          </p:cNvPr>
          <p:cNvSpPr/>
          <p:nvPr/>
        </p:nvSpPr>
        <p:spPr>
          <a:xfrm>
            <a:off x="3102542" y="2837664"/>
            <a:ext cx="13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MENU</a:t>
            </a:r>
            <a:endParaRPr lang="en-GB" sz="24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8EE504F-811E-F3F8-6FFA-5EA4DA7FB706}"/>
              </a:ext>
            </a:extLst>
          </p:cNvPr>
          <p:cNvSpPr/>
          <p:nvPr/>
        </p:nvSpPr>
        <p:spPr>
          <a:xfrm>
            <a:off x="4142321" y="2798306"/>
            <a:ext cx="523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5</a:t>
            </a:r>
            <a:endParaRPr lang="en-GB" sz="2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E64373B-BD4A-B476-D836-BBA41772F2A1}"/>
              </a:ext>
            </a:extLst>
          </p:cNvPr>
          <p:cNvSpPr/>
          <p:nvPr/>
        </p:nvSpPr>
        <p:spPr>
          <a:xfrm>
            <a:off x="4496496" y="2813496"/>
            <a:ext cx="1562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Graph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5982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6" grpId="0"/>
      <p:bldP spid="37" grpId="0"/>
      <p:bldP spid="38" grpId="0"/>
      <p:bldP spid="39" grpId="0"/>
      <p:bldP spid="16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80979" y="73849"/>
            <a:ext cx="8229600" cy="6452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/>
              <a:t>Solving equations of the form </a:t>
            </a:r>
            <a:r>
              <a:rPr lang="en-GB" altLang="en-US" sz="3200" i="1">
                <a:latin typeface="Times New Roman" panose="02020603050405020304" pitchFamily="18" charset="0"/>
              </a:rPr>
              <a:t>a</a:t>
            </a:r>
            <a:r>
              <a:rPr lang="en-GB" altLang="en-US" sz="3200" i="1" baseline="30000">
                <a:latin typeface="Times New Roman" panose="02020603050405020304" pitchFamily="18" charset="0"/>
              </a:rPr>
              <a:t>x</a:t>
            </a:r>
            <a:r>
              <a:rPr lang="en-GB" altLang="en-US" sz="3200"/>
              <a:t> = </a:t>
            </a:r>
            <a:r>
              <a:rPr lang="en-GB" altLang="en-US" sz="3200" i="1">
                <a:latin typeface="Times New Roman" panose="02020603050405020304" pitchFamily="18" charset="0"/>
              </a:rPr>
              <a:t>b</a:t>
            </a:r>
            <a:endParaRPr lang="en-GB" altLang="en-US" sz="3200" i="1" dirty="0">
              <a:latin typeface="Times New Roman" panose="02020603050405020304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94946" y="887029"/>
            <a:ext cx="7789830" cy="830997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dirty="0"/>
              <a:t>Find the exact points of intersection of y = e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x</a:t>
            </a:r>
            <a:r>
              <a:rPr lang="en-GB" altLang="en-US" sz="2400" dirty="0"/>
              <a:t> – 4 and y = 3 – 10e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– x</a:t>
            </a:r>
            <a:r>
              <a:rPr lang="en-GB" altLang="en-US" sz="2400" i="1" dirty="0">
                <a:latin typeface="Times New Roman" panose="02020603050405020304" pitchFamily="18" charset="0"/>
              </a:rPr>
              <a:t>. </a:t>
            </a:r>
            <a:r>
              <a:rPr lang="en-GB" altLang="en-US" sz="2400" dirty="0"/>
              <a:t>Check the solution using technology.</a:t>
            </a:r>
          </a:p>
        </p:txBody>
      </p:sp>
      <p:sp>
        <p:nvSpPr>
          <p:cNvPr id="7" name="Rectangle 6"/>
          <p:cNvSpPr/>
          <p:nvPr/>
        </p:nvSpPr>
        <p:spPr>
          <a:xfrm>
            <a:off x="3102542" y="2382667"/>
            <a:ext cx="3262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dirty="0"/>
              <a:t>Turn on the GDC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8" name="Rectangle 17">
            <a:hlinkClick r:id="rId2"/>
            <a:extLst>
              <a:ext uri="{FF2B5EF4-FFF2-40B4-BE49-F238E27FC236}">
                <a16:creationId xmlns:a16="http://schemas.microsoft.com/office/drawing/2014/main" id="{3627B1D9-3DDF-424A-8201-B3C3687840D6}"/>
              </a:ext>
            </a:extLst>
          </p:cNvPr>
          <p:cNvSpPr/>
          <p:nvPr/>
        </p:nvSpPr>
        <p:spPr>
          <a:xfrm>
            <a:off x="8070166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hlinkClick r:id="rId2"/>
            <a:extLst>
              <a:ext uri="{FF2B5EF4-FFF2-40B4-BE49-F238E27FC236}">
                <a16:creationId xmlns:a16="http://schemas.microsoft.com/office/drawing/2014/main" id="{72BA18FF-9B8D-413A-B591-60645ABB50EB}"/>
              </a:ext>
            </a:extLst>
          </p:cNvPr>
          <p:cNvSpPr/>
          <p:nvPr/>
        </p:nvSpPr>
        <p:spPr>
          <a:xfrm>
            <a:off x="457053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 Box 4">
            <a:extLst>
              <a:ext uri="{FF2B5EF4-FFF2-40B4-BE49-F238E27FC236}">
                <a16:creationId xmlns:a16="http://schemas.microsoft.com/office/drawing/2014/main" id="{DA182DBA-599D-3774-1FAD-D0FE4A4B3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04" y="1839098"/>
            <a:ext cx="50369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The functions meet at two points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3D358A-659F-847D-61D2-5C991A286114}"/>
              </a:ext>
            </a:extLst>
          </p:cNvPr>
          <p:cNvSpPr/>
          <p:nvPr/>
        </p:nvSpPr>
        <p:spPr>
          <a:xfrm>
            <a:off x="5033520" y="1832021"/>
            <a:ext cx="1426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(ln 2, -2)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D20C8A3-3E36-E233-AF59-38D895305D1D}"/>
              </a:ext>
            </a:extLst>
          </p:cNvPr>
          <p:cNvSpPr/>
          <p:nvPr/>
        </p:nvSpPr>
        <p:spPr>
          <a:xfrm>
            <a:off x="6955562" y="1798687"/>
            <a:ext cx="1249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(ln 5, 1)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CF87748-4A24-48CE-1C7D-3FE9E856B927}"/>
              </a:ext>
            </a:extLst>
          </p:cNvPr>
          <p:cNvSpPr/>
          <p:nvPr/>
        </p:nvSpPr>
        <p:spPr>
          <a:xfrm>
            <a:off x="6355938" y="1809902"/>
            <a:ext cx="684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rgbClr val="002060"/>
                </a:solidFill>
              </a:rPr>
              <a:t>and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6A41A1-7C30-C768-1462-326D4DCD602F}"/>
              </a:ext>
            </a:extLst>
          </p:cNvPr>
          <p:cNvSpPr/>
          <p:nvPr/>
        </p:nvSpPr>
        <p:spPr>
          <a:xfrm>
            <a:off x="3102542" y="2837664"/>
            <a:ext cx="13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MENU</a:t>
            </a:r>
            <a:endParaRPr lang="en-GB" sz="24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8EE504F-811E-F3F8-6FFA-5EA4DA7FB706}"/>
              </a:ext>
            </a:extLst>
          </p:cNvPr>
          <p:cNvSpPr/>
          <p:nvPr/>
        </p:nvSpPr>
        <p:spPr>
          <a:xfrm>
            <a:off x="4142321" y="2798306"/>
            <a:ext cx="523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5</a:t>
            </a:r>
            <a:endParaRPr lang="en-GB" sz="2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E64373B-BD4A-B476-D836-BBA41772F2A1}"/>
              </a:ext>
            </a:extLst>
          </p:cNvPr>
          <p:cNvSpPr/>
          <p:nvPr/>
        </p:nvSpPr>
        <p:spPr>
          <a:xfrm>
            <a:off x="4496496" y="2813496"/>
            <a:ext cx="1562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Graph</a:t>
            </a: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A44622-625E-0C19-8C30-9463241FF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2283347"/>
            <a:ext cx="2257367" cy="42976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51DFC9-95F6-1BD6-3877-B5669371AF2A}"/>
              </a:ext>
            </a:extLst>
          </p:cNvPr>
          <p:cNvSpPr/>
          <p:nvPr/>
        </p:nvSpPr>
        <p:spPr>
          <a:xfrm>
            <a:off x="4666112" y="3337821"/>
            <a:ext cx="950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e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x</a:t>
            </a:r>
            <a:r>
              <a:rPr lang="en-GB" altLang="en-US" sz="2400" dirty="0"/>
              <a:t> – 4</a:t>
            </a:r>
            <a:endParaRPr lang="en-GB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D82C15-7307-385F-F5AB-123C9DF8F924}"/>
              </a:ext>
            </a:extLst>
          </p:cNvPr>
          <p:cNvSpPr/>
          <p:nvPr/>
        </p:nvSpPr>
        <p:spPr>
          <a:xfrm>
            <a:off x="3079312" y="3321777"/>
            <a:ext cx="1663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Type in Y1</a:t>
            </a:r>
            <a:endParaRPr lang="en-GB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80A37B-E289-5912-017E-EF94706EF58E}"/>
              </a:ext>
            </a:extLst>
          </p:cNvPr>
          <p:cNvSpPr/>
          <p:nvPr/>
        </p:nvSpPr>
        <p:spPr>
          <a:xfrm>
            <a:off x="5835642" y="3337820"/>
            <a:ext cx="13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EXE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6454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80979" y="73849"/>
            <a:ext cx="8229600" cy="6452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/>
              <a:t>Solving equations of the form </a:t>
            </a:r>
            <a:r>
              <a:rPr lang="en-GB" altLang="en-US" sz="3200" i="1">
                <a:latin typeface="Times New Roman" panose="02020603050405020304" pitchFamily="18" charset="0"/>
              </a:rPr>
              <a:t>a</a:t>
            </a:r>
            <a:r>
              <a:rPr lang="en-GB" altLang="en-US" sz="3200" i="1" baseline="30000">
                <a:latin typeface="Times New Roman" panose="02020603050405020304" pitchFamily="18" charset="0"/>
              </a:rPr>
              <a:t>x</a:t>
            </a:r>
            <a:r>
              <a:rPr lang="en-GB" altLang="en-US" sz="3200"/>
              <a:t> = </a:t>
            </a:r>
            <a:r>
              <a:rPr lang="en-GB" altLang="en-US" sz="3200" i="1">
                <a:latin typeface="Times New Roman" panose="02020603050405020304" pitchFamily="18" charset="0"/>
              </a:rPr>
              <a:t>b</a:t>
            </a:r>
            <a:endParaRPr lang="en-GB" altLang="en-US" sz="3200" i="1" dirty="0">
              <a:latin typeface="Times New Roman" panose="02020603050405020304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94946" y="887029"/>
            <a:ext cx="7789830" cy="830997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dirty="0"/>
              <a:t>Find the exact points of intersection of y = e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x</a:t>
            </a:r>
            <a:r>
              <a:rPr lang="en-GB" altLang="en-US" sz="2400" dirty="0"/>
              <a:t> – 4 and y = 3 – 10e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– x</a:t>
            </a:r>
            <a:r>
              <a:rPr lang="en-GB" altLang="en-US" sz="2400" i="1" dirty="0">
                <a:latin typeface="Times New Roman" panose="02020603050405020304" pitchFamily="18" charset="0"/>
              </a:rPr>
              <a:t>. </a:t>
            </a:r>
            <a:r>
              <a:rPr lang="en-GB" altLang="en-US" sz="2400" dirty="0"/>
              <a:t>Check the solution using technology.</a:t>
            </a:r>
          </a:p>
        </p:txBody>
      </p:sp>
      <p:sp>
        <p:nvSpPr>
          <p:cNvPr id="7" name="Rectangle 6"/>
          <p:cNvSpPr/>
          <p:nvPr/>
        </p:nvSpPr>
        <p:spPr>
          <a:xfrm>
            <a:off x="3102542" y="2382667"/>
            <a:ext cx="3262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dirty="0"/>
              <a:t>Turn on the GDC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8" name="Rectangle 17">
            <a:hlinkClick r:id="rId2"/>
            <a:extLst>
              <a:ext uri="{FF2B5EF4-FFF2-40B4-BE49-F238E27FC236}">
                <a16:creationId xmlns:a16="http://schemas.microsoft.com/office/drawing/2014/main" id="{3627B1D9-3DDF-424A-8201-B3C3687840D6}"/>
              </a:ext>
            </a:extLst>
          </p:cNvPr>
          <p:cNvSpPr/>
          <p:nvPr/>
        </p:nvSpPr>
        <p:spPr>
          <a:xfrm>
            <a:off x="8070166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hlinkClick r:id="rId2"/>
            <a:extLst>
              <a:ext uri="{FF2B5EF4-FFF2-40B4-BE49-F238E27FC236}">
                <a16:creationId xmlns:a16="http://schemas.microsoft.com/office/drawing/2014/main" id="{72BA18FF-9B8D-413A-B591-60645ABB50EB}"/>
              </a:ext>
            </a:extLst>
          </p:cNvPr>
          <p:cNvSpPr/>
          <p:nvPr/>
        </p:nvSpPr>
        <p:spPr>
          <a:xfrm>
            <a:off x="457053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 Box 4">
            <a:extLst>
              <a:ext uri="{FF2B5EF4-FFF2-40B4-BE49-F238E27FC236}">
                <a16:creationId xmlns:a16="http://schemas.microsoft.com/office/drawing/2014/main" id="{DA182DBA-599D-3774-1FAD-D0FE4A4B3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04" y="1839098"/>
            <a:ext cx="50369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The functions meet at two points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3D358A-659F-847D-61D2-5C991A286114}"/>
              </a:ext>
            </a:extLst>
          </p:cNvPr>
          <p:cNvSpPr/>
          <p:nvPr/>
        </p:nvSpPr>
        <p:spPr>
          <a:xfrm>
            <a:off x="5033520" y="1832021"/>
            <a:ext cx="1426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(ln 2, -2)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D20C8A3-3E36-E233-AF59-38D895305D1D}"/>
              </a:ext>
            </a:extLst>
          </p:cNvPr>
          <p:cNvSpPr/>
          <p:nvPr/>
        </p:nvSpPr>
        <p:spPr>
          <a:xfrm>
            <a:off x="6955562" y="1798687"/>
            <a:ext cx="1249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(ln 5, 1)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CF87748-4A24-48CE-1C7D-3FE9E856B927}"/>
              </a:ext>
            </a:extLst>
          </p:cNvPr>
          <p:cNvSpPr/>
          <p:nvPr/>
        </p:nvSpPr>
        <p:spPr>
          <a:xfrm>
            <a:off x="6355938" y="1809902"/>
            <a:ext cx="684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rgbClr val="002060"/>
                </a:solidFill>
              </a:rPr>
              <a:t>and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6A41A1-7C30-C768-1462-326D4DCD602F}"/>
              </a:ext>
            </a:extLst>
          </p:cNvPr>
          <p:cNvSpPr/>
          <p:nvPr/>
        </p:nvSpPr>
        <p:spPr>
          <a:xfrm>
            <a:off x="3102542" y="2837664"/>
            <a:ext cx="13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MENU</a:t>
            </a:r>
            <a:endParaRPr lang="en-GB" sz="24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8EE504F-811E-F3F8-6FFA-5EA4DA7FB706}"/>
              </a:ext>
            </a:extLst>
          </p:cNvPr>
          <p:cNvSpPr/>
          <p:nvPr/>
        </p:nvSpPr>
        <p:spPr>
          <a:xfrm>
            <a:off x="4142321" y="2798306"/>
            <a:ext cx="523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5</a:t>
            </a:r>
            <a:endParaRPr lang="en-GB" sz="2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E64373B-BD4A-B476-D836-BBA41772F2A1}"/>
              </a:ext>
            </a:extLst>
          </p:cNvPr>
          <p:cNvSpPr/>
          <p:nvPr/>
        </p:nvSpPr>
        <p:spPr>
          <a:xfrm>
            <a:off x="4496496" y="2813496"/>
            <a:ext cx="1562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Graph</a:t>
            </a:r>
            <a:endParaRPr lang="en-GB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51DFC9-95F6-1BD6-3877-B5669371AF2A}"/>
              </a:ext>
            </a:extLst>
          </p:cNvPr>
          <p:cNvSpPr/>
          <p:nvPr/>
        </p:nvSpPr>
        <p:spPr>
          <a:xfrm>
            <a:off x="4666112" y="3337821"/>
            <a:ext cx="950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e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x</a:t>
            </a:r>
            <a:r>
              <a:rPr lang="en-GB" altLang="en-US" sz="2400" dirty="0"/>
              <a:t> – 4</a:t>
            </a:r>
            <a:endParaRPr lang="en-GB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D82C15-7307-385F-F5AB-123C9DF8F924}"/>
              </a:ext>
            </a:extLst>
          </p:cNvPr>
          <p:cNvSpPr/>
          <p:nvPr/>
        </p:nvSpPr>
        <p:spPr>
          <a:xfrm>
            <a:off x="3079312" y="3321777"/>
            <a:ext cx="1663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Type in Y1</a:t>
            </a:r>
            <a:endParaRPr lang="en-GB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80A37B-E289-5912-017E-EF94706EF58E}"/>
              </a:ext>
            </a:extLst>
          </p:cNvPr>
          <p:cNvSpPr/>
          <p:nvPr/>
        </p:nvSpPr>
        <p:spPr>
          <a:xfrm>
            <a:off x="6008297" y="3337821"/>
            <a:ext cx="13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EXE</a:t>
            </a:r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00CD72-44CD-3F6A-1D53-69347AC9C696}"/>
              </a:ext>
            </a:extLst>
          </p:cNvPr>
          <p:cNvSpPr/>
          <p:nvPr/>
        </p:nvSpPr>
        <p:spPr>
          <a:xfrm>
            <a:off x="4666112" y="3820452"/>
            <a:ext cx="1430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3 – 10e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– x</a:t>
            </a:r>
            <a:endParaRPr lang="en-GB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9762A9-A488-003B-5D6C-064D5A11D016}"/>
              </a:ext>
            </a:extLst>
          </p:cNvPr>
          <p:cNvSpPr/>
          <p:nvPr/>
        </p:nvSpPr>
        <p:spPr>
          <a:xfrm>
            <a:off x="3079312" y="3804408"/>
            <a:ext cx="1781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Type in Y2</a:t>
            </a:r>
            <a:endParaRPr lang="en-GB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F5A4D5-6B58-F82A-66EF-0AD25D8DBBAF}"/>
              </a:ext>
            </a:extLst>
          </p:cNvPr>
          <p:cNvSpPr/>
          <p:nvPr/>
        </p:nvSpPr>
        <p:spPr>
          <a:xfrm>
            <a:off x="6008297" y="3820452"/>
            <a:ext cx="13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EXE</a:t>
            </a:r>
            <a:endParaRPr lang="en-GB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CFBCA7-64A9-3CED-A641-C77F373E9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2286000"/>
            <a:ext cx="2261937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6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80979" y="73849"/>
            <a:ext cx="8229600" cy="6452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/>
              <a:t>Solving equations of the form </a:t>
            </a:r>
            <a:r>
              <a:rPr lang="en-GB" altLang="en-US" sz="3200" i="1">
                <a:latin typeface="Times New Roman" panose="02020603050405020304" pitchFamily="18" charset="0"/>
              </a:rPr>
              <a:t>a</a:t>
            </a:r>
            <a:r>
              <a:rPr lang="en-GB" altLang="en-US" sz="3200" i="1" baseline="30000">
                <a:latin typeface="Times New Roman" panose="02020603050405020304" pitchFamily="18" charset="0"/>
              </a:rPr>
              <a:t>x</a:t>
            </a:r>
            <a:r>
              <a:rPr lang="en-GB" altLang="en-US" sz="3200"/>
              <a:t> = </a:t>
            </a:r>
            <a:r>
              <a:rPr lang="en-GB" altLang="en-US" sz="3200" i="1">
                <a:latin typeface="Times New Roman" panose="02020603050405020304" pitchFamily="18" charset="0"/>
              </a:rPr>
              <a:t>b</a:t>
            </a:r>
            <a:endParaRPr lang="en-GB" altLang="en-US" sz="3200" i="1" dirty="0">
              <a:latin typeface="Times New Roman" panose="02020603050405020304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94946" y="887029"/>
            <a:ext cx="7789830" cy="830997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dirty="0"/>
              <a:t>Find the exact points of intersection of y = e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x</a:t>
            </a:r>
            <a:r>
              <a:rPr lang="en-GB" altLang="en-US" sz="2400" dirty="0"/>
              <a:t> – 4 and y = 3 – 10e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– x</a:t>
            </a:r>
            <a:r>
              <a:rPr lang="en-GB" altLang="en-US" sz="2400" i="1" dirty="0">
                <a:latin typeface="Times New Roman" panose="02020603050405020304" pitchFamily="18" charset="0"/>
              </a:rPr>
              <a:t>. </a:t>
            </a:r>
            <a:r>
              <a:rPr lang="en-GB" altLang="en-US" sz="2400" dirty="0"/>
              <a:t>Check the solution using technology.</a:t>
            </a:r>
          </a:p>
        </p:txBody>
      </p:sp>
      <p:sp>
        <p:nvSpPr>
          <p:cNvPr id="7" name="Rectangle 6"/>
          <p:cNvSpPr/>
          <p:nvPr/>
        </p:nvSpPr>
        <p:spPr>
          <a:xfrm>
            <a:off x="3102542" y="2382667"/>
            <a:ext cx="3262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dirty="0"/>
              <a:t>Turn on the GDC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8" name="Rectangle 17">
            <a:hlinkClick r:id="rId2"/>
            <a:extLst>
              <a:ext uri="{FF2B5EF4-FFF2-40B4-BE49-F238E27FC236}">
                <a16:creationId xmlns:a16="http://schemas.microsoft.com/office/drawing/2014/main" id="{3627B1D9-3DDF-424A-8201-B3C3687840D6}"/>
              </a:ext>
            </a:extLst>
          </p:cNvPr>
          <p:cNvSpPr/>
          <p:nvPr/>
        </p:nvSpPr>
        <p:spPr>
          <a:xfrm>
            <a:off x="8070166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hlinkClick r:id="rId2"/>
            <a:extLst>
              <a:ext uri="{FF2B5EF4-FFF2-40B4-BE49-F238E27FC236}">
                <a16:creationId xmlns:a16="http://schemas.microsoft.com/office/drawing/2014/main" id="{72BA18FF-9B8D-413A-B591-60645ABB50EB}"/>
              </a:ext>
            </a:extLst>
          </p:cNvPr>
          <p:cNvSpPr/>
          <p:nvPr/>
        </p:nvSpPr>
        <p:spPr>
          <a:xfrm>
            <a:off x="457053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 Box 4">
            <a:extLst>
              <a:ext uri="{FF2B5EF4-FFF2-40B4-BE49-F238E27FC236}">
                <a16:creationId xmlns:a16="http://schemas.microsoft.com/office/drawing/2014/main" id="{DA182DBA-599D-3774-1FAD-D0FE4A4B3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04" y="1839098"/>
            <a:ext cx="50369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The functions meet at two points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3D358A-659F-847D-61D2-5C991A286114}"/>
              </a:ext>
            </a:extLst>
          </p:cNvPr>
          <p:cNvSpPr/>
          <p:nvPr/>
        </p:nvSpPr>
        <p:spPr>
          <a:xfrm>
            <a:off x="5033520" y="1832021"/>
            <a:ext cx="1426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(ln 2, -2)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D20C8A3-3E36-E233-AF59-38D895305D1D}"/>
              </a:ext>
            </a:extLst>
          </p:cNvPr>
          <p:cNvSpPr/>
          <p:nvPr/>
        </p:nvSpPr>
        <p:spPr>
          <a:xfrm>
            <a:off x="6955562" y="1798687"/>
            <a:ext cx="1249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(ln 5, 1)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CF87748-4A24-48CE-1C7D-3FE9E856B927}"/>
              </a:ext>
            </a:extLst>
          </p:cNvPr>
          <p:cNvSpPr/>
          <p:nvPr/>
        </p:nvSpPr>
        <p:spPr>
          <a:xfrm>
            <a:off x="6355938" y="1809902"/>
            <a:ext cx="684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rgbClr val="002060"/>
                </a:solidFill>
              </a:rPr>
              <a:t>and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6A41A1-7C30-C768-1462-326D4DCD602F}"/>
              </a:ext>
            </a:extLst>
          </p:cNvPr>
          <p:cNvSpPr/>
          <p:nvPr/>
        </p:nvSpPr>
        <p:spPr>
          <a:xfrm>
            <a:off x="3102542" y="2837664"/>
            <a:ext cx="13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MENU</a:t>
            </a:r>
            <a:endParaRPr lang="en-GB" sz="24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8EE504F-811E-F3F8-6FFA-5EA4DA7FB706}"/>
              </a:ext>
            </a:extLst>
          </p:cNvPr>
          <p:cNvSpPr/>
          <p:nvPr/>
        </p:nvSpPr>
        <p:spPr>
          <a:xfrm>
            <a:off x="4142321" y="2798306"/>
            <a:ext cx="523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5</a:t>
            </a:r>
            <a:endParaRPr lang="en-GB" sz="2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E64373B-BD4A-B476-D836-BBA41772F2A1}"/>
              </a:ext>
            </a:extLst>
          </p:cNvPr>
          <p:cNvSpPr/>
          <p:nvPr/>
        </p:nvSpPr>
        <p:spPr>
          <a:xfrm>
            <a:off x="4496496" y="2813496"/>
            <a:ext cx="1562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Graph</a:t>
            </a:r>
            <a:endParaRPr lang="en-GB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51DFC9-95F6-1BD6-3877-B5669371AF2A}"/>
              </a:ext>
            </a:extLst>
          </p:cNvPr>
          <p:cNvSpPr/>
          <p:nvPr/>
        </p:nvSpPr>
        <p:spPr>
          <a:xfrm>
            <a:off x="4666112" y="3337821"/>
            <a:ext cx="950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e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x</a:t>
            </a:r>
            <a:r>
              <a:rPr lang="en-GB" altLang="en-US" sz="2400" dirty="0"/>
              <a:t> – 4</a:t>
            </a:r>
            <a:endParaRPr lang="en-GB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D82C15-7307-385F-F5AB-123C9DF8F924}"/>
              </a:ext>
            </a:extLst>
          </p:cNvPr>
          <p:cNvSpPr/>
          <p:nvPr/>
        </p:nvSpPr>
        <p:spPr>
          <a:xfrm>
            <a:off x="3079312" y="3321777"/>
            <a:ext cx="1663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Type in Y1</a:t>
            </a:r>
            <a:endParaRPr lang="en-GB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80A37B-E289-5912-017E-EF94706EF58E}"/>
              </a:ext>
            </a:extLst>
          </p:cNvPr>
          <p:cNvSpPr/>
          <p:nvPr/>
        </p:nvSpPr>
        <p:spPr>
          <a:xfrm>
            <a:off x="6008297" y="3337821"/>
            <a:ext cx="13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EXE</a:t>
            </a:r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00CD72-44CD-3F6A-1D53-69347AC9C696}"/>
              </a:ext>
            </a:extLst>
          </p:cNvPr>
          <p:cNvSpPr/>
          <p:nvPr/>
        </p:nvSpPr>
        <p:spPr>
          <a:xfrm>
            <a:off x="4666112" y="3820452"/>
            <a:ext cx="1430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3 – 10e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– x</a:t>
            </a:r>
            <a:endParaRPr lang="en-GB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9762A9-A488-003B-5D6C-064D5A11D016}"/>
              </a:ext>
            </a:extLst>
          </p:cNvPr>
          <p:cNvSpPr/>
          <p:nvPr/>
        </p:nvSpPr>
        <p:spPr>
          <a:xfrm>
            <a:off x="3079312" y="3804408"/>
            <a:ext cx="1781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Type in Y2</a:t>
            </a:r>
            <a:endParaRPr lang="en-GB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F5A4D5-6B58-F82A-66EF-0AD25D8DBBAF}"/>
              </a:ext>
            </a:extLst>
          </p:cNvPr>
          <p:cNvSpPr/>
          <p:nvPr/>
        </p:nvSpPr>
        <p:spPr>
          <a:xfrm>
            <a:off x="6008297" y="3820452"/>
            <a:ext cx="13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EXE</a:t>
            </a:r>
            <a:endParaRPr lang="en-GB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9324B4-A127-AE5D-E8DD-378BF6933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2286000"/>
            <a:ext cx="2258475" cy="42976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2E0EF4F-3102-610D-207D-D99D61DF0D65}"/>
              </a:ext>
            </a:extLst>
          </p:cNvPr>
          <p:cNvSpPr/>
          <p:nvPr/>
        </p:nvSpPr>
        <p:spPr>
          <a:xfrm>
            <a:off x="3149977" y="4320343"/>
            <a:ext cx="586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F6</a:t>
            </a:r>
            <a:endParaRPr lang="en-GB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4F310D-BA4A-EE91-3C8E-FF7B94286A28}"/>
              </a:ext>
            </a:extLst>
          </p:cNvPr>
          <p:cNvSpPr/>
          <p:nvPr/>
        </p:nvSpPr>
        <p:spPr>
          <a:xfrm>
            <a:off x="3673768" y="4332489"/>
            <a:ext cx="1562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Draw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7554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80979" y="73849"/>
            <a:ext cx="8229600" cy="6452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/>
              <a:t>Solving equations of the form </a:t>
            </a:r>
            <a:r>
              <a:rPr lang="en-GB" altLang="en-US" sz="3200" i="1">
                <a:latin typeface="Times New Roman" panose="02020603050405020304" pitchFamily="18" charset="0"/>
              </a:rPr>
              <a:t>a</a:t>
            </a:r>
            <a:r>
              <a:rPr lang="en-GB" altLang="en-US" sz="3200" i="1" baseline="30000">
                <a:latin typeface="Times New Roman" panose="02020603050405020304" pitchFamily="18" charset="0"/>
              </a:rPr>
              <a:t>x</a:t>
            </a:r>
            <a:r>
              <a:rPr lang="en-GB" altLang="en-US" sz="3200"/>
              <a:t> = </a:t>
            </a:r>
            <a:r>
              <a:rPr lang="en-GB" altLang="en-US" sz="3200" i="1">
                <a:latin typeface="Times New Roman" panose="02020603050405020304" pitchFamily="18" charset="0"/>
              </a:rPr>
              <a:t>b</a:t>
            </a:r>
            <a:endParaRPr lang="en-GB" altLang="en-US" sz="3200" i="1" dirty="0">
              <a:latin typeface="Times New Roman" panose="02020603050405020304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94946" y="887029"/>
            <a:ext cx="7789830" cy="830997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dirty="0"/>
              <a:t>Find the exact points of intersection of y = e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x</a:t>
            </a:r>
            <a:r>
              <a:rPr lang="en-GB" altLang="en-US" sz="2400" dirty="0"/>
              <a:t> – 4 and y = 3 – 10e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– x</a:t>
            </a:r>
            <a:r>
              <a:rPr lang="en-GB" altLang="en-US" sz="2400" i="1" dirty="0">
                <a:latin typeface="Times New Roman" panose="02020603050405020304" pitchFamily="18" charset="0"/>
              </a:rPr>
              <a:t>. </a:t>
            </a:r>
            <a:r>
              <a:rPr lang="en-GB" altLang="en-US" sz="2400" dirty="0"/>
              <a:t>Check the solution using technology.</a:t>
            </a:r>
          </a:p>
        </p:txBody>
      </p:sp>
      <p:sp>
        <p:nvSpPr>
          <p:cNvPr id="7" name="Rectangle 6"/>
          <p:cNvSpPr/>
          <p:nvPr/>
        </p:nvSpPr>
        <p:spPr>
          <a:xfrm>
            <a:off x="3102542" y="2382667"/>
            <a:ext cx="3262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dirty="0"/>
              <a:t>Turn on the GDC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8" name="Rectangle 17">
            <a:hlinkClick r:id="rId2"/>
            <a:extLst>
              <a:ext uri="{FF2B5EF4-FFF2-40B4-BE49-F238E27FC236}">
                <a16:creationId xmlns:a16="http://schemas.microsoft.com/office/drawing/2014/main" id="{3627B1D9-3DDF-424A-8201-B3C3687840D6}"/>
              </a:ext>
            </a:extLst>
          </p:cNvPr>
          <p:cNvSpPr/>
          <p:nvPr/>
        </p:nvSpPr>
        <p:spPr>
          <a:xfrm>
            <a:off x="8070166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hlinkClick r:id="rId2"/>
            <a:extLst>
              <a:ext uri="{FF2B5EF4-FFF2-40B4-BE49-F238E27FC236}">
                <a16:creationId xmlns:a16="http://schemas.microsoft.com/office/drawing/2014/main" id="{72BA18FF-9B8D-413A-B591-60645ABB50EB}"/>
              </a:ext>
            </a:extLst>
          </p:cNvPr>
          <p:cNvSpPr/>
          <p:nvPr/>
        </p:nvSpPr>
        <p:spPr>
          <a:xfrm>
            <a:off x="457053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 Box 4">
            <a:extLst>
              <a:ext uri="{FF2B5EF4-FFF2-40B4-BE49-F238E27FC236}">
                <a16:creationId xmlns:a16="http://schemas.microsoft.com/office/drawing/2014/main" id="{DA182DBA-599D-3774-1FAD-D0FE4A4B3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04" y="1839098"/>
            <a:ext cx="50369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The functions meet at two points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3D358A-659F-847D-61D2-5C991A286114}"/>
              </a:ext>
            </a:extLst>
          </p:cNvPr>
          <p:cNvSpPr/>
          <p:nvPr/>
        </p:nvSpPr>
        <p:spPr>
          <a:xfrm>
            <a:off x="5033520" y="1832021"/>
            <a:ext cx="1426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(ln 2, -2)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D20C8A3-3E36-E233-AF59-38D895305D1D}"/>
              </a:ext>
            </a:extLst>
          </p:cNvPr>
          <p:cNvSpPr/>
          <p:nvPr/>
        </p:nvSpPr>
        <p:spPr>
          <a:xfrm>
            <a:off x="6955562" y="1798687"/>
            <a:ext cx="1249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(ln 5, 1)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CF87748-4A24-48CE-1C7D-3FE9E856B927}"/>
              </a:ext>
            </a:extLst>
          </p:cNvPr>
          <p:cNvSpPr/>
          <p:nvPr/>
        </p:nvSpPr>
        <p:spPr>
          <a:xfrm>
            <a:off x="6355938" y="1809902"/>
            <a:ext cx="684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rgbClr val="002060"/>
                </a:solidFill>
              </a:rPr>
              <a:t>and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6A41A1-7C30-C768-1462-326D4DCD602F}"/>
              </a:ext>
            </a:extLst>
          </p:cNvPr>
          <p:cNvSpPr/>
          <p:nvPr/>
        </p:nvSpPr>
        <p:spPr>
          <a:xfrm>
            <a:off x="3102542" y="2837664"/>
            <a:ext cx="13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MENU</a:t>
            </a:r>
            <a:endParaRPr lang="en-GB" sz="24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8EE504F-811E-F3F8-6FFA-5EA4DA7FB706}"/>
              </a:ext>
            </a:extLst>
          </p:cNvPr>
          <p:cNvSpPr/>
          <p:nvPr/>
        </p:nvSpPr>
        <p:spPr>
          <a:xfrm>
            <a:off x="4142321" y="2798306"/>
            <a:ext cx="523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5</a:t>
            </a:r>
            <a:endParaRPr lang="en-GB" sz="2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E64373B-BD4A-B476-D836-BBA41772F2A1}"/>
              </a:ext>
            </a:extLst>
          </p:cNvPr>
          <p:cNvSpPr/>
          <p:nvPr/>
        </p:nvSpPr>
        <p:spPr>
          <a:xfrm>
            <a:off x="4496496" y="2813496"/>
            <a:ext cx="1562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Graph</a:t>
            </a:r>
            <a:endParaRPr lang="en-GB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51DFC9-95F6-1BD6-3877-B5669371AF2A}"/>
              </a:ext>
            </a:extLst>
          </p:cNvPr>
          <p:cNvSpPr/>
          <p:nvPr/>
        </p:nvSpPr>
        <p:spPr>
          <a:xfrm>
            <a:off x="4666112" y="3337821"/>
            <a:ext cx="950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e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x</a:t>
            </a:r>
            <a:r>
              <a:rPr lang="en-GB" altLang="en-US" sz="2400" dirty="0"/>
              <a:t> – 4</a:t>
            </a:r>
            <a:endParaRPr lang="en-GB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D82C15-7307-385F-F5AB-123C9DF8F924}"/>
              </a:ext>
            </a:extLst>
          </p:cNvPr>
          <p:cNvSpPr/>
          <p:nvPr/>
        </p:nvSpPr>
        <p:spPr>
          <a:xfrm>
            <a:off x="3079312" y="3321777"/>
            <a:ext cx="1663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Type in Y1</a:t>
            </a:r>
            <a:endParaRPr lang="en-GB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80A37B-E289-5912-017E-EF94706EF58E}"/>
              </a:ext>
            </a:extLst>
          </p:cNvPr>
          <p:cNvSpPr/>
          <p:nvPr/>
        </p:nvSpPr>
        <p:spPr>
          <a:xfrm>
            <a:off x="6008297" y="3337821"/>
            <a:ext cx="13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EXE</a:t>
            </a:r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00CD72-44CD-3F6A-1D53-69347AC9C696}"/>
              </a:ext>
            </a:extLst>
          </p:cNvPr>
          <p:cNvSpPr/>
          <p:nvPr/>
        </p:nvSpPr>
        <p:spPr>
          <a:xfrm>
            <a:off x="4666112" y="3820452"/>
            <a:ext cx="1430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3 – 10e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– x</a:t>
            </a:r>
            <a:endParaRPr lang="en-GB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9762A9-A488-003B-5D6C-064D5A11D016}"/>
              </a:ext>
            </a:extLst>
          </p:cNvPr>
          <p:cNvSpPr/>
          <p:nvPr/>
        </p:nvSpPr>
        <p:spPr>
          <a:xfrm>
            <a:off x="3079312" y="3804408"/>
            <a:ext cx="1781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Type in Y2</a:t>
            </a:r>
            <a:endParaRPr lang="en-GB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F5A4D5-6B58-F82A-66EF-0AD25D8DBBAF}"/>
              </a:ext>
            </a:extLst>
          </p:cNvPr>
          <p:cNvSpPr/>
          <p:nvPr/>
        </p:nvSpPr>
        <p:spPr>
          <a:xfrm>
            <a:off x="6008297" y="3820452"/>
            <a:ext cx="13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EXE</a:t>
            </a:r>
            <a:endParaRPr lang="en-GB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E0EF4F-3102-610D-207D-D99D61DF0D65}"/>
              </a:ext>
            </a:extLst>
          </p:cNvPr>
          <p:cNvSpPr/>
          <p:nvPr/>
        </p:nvSpPr>
        <p:spPr>
          <a:xfrm>
            <a:off x="3149977" y="4320343"/>
            <a:ext cx="586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F6</a:t>
            </a:r>
            <a:endParaRPr lang="en-GB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4F310D-BA4A-EE91-3C8E-FF7B94286A28}"/>
              </a:ext>
            </a:extLst>
          </p:cNvPr>
          <p:cNvSpPr/>
          <p:nvPr/>
        </p:nvSpPr>
        <p:spPr>
          <a:xfrm>
            <a:off x="3673768" y="4332489"/>
            <a:ext cx="1562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Draw</a:t>
            </a:r>
            <a:endParaRPr lang="en-GB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5528B1-A56E-6AE6-A4C8-CB1F52897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2286000"/>
            <a:ext cx="2258103" cy="42976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165467E-DC9E-E7A8-A410-DEAB38BF3CF4}"/>
              </a:ext>
            </a:extLst>
          </p:cNvPr>
          <p:cNvSpPr/>
          <p:nvPr/>
        </p:nvSpPr>
        <p:spPr>
          <a:xfrm>
            <a:off x="3154297" y="4768506"/>
            <a:ext cx="586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F5</a:t>
            </a:r>
            <a:endParaRPr lang="en-GB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3F7095-4FE9-6B2E-809F-48E2946D1D18}"/>
              </a:ext>
            </a:extLst>
          </p:cNvPr>
          <p:cNvSpPr/>
          <p:nvPr/>
        </p:nvSpPr>
        <p:spPr>
          <a:xfrm>
            <a:off x="3678088" y="4780652"/>
            <a:ext cx="1562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G-Solv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0117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80979" y="73849"/>
            <a:ext cx="8229600" cy="6452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/>
              <a:t>Solving equations of the form </a:t>
            </a:r>
            <a:r>
              <a:rPr lang="en-GB" altLang="en-US" sz="3200" i="1">
                <a:latin typeface="Times New Roman" panose="02020603050405020304" pitchFamily="18" charset="0"/>
              </a:rPr>
              <a:t>a</a:t>
            </a:r>
            <a:r>
              <a:rPr lang="en-GB" altLang="en-US" sz="3200" i="1" baseline="30000">
                <a:latin typeface="Times New Roman" panose="02020603050405020304" pitchFamily="18" charset="0"/>
              </a:rPr>
              <a:t>x</a:t>
            </a:r>
            <a:r>
              <a:rPr lang="en-GB" altLang="en-US" sz="3200"/>
              <a:t> = </a:t>
            </a:r>
            <a:r>
              <a:rPr lang="en-GB" altLang="en-US" sz="3200" i="1">
                <a:latin typeface="Times New Roman" panose="02020603050405020304" pitchFamily="18" charset="0"/>
              </a:rPr>
              <a:t>b</a:t>
            </a:r>
            <a:endParaRPr lang="en-GB" altLang="en-US" sz="3200" i="1" dirty="0">
              <a:latin typeface="Times New Roman" panose="02020603050405020304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94946" y="887029"/>
            <a:ext cx="7789830" cy="830997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dirty="0"/>
              <a:t>Find the exact points of intersection of y = e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x</a:t>
            </a:r>
            <a:r>
              <a:rPr lang="en-GB" altLang="en-US" sz="2400" dirty="0"/>
              <a:t> – 4 and y = 3 – 10e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– x</a:t>
            </a:r>
            <a:r>
              <a:rPr lang="en-GB" altLang="en-US" sz="2400" i="1" dirty="0">
                <a:latin typeface="Times New Roman" panose="02020603050405020304" pitchFamily="18" charset="0"/>
              </a:rPr>
              <a:t>. </a:t>
            </a:r>
            <a:r>
              <a:rPr lang="en-GB" altLang="en-US" sz="2400" dirty="0"/>
              <a:t>Check the solution using technology.</a:t>
            </a:r>
          </a:p>
        </p:txBody>
      </p:sp>
      <p:sp>
        <p:nvSpPr>
          <p:cNvPr id="7" name="Rectangle 6"/>
          <p:cNvSpPr/>
          <p:nvPr/>
        </p:nvSpPr>
        <p:spPr>
          <a:xfrm>
            <a:off x="3102542" y="2382667"/>
            <a:ext cx="3262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dirty="0"/>
              <a:t>Turn on the GDC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8" name="Rectangle 17">
            <a:hlinkClick r:id="rId2"/>
            <a:extLst>
              <a:ext uri="{FF2B5EF4-FFF2-40B4-BE49-F238E27FC236}">
                <a16:creationId xmlns:a16="http://schemas.microsoft.com/office/drawing/2014/main" id="{3627B1D9-3DDF-424A-8201-B3C3687840D6}"/>
              </a:ext>
            </a:extLst>
          </p:cNvPr>
          <p:cNvSpPr/>
          <p:nvPr/>
        </p:nvSpPr>
        <p:spPr>
          <a:xfrm>
            <a:off x="8070166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hlinkClick r:id="rId2"/>
            <a:extLst>
              <a:ext uri="{FF2B5EF4-FFF2-40B4-BE49-F238E27FC236}">
                <a16:creationId xmlns:a16="http://schemas.microsoft.com/office/drawing/2014/main" id="{72BA18FF-9B8D-413A-B591-60645ABB50EB}"/>
              </a:ext>
            </a:extLst>
          </p:cNvPr>
          <p:cNvSpPr/>
          <p:nvPr/>
        </p:nvSpPr>
        <p:spPr>
          <a:xfrm>
            <a:off x="457053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 Box 4">
            <a:extLst>
              <a:ext uri="{FF2B5EF4-FFF2-40B4-BE49-F238E27FC236}">
                <a16:creationId xmlns:a16="http://schemas.microsoft.com/office/drawing/2014/main" id="{DA182DBA-599D-3774-1FAD-D0FE4A4B3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04" y="1839098"/>
            <a:ext cx="50369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The functions meet at two points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3D358A-659F-847D-61D2-5C991A286114}"/>
              </a:ext>
            </a:extLst>
          </p:cNvPr>
          <p:cNvSpPr/>
          <p:nvPr/>
        </p:nvSpPr>
        <p:spPr>
          <a:xfrm>
            <a:off x="5033520" y="1832021"/>
            <a:ext cx="1426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(ln 2, -2)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D20C8A3-3E36-E233-AF59-38D895305D1D}"/>
              </a:ext>
            </a:extLst>
          </p:cNvPr>
          <p:cNvSpPr/>
          <p:nvPr/>
        </p:nvSpPr>
        <p:spPr>
          <a:xfrm>
            <a:off x="6955562" y="1798687"/>
            <a:ext cx="1249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(ln 5, 1)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CF87748-4A24-48CE-1C7D-3FE9E856B927}"/>
              </a:ext>
            </a:extLst>
          </p:cNvPr>
          <p:cNvSpPr/>
          <p:nvPr/>
        </p:nvSpPr>
        <p:spPr>
          <a:xfrm>
            <a:off x="6355938" y="1809902"/>
            <a:ext cx="684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rgbClr val="002060"/>
                </a:solidFill>
              </a:rPr>
              <a:t>and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6A41A1-7C30-C768-1462-326D4DCD602F}"/>
              </a:ext>
            </a:extLst>
          </p:cNvPr>
          <p:cNvSpPr/>
          <p:nvPr/>
        </p:nvSpPr>
        <p:spPr>
          <a:xfrm>
            <a:off x="3102542" y="2837664"/>
            <a:ext cx="13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MENU</a:t>
            </a:r>
            <a:endParaRPr lang="en-GB" sz="24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8EE504F-811E-F3F8-6FFA-5EA4DA7FB706}"/>
              </a:ext>
            </a:extLst>
          </p:cNvPr>
          <p:cNvSpPr/>
          <p:nvPr/>
        </p:nvSpPr>
        <p:spPr>
          <a:xfrm>
            <a:off x="4142321" y="2798306"/>
            <a:ext cx="523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5</a:t>
            </a:r>
            <a:endParaRPr lang="en-GB" sz="2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E64373B-BD4A-B476-D836-BBA41772F2A1}"/>
              </a:ext>
            </a:extLst>
          </p:cNvPr>
          <p:cNvSpPr/>
          <p:nvPr/>
        </p:nvSpPr>
        <p:spPr>
          <a:xfrm>
            <a:off x="4496496" y="2813496"/>
            <a:ext cx="1562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Graph</a:t>
            </a:r>
            <a:endParaRPr lang="en-GB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51DFC9-95F6-1BD6-3877-B5669371AF2A}"/>
              </a:ext>
            </a:extLst>
          </p:cNvPr>
          <p:cNvSpPr/>
          <p:nvPr/>
        </p:nvSpPr>
        <p:spPr>
          <a:xfrm>
            <a:off x="4666112" y="3337821"/>
            <a:ext cx="950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e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x</a:t>
            </a:r>
            <a:r>
              <a:rPr lang="en-GB" altLang="en-US" sz="2400" dirty="0"/>
              <a:t> – 4</a:t>
            </a:r>
            <a:endParaRPr lang="en-GB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D82C15-7307-385F-F5AB-123C9DF8F924}"/>
              </a:ext>
            </a:extLst>
          </p:cNvPr>
          <p:cNvSpPr/>
          <p:nvPr/>
        </p:nvSpPr>
        <p:spPr>
          <a:xfrm>
            <a:off x="3079312" y="3321777"/>
            <a:ext cx="1663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Type in Y1</a:t>
            </a:r>
            <a:endParaRPr lang="en-GB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80A37B-E289-5912-017E-EF94706EF58E}"/>
              </a:ext>
            </a:extLst>
          </p:cNvPr>
          <p:cNvSpPr/>
          <p:nvPr/>
        </p:nvSpPr>
        <p:spPr>
          <a:xfrm>
            <a:off x="6008297" y="3337821"/>
            <a:ext cx="13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EXE</a:t>
            </a:r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00CD72-44CD-3F6A-1D53-69347AC9C696}"/>
              </a:ext>
            </a:extLst>
          </p:cNvPr>
          <p:cNvSpPr/>
          <p:nvPr/>
        </p:nvSpPr>
        <p:spPr>
          <a:xfrm>
            <a:off x="4666112" y="3820452"/>
            <a:ext cx="1430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3 – 10e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– x</a:t>
            </a:r>
            <a:endParaRPr lang="en-GB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9762A9-A488-003B-5D6C-064D5A11D016}"/>
              </a:ext>
            </a:extLst>
          </p:cNvPr>
          <p:cNvSpPr/>
          <p:nvPr/>
        </p:nvSpPr>
        <p:spPr>
          <a:xfrm>
            <a:off x="3079312" y="3804408"/>
            <a:ext cx="1781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Type in Y2</a:t>
            </a:r>
            <a:endParaRPr lang="en-GB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F5A4D5-6B58-F82A-66EF-0AD25D8DBBAF}"/>
              </a:ext>
            </a:extLst>
          </p:cNvPr>
          <p:cNvSpPr/>
          <p:nvPr/>
        </p:nvSpPr>
        <p:spPr>
          <a:xfrm>
            <a:off x="6008297" y="3820452"/>
            <a:ext cx="13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EXE</a:t>
            </a:r>
            <a:endParaRPr lang="en-GB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E0EF4F-3102-610D-207D-D99D61DF0D65}"/>
              </a:ext>
            </a:extLst>
          </p:cNvPr>
          <p:cNvSpPr/>
          <p:nvPr/>
        </p:nvSpPr>
        <p:spPr>
          <a:xfrm>
            <a:off x="3149977" y="4320343"/>
            <a:ext cx="586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F6</a:t>
            </a:r>
            <a:endParaRPr lang="en-GB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4F310D-BA4A-EE91-3C8E-FF7B94286A28}"/>
              </a:ext>
            </a:extLst>
          </p:cNvPr>
          <p:cNvSpPr/>
          <p:nvPr/>
        </p:nvSpPr>
        <p:spPr>
          <a:xfrm>
            <a:off x="3673768" y="4332489"/>
            <a:ext cx="1562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Draw</a:t>
            </a:r>
            <a:endParaRPr lang="en-GB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65467E-DC9E-E7A8-A410-DEAB38BF3CF4}"/>
              </a:ext>
            </a:extLst>
          </p:cNvPr>
          <p:cNvSpPr/>
          <p:nvPr/>
        </p:nvSpPr>
        <p:spPr>
          <a:xfrm>
            <a:off x="3154297" y="4768506"/>
            <a:ext cx="586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F5</a:t>
            </a:r>
            <a:endParaRPr lang="en-GB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3F7095-4FE9-6B2E-809F-48E2946D1D18}"/>
              </a:ext>
            </a:extLst>
          </p:cNvPr>
          <p:cNvSpPr/>
          <p:nvPr/>
        </p:nvSpPr>
        <p:spPr>
          <a:xfrm>
            <a:off x="3678088" y="4780652"/>
            <a:ext cx="1562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G-Solv</a:t>
            </a:r>
            <a:endParaRPr lang="en-GB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CC2791-95F8-ED79-202A-D073BEC38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2286000"/>
            <a:ext cx="2294524" cy="429768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9E7E8E7-D112-9263-BDF3-E0E79A2471F1}"/>
              </a:ext>
            </a:extLst>
          </p:cNvPr>
          <p:cNvSpPr/>
          <p:nvPr/>
        </p:nvSpPr>
        <p:spPr>
          <a:xfrm>
            <a:off x="3158617" y="5216669"/>
            <a:ext cx="586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F5</a:t>
            </a:r>
            <a:endParaRPr lang="en-GB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2879A9-8352-356D-E9D8-691F30829499}"/>
              </a:ext>
            </a:extLst>
          </p:cNvPr>
          <p:cNvSpPr/>
          <p:nvPr/>
        </p:nvSpPr>
        <p:spPr>
          <a:xfrm>
            <a:off x="3682408" y="5228815"/>
            <a:ext cx="17162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INTSECT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0747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80979" y="73849"/>
            <a:ext cx="8229600" cy="6452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/>
              <a:t>Solving equations of the form </a:t>
            </a:r>
            <a:r>
              <a:rPr lang="en-GB" altLang="en-US" sz="3200" i="1">
                <a:latin typeface="Times New Roman" panose="02020603050405020304" pitchFamily="18" charset="0"/>
              </a:rPr>
              <a:t>a</a:t>
            </a:r>
            <a:r>
              <a:rPr lang="en-GB" altLang="en-US" sz="3200" i="1" baseline="30000">
                <a:latin typeface="Times New Roman" panose="02020603050405020304" pitchFamily="18" charset="0"/>
              </a:rPr>
              <a:t>x</a:t>
            </a:r>
            <a:r>
              <a:rPr lang="en-GB" altLang="en-US" sz="3200"/>
              <a:t> = </a:t>
            </a:r>
            <a:r>
              <a:rPr lang="en-GB" altLang="en-US" sz="3200" i="1">
                <a:latin typeface="Times New Roman" panose="02020603050405020304" pitchFamily="18" charset="0"/>
              </a:rPr>
              <a:t>b</a:t>
            </a:r>
            <a:endParaRPr lang="en-GB" altLang="en-US" sz="3200" i="1" dirty="0">
              <a:latin typeface="Times New Roman" panose="02020603050405020304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94946" y="887029"/>
            <a:ext cx="7789830" cy="830997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dirty="0"/>
              <a:t>Find the exact points of intersection of y = e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x</a:t>
            </a:r>
            <a:r>
              <a:rPr lang="en-GB" altLang="en-US" sz="2400" dirty="0"/>
              <a:t> – 4 and y = 3 – 10e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– x</a:t>
            </a:r>
            <a:r>
              <a:rPr lang="en-GB" altLang="en-US" sz="2400" i="1" dirty="0">
                <a:latin typeface="Times New Roman" panose="02020603050405020304" pitchFamily="18" charset="0"/>
              </a:rPr>
              <a:t>. </a:t>
            </a:r>
            <a:r>
              <a:rPr lang="en-GB" altLang="en-US" sz="2400" dirty="0"/>
              <a:t>Check the solution using technology.</a:t>
            </a:r>
          </a:p>
        </p:txBody>
      </p:sp>
      <p:sp>
        <p:nvSpPr>
          <p:cNvPr id="7" name="Rectangle 6"/>
          <p:cNvSpPr/>
          <p:nvPr/>
        </p:nvSpPr>
        <p:spPr>
          <a:xfrm>
            <a:off x="3102542" y="2382667"/>
            <a:ext cx="3262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dirty="0"/>
              <a:t>Turn on the GDC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8" name="Rectangle 17">
            <a:hlinkClick r:id="rId2"/>
            <a:extLst>
              <a:ext uri="{FF2B5EF4-FFF2-40B4-BE49-F238E27FC236}">
                <a16:creationId xmlns:a16="http://schemas.microsoft.com/office/drawing/2014/main" id="{3627B1D9-3DDF-424A-8201-B3C3687840D6}"/>
              </a:ext>
            </a:extLst>
          </p:cNvPr>
          <p:cNvSpPr/>
          <p:nvPr/>
        </p:nvSpPr>
        <p:spPr>
          <a:xfrm>
            <a:off x="8070166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hlinkClick r:id="rId2"/>
            <a:extLst>
              <a:ext uri="{FF2B5EF4-FFF2-40B4-BE49-F238E27FC236}">
                <a16:creationId xmlns:a16="http://schemas.microsoft.com/office/drawing/2014/main" id="{72BA18FF-9B8D-413A-B591-60645ABB50EB}"/>
              </a:ext>
            </a:extLst>
          </p:cNvPr>
          <p:cNvSpPr/>
          <p:nvPr/>
        </p:nvSpPr>
        <p:spPr>
          <a:xfrm>
            <a:off x="457053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 Box 4">
            <a:extLst>
              <a:ext uri="{FF2B5EF4-FFF2-40B4-BE49-F238E27FC236}">
                <a16:creationId xmlns:a16="http://schemas.microsoft.com/office/drawing/2014/main" id="{DA182DBA-599D-3774-1FAD-D0FE4A4B3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04" y="1839098"/>
            <a:ext cx="50369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The functions meet at two points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3D358A-659F-847D-61D2-5C991A286114}"/>
              </a:ext>
            </a:extLst>
          </p:cNvPr>
          <p:cNvSpPr/>
          <p:nvPr/>
        </p:nvSpPr>
        <p:spPr>
          <a:xfrm>
            <a:off x="5033520" y="1832021"/>
            <a:ext cx="1426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(ln 2, -2)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D20C8A3-3E36-E233-AF59-38D895305D1D}"/>
              </a:ext>
            </a:extLst>
          </p:cNvPr>
          <p:cNvSpPr/>
          <p:nvPr/>
        </p:nvSpPr>
        <p:spPr>
          <a:xfrm>
            <a:off x="6955562" y="1798687"/>
            <a:ext cx="1249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(ln 5, 1)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CF87748-4A24-48CE-1C7D-3FE9E856B927}"/>
              </a:ext>
            </a:extLst>
          </p:cNvPr>
          <p:cNvSpPr/>
          <p:nvPr/>
        </p:nvSpPr>
        <p:spPr>
          <a:xfrm>
            <a:off x="6355938" y="1809902"/>
            <a:ext cx="684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rgbClr val="002060"/>
                </a:solidFill>
              </a:rPr>
              <a:t>and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6A41A1-7C30-C768-1462-326D4DCD602F}"/>
              </a:ext>
            </a:extLst>
          </p:cNvPr>
          <p:cNvSpPr/>
          <p:nvPr/>
        </p:nvSpPr>
        <p:spPr>
          <a:xfrm>
            <a:off x="3102542" y="2837664"/>
            <a:ext cx="13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MENU</a:t>
            </a:r>
            <a:endParaRPr lang="en-GB" sz="24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8EE504F-811E-F3F8-6FFA-5EA4DA7FB706}"/>
              </a:ext>
            </a:extLst>
          </p:cNvPr>
          <p:cNvSpPr/>
          <p:nvPr/>
        </p:nvSpPr>
        <p:spPr>
          <a:xfrm>
            <a:off x="4142321" y="2798306"/>
            <a:ext cx="523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5</a:t>
            </a:r>
            <a:endParaRPr lang="en-GB" sz="2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E64373B-BD4A-B476-D836-BBA41772F2A1}"/>
              </a:ext>
            </a:extLst>
          </p:cNvPr>
          <p:cNvSpPr/>
          <p:nvPr/>
        </p:nvSpPr>
        <p:spPr>
          <a:xfrm>
            <a:off x="4496496" y="2813496"/>
            <a:ext cx="1562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Graph</a:t>
            </a:r>
            <a:endParaRPr lang="en-GB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51DFC9-95F6-1BD6-3877-B5669371AF2A}"/>
              </a:ext>
            </a:extLst>
          </p:cNvPr>
          <p:cNvSpPr/>
          <p:nvPr/>
        </p:nvSpPr>
        <p:spPr>
          <a:xfrm>
            <a:off x="4666112" y="3337821"/>
            <a:ext cx="950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e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x</a:t>
            </a:r>
            <a:r>
              <a:rPr lang="en-GB" altLang="en-US" sz="2400" dirty="0"/>
              <a:t> – 4</a:t>
            </a:r>
            <a:endParaRPr lang="en-GB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D82C15-7307-385F-F5AB-123C9DF8F924}"/>
              </a:ext>
            </a:extLst>
          </p:cNvPr>
          <p:cNvSpPr/>
          <p:nvPr/>
        </p:nvSpPr>
        <p:spPr>
          <a:xfrm>
            <a:off x="3079312" y="3321777"/>
            <a:ext cx="1663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Type in Y1</a:t>
            </a:r>
            <a:endParaRPr lang="en-GB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80A37B-E289-5912-017E-EF94706EF58E}"/>
              </a:ext>
            </a:extLst>
          </p:cNvPr>
          <p:cNvSpPr/>
          <p:nvPr/>
        </p:nvSpPr>
        <p:spPr>
          <a:xfrm>
            <a:off x="6008297" y="3337821"/>
            <a:ext cx="13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EXE</a:t>
            </a:r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00CD72-44CD-3F6A-1D53-69347AC9C696}"/>
              </a:ext>
            </a:extLst>
          </p:cNvPr>
          <p:cNvSpPr/>
          <p:nvPr/>
        </p:nvSpPr>
        <p:spPr>
          <a:xfrm>
            <a:off x="4666112" y="3820452"/>
            <a:ext cx="1430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3 – 10e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– x</a:t>
            </a:r>
            <a:endParaRPr lang="en-GB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9762A9-A488-003B-5D6C-064D5A11D016}"/>
              </a:ext>
            </a:extLst>
          </p:cNvPr>
          <p:cNvSpPr/>
          <p:nvPr/>
        </p:nvSpPr>
        <p:spPr>
          <a:xfrm>
            <a:off x="3079312" y="3804408"/>
            <a:ext cx="1781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Type in Y2</a:t>
            </a:r>
            <a:endParaRPr lang="en-GB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F5A4D5-6B58-F82A-66EF-0AD25D8DBBAF}"/>
              </a:ext>
            </a:extLst>
          </p:cNvPr>
          <p:cNvSpPr/>
          <p:nvPr/>
        </p:nvSpPr>
        <p:spPr>
          <a:xfrm>
            <a:off x="6008297" y="3820452"/>
            <a:ext cx="13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EXE</a:t>
            </a:r>
            <a:endParaRPr lang="en-GB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E0EF4F-3102-610D-207D-D99D61DF0D65}"/>
              </a:ext>
            </a:extLst>
          </p:cNvPr>
          <p:cNvSpPr/>
          <p:nvPr/>
        </p:nvSpPr>
        <p:spPr>
          <a:xfrm>
            <a:off x="3149977" y="4320343"/>
            <a:ext cx="586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F6</a:t>
            </a:r>
            <a:endParaRPr lang="en-GB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4F310D-BA4A-EE91-3C8E-FF7B94286A28}"/>
              </a:ext>
            </a:extLst>
          </p:cNvPr>
          <p:cNvSpPr/>
          <p:nvPr/>
        </p:nvSpPr>
        <p:spPr>
          <a:xfrm>
            <a:off x="3673768" y="4332489"/>
            <a:ext cx="1562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Draw</a:t>
            </a:r>
            <a:endParaRPr lang="en-GB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65467E-DC9E-E7A8-A410-DEAB38BF3CF4}"/>
              </a:ext>
            </a:extLst>
          </p:cNvPr>
          <p:cNvSpPr/>
          <p:nvPr/>
        </p:nvSpPr>
        <p:spPr>
          <a:xfrm>
            <a:off x="3154297" y="4768506"/>
            <a:ext cx="586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F5</a:t>
            </a:r>
            <a:endParaRPr lang="en-GB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3F7095-4FE9-6B2E-809F-48E2946D1D18}"/>
              </a:ext>
            </a:extLst>
          </p:cNvPr>
          <p:cNvSpPr/>
          <p:nvPr/>
        </p:nvSpPr>
        <p:spPr>
          <a:xfrm>
            <a:off x="3678088" y="4780652"/>
            <a:ext cx="1562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G-Solv</a:t>
            </a:r>
            <a:endParaRPr lang="en-GB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E7E8E7-D112-9263-BDF3-E0E79A2471F1}"/>
              </a:ext>
            </a:extLst>
          </p:cNvPr>
          <p:cNvSpPr/>
          <p:nvPr/>
        </p:nvSpPr>
        <p:spPr>
          <a:xfrm>
            <a:off x="3158617" y="5216669"/>
            <a:ext cx="586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F5</a:t>
            </a:r>
            <a:endParaRPr lang="en-GB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2879A9-8352-356D-E9D8-691F30829499}"/>
              </a:ext>
            </a:extLst>
          </p:cNvPr>
          <p:cNvSpPr/>
          <p:nvPr/>
        </p:nvSpPr>
        <p:spPr>
          <a:xfrm>
            <a:off x="3682408" y="5228815"/>
            <a:ext cx="17162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INTSECT</a:t>
            </a:r>
            <a:endParaRPr lang="en-GB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60BAF0-628D-C439-8428-73C15FC2D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2286000"/>
            <a:ext cx="2284287" cy="429768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7088788-A420-EB5E-53AC-653678E0A7A4}"/>
              </a:ext>
            </a:extLst>
          </p:cNvPr>
          <p:cNvSpPr/>
          <p:nvPr/>
        </p:nvSpPr>
        <p:spPr>
          <a:xfrm>
            <a:off x="3112000" y="5629523"/>
            <a:ext cx="384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dirty="0"/>
              <a:t>We have the first point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400A12-BB3F-B3FE-2CD5-015FEB8B47D3}"/>
              </a:ext>
            </a:extLst>
          </p:cNvPr>
          <p:cNvSpPr/>
          <p:nvPr/>
        </p:nvSpPr>
        <p:spPr>
          <a:xfrm>
            <a:off x="6644669" y="5603571"/>
            <a:ext cx="2241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(0.693147, -2)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3EE6A6E-A89D-A812-E809-D816B5C5222A}"/>
              </a:ext>
            </a:extLst>
          </p:cNvPr>
          <p:cNvSpPr/>
          <p:nvPr/>
        </p:nvSpPr>
        <p:spPr>
          <a:xfrm>
            <a:off x="3174544" y="5875674"/>
            <a:ext cx="6231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cs typeface="Times New Roman" panose="02020603050405020304" pitchFamily="18" charset="0"/>
                <a:sym typeface="Wingdings 3" panose="05040102010807070707" pitchFamily="18" charset="2"/>
              </a:rPr>
              <a:t>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25037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13"/>
          <p:cNvSpPr>
            <a:spLocks noGrp="1" noChangeArrowheads="1"/>
          </p:cNvSpPr>
          <p:nvPr>
            <p:ph type="title"/>
          </p:nvPr>
        </p:nvSpPr>
        <p:spPr>
          <a:xfrm>
            <a:off x="534573" y="112542"/>
            <a:ext cx="5791200" cy="773723"/>
          </a:xfrm>
        </p:spPr>
        <p:txBody>
          <a:bodyPr/>
          <a:lstStyle/>
          <a:p>
            <a:r>
              <a:rPr lang="en-US" b="1" dirty="0"/>
              <a:t>Exponential Equations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sz="quarter" idx="1"/>
          </p:nvPr>
        </p:nvSpPr>
        <p:spPr>
          <a:xfrm>
            <a:off x="304800" y="1371600"/>
            <a:ext cx="8534400" cy="1600200"/>
          </a:xfrm>
        </p:spPr>
        <p:txBody>
          <a:bodyPr>
            <a:normAutofit fontScale="92500"/>
          </a:bodyPr>
          <a:lstStyle/>
          <a:p>
            <a:r>
              <a:rPr lang="en-US" sz="4000" b="1" u="sng" dirty="0"/>
              <a:t>Exponential equations</a:t>
            </a:r>
            <a:r>
              <a:rPr lang="en-US" sz="4000" dirty="0"/>
              <a:t> are equations involving ‘unknowns’ as exponents.</a:t>
            </a:r>
          </a:p>
        </p:txBody>
      </p:sp>
      <p:sp>
        <p:nvSpPr>
          <p:cNvPr id="2" name="Rectangle 1"/>
          <p:cNvSpPr/>
          <p:nvPr/>
        </p:nvSpPr>
        <p:spPr>
          <a:xfrm>
            <a:off x="1414974" y="3200400"/>
            <a:ext cx="57173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For </a:t>
            </a:r>
            <a:r>
              <a:rPr lang="en-US" sz="4000" dirty="0">
                <a:latin typeface="+mn-lt"/>
              </a:rPr>
              <a:t>example</a:t>
            </a:r>
            <a:r>
              <a:rPr lang="en-US" sz="4000" dirty="0"/>
              <a:t> </a:t>
            </a:r>
            <a:r>
              <a:rPr lang="en-US" sz="4000" b="1" dirty="0">
                <a:cs typeface="Times New Roman" pitchFamily="18" charset="0"/>
              </a:rPr>
              <a:t> 5</a:t>
            </a:r>
            <a:r>
              <a:rPr lang="en-US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dirty="0">
                <a:cs typeface="Times New Roman" pitchFamily="18" charset="0"/>
              </a:rPr>
              <a:t> = 25</a:t>
            </a:r>
          </a:p>
        </p:txBody>
      </p:sp>
      <p:sp>
        <p:nvSpPr>
          <p:cNvPr id="3" name="Rectangle 2"/>
          <p:cNvSpPr/>
          <p:nvPr/>
        </p:nvSpPr>
        <p:spPr>
          <a:xfrm>
            <a:off x="4800600" y="4136886"/>
            <a:ext cx="15119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dirty="0">
                <a:cs typeface="Times New Roman" pitchFamily="18" charset="0"/>
              </a:rPr>
              <a:t> = 2</a:t>
            </a:r>
            <a:endParaRPr lang="en-GB" sz="4000" dirty="0"/>
          </a:p>
        </p:txBody>
      </p: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0369C621-9654-4C71-822C-68477FF1D593}"/>
              </a:ext>
            </a:extLst>
          </p:cNvPr>
          <p:cNvSpPr/>
          <p:nvPr/>
        </p:nvSpPr>
        <p:spPr>
          <a:xfrm>
            <a:off x="8070166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id="{1214F7F5-8827-4441-AABF-1EE8CEB417D1}"/>
              </a:ext>
            </a:extLst>
          </p:cNvPr>
          <p:cNvSpPr/>
          <p:nvPr/>
        </p:nvSpPr>
        <p:spPr>
          <a:xfrm>
            <a:off x="457053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 build="p"/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80979" y="73849"/>
            <a:ext cx="8229600" cy="6452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/>
              <a:t>Solving equations of the form </a:t>
            </a:r>
            <a:r>
              <a:rPr lang="en-GB" altLang="en-US" sz="3200" i="1">
                <a:latin typeface="Times New Roman" panose="02020603050405020304" pitchFamily="18" charset="0"/>
              </a:rPr>
              <a:t>a</a:t>
            </a:r>
            <a:r>
              <a:rPr lang="en-GB" altLang="en-US" sz="3200" i="1" baseline="30000">
                <a:latin typeface="Times New Roman" panose="02020603050405020304" pitchFamily="18" charset="0"/>
              </a:rPr>
              <a:t>x</a:t>
            </a:r>
            <a:r>
              <a:rPr lang="en-GB" altLang="en-US" sz="3200"/>
              <a:t> = </a:t>
            </a:r>
            <a:r>
              <a:rPr lang="en-GB" altLang="en-US" sz="3200" i="1">
                <a:latin typeface="Times New Roman" panose="02020603050405020304" pitchFamily="18" charset="0"/>
              </a:rPr>
              <a:t>b</a:t>
            </a:r>
            <a:endParaRPr lang="en-GB" altLang="en-US" sz="3200" i="1" dirty="0">
              <a:latin typeface="Times New Roman" panose="02020603050405020304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94946" y="887029"/>
            <a:ext cx="7789830" cy="830997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dirty="0"/>
              <a:t>Find the exact points of intersection of y = e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x</a:t>
            </a:r>
            <a:r>
              <a:rPr lang="en-GB" altLang="en-US" sz="2400" dirty="0"/>
              <a:t> – 4 and y = 3 – 10e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– x</a:t>
            </a:r>
            <a:r>
              <a:rPr lang="en-GB" altLang="en-US" sz="2400" i="1" dirty="0">
                <a:latin typeface="Times New Roman" panose="02020603050405020304" pitchFamily="18" charset="0"/>
              </a:rPr>
              <a:t>. </a:t>
            </a:r>
            <a:r>
              <a:rPr lang="en-GB" altLang="en-US" sz="2400" dirty="0"/>
              <a:t>Check the solution using technology.</a:t>
            </a:r>
          </a:p>
        </p:txBody>
      </p:sp>
      <p:sp>
        <p:nvSpPr>
          <p:cNvPr id="7" name="Rectangle 6"/>
          <p:cNvSpPr/>
          <p:nvPr/>
        </p:nvSpPr>
        <p:spPr>
          <a:xfrm>
            <a:off x="3102542" y="2382667"/>
            <a:ext cx="3262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dirty="0"/>
              <a:t>Turn on the GDC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8" name="Rectangle 17">
            <a:hlinkClick r:id="rId2"/>
            <a:extLst>
              <a:ext uri="{FF2B5EF4-FFF2-40B4-BE49-F238E27FC236}">
                <a16:creationId xmlns:a16="http://schemas.microsoft.com/office/drawing/2014/main" id="{3627B1D9-3DDF-424A-8201-B3C3687840D6}"/>
              </a:ext>
            </a:extLst>
          </p:cNvPr>
          <p:cNvSpPr/>
          <p:nvPr/>
        </p:nvSpPr>
        <p:spPr>
          <a:xfrm>
            <a:off x="8070166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hlinkClick r:id="rId2"/>
            <a:extLst>
              <a:ext uri="{FF2B5EF4-FFF2-40B4-BE49-F238E27FC236}">
                <a16:creationId xmlns:a16="http://schemas.microsoft.com/office/drawing/2014/main" id="{72BA18FF-9B8D-413A-B591-60645ABB50EB}"/>
              </a:ext>
            </a:extLst>
          </p:cNvPr>
          <p:cNvSpPr/>
          <p:nvPr/>
        </p:nvSpPr>
        <p:spPr>
          <a:xfrm>
            <a:off x="457053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 Box 4">
            <a:extLst>
              <a:ext uri="{FF2B5EF4-FFF2-40B4-BE49-F238E27FC236}">
                <a16:creationId xmlns:a16="http://schemas.microsoft.com/office/drawing/2014/main" id="{DA182DBA-599D-3774-1FAD-D0FE4A4B3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04" y="1839098"/>
            <a:ext cx="50369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The functions meet at two points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3D358A-659F-847D-61D2-5C991A286114}"/>
              </a:ext>
            </a:extLst>
          </p:cNvPr>
          <p:cNvSpPr/>
          <p:nvPr/>
        </p:nvSpPr>
        <p:spPr>
          <a:xfrm>
            <a:off x="5033520" y="1832021"/>
            <a:ext cx="1426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(ln 2, -2)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D20C8A3-3E36-E233-AF59-38D895305D1D}"/>
              </a:ext>
            </a:extLst>
          </p:cNvPr>
          <p:cNvSpPr/>
          <p:nvPr/>
        </p:nvSpPr>
        <p:spPr>
          <a:xfrm>
            <a:off x="6955562" y="1798687"/>
            <a:ext cx="1249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(ln 5, 1)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CF87748-4A24-48CE-1C7D-3FE9E856B927}"/>
              </a:ext>
            </a:extLst>
          </p:cNvPr>
          <p:cNvSpPr/>
          <p:nvPr/>
        </p:nvSpPr>
        <p:spPr>
          <a:xfrm>
            <a:off x="6355938" y="1809902"/>
            <a:ext cx="684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rgbClr val="002060"/>
                </a:solidFill>
              </a:rPr>
              <a:t>and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6A41A1-7C30-C768-1462-326D4DCD602F}"/>
              </a:ext>
            </a:extLst>
          </p:cNvPr>
          <p:cNvSpPr/>
          <p:nvPr/>
        </p:nvSpPr>
        <p:spPr>
          <a:xfrm>
            <a:off x="3102542" y="2837664"/>
            <a:ext cx="13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MENU</a:t>
            </a:r>
            <a:endParaRPr lang="en-GB" sz="24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8EE504F-811E-F3F8-6FFA-5EA4DA7FB706}"/>
              </a:ext>
            </a:extLst>
          </p:cNvPr>
          <p:cNvSpPr/>
          <p:nvPr/>
        </p:nvSpPr>
        <p:spPr>
          <a:xfrm>
            <a:off x="4142321" y="2798306"/>
            <a:ext cx="523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5</a:t>
            </a:r>
            <a:endParaRPr lang="en-GB" sz="2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E64373B-BD4A-B476-D836-BBA41772F2A1}"/>
              </a:ext>
            </a:extLst>
          </p:cNvPr>
          <p:cNvSpPr/>
          <p:nvPr/>
        </p:nvSpPr>
        <p:spPr>
          <a:xfrm>
            <a:off x="4496496" y="2813496"/>
            <a:ext cx="1562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Graph</a:t>
            </a:r>
            <a:endParaRPr lang="en-GB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51DFC9-95F6-1BD6-3877-B5669371AF2A}"/>
              </a:ext>
            </a:extLst>
          </p:cNvPr>
          <p:cNvSpPr/>
          <p:nvPr/>
        </p:nvSpPr>
        <p:spPr>
          <a:xfrm>
            <a:off x="4666112" y="3337821"/>
            <a:ext cx="950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e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x</a:t>
            </a:r>
            <a:r>
              <a:rPr lang="en-GB" altLang="en-US" sz="2400" dirty="0"/>
              <a:t> – 4</a:t>
            </a:r>
            <a:endParaRPr lang="en-GB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D82C15-7307-385F-F5AB-123C9DF8F924}"/>
              </a:ext>
            </a:extLst>
          </p:cNvPr>
          <p:cNvSpPr/>
          <p:nvPr/>
        </p:nvSpPr>
        <p:spPr>
          <a:xfrm>
            <a:off x="3079312" y="3321777"/>
            <a:ext cx="1663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Type in Y1</a:t>
            </a:r>
            <a:endParaRPr lang="en-GB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80A37B-E289-5912-017E-EF94706EF58E}"/>
              </a:ext>
            </a:extLst>
          </p:cNvPr>
          <p:cNvSpPr/>
          <p:nvPr/>
        </p:nvSpPr>
        <p:spPr>
          <a:xfrm>
            <a:off x="6008297" y="3337821"/>
            <a:ext cx="13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EXE</a:t>
            </a:r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00CD72-44CD-3F6A-1D53-69347AC9C696}"/>
              </a:ext>
            </a:extLst>
          </p:cNvPr>
          <p:cNvSpPr/>
          <p:nvPr/>
        </p:nvSpPr>
        <p:spPr>
          <a:xfrm>
            <a:off x="4666112" y="3820452"/>
            <a:ext cx="1430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3 – 10e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– x</a:t>
            </a:r>
            <a:endParaRPr lang="en-GB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9762A9-A488-003B-5D6C-064D5A11D016}"/>
              </a:ext>
            </a:extLst>
          </p:cNvPr>
          <p:cNvSpPr/>
          <p:nvPr/>
        </p:nvSpPr>
        <p:spPr>
          <a:xfrm>
            <a:off x="3079312" y="3804408"/>
            <a:ext cx="1781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Type in Y2</a:t>
            </a:r>
            <a:endParaRPr lang="en-GB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F5A4D5-6B58-F82A-66EF-0AD25D8DBBAF}"/>
              </a:ext>
            </a:extLst>
          </p:cNvPr>
          <p:cNvSpPr/>
          <p:nvPr/>
        </p:nvSpPr>
        <p:spPr>
          <a:xfrm>
            <a:off x="6008297" y="3820452"/>
            <a:ext cx="13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EXE</a:t>
            </a:r>
            <a:endParaRPr lang="en-GB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E0EF4F-3102-610D-207D-D99D61DF0D65}"/>
              </a:ext>
            </a:extLst>
          </p:cNvPr>
          <p:cNvSpPr/>
          <p:nvPr/>
        </p:nvSpPr>
        <p:spPr>
          <a:xfrm>
            <a:off x="3149977" y="4320343"/>
            <a:ext cx="586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F6</a:t>
            </a:r>
            <a:endParaRPr lang="en-GB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4F310D-BA4A-EE91-3C8E-FF7B94286A28}"/>
              </a:ext>
            </a:extLst>
          </p:cNvPr>
          <p:cNvSpPr/>
          <p:nvPr/>
        </p:nvSpPr>
        <p:spPr>
          <a:xfrm>
            <a:off x="3673768" y="4332489"/>
            <a:ext cx="1562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Draw</a:t>
            </a:r>
            <a:endParaRPr lang="en-GB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65467E-DC9E-E7A8-A410-DEAB38BF3CF4}"/>
              </a:ext>
            </a:extLst>
          </p:cNvPr>
          <p:cNvSpPr/>
          <p:nvPr/>
        </p:nvSpPr>
        <p:spPr>
          <a:xfrm>
            <a:off x="3154297" y="4768506"/>
            <a:ext cx="586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F5</a:t>
            </a:r>
            <a:endParaRPr lang="en-GB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3F7095-4FE9-6B2E-809F-48E2946D1D18}"/>
              </a:ext>
            </a:extLst>
          </p:cNvPr>
          <p:cNvSpPr/>
          <p:nvPr/>
        </p:nvSpPr>
        <p:spPr>
          <a:xfrm>
            <a:off x="3678088" y="4780652"/>
            <a:ext cx="1562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G-Solv</a:t>
            </a:r>
            <a:endParaRPr lang="en-GB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E7E8E7-D112-9263-BDF3-E0E79A2471F1}"/>
              </a:ext>
            </a:extLst>
          </p:cNvPr>
          <p:cNvSpPr/>
          <p:nvPr/>
        </p:nvSpPr>
        <p:spPr>
          <a:xfrm>
            <a:off x="3158617" y="5216669"/>
            <a:ext cx="586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F5</a:t>
            </a:r>
            <a:endParaRPr lang="en-GB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2879A9-8352-356D-E9D8-691F30829499}"/>
              </a:ext>
            </a:extLst>
          </p:cNvPr>
          <p:cNvSpPr/>
          <p:nvPr/>
        </p:nvSpPr>
        <p:spPr>
          <a:xfrm>
            <a:off x="3682408" y="5228815"/>
            <a:ext cx="17162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INTSECT</a:t>
            </a:r>
            <a:endParaRPr lang="en-GB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7088788-A420-EB5E-53AC-653678E0A7A4}"/>
              </a:ext>
            </a:extLst>
          </p:cNvPr>
          <p:cNvSpPr/>
          <p:nvPr/>
        </p:nvSpPr>
        <p:spPr>
          <a:xfrm>
            <a:off x="3112000" y="5629523"/>
            <a:ext cx="384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dirty="0"/>
              <a:t>We have the first point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400A12-BB3F-B3FE-2CD5-015FEB8B47D3}"/>
              </a:ext>
            </a:extLst>
          </p:cNvPr>
          <p:cNvSpPr/>
          <p:nvPr/>
        </p:nvSpPr>
        <p:spPr>
          <a:xfrm>
            <a:off x="6644669" y="5603571"/>
            <a:ext cx="2241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(0.693147, -2)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0F4E33-CFF4-FC76-7193-5369D0367020}"/>
              </a:ext>
            </a:extLst>
          </p:cNvPr>
          <p:cNvSpPr/>
          <p:nvPr/>
        </p:nvSpPr>
        <p:spPr>
          <a:xfrm>
            <a:off x="3424526" y="6130655"/>
            <a:ext cx="384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dirty="0"/>
              <a:t>The second point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E5A242-E986-85DF-3911-EC03C189E4A1}"/>
              </a:ext>
            </a:extLst>
          </p:cNvPr>
          <p:cNvSpPr/>
          <p:nvPr/>
        </p:nvSpPr>
        <p:spPr>
          <a:xfrm>
            <a:off x="5920081" y="6126953"/>
            <a:ext cx="2388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(1.60943791, 1)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739E29-8C6C-F266-9BDA-93B60E2EFDA4}"/>
              </a:ext>
            </a:extLst>
          </p:cNvPr>
          <p:cNvSpPr/>
          <p:nvPr/>
        </p:nvSpPr>
        <p:spPr>
          <a:xfrm>
            <a:off x="3174544" y="5875674"/>
            <a:ext cx="6231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cs typeface="Times New Roman" panose="02020603050405020304" pitchFamily="18" charset="0"/>
                <a:sym typeface="Wingdings 3" panose="05040102010807070707" pitchFamily="18" charset="2"/>
              </a:rPr>
              <a:t></a:t>
            </a:r>
            <a:endParaRPr lang="en-GB" sz="44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9B8241C-ADB6-891F-09E2-C191F4BA3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2286000"/>
            <a:ext cx="2258475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1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6566" y="105170"/>
            <a:ext cx="8702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dirty="0"/>
              <a:t>Exponential functions in Real life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334" y="732894"/>
            <a:ext cx="86859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Example 2: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The population, 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400" dirty="0"/>
              <a:t>(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400" dirty="0"/>
              <a:t>),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thousands, of a city is modelled by the function 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400" dirty="0"/>
              <a:t>(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400" dirty="0"/>
              <a:t>) = 15e</a:t>
            </a:r>
            <a:r>
              <a:rPr lang="en-GB" sz="2400" baseline="30000" dirty="0"/>
              <a:t>(–0.0145)</a:t>
            </a:r>
            <a:r>
              <a:rPr lang="en-GB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400" dirty="0"/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400" dirty="0"/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is the number of years after 1 January 2015.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6966" y="2496205"/>
            <a:ext cx="537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is the number of years after 2015.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143391" y="3456002"/>
            <a:ext cx="2825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400" dirty="0"/>
              <a:t>(</a:t>
            </a:r>
            <a:r>
              <a:rPr lang="en-GB" sz="2400" dirty="0">
                <a:cs typeface="Times New Roman" panose="02020603050405020304" pitchFamily="18" charset="0"/>
              </a:rPr>
              <a:t>0</a:t>
            </a:r>
            <a:r>
              <a:rPr lang="en-GB" sz="2400" dirty="0"/>
              <a:t>) = 15e</a:t>
            </a:r>
            <a:r>
              <a:rPr lang="en-GB" sz="2400" baseline="30000" dirty="0"/>
              <a:t> (–0.0145)</a:t>
            </a:r>
            <a:r>
              <a:rPr lang="en-GB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06595" y="1844824"/>
            <a:ext cx="84418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(a) What was the population of the city in 2015?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614196" y="5537256"/>
            <a:ext cx="5838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population in 2015 was 15 000</a:t>
            </a:r>
            <a:endParaRPr lang="en-GB" sz="2400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41233" y="2504510"/>
            <a:ext cx="21239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2015 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400" dirty="0"/>
              <a:t> = 0</a:t>
            </a:r>
            <a:endParaRPr lang="en-GB" sz="2400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43391" y="4100068"/>
            <a:ext cx="24932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400" dirty="0"/>
              <a:t>(</a:t>
            </a:r>
            <a:r>
              <a:rPr lang="en-GB" sz="2400" dirty="0">
                <a:cs typeface="Times New Roman" panose="02020603050405020304" pitchFamily="18" charset="0"/>
              </a:rPr>
              <a:t>0</a:t>
            </a:r>
            <a:r>
              <a:rPr lang="en-GB" sz="2400" dirty="0"/>
              <a:t>) = 15e</a:t>
            </a:r>
            <a:r>
              <a:rPr lang="en-GB" sz="2400" baseline="30000" dirty="0"/>
              <a:t>0</a:t>
            </a:r>
            <a:endParaRPr lang="en-GB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6429" y="3517557"/>
            <a:ext cx="2611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Substituting</a:t>
            </a:r>
            <a:r>
              <a:rPr lang="en-GB" sz="2000" dirty="0">
                <a:solidFill>
                  <a:srgbClr val="FF6600"/>
                </a:solidFill>
              </a:rPr>
              <a:t> </a:t>
            </a:r>
            <a:r>
              <a:rPr lang="en-GB" sz="2000" i="1" dirty="0">
                <a:solidFill>
                  <a:srgbClr val="FF6600"/>
                </a:solidFill>
              </a:rPr>
              <a:t>t</a:t>
            </a:r>
            <a:r>
              <a:rPr lang="en-GB" sz="2000" dirty="0">
                <a:solidFill>
                  <a:srgbClr val="FF6600"/>
                </a:solidFill>
              </a:rPr>
              <a:t> = 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43392" y="4666819"/>
            <a:ext cx="1765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400" dirty="0"/>
              <a:t>(</a:t>
            </a:r>
            <a:r>
              <a:rPr lang="en-GB" sz="2400" dirty="0">
                <a:cs typeface="Times New Roman" panose="02020603050405020304" pitchFamily="18" charset="0"/>
              </a:rPr>
              <a:t>0</a:t>
            </a:r>
            <a:r>
              <a:rPr lang="en-GB" sz="2400" dirty="0"/>
              <a:t>) = 15</a:t>
            </a:r>
            <a:endParaRPr lang="en-GB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C93206B1-C574-4424-AEEF-6563CDE94A39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2"/>
            <a:extLst>
              <a:ext uri="{FF2B5EF4-FFF2-40B4-BE49-F238E27FC236}">
                <a16:creationId xmlns:a16="http://schemas.microsoft.com/office/drawing/2014/main" id="{372AA0EE-07C0-476F-B25E-2368F7826E20}"/>
              </a:ext>
            </a:extLst>
          </p:cNvPr>
          <p:cNvSpPr/>
          <p:nvPr/>
        </p:nvSpPr>
        <p:spPr>
          <a:xfrm>
            <a:off x="571500" y="6553238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75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32" grpId="0"/>
      <p:bldP spid="30" grpId="0"/>
      <p:bldP spid="34" grpId="0"/>
      <p:bldP spid="35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6566" y="105170"/>
            <a:ext cx="8702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dirty="0"/>
              <a:t>Exponential functions in Real life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6429" y="2737408"/>
            <a:ext cx="6425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Calculate the population one year after 2015.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818464" y="3267371"/>
            <a:ext cx="24932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400" dirty="0"/>
              <a:t>(</a:t>
            </a:r>
            <a:r>
              <a:rPr lang="en-GB" sz="2400" dirty="0">
                <a:cs typeface="Times New Roman" panose="02020603050405020304" pitchFamily="18" charset="0"/>
              </a:rPr>
              <a:t>1</a:t>
            </a:r>
            <a:r>
              <a:rPr lang="en-GB" sz="2400" dirty="0"/>
              <a:t>)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GB" sz="2400" dirty="0"/>
              <a:t> 15e</a:t>
            </a:r>
            <a:r>
              <a:rPr lang="en-GB" baseline="30000" dirty="0"/>
              <a:t>(–0.0145) 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06595" y="1844824"/>
            <a:ext cx="84418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(b) By what percentage is the population of the city changing each year?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06595" y="5847238"/>
            <a:ext cx="82659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population is decreasing at the rate of 1.4% each year</a:t>
            </a:r>
            <a:endParaRPr lang="en-GB" sz="2400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19776" y="2697997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400" dirty="0"/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GB" sz="2400" dirty="0"/>
              <a:t> 1</a:t>
            </a:r>
            <a:endParaRPr lang="en-GB" sz="2400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93940" y="3794446"/>
            <a:ext cx="14780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15e</a:t>
            </a:r>
            <a:r>
              <a:rPr lang="en-GB" baseline="30000" dirty="0"/>
              <a:t>(–0.0145)</a:t>
            </a:r>
            <a:endParaRPr lang="en-GB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6429" y="3332781"/>
            <a:ext cx="2611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Substituting</a:t>
            </a:r>
            <a:r>
              <a:rPr lang="en-GB" sz="2000" dirty="0">
                <a:solidFill>
                  <a:srgbClr val="FF6600"/>
                </a:solidFill>
              </a:rPr>
              <a:t> </a:t>
            </a:r>
            <a:r>
              <a:rPr lang="en-GB" sz="2000" i="1" dirty="0">
                <a:solidFill>
                  <a:srgbClr val="FF6600"/>
                </a:solidFill>
              </a:rPr>
              <a:t>t</a:t>
            </a:r>
            <a:r>
              <a:rPr lang="en-GB" sz="2000" dirty="0">
                <a:solidFill>
                  <a:srgbClr val="FF6600"/>
                </a:solidFill>
              </a:rPr>
              <a:t> = 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06394" y="4955183"/>
            <a:ext cx="1765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GB" sz="2400" dirty="0"/>
              <a:t> 0.986</a:t>
            </a:r>
            <a:endParaRPr lang="en-GB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5858" y="3848174"/>
            <a:ext cx="26114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the rate of increase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03962" y="4185130"/>
            <a:ext cx="711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15</a:t>
            </a:r>
            <a:endParaRPr lang="en-GB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175285" y="4201247"/>
            <a:ext cx="118872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818464" y="4490231"/>
            <a:ext cx="1394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GB" sz="2400" dirty="0"/>
              <a:t> e</a:t>
            </a:r>
            <a:r>
              <a:rPr lang="en-GB" baseline="30000" dirty="0"/>
              <a:t>(–0.0145) </a:t>
            </a:r>
            <a:endParaRPr lang="en-GB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50136" y="3299162"/>
            <a:ext cx="1765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400" dirty="0"/>
              <a:t>(</a:t>
            </a:r>
            <a:r>
              <a:rPr lang="en-GB" sz="2400" dirty="0">
                <a:cs typeface="Times New Roman" panose="02020603050405020304" pitchFamily="18" charset="0"/>
              </a:rPr>
              <a:t>0</a:t>
            </a:r>
            <a:r>
              <a:rPr lang="en-GB" sz="2400" dirty="0"/>
              <a:t>)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GB" sz="2400" dirty="0"/>
              <a:t> 15</a:t>
            </a:r>
            <a:endParaRPr lang="en-GB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hlinkClick r:id="rId2"/>
            <a:extLst>
              <a:ext uri="{FF2B5EF4-FFF2-40B4-BE49-F238E27FC236}">
                <a16:creationId xmlns:a16="http://schemas.microsoft.com/office/drawing/2014/main" id="{AE32D3BD-BDA4-46D5-98E4-9610DDF483B9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2"/>
            <a:extLst>
              <a:ext uri="{FF2B5EF4-FFF2-40B4-BE49-F238E27FC236}">
                <a16:creationId xmlns:a16="http://schemas.microsoft.com/office/drawing/2014/main" id="{7610F2EE-15C7-4972-94B4-33DEDD535889}"/>
              </a:ext>
            </a:extLst>
          </p:cNvPr>
          <p:cNvSpPr/>
          <p:nvPr/>
        </p:nvSpPr>
        <p:spPr>
          <a:xfrm>
            <a:off x="571500" y="6553238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44E9C3-0F09-1460-41D9-59C2D71AD859}"/>
              </a:ext>
            </a:extLst>
          </p:cNvPr>
          <p:cNvSpPr/>
          <p:nvPr/>
        </p:nvSpPr>
        <p:spPr>
          <a:xfrm>
            <a:off x="243334" y="732894"/>
            <a:ext cx="86859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Example 2: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The population, 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400" dirty="0"/>
              <a:t>(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400" dirty="0"/>
              <a:t>),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thousands, of a city is modelled by the function 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400" dirty="0"/>
              <a:t>(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400" dirty="0"/>
              <a:t>) = 15e</a:t>
            </a:r>
            <a:r>
              <a:rPr lang="en-GB" sz="2400" baseline="30000" dirty="0"/>
              <a:t>(–0.0145)</a:t>
            </a:r>
            <a:r>
              <a:rPr lang="en-GB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400" dirty="0"/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400" dirty="0"/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is the number of years after 1 January 2015.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226EBC-8F5F-93FE-905C-639BFC1D6E69}"/>
              </a:ext>
            </a:extLst>
          </p:cNvPr>
          <p:cNvSpPr/>
          <p:nvPr/>
        </p:nvSpPr>
        <p:spPr>
          <a:xfrm>
            <a:off x="238856" y="5404109"/>
            <a:ext cx="4673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calculate percentage change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CD6D2F-B14B-A185-1105-BED82B8649C9}"/>
              </a:ext>
            </a:extLst>
          </p:cNvPr>
          <p:cNvSpPr/>
          <p:nvPr/>
        </p:nvSpPr>
        <p:spPr>
          <a:xfrm>
            <a:off x="4905328" y="5442657"/>
            <a:ext cx="1765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0.986 - 1</a:t>
            </a:r>
            <a:endParaRPr lang="en-GB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779B8B-7CAC-8417-72A0-FE381562513B}"/>
              </a:ext>
            </a:extLst>
          </p:cNvPr>
          <p:cNvSpPr/>
          <p:nvPr/>
        </p:nvSpPr>
        <p:spPr>
          <a:xfrm>
            <a:off x="6413350" y="5435561"/>
            <a:ext cx="1396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GB" sz="2400" dirty="0"/>
              <a:t> -0.014</a:t>
            </a:r>
            <a:endParaRPr lang="en-GB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2537A2-7960-6DDF-FD1E-5BFB7D403A8D}"/>
              </a:ext>
            </a:extLst>
          </p:cNvPr>
          <p:cNvSpPr/>
          <p:nvPr/>
        </p:nvSpPr>
        <p:spPr>
          <a:xfrm>
            <a:off x="7621772" y="5428464"/>
            <a:ext cx="1396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GB" sz="2400" dirty="0"/>
              <a:t> 100%</a:t>
            </a:r>
            <a:endParaRPr lang="en-GB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52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32" grpId="0"/>
      <p:bldP spid="30" grpId="0"/>
      <p:bldP spid="34" grpId="0"/>
      <p:bldP spid="35" grpId="0"/>
      <p:bldP spid="15" grpId="0"/>
      <p:bldP spid="12" grpId="0"/>
      <p:bldP spid="13" grpId="0"/>
      <p:bldP spid="16" grpId="0"/>
      <p:bldP spid="17" grpId="0"/>
      <p:bldP spid="4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6566" y="105170"/>
            <a:ext cx="8702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dirty="0"/>
              <a:t>Exponential functions in Real life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76285" y="2586888"/>
            <a:ext cx="2871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On 1 January 2035.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24736" y="3286724"/>
            <a:ext cx="28113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400" dirty="0"/>
              <a:t>(</a:t>
            </a:r>
            <a:r>
              <a:rPr lang="en-GB" sz="2400" dirty="0">
                <a:cs typeface="Times New Roman" panose="02020603050405020304" pitchFamily="18" charset="0"/>
              </a:rPr>
              <a:t>20</a:t>
            </a:r>
            <a:r>
              <a:rPr lang="en-GB" sz="2400" dirty="0"/>
              <a:t>)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GB" sz="2400" dirty="0"/>
              <a:t>15e</a:t>
            </a:r>
            <a:r>
              <a:rPr lang="en-GB" sz="2400" baseline="30000" dirty="0"/>
              <a:t> </a:t>
            </a:r>
            <a:r>
              <a:rPr lang="en-GB" baseline="30000" dirty="0"/>
              <a:t>(–0.0145)20</a:t>
            </a:r>
            <a:endParaRPr lang="en-GB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6595" y="1844824"/>
            <a:ext cx="84418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(c) What will the population of the city be on 1 January 2035?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476514" y="5534629"/>
            <a:ext cx="6741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2035 the population will be 11 220</a:t>
            </a:r>
            <a:endParaRPr lang="en-GB" sz="2400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781880" y="2545079"/>
            <a:ext cx="1052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400" dirty="0"/>
              <a:t> = 20</a:t>
            </a:r>
            <a:endParaRPr lang="en-GB" sz="2400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6429" y="3332781"/>
            <a:ext cx="2611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Substituting</a:t>
            </a:r>
            <a:r>
              <a:rPr lang="en-GB" sz="2000" dirty="0">
                <a:solidFill>
                  <a:srgbClr val="FF6600"/>
                </a:solidFill>
              </a:rPr>
              <a:t> </a:t>
            </a:r>
            <a:r>
              <a:rPr lang="en-GB" sz="2000" i="1" dirty="0">
                <a:solidFill>
                  <a:srgbClr val="FF6600"/>
                </a:solidFill>
              </a:rPr>
              <a:t>t </a:t>
            </a:r>
            <a:r>
              <a:rPr lang="en-GB" sz="2000" dirty="0">
                <a:solidFill>
                  <a:srgbClr val="FF6600"/>
                </a:solidFill>
              </a:rPr>
              <a:t>= 20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97702" y="4619458"/>
            <a:ext cx="1765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GB" sz="2400" dirty="0"/>
              <a:t> 11.22</a:t>
            </a:r>
            <a:endParaRPr lang="en-GB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36368" y="3877394"/>
            <a:ext cx="1726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GB" sz="2400" dirty="0"/>
              <a:t>15e</a:t>
            </a:r>
            <a:r>
              <a:rPr lang="en-GB" baseline="30000" dirty="0"/>
              <a:t>–0.29</a:t>
            </a:r>
            <a:endParaRPr lang="en-GB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814E26A6-301E-4B70-8D6F-86FB5C16BBE0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2"/>
            <a:extLst>
              <a:ext uri="{FF2B5EF4-FFF2-40B4-BE49-F238E27FC236}">
                <a16:creationId xmlns:a16="http://schemas.microsoft.com/office/drawing/2014/main" id="{0014230C-8AC2-465C-977E-15DFC5C2C516}"/>
              </a:ext>
            </a:extLst>
          </p:cNvPr>
          <p:cNvSpPr/>
          <p:nvPr/>
        </p:nvSpPr>
        <p:spPr>
          <a:xfrm>
            <a:off x="571500" y="6553238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DD25C2-EB25-2365-C42B-AA06008182ED}"/>
              </a:ext>
            </a:extLst>
          </p:cNvPr>
          <p:cNvSpPr/>
          <p:nvPr/>
        </p:nvSpPr>
        <p:spPr>
          <a:xfrm>
            <a:off x="243334" y="732894"/>
            <a:ext cx="86859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Example 2: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The population, 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400" dirty="0"/>
              <a:t>(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400" dirty="0"/>
              <a:t>),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thousands, of a city is modelled by the function 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400" dirty="0"/>
              <a:t>(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400" dirty="0"/>
              <a:t>) = 15e</a:t>
            </a:r>
            <a:r>
              <a:rPr lang="en-GB" sz="2400" baseline="30000" dirty="0"/>
              <a:t>(–0.0145)</a:t>
            </a:r>
            <a:r>
              <a:rPr lang="en-GB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400" dirty="0"/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400" dirty="0"/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is the number of years after 1 January 2015. </a:t>
            </a:r>
          </a:p>
        </p:txBody>
      </p:sp>
    </p:spTree>
    <p:extLst>
      <p:ext uri="{BB962C8B-B14F-4D97-AF65-F5344CB8AC3E}">
        <p14:creationId xmlns:p14="http://schemas.microsoft.com/office/powerpoint/2010/main" val="409917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32" grpId="0"/>
      <p:bldP spid="30" grpId="0"/>
      <p:bldP spid="35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6566" y="105170"/>
            <a:ext cx="8702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dirty="0"/>
              <a:t>Exponential functions in Real life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4723" y="2272774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When population is 10 000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15901" y="2773711"/>
            <a:ext cx="24932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10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GB" sz="2400" dirty="0"/>
              <a:t> 15e</a:t>
            </a:r>
            <a:r>
              <a:rPr lang="en-GB" baseline="30000" dirty="0"/>
              <a:t>(–0.0145)</a:t>
            </a:r>
            <a:r>
              <a:rPr lang="en-GB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06595" y="1844824"/>
            <a:ext cx="84418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(d) When will the city’s population be less than 10 000?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76708" y="6186697"/>
            <a:ext cx="7800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population will be less than 10 000 in the year 28, that is, during 2043</a:t>
            </a:r>
            <a:endParaRPr lang="en-GB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04596" y="2272774"/>
            <a:ext cx="1816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2400" dirty="0"/>
              <a:t> = 10</a:t>
            </a:r>
            <a:endParaRPr lang="en-GB" sz="2400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2781" y="2741660"/>
            <a:ext cx="2611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Substituting </a:t>
            </a:r>
            <a:r>
              <a:rPr lang="en-GB" sz="2000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0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000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0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2000" dirty="0">
                <a:solidFill>
                  <a:srgbClr val="FF6600"/>
                </a:solidFill>
              </a:rPr>
              <a:t> = 10</a:t>
            </a:r>
            <a:endParaRPr lang="en-GB" sz="2000" i="1" baseline="300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9722" y="5725032"/>
            <a:ext cx="1765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GB" sz="2400" dirty="0"/>
              <a:t>27.96</a:t>
            </a:r>
            <a:endParaRPr lang="en-GB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2781" y="3979140"/>
            <a:ext cx="35126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logarithms of both sides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2781" y="3370361"/>
            <a:ext cx="3720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 both sides by 15</a:t>
            </a:r>
            <a:endParaRPr lang="en-GB" sz="2000" i="1" baseline="300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4697308" y="3207880"/>
                <a:ext cx="2493249" cy="6211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dirty="0" smtClean="0"/>
                          <m:t>3</m:t>
                        </m:r>
                      </m:den>
                    </m:f>
                  </m:oMath>
                </a14:m>
                <a:r>
                  <a:rPr lang="en-GB" sz="2000" dirty="0"/>
                  <a:t> 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GB" sz="2400" dirty="0"/>
                  <a:t> e</a:t>
                </a:r>
                <a:r>
                  <a:rPr lang="en-GB" baseline="30000" dirty="0"/>
                  <a:t>(–0.0145)</a:t>
                </a:r>
                <a:r>
                  <a:rPr lang="en-GB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308" y="3207880"/>
                <a:ext cx="2493249" cy="621132"/>
              </a:xfrm>
              <a:prstGeom prst="rect">
                <a:avLst/>
              </a:prstGeom>
              <a:blipFill>
                <a:blip r:embed="rId2"/>
                <a:stretch>
                  <a:fillRect b="-10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4460641" y="3811918"/>
                <a:ext cx="2493249" cy="616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r>
                  <a:rPr lang="en-GB" sz="2400" dirty="0"/>
                  <a:t> 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m:rPr>
                            <m:nor/>
                          </m:rPr>
                          <a:rPr lang="en-GB" sz="2400" dirty="0"/>
                          <m:t>e</m:t>
                        </m:r>
                        <m:r>
                          <m:rPr>
                            <m:nor/>
                          </m:rPr>
                          <a:rPr lang="en-GB" sz="2400" baseline="30000" dirty="0"/>
                          <m:t>(</m:t>
                        </m:r>
                        <m:r>
                          <m:rPr>
                            <m:nor/>
                          </m:rPr>
                          <a:rPr lang="en-GB" sz="2400" baseline="30000" dirty="0"/>
                          <m:t>–0.0145</m:t>
                        </m:r>
                        <m:r>
                          <m:rPr>
                            <m:nor/>
                          </m:rPr>
                          <a:rPr lang="en-GB" sz="2400" baseline="30000" dirty="0"/>
                          <m:t>)</m:t>
                        </m:r>
                        <m:r>
                          <m:rPr>
                            <m:nor/>
                          </m:rPr>
                          <a:rPr lang="en-GB" sz="2400" i="1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GB" sz="2400" i="1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en-GB" sz="2400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641" y="3811918"/>
                <a:ext cx="2493249" cy="616515"/>
              </a:xfrm>
              <a:prstGeom prst="rect">
                <a:avLst/>
              </a:prstGeom>
              <a:blipFill>
                <a:blip r:embed="rId3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4471656" y="4388460"/>
                <a:ext cx="2493249" cy="616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r>
                  <a:rPr lang="en-GB" sz="2400" dirty="0"/>
                  <a:t> 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GB" sz="2400" dirty="0"/>
                  <a:t> (–0.0145)</a:t>
                </a:r>
                <a:r>
                  <a:rPr lang="en-GB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656" y="4388460"/>
                <a:ext cx="2493249" cy="616515"/>
              </a:xfrm>
              <a:prstGeom prst="rect">
                <a:avLst/>
              </a:prstGeom>
              <a:blipFill>
                <a:blip r:embed="rId4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612781" y="5157886"/>
            <a:ext cx="3720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 both sides by –0.0145</a:t>
            </a:r>
            <a:endParaRPr lang="en-GB" sz="2000" i="1" baseline="300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4125419" y="4957749"/>
                <a:ext cx="2493249" cy="770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400"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fName>
                          <m:e>
                            <m:f>
                              <m:f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func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0.0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145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GB" sz="2400" dirty="0"/>
                  <a:t> </a:t>
                </a:r>
                <a:r>
                  <a:rPr lang="en-GB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419" y="4957749"/>
                <a:ext cx="2493249" cy="770147"/>
              </a:xfrm>
              <a:prstGeom prst="rect">
                <a:avLst/>
              </a:prstGeom>
              <a:blipFill>
                <a:blip r:embed="rId5"/>
                <a:stretch>
                  <a:fillRect b="-6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hlinkClick r:id="rId6"/>
            <a:extLst>
              <a:ext uri="{FF2B5EF4-FFF2-40B4-BE49-F238E27FC236}">
                <a16:creationId xmlns:a16="http://schemas.microsoft.com/office/drawing/2014/main" id="{9F7F4D4E-DA47-4025-AB45-974CF6A3D419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hlinkClick r:id="rId6"/>
            <a:extLst>
              <a:ext uri="{FF2B5EF4-FFF2-40B4-BE49-F238E27FC236}">
                <a16:creationId xmlns:a16="http://schemas.microsoft.com/office/drawing/2014/main" id="{FE7BEB30-95BB-4690-ACD3-9E1219120719}"/>
              </a:ext>
            </a:extLst>
          </p:cNvPr>
          <p:cNvSpPr/>
          <p:nvPr/>
        </p:nvSpPr>
        <p:spPr>
          <a:xfrm>
            <a:off x="571500" y="6553238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F47553-312F-C4FE-59EB-FC3EE8FCA636}"/>
              </a:ext>
            </a:extLst>
          </p:cNvPr>
          <p:cNvSpPr/>
          <p:nvPr/>
        </p:nvSpPr>
        <p:spPr>
          <a:xfrm>
            <a:off x="243334" y="732894"/>
            <a:ext cx="86859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Example 2: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The population, 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400" dirty="0"/>
              <a:t>(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400" dirty="0"/>
              <a:t>),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thousands, of a city is modelled by the function 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400" dirty="0"/>
              <a:t>(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400" dirty="0"/>
              <a:t>) = 15e</a:t>
            </a:r>
            <a:r>
              <a:rPr lang="en-GB" sz="2400" baseline="30000" dirty="0"/>
              <a:t>(–0.0145)</a:t>
            </a:r>
            <a:r>
              <a:rPr lang="en-GB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400" dirty="0"/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400" dirty="0"/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is the number of years after 1 January 2015. </a:t>
            </a:r>
          </a:p>
        </p:txBody>
      </p:sp>
    </p:spTree>
    <p:extLst>
      <p:ext uri="{BB962C8B-B14F-4D97-AF65-F5344CB8AC3E}">
        <p14:creationId xmlns:p14="http://schemas.microsoft.com/office/powerpoint/2010/main" val="140731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32" grpId="0"/>
      <p:bldP spid="30" grpId="0"/>
      <p:bldP spid="35" grpId="0"/>
      <p:bldP spid="15" grpId="0"/>
      <p:bldP spid="12" grpId="0"/>
      <p:bldP spid="13" grpId="0"/>
      <p:bldP spid="17" grpId="0"/>
      <p:bldP spid="18" grpId="0"/>
      <p:bldP spid="19" grpId="0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6406" y="-32893"/>
            <a:ext cx="8229600" cy="619887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/>
              <a:t>Solving equations of the form </a:t>
            </a:r>
            <a:r>
              <a:rPr lang="en-GB" altLang="en-US" sz="3200" i="1" dirty="0" err="1">
                <a:latin typeface="Times New Roman" panose="02020603050405020304" pitchFamily="18" charset="0"/>
              </a:rPr>
              <a:t>a</a:t>
            </a:r>
            <a:r>
              <a:rPr lang="en-GB" altLang="en-US" sz="3200" i="1" baseline="30000" dirty="0" err="1">
                <a:latin typeface="Times New Roman" panose="02020603050405020304" pitchFamily="18" charset="0"/>
              </a:rPr>
              <a:t>x</a:t>
            </a:r>
            <a:r>
              <a:rPr lang="en-GB" altLang="en-US" sz="3200" dirty="0"/>
              <a:t> = </a:t>
            </a:r>
            <a:r>
              <a:rPr lang="en-GB" altLang="en-US" sz="3200" i="1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0824" y="928688"/>
            <a:ext cx="87136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dirty="0"/>
              <a:t>We can use logarithms to solve equations of the form </a:t>
            </a:r>
            <a:r>
              <a:rPr lang="en-GB" altLang="en-US" sz="2400" i="1" dirty="0" err="1">
                <a:latin typeface="Times New Roman" panose="02020603050405020304" pitchFamily="18" charset="0"/>
              </a:rPr>
              <a:t>a</a:t>
            </a:r>
            <a:r>
              <a:rPr lang="en-GB" altLang="en-US" sz="2400" i="1" baseline="30000" dirty="0" err="1">
                <a:latin typeface="Times New Roman" panose="02020603050405020304" pitchFamily="18" charset="0"/>
              </a:rPr>
              <a:t>x</a:t>
            </a:r>
            <a:r>
              <a:rPr lang="en-GB" altLang="en-US" sz="2400" dirty="0"/>
              <a:t> = </a:t>
            </a:r>
            <a:r>
              <a:rPr lang="en-GB" altLang="en-US" sz="2400" i="1" dirty="0">
                <a:latin typeface="Times New Roman" panose="02020603050405020304" pitchFamily="18" charset="0"/>
              </a:rPr>
              <a:t>b</a:t>
            </a:r>
            <a:r>
              <a:rPr lang="en-GB" altLang="en-US" sz="2400" dirty="0"/>
              <a:t>. For example:</a:t>
            </a:r>
            <a:endParaRPr lang="en-US" altLang="en-US" sz="24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11338" y="1901825"/>
            <a:ext cx="6056466" cy="461665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/>
              <a:t>Find </a:t>
            </a:r>
            <a:r>
              <a:rPr lang="en-GB" altLang="en-US" sz="2400" i="1">
                <a:latin typeface="Times New Roman" panose="02020603050405020304" pitchFamily="18" charset="0"/>
              </a:rPr>
              <a:t>x</a:t>
            </a:r>
            <a:r>
              <a:rPr lang="en-GB" altLang="en-US" sz="2400"/>
              <a:t> to 3 significant figures if 5</a:t>
            </a:r>
            <a:r>
              <a:rPr lang="en-GB" altLang="en-US" sz="2400" baseline="30000"/>
              <a:t>2</a:t>
            </a:r>
            <a:r>
              <a:rPr lang="en-GB" altLang="en-US" sz="2400" i="1" baseline="30000">
                <a:latin typeface="Times New Roman" panose="02020603050405020304" pitchFamily="18" charset="0"/>
              </a:rPr>
              <a:t>x</a:t>
            </a:r>
            <a:r>
              <a:rPr lang="en-GB" altLang="en-US" sz="2400"/>
              <a:t> = 30.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0825" y="2540000"/>
            <a:ext cx="68387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/>
              <a:t>We can solve this by taking logs of both sides: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457575" y="3057525"/>
            <a:ext cx="23070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/>
              <a:t>log 5</a:t>
            </a:r>
            <a:r>
              <a:rPr lang="en-GB" altLang="en-US" sz="2400" baseline="30000"/>
              <a:t>2</a:t>
            </a:r>
            <a:r>
              <a:rPr lang="en-GB" altLang="en-US" sz="2400" i="1" baseline="30000">
                <a:latin typeface="Times New Roman" panose="02020603050405020304" pitchFamily="18" charset="0"/>
              </a:rPr>
              <a:t>x</a:t>
            </a:r>
            <a:r>
              <a:rPr lang="en-GB" altLang="en-US" sz="2400"/>
              <a:t> = log 30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271838" y="3575050"/>
            <a:ext cx="25058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/>
              <a:t>2</a:t>
            </a:r>
            <a:r>
              <a:rPr lang="en-GB" altLang="en-US" sz="2400" i="1">
                <a:latin typeface="Times New Roman" panose="02020603050405020304" pitchFamily="18" charset="0"/>
              </a:rPr>
              <a:t>x</a:t>
            </a:r>
            <a:r>
              <a:rPr lang="en-GB" altLang="en-US" sz="2400"/>
              <a:t> log 5 = log 30</a:t>
            </a:r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873998"/>
              </p:ext>
            </p:extLst>
          </p:nvPr>
        </p:nvGraphicFramePr>
        <p:xfrm>
          <a:off x="4316817" y="4128145"/>
          <a:ext cx="1447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47800" imgH="787400" progId="">
                  <p:embed/>
                </p:oleObj>
              </mc:Choice>
              <mc:Fallback>
                <p:oleObj name="Equation" r:id="rId2" imgW="1447800" imgH="787400" progId="">
                  <p:embed/>
                  <p:pic>
                    <p:nvPicPr>
                      <p:cNvPr id="1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817" y="4128145"/>
                        <a:ext cx="14478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0824" y="5080387"/>
            <a:ext cx="281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Using a calculator: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176764" y="5080387"/>
            <a:ext cx="34435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i="1" dirty="0">
                <a:latin typeface="Times New Roman" panose="02020603050405020304" pitchFamily="18" charset="0"/>
              </a:rPr>
              <a:t>x</a:t>
            </a:r>
            <a:r>
              <a:rPr lang="en-GB" altLang="en-US" sz="2400" dirty="0"/>
              <a:t> = 1.06 (to 3 sig. figs.)</a:t>
            </a:r>
          </a:p>
        </p:txBody>
      </p:sp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78F7AF26-1230-4624-A6E4-9F86CC674F3A}"/>
              </a:ext>
            </a:extLst>
          </p:cNvPr>
          <p:cNvSpPr/>
          <p:nvPr/>
        </p:nvSpPr>
        <p:spPr>
          <a:xfrm>
            <a:off x="8070166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63226CCB-FDB4-444A-96F2-C88897F154C7}"/>
              </a:ext>
            </a:extLst>
          </p:cNvPr>
          <p:cNvSpPr/>
          <p:nvPr/>
        </p:nvSpPr>
        <p:spPr>
          <a:xfrm>
            <a:off x="457053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49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33375" y="-26856"/>
            <a:ext cx="8229600" cy="7086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/>
              <a:t>Solving equations of the form </a:t>
            </a:r>
            <a:r>
              <a:rPr lang="en-GB" altLang="en-US" sz="3200" i="1">
                <a:latin typeface="Times New Roman" panose="02020603050405020304" pitchFamily="18" charset="0"/>
              </a:rPr>
              <a:t>a</a:t>
            </a:r>
            <a:r>
              <a:rPr lang="en-GB" altLang="en-US" sz="3200" i="1" baseline="30000">
                <a:latin typeface="Times New Roman" panose="02020603050405020304" pitchFamily="18" charset="0"/>
              </a:rPr>
              <a:t>x</a:t>
            </a:r>
            <a:r>
              <a:rPr lang="en-GB" altLang="en-US" sz="3200"/>
              <a:t> = </a:t>
            </a:r>
            <a:r>
              <a:rPr lang="en-GB" altLang="en-US" sz="3200" i="1">
                <a:latin typeface="Times New Roman" panose="02020603050405020304" pitchFamily="18" charset="0"/>
              </a:rPr>
              <a:t>b</a:t>
            </a:r>
            <a:endParaRPr lang="en-GB" altLang="en-US" sz="3200" i="1" dirty="0">
              <a:latin typeface="Times New Roman" panose="02020603050405020304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809750" y="1071563"/>
            <a:ext cx="6377067" cy="461665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/>
              <a:t>Find </a:t>
            </a:r>
            <a:r>
              <a:rPr lang="en-GB" altLang="en-US" sz="2400" i="1">
                <a:latin typeface="Times New Roman" panose="02020603050405020304" pitchFamily="18" charset="0"/>
              </a:rPr>
              <a:t>x</a:t>
            </a:r>
            <a:r>
              <a:rPr lang="en-GB" altLang="en-US" sz="2400"/>
              <a:t> to 3 significant figures if 4</a:t>
            </a:r>
            <a:r>
              <a:rPr lang="en-GB" altLang="en-US" sz="2400" baseline="30000"/>
              <a:t>3</a:t>
            </a:r>
            <a:r>
              <a:rPr lang="en-GB" altLang="en-US" sz="2400" i="1" baseline="30000">
                <a:latin typeface="Times New Roman" panose="02020603050405020304" pitchFamily="18" charset="0"/>
              </a:rPr>
              <a:t>x</a:t>
            </a:r>
            <a:r>
              <a:rPr lang="en-GB" altLang="en-US" sz="2400" baseline="30000"/>
              <a:t>+1</a:t>
            </a:r>
            <a:r>
              <a:rPr lang="en-GB" altLang="en-US" sz="2400"/>
              <a:t> = 7</a:t>
            </a:r>
            <a:r>
              <a:rPr lang="en-GB" altLang="en-US" sz="2400" i="1" baseline="30000">
                <a:latin typeface="Times New Roman" panose="02020603050405020304" pitchFamily="18" charset="0"/>
              </a:rPr>
              <a:t>x</a:t>
            </a:r>
            <a:r>
              <a:rPr lang="en-GB" altLang="en-US" sz="2400" baseline="30000"/>
              <a:t>+2</a:t>
            </a:r>
            <a:r>
              <a:rPr lang="en-GB" altLang="en-US" sz="2400"/>
              <a:t>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1520" y="1628800"/>
            <a:ext cx="3866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Taking logs of both sides: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3131840" y="2132856"/>
          <a:ext cx="2413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3000" imgH="406400" progId="">
                  <p:embed/>
                </p:oleObj>
              </mc:Choice>
              <mc:Fallback>
                <p:oleObj name="Equation" r:id="rId2" imgW="2413000" imgH="406400" progId="">
                  <p:embed/>
                  <p:pic>
                    <p:nvPicPr>
                      <p:cNvPr id="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132856"/>
                        <a:ext cx="24130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2555776" y="2636912"/>
          <a:ext cx="3543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43300" imgH="355600" progId="">
                  <p:embed/>
                </p:oleObj>
              </mc:Choice>
              <mc:Fallback>
                <p:oleObj name="Equation" r:id="rId4" imgW="3543300" imgH="355600" progId="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636912"/>
                        <a:ext cx="35433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2195736" y="3140968"/>
          <a:ext cx="444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45000" imgH="355600" progId="">
                  <p:embed/>
                </p:oleObj>
              </mc:Choice>
              <mc:Fallback>
                <p:oleObj name="Equation" r:id="rId6" imgW="4445000" imgH="355600" progId="">
                  <p:embed/>
                  <p:pic>
                    <p:nvPicPr>
                      <p:cNvPr id="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140968"/>
                        <a:ext cx="44450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2027238" y="4300538"/>
          <a:ext cx="4419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19600" imgH="355600" progId="">
                  <p:embed/>
                </p:oleObj>
              </mc:Choice>
              <mc:Fallback>
                <p:oleObj name="Equation" r:id="rId8" imgW="4419600" imgH="355600" progId="">
                  <p:embed/>
                  <p:pic>
                    <p:nvPicPr>
                      <p:cNvPr id="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238" y="4300538"/>
                        <a:ext cx="4419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4089400" y="4910138"/>
          <a:ext cx="2413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13000" imgH="787400" progId="">
                  <p:embed/>
                </p:oleObj>
              </mc:Choice>
              <mc:Fallback>
                <p:oleObj name="Equation" r:id="rId10" imgW="2413000" imgH="787400" progId="">
                  <p:embed/>
                  <p:pic>
                    <p:nvPicPr>
                      <p:cNvPr id="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4910138"/>
                        <a:ext cx="24130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4078288" y="5953125"/>
          <a:ext cx="2971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971800" imgH="355600" progId="">
                  <p:embed/>
                </p:oleObj>
              </mc:Choice>
              <mc:Fallback>
                <p:oleObj name="Equation" r:id="rId12" imgW="2971800" imgH="355600" progId="">
                  <p:embed/>
                  <p:pic>
                    <p:nvPicPr>
                      <p:cNvPr id="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288" y="5953125"/>
                        <a:ext cx="29718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hlinkClick r:id="rId14"/>
            <a:extLst>
              <a:ext uri="{FF2B5EF4-FFF2-40B4-BE49-F238E27FC236}">
                <a16:creationId xmlns:a16="http://schemas.microsoft.com/office/drawing/2014/main" id="{2F51894B-04FD-4C8C-B6FB-0E5C27DC5F6D}"/>
              </a:ext>
            </a:extLst>
          </p:cNvPr>
          <p:cNvSpPr/>
          <p:nvPr/>
        </p:nvSpPr>
        <p:spPr>
          <a:xfrm>
            <a:off x="8070166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hlinkClick r:id="rId14"/>
            <a:extLst>
              <a:ext uri="{FF2B5EF4-FFF2-40B4-BE49-F238E27FC236}">
                <a16:creationId xmlns:a16="http://schemas.microsoft.com/office/drawing/2014/main" id="{A8A92BEB-F4D3-41C5-89E4-6A1589D6D327}"/>
              </a:ext>
            </a:extLst>
          </p:cNvPr>
          <p:cNvSpPr/>
          <p:nvPr/>
        </p:nvSpPr>
        <p:spPr>
          <a:xfrm>
            <a:off x="457053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1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80979" y="73849"/>
            <a:ext cx="8229600" cy="6452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/>
              <a:t>Solving equations of the form </a:t>
            </a:r>
            <a:r>
              <a:rPr lang="en-GB" altLang="en-US" sz="3200" i="1">
                <a:latin typeface="Times New Roman" panose="02020603050405020304" pitchFamily="18" charset="0"/>
              </a:rPr>
              <a:t>a</a:t>
            </a:r>
            <a:r>
              <a:rPr lang="en-GB" altLang="en-US" sz="3200" i="1" baseline="30000">
                <a:latin typeface="Times New Roman" panose="02020603050405020304" pitchFamily="18" charset="0"/>
              </a:rPr>
              <a:t>x</a:t>
            </a:r>
            <a:r>
              <a:rPr lang="en-GB" altLang="en-US" sz="3200"/>
              <a:t> = </a:t>
            </a:r>
            <a:r>
              <a:rPr lang="en-GB" altLang="en-US" sz="3200" i="1">
                <a:latin typeface="Times New Roman" panose="02020603050405020304" pitchFamily="18" charset="0"/>
              </a:rPr>
              <a:t>b</a:t>
            </a:r>
            <a:endParaRPr lang="en-GB" altLang="en-US" sz="3200" i="1" dirty="0">
              <a:latin typeface="Times New Roman" panose="02020603050405020304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336675" y="1069975"/>
            <a:ext cx="5788764" cy="461665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Solve e</a:t>
            </a:r>
            <a:r>
              <a:rPr lang="en-GB" altLang="en-US" sz="2400" baseline="30000" dirty="0"/>
              <a:t>3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x</a:t>
            </a:r>
            <a:r>
              <a:rPr lang="en-GB" altLang="en-US" sz="2400" dirty="0"/>
              <a:t> = 5</a:t>
            </a:r>
            <a:r>
              <a:rPr lang="en-GB" altLang="en-US" sz="2400" baseline="30000" dirty="0">
                <a:latin typeface="Times New Roman" panose="02020603050405020304" pitchFamily="18" charset="0"/>
              </a:rPr>
              <a:t>1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 - x</a:t>
            </a:r>
            <a:r>
              <a:rPr lang="en-GB" altLang="en-US" sz="2400" i="1" dirty="0">
                <a:latin typeface="Times New Roman" panose="02020603050405020304" pitchFamily="18" charset="0"/>
              </a:rPr>
              <a:t> </a:t>
            </a:r>
            <a:r>
              <a:rPr lang="en-GB" altLang="en-US" sz="2400" dirty="0"/>
              <a:t> giving an exact answer.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0825" y="2145010"/>
            <a:ext cx="4799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Using natural logs since ln e</a:t>
            </a:r>
            <a:r>
              <a:rPr lang="en-GB" altLang="en-US" sz="2400" i="1" baseline="30000" dirty="0">
                <a:latin typeface="Times New Roman" panose="02020603050405020304" pitchFamily="18" charset="0"/>
              </a:rPr>
              <a:t>x</a:t>
            </a:r>
            <a:r>
              <a:rPr lang="en-GB" altLang="en-US" sz="2400" dirty="0"/>
              <a:t> = </a:t>
            </a:r>
            <a:r>
              <a:rPr lang="en-GB" altLang="en-US" sz="2400" i="1" dirty="0">
                <a:latin typeface="Times New Roman" panose="02020603050405020304" pitchFamily="18" charset="0"/>
              </a:rPr>
              <a:t>x</a:t>
            </a:r>
            <a:endParaRPr lang="en-GB" altLang="en-US" sz="2400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0825" y="3259142"/>
            <a:ext cx="3430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rgbClr val="FF6600"/>
                </a:solidFill>
              </a:rPr>
              <a:t>So, bring down the exponents:</a:t>
            </a:r>
          </a:p>
        </p:txBody>
      </p:sp>
      <p:sp>
        <p:nvSpPr>
          <p:cNvPr id="6" name="Rectangle 5"/>
          <p:cNvSpPr/>
          <p:nvPr/>
        </p:nvSpPr>
        <p:spPr>
          <a:xfrm>
            <a:off x="3980198" y="1683345"/>
            <a:ext cx="1539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rgbClr val="002060"/>
                </a:solidFill>
              </a:rPr>
              <a:t>e</a:t>
            </a:r>
            <a:r>
              <a:rPr lang="en-GB" altLang="en-US" sz="2400" baseline="30000" dirty="0">
                <a:solidFill>
                  <a:srgbClr val="002060"/>
                </a:solidFill>
              </a:rPr>
              <a:t>3</a:t>
            </a:r>
            <a:r>
              <a:rPr lang="en-GB" altLang="en-US" sz="2400" i="1" baseline="30000" dirty="0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2400" dirty="0">
                <a:solidFill>
                  <a:srgbClr val="002060"/>
                </a:solidFill>
              </a:rPr>
              <a:t> = 5</a:t>
            </a:r>
            <a:r>
              <a:rPr lang="en-GB" altLang="en-US" sz="2400" baseline="30000" dirty="0">
                <a:solidFill>
                  <a:srgbClr val="002060"/>
                </a:solidFill>
                <a:latin typeface="Times New Roman" panose="02020603050405020304" pitchFamily="18" charset="0"/>
              </a:rPr>
              <a:t>1</a:t>
            </a:r>
            <a:r>
              <a:rPr lang="en-GB" altLang="en-US" sz="2400" i="1" baseline="30000" dirty="0">
                <a:solidFill>
                  <a:srgbClr val="002060"/>
                </a:solidFill>
                <a:latin typeface="Times New Roman" panose="02020603050405020304" pitchFamily="18" charset="0"/>
              </a:rPr>
              <a:t> - x</a:t>
            </a:r>
            <a:r>
              <a:rPr lang="en-GB" altLang="en-US" sz="24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2674222"/>
            <a:ext cx="2215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rgbClr val="002060"/>
                </a:solidFill>
              </a:rPr>
              <a:t>ln e</a:t>
            </a:r>
            <a:r>
              <a:rPr lang="en-GB" altLang="en-US" sz="2400" baseline="30000" dirty="0">
                <a:solidFill>
                  <a:srgbClr val="002060"/>
                </a:solidFill>
              </a:rPr>
              <a:t>3</a:t>
            </a:r>
            <a:r>
              <a:rPr lang="en-GB" altLang="en-US" sz="2400" i="1" baseline="30000" dirty="0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2400" dirty="0">
                <a:solidFill>
                  <a:srgbClr val="002060"/>
                </a:solidFill>
              </a:rPr>
              <a:t> = ln 5</a:t>
            </a:r>
            <a:r>
              <a:rPr lang="en-GB" altLang="en-US" sz="2400" baseline="30000" dirty="0">
                <a:solidFill>
                  <a:srgbClr val="002060"/>
                </a:solidFill>
                <a:latin typeface="Times New Roman" panose="02020603050405020304" pitchFamily="18" charset="0"/>
              </a:rPr>
              <a:t>1</a:t>
            </a:r>
            <a:r>
              <a:rPr lang="en-GB" altLang="en-US" sz="2400" i="1" baseline="30000" dirty="0">
                <a:solidFill>
                  <a:srgbClr val="002060"/>
                </a:solidFill>
                <a:latin typeface="Times New Roman" panose="02020603050405020304" pitchFamily="18" charset="0"/>
              </a:rPr>
              <a:t> - x</a:t>
            </a:r>
            <a:r>
              <a:rPr lang="en-GB" altLang="en-US" sz="24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9276" y="3191718"/>
            <a:ext cx="2236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rgbClr val="002060"/>
                </a:solidFill>
              </a:rPr>
              <a:t>3</a:t>
            </a:r>
            <a:r>
              <a:rPr lang="en-GB" altLang="en-US" sz="24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2400" dirty="0">
                <a:solidFill>
                  <a:srgbClr val="002060"/>
                </a:solidFill>
              </a:rPr>
              <a:t> = (</a:t>
            </a:r>
            <a:r>
              <a:rPr lang="en-GB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1</a:t>
            </a:r>
            <a:r>
              <a:rPr lang="en-GB" altLang="en-US" sz="24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- x</a:t>
            </a:r>
            <a:r>
              <a:rPr lang="en-GB" altLang="en-US" sz="2400" dirty="0">
                <a:solidFill>
                  <a:srgbClr val="002060"/>
                </a:solidFill>
              </a:rPr>
              <a:t>) ln 5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4849" y="3639098"/>
            <a:ext cx="2383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rgbClr val="002060"/>
                </a:solidFill>
              </a:rPr>
              <a:t>3</a:t>
            </a:r>
            <a:r>
              <a:rPr lang="en-GB" altLang="en-US" sz="24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2400" dirty="0">
                <a:solidFill>
                  <a:srgbClr val="002060"/>
                </a:solidFill>
              </a:rPr>
              <a:t> = ln 5</a:t>
            </a:r>
            <a:r>
              <a:rPr lang="en-GB" altLang="en-US" sz="24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- x</a:t>
            </a:r>
            <a:r>
              <a:rPr lang="en-GB" altLang="en-US" sz="2400" dirty="0">
                <a:solidFill>
                  <a:srgbClr val="002060"/>
                </a:solidFill>
              </a:rPr>
              <a:t> ln 5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50825" y="3724536"/>
            <a:ext cx="28023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rgbClr val="FF6600"/>
                </a:solidFill>
              </a:rPr>
              <a:t>Expanding the brackets: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95952" y="4094712"/>
            <a:ext cx="2504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rgbClr val="002060"/>
                </a:solidFill>
              </a:rPr>
              <a:t>3</a:t>
            </a:r>
            <a:r>
              <a:rPr lang="en-GB" altLang="en-US" sz="24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2400" dirty="0">
                <a:solidFill>
                  <a:srgbClr val="002060"/>
                </a:solidFill>
              </a:rPr>
              <a:t> </a:t>
            </a:r>
            <a:r>
              <a:rPr lang="en-GB" altLang="en-US" sz="24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+ x</a:t>
            </a:r>
            <a:r>
              <a:rPr lang="en-GB" altLang="en-US" sz="2400" dirty="0">
                <a:solidFill>
                  <a:srgbClr val="002060"/>
                </a:solidFill>
              </a:rPr>
              <a:t> ln 5 = ln 5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50825" y="4148949"/>
            <a:ext cx="32672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rgbClr val="FF6600"/>
                </a:solidFill>
              </a:rPr>
              <a:t>Collecting </a:t>
            </a:r>
            <a:r>
              <a:rPr lang="en-GB" altLang="en-US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en-US" dirty="0">
                <a:solidFill>
                  <a:srgbClr val="FF6600"/>
                </a:solidFill>
              </a:rPr>
              <a:t>-terms together: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26106" y="4557221"/>
            <a:ext cx="2501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2400" dirty="0">
                <a:solidFill>
                  <a:srgbClr val="002060"/>
                </a:solidFill>
              </a:rPr>
              <a:t> (3</a:t>
            </a:r>
            <a:r>
              <a:rPr lang="en-GB" altLang="en-US" sz="24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+ </a:t>
            </a:r>
            <a:r>
              <a:rPr lang="en-GB" altLang="en-US" sz="2400" dirty="0">
                <a:solidFill>
                  <a:srgbClr val="002060"/>
                </a:solidFill>
              </a:rPr>
              <a:t>ln 5) = ln 5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80979" y="4611458"/>
            <a:ext cx="14542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rgbClr val="FF6600"/>
                </a:solidFill>
              </a:rPr>
              <a:t>Factorising: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954849" y="5147100"/>
                <a:ext cx="1704313" cy="754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alt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n-GB" altLang="en-US" sz="2400" dirty="0">
                    <a:solidFill>
                      <a:srgbClr val="002060"/>
                    </a:solidFill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altLang="en-US" sz="2400" dirty="0">
                            <a:solidFill>
                              <a:srgbClr val="002060"/>
                            </a:solidFill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altLang="en-US" sz="2400" b="0" i="0" dirty="0" smtClean="0">
                            <a:solidFill>
                              <a:srgbClr val="002060"/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en-US" sz="2400" b="0" i="0" dirty="0" smtClean="0">
                            <a:solidFill>
                              <a:srgbClr val="002060"/>
                            </a:solidFill>
                          </a:rPr>
                          <m:t> 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altLang="en-US" sz="2400" dirty="0">
                            <a:solidFill>
                              <a:srgbClr val="002060"/>
                            </a:solidFill>
                          </a:rPr>
                          <m:t>3+ </m:t>
                        </m:r>
                        <m:r>
                          <m:rPr>
                            <m:nor/>
                          </m:rPr>
                          <a:rPr lang="en-GB" altLang="en-US" sz="2400" dirty="0">
                            <a:solidFill>
                              <a:srgbClr val="002060"/>
                            </a:solidFill>
                          </a:rPr>
                          <m:t>ln</m:t>
                        </m:r>
                        <m:r>
                          <m:rPr>
                            <m:nor/>
                          </m:rPr>
                          <a:rPr lang="en-GB" altLang="en-US" sz="2400" dirty="0">
                            <a:solidFill>
                              <a:srgbClr val="002060"/>
                            </a:solidFill>
                          </a:rPr>
                          <m:t> 5</m:t>
                        </m:r>
                      </m:den>
                    </m:f>
                  </m:oMath>
                </a14:m>
                <a:endParaRPr lang="en-GB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849" y="5147100"/>
                <a:ext cx="1704313" cy="754181"/>
              </a:xfrm>
              <a:prstGeom prst="rect">
                <a:avLst/>
              </a:prstGeom>
              <a:blipFill>
                <a:blip r:embed="rId2"/>
                <a:stretch>
                  <a:fillRect l="-5735" b="-2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814080" y="5775432"/>
            <a:ext cx="77210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dirty="0"/>
              <a:t>Leave your answer in log form since an exact answer is required.</a:t>
            </a:r>
          </a:p>
        </p:txBody>
      </p:sp>
      <p:sp>
        <p:nvSpPr>
          <p:cNvPr id="18" name="Rectangle 17">
            <a:hlinkClick r:id="rId3"/>
            <a:extLst>
              <a:ext uri="{FF2B5EF4-FFF2-40B4-BE49-F238E27FC236}">
                <a16:creationId xmlns:a16="http://schemas.microsoft.com/office/drawing/2014/main" id="{3627B1D9-3DDF-424A-8201-B3C3687840D6}"/>
              </a:ext>
            </a:extLst>
          </p:cNvPr>
          <p:cNvSpPr/>
          <p:nvPr/>
        </p:nvSpPr>
        <p:spPr>
          <a:xfrm>
            <a:off x="8070166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hlinkClick r:id="rId3"/>
            <a:extLst>
              <a:ext uri="{FF2B5EF4-FFF2-40B4-BE49-F238E27FC236}">
                <a16:creationId xmlns:a16="http://schemas.microsoft.com/office/drawing/2014/main" id="{72BA18FF-9B8D-413A-B591-60645ABB50EB}"/>
              </a:ext>
            </a:extLst>
          </p:cNvPr>
          <p:cNvSpPr/>
          <p:nvPr/>
        </p:nvSpPr>
        <p:spPr>
          <a:xfrm>
            <a:off x="457053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39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80979" y="73849"/>
            <a:ext cx="8229600" cy="6452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/>
              <a:t>Solving equations of the form </a:t>
            </a:r>
            <a:r>
              <a:rPr lang="en-GB" altLang="en-US" sz="3200" i="1">
                <a:latin typeface="Times New Roman" panose="02020603050405020304" pitchFamily="18" charset="0"/>
              </a:rPr>
              <a:t>a</a:t>
            </a:r>
            <a:r>
              <a:rPr lang="en-GB" altLang="en-US" sz="3200" i="1" baseline="30000">
                <a:latin typeface="Times New Roman" panose="02020603050405020304" pitchFamily="18" charset="0"/>
              </a:rPr>
              <a:t>x</a:t>
            </a:r>
            <a:r>
              <a:rPr lang="en-GB" altLang="en-US" sz="3200"/>
              <a:t> = </a:t>
            </a:r>
            <a:r>
              <a:rPr lang="en-GB" altLang="en-US" sz="3200" i="1">
                <a:latin typeface="Times New Roman" panose="02020603050405020304" pitchFamily="18" charset="0"/>
              </a:rPr>
              <a:t>b</a:t>
            </a:r>
            <a:endParaRPr lang="en-GB" altLang="en-US" sz="3200" i="1" dirty="0">
              <a:latin typeface="Times New Roman" panose="02020603050405020304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336675" y="1069975"/>
            <a:ext cx="6902852" cy="461665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/>
              <a:t>Solve 3</a:t>
            </a:r>
            <a:r>
              <a:rPr lang="en-GB" altLang="en-US" sz="2400" baseline="30000"/>
              <a:t>2</a:t>
            </a:r>
            <a:r>
              <a:rPr lang="en-GB" altLang="en-US" sz="2400" i="1" baseline="30000">
                <a:latin typeface="Times New Roman" panose="02020603050405020304" pitchFamily="18" charset="0"/>
              </a:rPr>
              <a:t>x</a:t>
            </a:r>
            <a:r>
              <a:rPr lang="en-GB" altLang="en-US" sz="2400"/>
              <a:t> –5(3</a:t>
            </a:r>
            <a:r>
              <a:rPr lang="en-GB" altLang="en-US" sz="2400" i="1" baseline="30000">
                <a:latin typeface="Times New Roman" panose="02020603050405020304" pitchFamily="18" charset="0"/>
              </a:rPr>
              <a:t>x</a:t>
            </a:r>
            <a:r>
              <a:rPr lang="en-GB" altLang="en-US" sz="2400"/>
              <a:t>) + 4 = 0 to 3 significant figures.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0825" y="1603375"/>
            <a:ext cx="6564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/>
              <a:t>If we let </a:t>
            </a:r>
            <a:r>
              <a:rPr lang="en-GB" altLang="en-US" sz="2400" i="1">
                <a:latin typeface="Times New Roman" panose="02020603050405020304" pitchFamily="18" charset="0"/>
              </a:rPr>
              <a:t>y</a:t>
            </a:r>
            <a:r>
              <a:rPr lang="en-GB" altLang="en-US" sz="2400"/>
              <a:t> = 3</a:t>
            </a:r>
            <a:r>
              <a:rPr lang="en-GB" altLang="en-US" sz="2400" i="1" baseline="30000">
                <a:latin typeface="Times New Roman" panose="02020603050405020304" pitchFamily="18" charset="0"/>
              </a:rPr>
              <a:t>x</a:t>
            </a:r>
            <a:r>
              <a:rPr lang="en-GB" altLang="en-US" sz="2400"/>
              <a:t> we can write the equation as: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3619500" y="2066925"/>
          <a:ext cx="1905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4174" imgH="406224" progId="">
                  <p:embed/>
                </p:oleObj>
              </mc:Choice>
              <mc:Fallback>
                <p:oleObj name="Equation" r:id="rId2" imgW="1904174" imgH="406224" progId="">
                  <p:embed/>
                  <p:pic>
                    <p:nvPicPr>
                      <p:cNvPr id="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2066925"/>
                        <a:ext cx="19050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3403600" y="2522538"/>
          <a:ext cx="2120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20900" imgH="355600" progId="">
                  <p:embed/>
                </p:oleObj>
              </mc:Choice>
              <mc:Fallback>
                <p:oleObj name="Equation" r:id="rId4" imgW="2120900" imgH="355600" progId="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2522538"/>
                        <a:ext cx="21209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3708400" y="2928938"/>
          <a:ext cx="2044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43813" imgH="355446" progId="">
                  <p:embed/>
                </p:oleObj>
              </mc:Choice>
              <mc:Fallback>
                <p:oleObj name="Equation" r:id="rId6" imgW="2043813" imgH="355446" progId="">
                  <p:embed/>
                  <p:pic>
                    <p:nvPicPr>
                      <p:cNvPr id="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928938"/>
                        <a:ext cx="20447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250825" y="3259142"/>
            <a:ext cx="5661025" cy="461963"/>
            <a:chOff x="158" y="2535"/>
            <a:chExt cx="3566" cy="291"/>
          </a:xfrm>
        </p:grpSpPr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58" y="2535"/>
              <a:ext cx="41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400"/>
                <a:t>So:</a:t>
              </a:r>
            </a:p>
          </p:txBody>
        </p:sp>
        <p:graphicFrame>
          <p:nvGraphicFramePr>
            <p:cNvPr id="10" name="Object 10"/>
            <p:cNvGraphicFramePr>
              <a:graphicFrameLocks noChangeAspect="1"/>
            </p:cNvGraphicFramePr>
            <p:nvPr/>
          </p:nvGraphicFramePr>
          <p:xfrm>
            <a:off x="2260" y="2571"/>
            <a:ext cx="1464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324100" imgH="342900" progId="">
                    <p:embed/>
                  </p:oleObj>
                </mc:Choice>
                <mc:Fallback>
                  <p:oleObj name="Equation" r:id="rId8" imgW="2324100" imgH="342900" progId="">
                    <p:embed/>
                    <p:pic>
                      <p:nvPicPr>
                        <p:cNvPr id="1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0" y="2571"/>
                          <a:ext cx="1464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50825" y="3670300"/>
            <a:ext cx="29338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/>
              <a:t>If 3</a:t>
            </a:r>
            <a:r>
              <a:rPr lang="en-GB" altLang="en-US" sz="2400" i="1" baseline="30000">
                <a:latin typeface="Times New Roman" panose="02020603050405020304" pitchFamily="18" charset="0"/>
              </a:rPr>
              <a:t>x</a:t>
            </a:r>
            <a:r>
              <a:rPr lang="en-GB" altLang="en-US" sz="2400"/>
              <a:t> = 1 then </a:t>
            </a:r>
            <a:r>
              <a:rPr lang="en-GB" altLang="en-US" sz="2400" i="1">
                <a:latin typeface="Times New Roman" panose="02020603050405020304" pitchFamily="18" charset="0"/>
              </a:rPr>
              <a:t>x</a:t>
            </a:r>
            <a:r>
              <a:rPr lang="en-GB" altLang="en-US" sz="2400"/>
              <a:t> = 0.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50825" y="4051300"/>
            <a:ext cx="69749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/>
              <a:t>Now, solving 3</a:t>
            </a:r>
            <a:r>
              <a:rPr lang="en-GB" altLang="en-US" sz="2400" i="1" baseline="30000">
                <a:latin typeface="Times New Roman" panose="02020603050405020304" pitchFamily="18" charset="0"/>
              </a:rPr>
              <a:t>x</a:t>
            </a:r>
            <a:r>
              <a:rPr lang="en-GB" altLang="en-US" sz="2400"/>
              <a:t> = 4 by taking logs of both sides:</a:t>
            </a:r>
          </a:p>
        </p:txBody>
      </p:sp>
      <p:graphicFrame>
        <p:nvGraphicFramePr>
          <p:cNvPr id="13" name="Object 13"/>
          <p:cNvGraphicFramePr>
            <a:graphicFrameLocks noChangeAspect="1"/>
          </p:cNvGraphicFramePr>
          <p:nvPr/>
        </p:nvGraphicFramePr>
        <p:xfrm>
          <a:off x="3663950" y="4508500"/>
          <a:ext cx="1816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15312" imgH="406224" progId="">
                  <p:embed/>
                </p:oleObj>
              </mc:Choice>
              <mc:Fallback>
                <p:oleObj name="Equation" r:id="rId10" imgW="1815312" imgH="406224" progId="">
                  <p:embed/>
                  <p:pic>
                    <p:nvPicPr>
                      <p:cNvPr id="1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3950" y="4508500"/>
                        <a:ext cx="18161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4"/>
          <p:cNvGraphicFramePr>
            <a:graphicFrameLocks noChangeAspect="1"/>
          </p:cNvGraphicFramePr>
          <p:nvPr/>
        </p:nvGraphicFramePr>
        <p:xfrm>
          <a:off x="3567113" y="4975225"/>
          <a:ext cx="1917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16868" imgH="355446" progId="">
                  <p:embed/>
                </p:oleObj>
              </mc:Choice>
              <mc:Fallback>
                <p:oleObj name="Equation" r:id="rId12" imgW="1916868" imgH="355446" progId="">
                  <p:embed/>
                  <p:pic>
                    <p:nvPicPr>
                      <p:cNvPr id="1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4975225"/>
                        <a:ext cx="19177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5"/>
          <p:cNvGraphicFramePr>
            <a:graphicFrameLocks noChangeAspect="1"/>
          </p:cNvGraphicFramePr>
          <p:nvPr/>
        </p:nvGraphicFramePr>
        <p:xfrm>
          <a:off x="4300538" y="5392738"/>
          <a:ext cx="1206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06500" imgH="787400" progId="">
                  <p:embed/>
                </p:oleObj>
              </mc:Choice>
              <mc:Fallback>
                <p:oleObj name="Equation" r:id="rId14" imgW="1206500" imgH="787400" progId="">
                  <p:embed/>
                  <p:pic>
                    <p:nvPicPr>
                      <p:cNvPr id="1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538" y="5392738"/>
                        <a:ext cx="12065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6"/>
          <p:cNvGraphicFramePr>
            <a:graphicFrameLocks noChangeAspect="1"/>
          </p:cNvGraphicFramePr>
          <p:nvPr/>
        </p:nvGraphicFramePr>
        <p:xfrm>
          <a:off x="4303713" y="6242050"/>
          <a:ext cx="3086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086100" imgH="355600" progId="">
                  <p:embed/>
                </p:oleObj>
              </mc:Choice>
              <mc:Fallback>
                <p:oleObj name="Equation" r:id="rId16" imgW="3086100" imgH="355600" progId="">
                  <p:embed/>
                  <p:pic>
                    <p:nvPicPr>
                      <p:cNvPr id="1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713" y="6242050"/>
                        <a:ext cx="30861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hlinkClick r:id="rId18"/>
            <a:extLst>
              <a:ext uri="{FF2B5EF4-FFF2-40B4-BE49-F238E27FC236}">
                <a16:creationId xmlns:a16="http://schemas.microsoft.com/office/drawing/2014/main" id="{5F8FBF7B-C7B8-4F2A-A7DC-85665FF61890}"/>
              </a:ext>
            </a:extLst>
          </p:cNvPr>
          <p:cNvSpPr/>
          <p:nvPr/>
        </p:nvSpPr>
        <p:spPr>
          <a:xfrm>
            <a:off x="8070166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hlinkClick r:id="rId18"/>
            <a:extLst>
              <a:ext uri="{FF2B5EF4-FFF2-40B4-BE49-F238E27FC236}">
                <a16:creationId xmlns:a16="http://schemas.microsoft.com/office/drawing/2014/main" id="{D8BEDE34-A0A5-43DD-AAD2-F4936A2DE665}"/>
              </a:ext>
            </a:extLst>
          </p:cNvPr>
          <p:cNvSpPr/>
          <p:nvPr/>
        </p:nvSpPr>
        <p:spPr>
          <a:xfrm>
            <a:off x="457053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53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03225" y="36307"/>
            <a:ext cx="8229600" cy="7008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/>
              <a:t>Solving equations involving logarithms</a:t>
            </a:r>
            <a:endParaRPr lang="en-GB" altLang="en-US" sz="3200" i="1" dirty="0">
              <a:latin typeface="Times New Roman" panose="02020603050405020304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0825" y="928688"/>
            <a:ext cx="86423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We can use the laws of logarithms to solve equations.</a:t>
            </a:r>
            <a:br>
              <a:rPr lang="en-GB" altLang="en-US" sz="2400"/>
            </a:br>
            <a:r>
              <a:rPr lang="en-GB" altLang="en-US" sz="2400"/>
              <a:t>For example:</a:t>
            </a:r>
            <a:endParaRPr lang="en-US" altLang="en-US" sz="240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795588" y="1700213"/>
            <a:ext cx="3595856" cy="461665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/>
              <a:t>Solve log</a:t>
            </a:r>
            <a:r>
              <a:rPr lang="en-GB" altLang="en-US" sz="2400" baseline="-25000"/>
              <a:t>5</a:t>
            </a:r>
            <a:r>
              <a:rPr lang="en-GB" altLang="en-US" sz="2400"/>
              <a:t> </a:t>
            </a:r>
            <a:r>
              <a:rPr lang="en-GB" altLang="en-US" sz="2400" i="1">
                <a:latin typeface="Times New Roman" panose="02020603050405020304" pitchFamily="18" charset="0"/>
              </a:rPr>
              <a:t>x</a:t>
            </a:r>
            <a:r>
              <a:rPr lang="en-GB" altLang="en-US" sz="2400"/>
              <a:t> + 2 = log</a:t>
            </a:r>
            <a:r>
              <a:rPr lang="en-GB" altLang="en-US" sz="2400" baseline="-25000"/>
              <a:t>5 </a:t>
            </a:r>
            <a:r>
              <a:rPr lang="en-GB" altLang="en-US" sz="2400"/>
              <a:t>10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0825" y="2276475"/>
            <a:ext cx="87137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To solve this equation we have to write the constant value 2 in logarithmic form: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92513" y="3043238"/>
            <a:ext cx="52902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/>
              <a:t>2 = 2 log</a:t>
            </a:r>
            <a:r>
              <a:rPr lang="en-GB" altLang="en-US" sz="2400" baseline="-25000"/>
              <a:t>5</a:t>
            </a:r>
            <a:r>
              <a:rPr lang="en-GB" altLang="en-US" sz="2400"/>
              <a:t> 5	        because log</a:t>
            </a:r>
            <a:r>
              <a:rPr lang="en-GB" altLang="en-US" sz="2400" baseline="-25000"/>
              <a:t>5</a:t>
            </a:r>
            <a:r>
              <a:rPr lang="en-GB" altLang="en-US" sz="2400"/>
              <a:t> 5 = 1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851275" y="3486150"/>
            <a:ext cx="13724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/>
              <a:t>= log</a:t>
            </a:r>
            <a:r>
              <a:rPr lang="en-GB" altLang="en-US" sz="2400" baseline="-25000"/>
              <a:t>5</a:t>
            </a:r>
            <a:r>
              <a:rPr lang="en-GB" altLang="en-US" sz="2400"/>
              <a:t> 5</a:t>
            </a:r>
            <a:r>
              <a:rPr lang="en-GB" altLang="en-US" sz="2400" baseline="30000"/>
              <a:t>2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851275" y="3929063"/>
            <a:ext cx="14350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/>
              <a:t>= log</a:t>
            </a:r>
            <a:r>
              <a:rPr lang="en-GB" altLang="en-US" sz="2400" baseline="-25000"/>
              <a:t>5</a:t>
            </a:r>
            <a:r>
              <a:rPr lang="en-GB" altLang="en-US" sz="2400"/>
              <a:t> 25</a:t>
            </a:r>
            <a:endParaRPr lang="en-GB" altLang="en-US" sz="2400" baseline="3000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50825" y="4371975"/>
            <a:ext cx="53126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/>
              <a:t>The equation can now be written as: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776538" y="4813300"/>
            <a:ext cx="36631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/>
              <a:t>log</a:t>
            </a:r>
            <a:r>
              <a:rPr lang="en-GB" altLang="en-US" sz="2400" baseline="-25000"/>
              <a:t>5</a:t>
            </a:r>
            <a:r>
              <a:rPr lang="en-GB" altLang="en-US" sz="2400"/>
              <a:t> </a:t>
            </a:r>
            <a:r>
              <a:rPr lang="en-GB" altLang="en-US" sz="2400" i="1">
                <a:latin typeface="Times New Roman" panose="02020603050405020304" pitchFamily="18" charset="0"/>
              </a:rPr>
              <a:t>x</a:t>
            </a:r>
            <a:r>
              <a:rPr lang="en-GB" altLang="en-US" sz="2400"/>
              <a:t> + log</a:t>
            </a:r>
            <a:r>
              <a:rPr lang="en-GB" altLang="en-US" sz="2400" baseline="-25000"/>
              <a:t>5</a:t>
            </a:r>
            <a:r>
              <a:rPr lang="en-GB" altLang="en-US" sz="2400"/>
              <a:t> 25 = log</a:t>
            </a:r>
            <a:r>
              <a:rPr lang="en-GB" altLang="en-US" sz="2400" baseline="-25000"/>
              <a:t>5</a:t>
            </a:r>
            <a:r>
              <a:rPr lang="en-GB" altLang="en-US" sz="2400"/>
              <a:t> 10 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727450" y="5256213"/>
            <a:ext cx="27061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/>
              <a:t>log</a:t>
            </a:r>
            <a:r>
              <a:rPr lang="en-GB" altLang="en-US" sz="2400" baseline="-25000"/>
              <a:t>5</a:t>
            </a:r>
            <a:r>
              <a:rPr lang="en-GB" altLang="en-US" sz="2400"/>
              <a:t> 25</a:t>
            </a:r>
            <a:r>
              <a:rPr lang="en-GB" altLang="en-US" sz="2400" i="1">
                <a:latin typeface="Times New Roman" panose="02020603050405020304" pitchFamily="18" charset="0"/>
              </a:rPr>
              <a:t>x</a:t>
            </a:r>
            <a:r>
              <a:rPr lang="en-GB" altLang="en-US" sz="2400"/>
              <a:t> = log</a:t>
            </a:r>
            <a:r>
              <a:rPr lang="en-GB" altLang="en-US" sz="2400" baseline="-25000"/>
              <a:t>5</a:t>
            </a:r>
            <a:r>
              <a:rPr lang="en-GB" altLang="en-US" sz="2400"/>
              <a:t> 10 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330700" y="5699125"/>
            <a:ext cx="14526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/>
              <a:t>25</a:t>
            </a:r>
            <a:r>
              <a:rPr lang="en-GB" altLang="en-US" sz="2400" i="1">
                <a:latin typeface="Times New Roman" panose="02020603050405020304" pitchFamily="18" charset="0"/>
              </a:rPr>
              <a:t>x</a:t>
            </a:r>
            <a:r>
              <a:rPr lang="en-GB" altLang="en-US" sz="2400"/>
              <a:t> = 10 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676775" y="6140450"/>
            <a:ext cx="11128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i="1">
                <a:latin typeface="Times New Roman" panose="02020603050405020304" pitchFamily="18" charset="0"/>
              </a:rPr>
              <a:t>x</a:t>
            </a:r>
            <a:r>
              <a:rPr lang="en-GB" altLang="en-US" sz="2400"/>
              <a:t> = 0.4</a:t>
            </a:r>
          </a:p>
        </p:txBody>
      </p:sp>
      <p:sp>
        <p:nvSpPr>
          <p:cNvPr id="15" name="Rectangle 14">
            <a:hlinkClick r:id="rId2"/>
            <a:extLst>
              <a:ext uri="{FF2B5EF4-FFF2-40B4-BE49-F238E27FC236}">
                <a16:creationId xmlns:a16="http://schemas.microsoft.com/office/drawing/2014/main" id="{5F6D3C94-4A88-433A-9F44-DB195D3C6853}"/>
              </a:ext>
            </a:extLst>
          </p:cNvPr>
          <p:cNvSpPr/>
          <p:nvPr/>
        </p:nvSpPr>
        <p:spPr>
          <a:xfrm>
            <a:off x="8070166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2"/>
            <a:extLst>
              <a:ext uri="{FF2B5EF4-FFF2-40B4-BE49-F238E27FC236}">
                <a16:creationId xmlns:a16="http://schemas.microsoft.com/office/drawing/2014/main" id="{52D51698-4C8E-4916-ABD5-5AED5853A321}"/>
              </a:ext>
            </a:extLst>
          </p:cNvPr>
          <p:cNvSpPr/>
          <p:nvPr/>
        </p:nvSpPr>
        <p:spPr>
          <a:xfrm>
            <a:off x="457053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55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1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5791200" cy="745588"/>
          </a:xfrm>
        </p:spPr>
        <p:txBody>
          <a:bodyPr/>
          <a:lstStyle/>
          <a:p>
            <a:r>
              <a:rPr lang="en-US" b="1" dirty="0"/>
              <a:t>Exponential Equations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sz="quarter" idx="1"/>
          </p:nvPr>
        </p:nvSpPr>
        <p:spPr>
          <a:xfrm>
            <a:off x="304800" y="994022"/>
            <a:ext cx="8534400" cy="1610751"/>
          </a:xfrm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Char char=""/>
            </a:pPr>
            <a:r>
              <a:rPr lang="en-US" sz="2800" dirty="0"/>
              <a:t>One way to solve </a:t>
            </a:r>
            <a:r>
              <a:rPr lang="en-US" sz="2800" b="1" u="sng" dirty="0"/>
              <a:t>exponential equations</a:t>
            </a:r>
            <a:r>
              <a:rPr lang="en-US" sz="2800" dirty="0"/>
              <a:t> is to use the property that if 2 powers with the </a:t>
            </a:r>
            <a:r>
              <a:rPr lang="en-US" sz="2800" u="sng" dirty="0"/>
              <a:t>same base</a:t>
            </a:r>
            <a:r>
              <a:rPr lang="en-US" sz="2800" dirty="0"/>
              <a:t> are equal, then their exponents are equal.</a:t>
            </a:r>
          </a:p>
        </p:txBody>
      </p:sp>
      <p:sp>
        <p:nvSpPr>
          <p:cNvPr id="2" name="Rectangle 1"/>
          <p:cNvSpPr/>
          <p:nvPr/>
        </p:nvSpPr>
        <p:spPr>
          <a:xfrm>
            <a:off x="2612970" y="3312659"/>
            <a:ext cx="39180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For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0 </a:t>
            </a:r>
            <a:r>
              <a:rPr lang="en-US" sz="4000" dirty="0"/>
              <a:t>&amp;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/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≠ 1</a:t>
            </a:r>
            <a:endParaRPr lang="en-US" sz="4000" b="1" i="1" dirty="0"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E3D1ED-0199-4C6D-80B1-C23ACEF334CF}"/>
              </a:ext>
            </a:extLst>
          </p:cNvPr>
          <p:cNvSpPr/>
          <p:nvPr/>
        </p:nvSpPr>
        <p:spPr>
          <a:xfrm>
            <a:off x="1887019" y="2499264"/>
            <a:ext cx="49936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cs typeface="Times New Roman" pitchFamily="18" charset="0"/>
              </a:rPr>
              <a:t>if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000" b="1" dirty="0">
                <a:cs typeface="Times New Roman" pitchFamily="18" charset="0"/>
              </a:rPr>
              <a:t>, then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2F5FC0BA-7E28-4632-9972-662D6ABE3ABF}"/>
              </a:ext>
            </a:extLst>
          </p:cNvPr>
          <p:cNvSpPr/>
          <p:nvPr/>
        </p:nvSpPr>
        <p:spPr>
          <a:xfrm>
            <a:off x="8070166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10CAD192-C964-4908-8450-05438549BA79}"/>
              </a:ext>
            </a:extLst>
          </p:cNvPr>
          <p:cNvSpPr/>
          <p:nvPr/>
        </p:nvSpPr>
        <p:spPr>
          <a:xfrm>
            <a:off x="457053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EEA8CB0A-CB25-CE01-F97D-5373E8963F89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4253228"/>
            <a:ext cx="8534400" cy="52367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05740" indent="-205740" algn="l" rtl="0" eaLnBrk="1" latinLnBrk="0" hangingPunct="1">
              <a:spcBef>
                <a:spcPts val="435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71450" algn="l" rtl="0" eaLnBrk="1" latinLnBrk="0" hangingPunct="1">
              <a:spcBef>
                <a:spcPts val="278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7220" indent="-171450" algn="l" rtl="0" eaLnBrk="1" latinLnBrk="0" hangingPunct="1">
              <a:spcBef>
                <a:spcPts val="278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171450" algn="l" rtl="0" eaLnBrk="1" latinLnBrk="0" hangingPunct="1">
              <a:spcBef>
                <a:spcPts val="278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-171450" algn="l" rtl="0" eaLnBrk="1" latinLnBrk="0" hangingPunct="1">
              <a:spcBef>
                <a:spcPts val="278"/>
              </a:spcBef>
              <a:buClr>
                <a:schemeClr val="accent3"/>
              </a:buClr>
              <a:buFontTx/>
              <a:buChar char="o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71450" algn="l" rtl="0" eaLnBrk="1" latinLnBrk="0" hangingPunct="1">
              <a:spcBef>
                <a:spcPts val="278"/>
              </a:spcBef>
              <a:buClr>
                <a:schemeClr val="accent3"/>
              </a:buClr>
              <a:buChar char="•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80" indent="-171450" algn="l" rtl="0" eaLnBrk="1" latinLnBrk="0" hangingPunct="1">
              <a:spcBef>
                <a:spcPts val="278"/>
              </a:spcBef>
              <a:buClr>
                <a:schemeClr val="accent2"/>
              </a:buClr>
              <a:buChar char="•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" indent="-171450" algn="l" rtl="0" eaLnBrk="1" latinLnBrk="0" hangingPunct="1">
              <a:spcBef>
                <a:spcPts val="278"/>
              </a:spcBef>
              <a:buClr>
                <a:schemeClr val="accent1">
                  <a:tint val="60000"/>
                </a:schemeClr>
              </a:buClr>
              <a:buChar char="•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660" indent="-171450" algn="l" rtl="0" eaLnBrk="1" latinLnBrk="0" hangingPunct="1">
              <a:spcBef>
                <a:spcPts val="278"/>
              </a:spcBef>
              <a:buClr>
                <a:schemeClr val="accent2">
                  <a:tint val="60000"/>
                </a:schemeClr>
              </a:buClr>
              <a:buChar char="•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anose="05020102010507070707" pitchFamily="18" charset="2"/>
              <a:buChar char=""/>
            </a:pPr>
            <a:r>
              <a:rPr lang="en-US" sz="2800" dirty="0"/>
              <a:t>Is not always easy to make the bases the same.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8308C334-5E3B-019F-DA86-8E0023828FE7}"/>
              </a:ext>
            </a:extLst>
          </p:cNvPr>
          <p:cNvSpPr txBox="1">
            <a:spLocks noChangeArrowheads="1"/>
          </p:cNvSpPr>
          <p:nvPr/>
        </p:nvSpPr>
        <p:spPr>
          <a:xfrm>
            <a:off x="526366" y="4747749"/>
            <a:ext cx="8534400" cy="52367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05740" indent="-205740" algn="l" rtl="0" eaLnBrk="1" latinLnBrk="0" hangingPunct="1">
              <a:spcBef>
                <a:spcPts val="435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71450" algn="l" rtl="0" eaLnBrk="1" latinLnBrk="0" hangingPunct="1">
              <a:spcBef>
                <a:spcPts val="278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7220" indent="-171450" algn="l" rtl="0" eaLnBrk="1" latinLnBrk="0" hangingPunct="1">
              <a:spcBef>
                <a:spcPts val="278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171450" algn="l" rtl="0" eaLnBrk="1" latinLnBrk="0" hangingPunct="1">
              <a:spcBef>
                <a:spcPts val="278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-171450" algn="l" rtl="0" eaLnBrk="1" latinLnBrk="0" hangingPunct="1">
              <a:spcBef>
                <a:spcPts val="278"/>
              </a:spcBef>
              <a:buClr>
                <a:schemeClr val="accent3"/>
              </a:buClr>
              <a:buFontTx/>
              <a:buChar char="o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71450" algn="l" rtl="0" eaLnBrk="1" latinLnBrk="0" hangingPunct="1">
              <a:spcBef>
                <a:spcPts val="278"/>
              </a:spcBef>
              <a:buClr>
                <a:schemeClr val="accent3"/>
              </a:buClr>
              <a:buChar char="•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80" indent="-171450" algn="l" rtl="0" eaLnBrk="1" latinLnBrk="0" hangingPunct="1">
              <a:spcBef>
                <a:spcPts val="278"/>
              </a:spcBef>
              <a:buClr>
                <a:schemeClr val="accent2"/>
              </a:buClr>
              <a:buChar char="•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" indent="-171450" algn="l" rtl="0" eaLnBrk="1" latinLnBrk="0" hangingPunct="1">
              <a:spcBef>
                <a:spcPts val="278"/>
              </a:spcBef>
              <a:buClr>
                <a:schemeClr val="accent1">
                  <a:tint val="60000"/>
                </a:schemeClr>
              </a:buClr>
              <a:buChar char="•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660" indent="-171450" algn="l" rtl="0" eaLnBrk="1" latinLnBrk="0" hangingPunct="1">
              <a:spcBef>
                <a:spcPts val="278"/>
              </a:spcBef>
              <a:buClr>
                <a:schemeClr val="accent2">
                  <a:tint val="60000"/>
                </a:schemeClr>
              </a:buClr>
              <a:buChar char="•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In this situations we can use logarithms.</a:t>
            </a:r>
          </a:p>
        </p:txBody>
      </p:sp>
    </p:spTree>
    <p:extLst>
      <p:ext uri="{BB962C8B-B14F-4D97-AF65-F5344CB8AC3E}">
        <p14:creationId xmlns:p14="http://schemas.microsoft.com/office/powerpoint/2010/main" val="143196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ag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F1229F4D-42CD-45F9-A346-0BEB3F4D8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775" y="762000"/>
            <a:ext cx="5381625" cy="3457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4A3044-064E-4F4F-9A40-DCB022A1AF45}"/>
              </a:ext>
            </a:extLst>
          </p:cNvPr>
          <p:cNvSpPr txBox="1"/>
          <p:nvPr/>
        </p:nvSpPr>
        <p:spPr>
          <a:xfrm>
            <a:off x="1524000" y="205115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Thank you for using resources from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C7B91D-FA43-4DDC-AF24-F0D95F8771D8}"/>
              </a:ext>
            </a:extLst>
          </p:cNvPr>
          <p:cNvSpPr txBox="1"/>
          <p:nvPr/>
        </p:nvSpPr>
        <p:spPr>
          <a:xfrm>
            <a:off x="1828800" y="4678740"/>
            <a:ext cx="581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2"/>
              </a:rPr>
              <a:t>https://www.mathssupport.org</a:t>
            </a:r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31B16-2188-481D-902D-B24DB2D19006}"/>
              </a:ext>
            </a:extLst>
          </p:cNvPr>
          <p:cNvSpPr txBox="1"/>
          <p:nvPr/>
        </p:nvSpPr>
        <p:spPr>
          <a:xfrm>
            <a:off x="762000" y="520196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you have a special request, drop us an email</a:t>
            </a:r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DA8DB-4973-4CCB-A3BF-CDF0FC0B875C}"/>
              </a:ext>
            </a:extLst>
          </p:cNvPr>
          <p:cNvSpPr txBox="1"/>
          <p:nvPr/>
        </p:nvSpPr>
        <p:spPr>
          <a:xfrm>
            <a:off x="2286000" y="5725180"/>
            <a:ext cx="485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4"/>
              </a:rPr>
              <a:t>info@mathssupport.org</a:t>
            </a:r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385B5B7E-21DC-4261-B654-DEFEDE6D8129}"/>
              </a:ext>
            </a:extLst>
          </p:cNvPr>
          <p:cNvSpPr/>
          <p:nvPr/>
        </p:nvSpPr>
        <p:spPr>
          <a:xfrm>
            <a:off x="8070166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5"/>
            <a:extLst>
              <a:ext uri="{FF2B5EF4-FFF2-40B4-BE49-F238E27FC236}">
                <a16:creationId xmlns:a16="http://schemas.microsoft.com/office/drawing/2014/main" id="{F35685D4-CF87-4E82-8D62-66EF53CDEA76}"/>
              </a:ext>
            </a:extLst>
          </p:cNvPr>
          <p:cNvSpPr/>
          <p:nvPr/>
        </p:nvSpPr>
        <p:spPr>
          <a:xfrm>
            <a:off x="457053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8983EF-CE04-4600-8A87-8640EEF47371}"/>
              </a:ext>
            </a:extLst>
          </p:cNvPr>
          <p:cNvSpPr txBox="1"/>
          <p:nvPr/>
        </p:nvSpPr>
        <p:spPr>
          <a:xfrm>
            <a:off x="1524000" y="415552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more resources visit our website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38697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96092"/>
            <a:ext cx="7772400" cy="69413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Solve using logarithms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485886" y="2263280"/>
            <a:ext cx="3810000" cy="36933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6600"/>
                </a:solidFill>
                <a:latin typeface="+mn-lt"/>
              </a:rPr>
              <a:t>Taking the logarithm of each side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11034" y="2760791"/>
            <a:ext cx="1028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 2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2400" dirty="0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E546CBD9-F196-437C-8330-ADFE2AEC00B5}"/>
              </a:ext>
            </a:extLst>
          </p:cNvPr>
          <p:cNvSpPr/>
          <p:nvPr/>
        </p:nvSpPr>
        <p:spPr>
          <a:xfrm>
            <a:off x="8070166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91F8C69F-0277-4354-80E4-7FCC628D0D3E}"/>
              </a:ext>
            </a:extLst>
          </p:cNvPr>
          <p:cNvSpPr/>
          <p:nvPr/>
        </p:nvSpPr>
        <p:spPr>
          <a:xfrm>
            <a:off x="457053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ED5B6DA0-EAF3-B0BB-111E-C1A669FED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7673" y="1527451"/>
            <a:ext cx="33666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Give the exact answer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905DBF-5BD2-4C0A-BD7D-D94E6FFF4FE8}"/>
              </a:ext>
            </a:extLst>
          </p:cNvPr>
          <p:cNvSpPr/>
          <p:nvPr/>
        </p:nvSpPr>
        <p:spPr>
          <a:xfrm>
            <a:off x="2536093" y="2233518"/>
            <a:ext cx="1180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25</a:t>
            </a:r>
            <a:endParaRPr lang="en-GB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354182-B204-593C-BF76-6B391B946BC5}"/>
              </a:ext>
            </a:extLst>
          </p:cNvPr>
          <p:cNvSpPr/>
          <p:nvPr/>
        </p:nvSpPr>
        <p:spPr>
          <a:xfrm>
            <a:off x="3281990" y="2772592"/>
            <a:ext cx="1028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 25</a:t>
            </a:r>
            <a:endParaRPr lang="en-GB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28CA00-ED27-0335-C2E3-9D64AB3B03A2}"/>
              </a:ext>
            </a:extLst>
          </p:cNvPr>
          <p:cNvSpPr/>
          <p:nvPr/>
        </p:nvSpPr>
        <p:spPr>
          <a:xfrm>
            <a:off x="2931471" y="2768247"/>
            <a:ext cx="458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GB" sz="2400" dirty="0"/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A7ED229E-5AFC-AB42-4E80-9E261C470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5886" y="2811187"/>
            <a:ext cx="3810000" cy="36933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6600"/>
                </a:solidFill>
                <a:latin typeface="+mn-lt"/>
              </a:rPr>
              <a:t>Using the rule: log b</a:t>
            </a:r>
            <a:r>
              <a:rPr lang="en-US" baseline="30000" dirty="0">
                <a:solidFill>
                  <a:srgbClr val="FF6600"/>
                </a:solidFill>
                <a:latin typeface="+mn-lt"/>
              </a:rPr>
              <a:t>n 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= n log 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CC16C8-D3A0-C829-E5DA-C2C298850EAB}"/>
              </a:ext>
            </a:extLst>
          </p:cNvPr>
          <p:cNvSpPr/>
          <p:nvPr/>
        </p:nvSpPr>
        <p:spPr>
          <a:xfrm>
            <a:off x="1689889" y="3307458"/>
            <a:ext cx="1332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 2</a:t>
            </a:r>
            <a:endParaRPr lang="en-GB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2C1A33-D92E-A2C2-B948-5B2E7C7B01ED}"/>
              </a:ext>
            </a:extLst>
          </p:cNvPr>
          <p:cNvSpPr/>
          <p:nvPr/>
        </p:nvSpPr>
        <p:spPr>
          <a:xfrm>
            <a:off x="3264747" y="3319259"/>
            <a:ext cx="1028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 25</a:t>
            </a:r>
            <a:endParaRPr lang="en-GB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FE9595-A6DA-82E6-9ED7-B4DB70529612}"/>
              </a:ext>
            </a:extLst>
          </p:cNvPr>
          <p:cNvSpPr/>
          <p:nvPr/>
        </p:nvSpPr>
        <p:spPr>
          <a:xfrm>
            <a:off x="2914228" y="3314914"/>
            <a:ext cx="458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GB" sz="2400" dirty="0"/>
          </a:p>
        </p:txBody>
      </p:sp>
      <p:sp>
        <p:nvSpPr>
          <p:cNvPr id="25" name="Text Box 8">
            <a:extLst>
              <a:ext uri="{FF2B5EF4-FFF2-40B4-BE49-F238E27FC236}">
                <a16:creationId xmlns:a16="http://schemas.microsoft.com/office/drawing/2014/main" id="{CC400983-4756-580D-D914-344968BB6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5886" y="3399696"/>
            <a:ext cx="3810000" cy="36933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6600"/>
                </a:solidFill>
                <a:latin typeface="+mn-lt"/>
              </a:rPr>
              <a:t>Dividing by log 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815C927-97D6-7CEA-EEB2-7862B757A377}"/>
              </a:ext>
            </a:extLst>
          </p:cNvPr>
          <p:cNvSpPr/>
          <p:nvPr/>
        </p:nvSpPr>
        <p:spPr>
          <a:xfrm>
            <a:off x="2433627" y="4318833"/>
            <a:ext cx="713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1F74910-5C04-98C8-CD36-BFC7683E0589}"/>
              </a:ext>
            </a:extLst>
          </p:cNvPr>
          <p:cNvSpPr/>
          <p:nvPr/>
        </p:nvSpPr>
        <p:spPr>
          <a:xfrm>
            <a:off x="3259296" y="4143836"/>
            <a:ext cx="1028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 25</a:t>
            </a:r>
            <a:endParaRPr lang="en-GB" sz="2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6C6866-CF03-8FF8-20B0-9DE27590D6C4}"/>
              </a:ext>
            </a:extLst>
          </p:cNvPr>
          <p:cNvSpPr/>
          <p:nvPr/>
        </p:nvSpPr>
        <p:spPr>
          <a:xfrm>
            <a:off x="2900294" y="4314488"/>
            <a:ext cx="458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GB" sz="2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7EC409D-5641-2F9A-0CE7-9FD6D27717CF}"/>
              </a:ext>
            </a:extLst>
          </p:cNvPr>
          <p:cNvSpPr/>
          <p:nvPr/>
        </p:nvSpPr>
        <p:spPr>
          <a:xfrm>
            <a:off x="3299206" y="4540145"/>
            <a:ext cx="1332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 2</a:t>
            </a:r>
            <a:endParaRPr lang="en-GB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01A8E5-A9EB-E25A-7765-EC8BEA0065A2}"/>
              </a:ext>
            </a:extLst>
          </p:cNvPr>
          <p:cNvSpPr/>
          <p:nvPr/>
        </p:nvSpPr>
        <p:spPr>
          <a:xfrm>
            <a:off x="3302475" y="3693273"/>
            <a:ext cx="1057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 2</a:t>
            </a:r>
            <a:endParaRPr lang="en-GB" sz="2400" dirty="0">
              <a:solidFill>
                <a:srgbClr val="FF66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49DFE28-8299-0B7A-0268-999FE8BCB574}"/>
              </a:ext>
            </a:extLst>
          </p:cNvPr>
          <p:cNvSpPr/>
          <p:nvPr/>
        </p:nvSpPr>
        <p:spPr>
          <a:xfrm>
            <a:off x="2067445" y="3702130"/>
            <a:ext cx="1332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 2</a:t>
            </a:r>
            <a:endParaRPr lang="en-GB" sz="2400" dirty="0">
              <a:solidFill>
                <a:srgbClr val="FF6600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C9C0287-6C2E-AC83-EFBA-24EBBDA4E191}"/>
              </a:ext>
            </a:extLst>
          </p:cNvPr>
          <p:cNvCxnSpPr/>
          <p:nvPr/>
        </p:nvCxnSpPr>
        <p:spPr>
          <a:xfrm>
            <a:off x="2067445" y="3767154"/>
            <a:ext cx="750121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A3090C9-5B80-0372-989C-74FE84754BB0}"/>
              </a:ext>
            </a:extLst>
          </p:cNvPr>
          <p:cNvCxnSpPr/>
          <p:nvPr/>
        </p:nvCxnSpPr>
        <p:spPr>
          <a:xfrm>
            <a:off x="3341163" y="3767154"/>
            <a:ext cx="750121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BBCBBE4-9950-2703-BE0C-1B119CC39168}"/>
              </a:ext>
            </a:extLst>
          </p:cNvPr>
          <p:cNvCxnSpPr/>
          <p:nvPr/>
        </p:nvCxnSpPr>
        <p:spPr>
          <a:xfrm>
            <a:off x="3281989" y="4588254"/>
            <a:ext cx="8229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ED73035-F843-E30F-1CB4-52052BC852D5}"/>
              </a:ext>
            </a:extLst>
          </p:cNvPr>
          <p:cNvCxnSpPr>
            <a:cxnSpLocks/>
          </p:cNvCxnSpPr>
          <p:nvPr/>
        </p:nvCxnSpPr>
        <p:spPr>
          <a:xfrm flipV="1">
            <a:off x="2067445" y="3924105"/>
            <a:ext cx="750121" cy="16240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6159720-EF03-72C2-3BCF-C278BB0AB06A}"/>
              </a:ext>
            </a:extLst>
          </p:cNvPr>
          <p:cNvCxnSpPr>
            <a:cxnSpLocks/>
          </p:cNvCxnSpPr>
          <p:nvPr/>
        </p:nvCxnSpPr>
        <p:spPr>
          <a:xfrm flipV="1">
            <a:off x="2164107" y="3483629"/>
            <a:ext cx="604383" cy="17016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8">
            <a:extLst>
              <a:ext uri="{FF2B5EF4-FFF2-40B4-BE49-F238E27FC236}">
                <a16:creationId xmlns:a16="http://schemas.microsoft.com/office/drawing/2014/main" id="{3A082075-31F8-2EE5-C249-7B4032225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052" y="4379244"/>
            <a:ext cx="3810000" cy="36933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6600"/>
                </a:solidFill>
                <a:latin typeface="+mn-lt"/>
              </a:rPr>
              <a:t>Dividing by 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C0B7650-8318-7AF3-22E0-A66E39E98855}"/>
              </a:ext>
            </a:extLst>
          </p:cNvPr>
          <p:cNvSpPr/>
          <p:nvPr/>
        </p:nvSpPr>
        <p:spPr>
          <a:xfrm>
            <a:off x="2598013" y="5236807"/>
            <a:ext cx="396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24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35DDA3D-033A-735F-A349-D5F481B26658}"/>
              </a:ext>
            </a:extLst>
          </p:cNvPr>
          <p:cNvSpPr/>
          <p:nvPr/>
        </p:nvSpPr>
        <p:spPr>
          <a:xfrm>
            <a:off x="3241520" y="5071331"/>
            <a:ext cx="1028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 25</a:t>
            </a:r>
            <a:endParaRPr lang="en-GB" sz="24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4D5A08-0863-580F-1176-172065E84F52}"/>
              </a:ext>
            </a:extLst>
          </p:cNvPr>
          <p:cNvSpPr/>
          <p:nvPr/>
        </p:nvSpPr>
        <p:spPr>
          <a:xfrm>
            <a:off x="2882518" y="5241983"/>
            <a:ext cx="458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GB" sz="24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0FE37B9-BB40-52AC-7E06-2DF9205B774D}"/>
              </a:ext>
            </a:extLst>
          </p:cNvPr>
          <p:cNvSpPr/>
          <p:nvPr/>
        </p:nvSpPr>
        <p:spPr>
          <a:xfrm>
            <a:off x="3281430" y="5467640"/>
            <a:ext cx="1332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log 2</a:t>
            </a:r>
            <a:endParaRPr lang="en-GB" sz="2400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B0DF962-5DF8-D3F3-9DA1-BD1F68BA7F05}"/>
              </a:ext>
            </a:extLst>
          </p:cNvPr>
          <p:cNvCxnSpPr/>
          <p:nvPr/>
        </p:nvCxnSpPr>
        <p:spPr>
          <a:xfrm>
            <a:off x="3264213" y="5515749"/>
            <a:ext cx="10058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F9F23E05-BEAD-B23A-5A70-6354CF86CA7B}"/>
              </a:ext>
            </a:extLst>
          </p:cNvPr>
          <p:cNvSpPr/>
          <p:nvPr/>
        </p:nvSpPr>
        <p:spPr>
          <a:xfrm>
            <a:off x="5802558" y="1041814"/>
            <a:ext cx="1180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25</a:t>
            </a:r>
            <a:endParaRPr lang="en-GB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4">
            <a:extLst>
              <a:ext uri="{FF2B5EF4-FFF2-40B4-BE49-F238E27FC236}">
                <a16:creationId xmlns:a16="http://schemas.microsoft.com/office/drawing/2014/main" id="{97FB0490-38D5-0ABA-06C7-5DDE41457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565" y="1042263"/>
            <a:ext cx="1710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/>
              <a:t>Example 1</a:t>
            </a:r>
            <a:endParaRPr lang="en-US" sz="2400" b="1" dirty="0">
              <a:cs typeface="Times New Roman" pitchFamily="18" charset="0"/>
            </a:endParaRPr>
          </a:p>
        </p:txBody>
      </p:sp>
      <p:sp>
        <p:nvSpPr>
          <p:cNvPr id="48" name="Text Box 4">
            <a:extLst>
              <a:ext uri="{FF2B5EF4-FFF2-40B4-BE49-F238E27FC236}">
                <a16:creationId xmlns:a16="http://schemas.microsoft.com/office/drawing/2014/main" id="{EFA2F408-F2FB-D442-9D6C-F5D373772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7673" y="1014313"/>
            <a:ext cx="28360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Solve the equation</a:t>
            </a:r>
            <a:endParaRPr lang="en-US" sz="24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/>
      <p:bldP spid="12" grpId="0"/>
      <p:bldP spid="8" grpId="0"/>
      <p:bldP spid="9" grpId="0"/>
      <p:bldP spid="10" grpId="0"/>
      <p:bldP spid="11" grpId="0"/>
      <p:bldP spid="13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96092"/>
            <a:ext cx="7772400" cy="69413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Solve using logarithms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402533" y="2036032"/>
            <a:ext cx="4200057" cy="36933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6600"/>
                </a:solidFill>
                <a:latin typeface="+mn-lt"/>
              </a:rPr>
              <a:t>Now we will use the GDC to solve it.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67205" y="2363196"/>
            <a:ext cx="272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Turn on the GDC</a:t>
            </a:r>
            <a:endParaRPr lang="en-GB" sz="2400" dirty="0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E546CBD9-F196-437C-8330-ADFE2AEC00B5}"/>
              </a:ext>
            </a:extLst>
          </p:cNvPr>
          <p:cNvSpPr/>
          <p:nvPr/>
        </p:nvSpPr>
        <p:spPr>
          <a:xfrm>
            <a:off x="8070166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91F8C69F-0277-4354-80E4-7FCC628D0D3E}"/>
              </a:ext>
            </a:extLst>
          </p:cNvPr>
          <p:cNvSpPr/>
          <p:nvPr/>
        </p:nvSpPr>
        <p:spPr>
          <a:xfrm>
            <a:off x="457053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ED5B6DA0-EAF3-B0BB-111E-C1A669FED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780" y="1485488"/>
            <a:ext cx="47949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Give the answer correct to 3 sf.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905DBF-5BD2-4C0A-BD7D-D94E6FFF4FE8}"/>
              </a:ext>
            </a:extLst>
          </p:cNvPr>
          <p:cNvSpPr/>
          <p:nvPr/>
        </p:nvSpPr>
        <p:spPr>
          <a:xfrm>
            <a:off x="3214118" y="1989866"/>
            <a:ext cx="1180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25</a:t>
            </a:r>
            <a:endParaRPr lang="en-GB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2E79C36-B8DD-D712-D471-BD49848FC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1920457"/>
            <a:ext cx="2453205" cy="46634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43DAC3C-1DC1-07BA-5831-DF6AC1603033}"/>
              </a:ext>
            </a:extLst>
          </p:cNvPr>
          <p:cNvSpPr/>
          <p:nvPr/>
        </p:nvSpPr>
        <p:spPr>
          <a:xfrm>
            <a:off x="3656408" y="2765636"/>
            <a:ext cx="13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MENU</a:t>
            </a:r>
            <a:endParaRPr lang="en-GB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786806-352C-0DFE-28E9-5B49001D4BAA}"/>
              </a:ext>
            </a:extLst>
          </p:cNvPr>
          <p:cNvSpPr/>
          <p:nvPr/>
        </p:nvSpPr>
        <p:spPr>
          <a:xfrm>
            <a:off x="4696187" y="2726278"/>
            <a:ext cx="523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A</a:t>
            </a:r>
            <a:endParaRPr lang="en-GB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CF82ED-A45C-E34C-CE59-483A4E083251}"/>
              </a:ext>
            </a:extLst>
          </p:cNvPr>
          <p:cNvSpPr/>
          <p:nvPr/>
        </p:nvSpPr>
        <p:spPr>
          <a:xfrm>
            <a:off x="5050362" y="2741468"/>
            <a:ext cx="1562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Equation</a:t>
            </a:r>
            <a:endParaRPr lang="en-GB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32CE32-C972-03AF-5819-08EB81843017}"/>
              </a:ext>
            </a:extLst>
          </p:cNvPr>
          <p:cNvSpPr/>
          <p:nvPr/>
        </p:nvSpPr>
        <p:spPr>
          <a:xfrm>
            <a:off x="5802558" y="1041814"/>
            <a:ext cx="1180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25</a:t>
            </a:r>
            <a:endParaRPr lang="en-GB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9698AAD4-6730-625E-971D-E858E6483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565" y="1042263"/>
            <a:ext cx="1710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/>
              <a:t>Example 1</a:t>
            </a:r>
            <a:endParaRPr lang="en-US" sz="2400" b="1" dirty="0">
              <a:cs typeface="Times New Roman" pitchFamily="18" charset="0"/>
            </a:endParaRP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95127559-92C6-8F1C-19A4-E413F1E20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7673" y="1014313"/>
            <a:ext cx="28360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Solve the equation</a:t>
            </a:r>
            <a:endParaRPr lang="en-US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20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/>
      <p:bldP spid="12" grpId="0"/>
      <p:bldP spid="9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96092"/>
            <a:ext cx="7772400" cy="69413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Solve using logarithms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E546CBD9-F196-437C-8330-ADFE2AEC00B5}"/>
              </a:ext>
            </a:extLst>
          </p:cNvPr>
          <p:cNvSpPr/>
          <p:nvPr/>
        </p:nvSpPr>
        <p:spPr>
          <a:xfrm>
            <a:off x="8070166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91F8C69F-0277-4354-80E4-7FCC628D0D3E}"/>
              </a:ext>
            </a:extLst>
          </p:cNvPr>
          <p:cNvSpPr/>
          <p:nvPr/>
        </p:nvSpPr>
        <p:spPr>
          <a:xfrm>
            <a:off x="457053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08D6DC-6D6A-C839-601E-E280F1E7B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1920240"/>
            <a:ext cx="2425614" cy="46634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3214BC2-5339-355C-DE51-279849EBDBDA}"/>
              </a:ext>
            </a:extLst>
          </p:cNvPr>
          <p:cNvSpPr/>
          <p:nvPr/>
        </p:nvSpPr>
        <p:spPr>
          <a:xfrm>
            <a:off x="3656408" y="3254513"/>
            <a:ext cx="586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F3</a:t>
            </a:r>
            <a:endParaRPr lang="en-GB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5BD8B8-D984-ADF1-7264-A34D2DAEC6CC}"/>
              </a:ext>
            </a:extLst>
          </p:cNvPr>
          <p:cNvSpPr/>
          <p:nvPr/>
        </p:nvSpPr>
        <p:spPr>
          <a:xfrm>
            <a:off x="4180199" y="3266659"/>
            <a:ext cx="1562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Solver</a:t>
            </a:r>
            <a:endParaRPr lang="en-GB" sz="2400" dirty="0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2026D4FC-09AF-F875-4787-29F744C46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533" y="2036032"/>
            <a:ext cx="4200057" cy="36933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6600"/>
                </a:solidFill>
                <a:latin typeface="+mn-lt"/>
              </a:rPr>
              <a:t>Now we will use the GDC to solve it.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02C2B8-84D2-31A9-E8EE-8C7215B7557C}"/>
              </a:ext>
            </a:extLst>
          </p:cNvPr>
          <p:cNvSpPr/>
          <p:nvPr/>
        </p:nvSpPr>
        <p:spPr>
          <a:xfrm>
            <a:off x="3267205" y="2363196"/>
            <a:ext cx="272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Turn on the GDC</a:t>
            </a:r>
            <a:endParaRPr lang="en-GB" sz="2400" dirty="0"/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C66BC3BA-336B-9F0B-0FD3-415C21A21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780" y="1485488"/>
            <a:ext cx="47949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Give the answer correct to 3 sf.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91741F-2858-8095-D598-8301AD92A188}"/>
              </a:ext>
            </a:extLst>
          </p:cNvPr>
          <p:cNvSpPr/>
          <p:nvPr/>
        </p:nvSpPr>
        <p:spPr>
          <a:xfrm>
            <a:off x="3214118" y="1989866"/>
            <a:ext cx="1180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25</a:t>
            </a:r>
            <a:endParaRPr lang="en-GB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EEFE919-58DD-4D5B-22FD-D70D750256CB}"/>
              </a:ext>
            </a:extLst>
          </p:cNvPr>
          <p:cNvSpPr/>
          <p:nvPr/>
        </p:nvSpPr>
        <p:spPr>
          <a:xfrm>
            <a:off x="3656408" y="2765636"/>
            <a:ext cx="13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MENU</a:t>
            </a:r>
            <a:endParaRPr lang="en-GB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004567-1FFA-FE10-DF0C-D8D0D5118AE2}"/>
              </a:ext>
            </a:extLst>
          </p:cNvPr>
          <p:cNvSpPr/>
          <p:nvPr/>
        </p:nvSpPr>
        <p:spPr>
          <a:xfrm>
            <a:off x="4696187" y="2726278"/>
            <a:ext cx="523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A</a:t>
            </a:r>
            <a:endParaRPr lang="en-GB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7768232-CC37-F6B7-A97E-0D5F1B8FBA31}"/>
              </a:ext>
            </a:extLst>
          </p:cNvPr>
          <p:cNvSpPr/>
          <p:nvPr/>
        </p:nvSpPr>
        <p:spPr>
          <a:xfrm>
            <a:off x="5050362" y="2741468"/>
            <a:ext cx="1562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Equation</a:t>
            </a:r>
            <a:endParaRPr lang="en-GB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7BF297-72D0-9C3D-B5EB-ED10FD4876B9}"/>
              </a:ext>
            </a:extLst>
          </p:cNvPr>
          <p:cNvSpPr/>
          <p:nvPr/>
        </p:nvSpPr>
        <p:spPr>
          <a:xfrm>
            <a:off x="5802558" y="1041814"/>
            <a:ext cx="1180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25</a:t>
            </a:r>
            <a:endParaRPr lang="en-GB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id="{A3CC6B68-3BFB-243E-6BFE-BA269DD14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565" y="1042263"/>
            <a:ext cx="1710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/>
              <a:t>Example 1</a:t>
            </a:r>
            <a:endParaRPr lang="en-US" sz="2400" b="1" dirty="0">
              <a:cs typeface="Times New Roman" pitchFamily="18" charset="0"/>
            </a:endParaRPr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9C67942C-943D-1D0B-EBA0-4069A35A6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7673" y="1014313"/>
            <a:ext cx="28360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Solve the equation</a:t>
            </a:r>
            <a:endParaRPr lang="en-US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78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E546CBD9-F196-437C-8330-ADFE2AEC00B5}"/>
              </a:ext>
            </a:extLst>
          </p:cNvPr>
          <p:cNvSpPr/>
          <p:nvPr/>
        </p:nvSpPr>
        <p:spPr>
          <a:xfrm>
            <a:off x="8070166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91F8C69F-0277-4354-80E4-7FCC628D0D3E}"/>
              </a:ext>
            </a:extLst>
          </p:cNvPr>
          <p:cNvSpPr/>
          <p:nvPr/>
        </p:nvSpPr>
        <p:spPr>
          <a:xfrm>
            <a:off x="457053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14D45A-5B4F-4C99-31F1-3129321AC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1920240"/>
            <a:ext cx="2429362" cy="466344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E28250D-4193-D0E6-9911-803D9B6154A2}"/>
              </a:ext>
            </a:extLst>
          </p:cNvPr>
          <p:cNvSpPr/>
          <p:nvPr/>
        </p:nvSpPr>
        <p:spPr>
          <a:xfrm>
            <a:off x="4820081" y="3775791"/>
            <a:ext cx="1180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25</a:t>
            </a:r>
            <a:endParaRPr lang="en-GB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6D1810-263A-CB90-9F17-2D1236461593}"/>
              </a:ext>
            </a:extLst>
          </p:cNvPr>
          <p:cNvSpPr/>
          <p:nvPr/>
        </p:nvSpPr>
        <p:spPr>
          <a:xfrm>
            <a:off x="3644071" y="3775790"/>
            <a:ext cx="13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Type in</a:t>
            </a:r>
            <a:endParaRPr lang="en-GB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ABB6BC-0014-C556-D8BA-E79C3AC048C3}"/>
              </a:ext>
            </a:extLst>
          </p:cNvPr>
          <p:cNvSpPr/>
          <p:nvPr/>
        </p:nvSpPr>
        <p:spPr>
          <a:xfrm>
            <a:off x="5989611" y="3775790"/>
            <a:ext cx="13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EXE</a:t>
            </a:r>
            <a:endParaRPr lang="en-GB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F40051-A945-7828-C9ED-BDBED342BFD5}"/>
              </a:ext>
            </a:extLst>
          </p:cNvPr>
          <p:cNvSpPr/>
          <p:nvPr/>
        </p:nvSpPr>
        <p:spPr>
          <a:xfrm>
            <a:off x="3656408" y="3254513"/>
            <a:ext cx="586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F3</a:t>
            </a:r>
            <a:endParaRPr lang="en-GB" sz="2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7916DA-BB59-5BF5-0DA7-1572C378E384}"/>
              </a:ext>
            </a:extLst>
          </p:cNvPr>
          <p:cNvSpPr/>
          <p:nvPr/>
        </p:nvSpPr>
        <p:spPr>
          <a:xfrm>
            <a:off x="4180199" y="3266659"/>
            <a:ext cx="1562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Solver</a:t>
            </a:r>
            <a:endParaRPr lang="en-GB" sz="2400" dirty="0"/>
          </a:p>
        </p:txBody>
      </p:sp>
      <p:sp>
        <p:nvSpPr>
          <p:cNvPr id="29" name="Text Box 8">
            <a:extLst>
              <a:ext uri="{FF2B5EF4-FFF2-40B4-BE49-F238E27FC236}">
                <a16:creationId xmlns:a16="http://schemas.microsoft.com/office/drawing/2014/main" id="{F0CF1F69-9C0F-E7A4-47D2-453B697A6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533" y="2036032"/>
            <a:ext cx="4200057" cy="36933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6600"/>
                </a:solidFill>
                <a:latin typeface="+mn-lt"/>
              </a:rPr>
              <a:t>Now we will use the GDC to solve it.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78A4FA-B1B8-DC18-B65C-263BAA75945A}"/>
              </a:ext>
            </a:extLst>
          </p:cNvPr>
          <p:cNvSpPr/>
          <p:nvPr/>
        </p:nvSpPr>
        <p:spPr>
          <a:xfrm>
            <a:off x="3267205" y="2363196"/>
            <a:ext cx="272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Turn on the GDC</a:t>
            </a:r>
            <a:endParaRPr lang="en-GB" sz="2400" dirty="0"/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56BE0CCC-13DC-488D-8AEC-552C6BDED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780" y="1485488"/>
            <a:ext cx="47949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Give the answer correct to 3 sf.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CECA16E-2E54-5657-45F0-030A72FB5E31}"/>
              </a:ext>
            </a:extLst>
          </p:cNvPr>
          <p:cNvSpPr/>
          <p:nvPr/>
        </p:nvSpPr>
        <p:spPr>
          <a:xfrm>
            <a:off x="3214118" y="1989866"/>
            <a:ext cx="1180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25</a:t>
            </a:r>
            <a:endParaRPr lang="en-GB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6D3D562-F2E6-E6E1-8C46-5BA14649021F}"/>
              </a:ext>
            </a:extLst>
          </p:cNvPr>
          <p:cNvSpPr/>
          <p:nvPr/>
        </p:nvSpPr>
        <p:spPr>
          <a:xfrm>
            <a:off x="3656408" y="2765636"/>
            <a:ext cx="13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MENU</a:t>
            </a:r>
            <a:endParaRPr lang="en-GB" sz="2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65CB6CC-5014-D478-0ECC-1838AE513CED}"/>
              </a:ext>
            </a:extLst>
          </p:cNvPr>
          <p:cNvSpPr/>
          <p:nvPr/>
        </p:nvSpPr>
        <p:spPr>
          <a:xfrm>
            <a:off x="4696187" y="2726278"/>
            <a:ext cx="523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A</a:t>
            </a:r>
            <a:endParaRPr lang="en-GB" sz="2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F9EDC18-61A2-F03E-A96B-5AB7166DE0AD}"/>
              </a:ext>
            </a:extLst>
          </p:cNvPr>
          <p:cNvSpPr/>
          <p:nvPr/>
        </p:nvSpPr>
        <p:spPr>
          <a:xfrm>
            <a:off x="5050362" y="2741468"/>
            <a:ext cx="1562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Equation</a:t>
            </a:r>
            <a:endParaRPr lang="en-GB" sz="2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801911C-D8E7-C8D9-27ED-0F415798004E}"/>
              </a:ext>
            </a:extLst>
          </p:cNvPr>
          <p:cNvSpPr/>
          <p:nvPr/>
        </p:nvSpPr>
        <p:spPr>
          <a:xfrm>
            <a:off x="5802558" y="1041814"/>
            <a:ext cx="1180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25</a:t>
            </a:r>
            <a:endParaRPr lang="en-GB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4">
            <a:extLst>
              <a:ext uri="{FF2B5EF4-FFF2-40B4-BE49-F238E27FC236}">
                <a16:creationId xmlns:a16="http://schemas.microsoft.com/office/drawing/2014/main" id="{2502761D-8124-E69D-F66D-96E9E98B0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565" y="1042263"/>
            <a:ext cx="1710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/>
              <a:t>Example 1</a:t>
            </a:r>
            <a:endParaRPr lang="en-US" sz="2400" b="1" dirty="0">
              <a:cs typeface="Times New Roman" pitchFamily="18" charset="0"/>
            </a:endParaRPr>
          </a:p>
        </p:txBody>
      </p:sp>
      <p:sp>
        <p:nvSpPr>
          <p:cNvPr id="38" name="Text Box 4">
            <a:extLst>
              <a:ext uri="{FF2B5EF4-FFF2-40B4-BE49-F238E27FC236}">
                <a16:creationId xmlns:a16="http://schemas.microsoft.com/office/drawing/2014/main" id="{FF9AC16D-8D65-BA6B-D05E-E44560C4B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7673" y="1014313"/>
            <a:ext cx="28360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Solve the equation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F3DDA117-D436-5F33-B6C7-98296DAA4D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96092"/>
            <a:ext cx="7772400" cy="69413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Solve using logarithms</a:t>
            </a:r>
          </a:p>
        </p:txBody>
      </p:sp>
    </p:spTree>
    <p:extLst>
      <p:ext uri="{BB962C8B-B14F-4D97-AF65-F5344CB8AC3E}">
        <p14:creationId xmlns:p14="http://schemas.microsoft.com/office/powerpoint/2010/main" val="28682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96092"/>
            <a:ext cx="7772400" cy="69413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Solve using logarithms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E546CBD9-F196-437C-8330-ADFE2AEC00B5}"/>
              </a:ext>
            </a:extLst>
          </p:cNvPr>
          <p:cNvSpPr/>
          <p:nvPr/>
        </p:nvSpPr>
        <p:spPr>
          <a:xfrm>
            <a:off x="8070166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91F8C69F-0277-4354-80E4-7FCC628D0D3E}"/>
              </a:ext>
            </a:extLst>
          </p:cNvPr>
          <p:cNvSpPr/>
          <p:nvPr/>
        </p:nvSpPr>
        <p:spPr>
          <a:xfrm>
            <a:off x="457053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AB49D4-A8BF-8FDC-142C-E4F77F2AB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1920240"/>
            <a:ext cx="2421551" cy="466344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13F98BB-01C2-09B6-F585-8A1CAC2D80FC}"/>
              </a:ext>
            </a:extLst>
          </p:cNvPr>
          <p:cNvSpPr/>
          <p:nvPr/>
        </p:nvSpPr>
        <p:spPr>
          <a:xfrm>
            <a:off x="3740743" y="4336302"/>
            <a:ext cx="586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F6</a:t>
            </a:r>
            <a:endParaRPr lang="en-GB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07434A7-6A09-6EF5-D581-1EDC6C9D1A27}"/>
              </a:ext>
            </a:extLst>
          </p:cNvPr>
          <p:cNvSpPr/>
          <p:nvPr/>
        </p:nvSpPr>
        <p:spPr>
          <a:xfrm>
            <a:off x="4264534" y="4348448"/>
            <a:ext cx="1562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SOLVE</a:t>
            </a:r>
            <a:endParaRPr lang="en-GB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A7E9B7F-1599-70C6-85DE-CA57CCF00591}"/>
              </a:ext>
            </a:extLst>
          </p:cNvPr>
          <p:cNvSpPr/>
          <p:nvPr/>
        </p:nvSpPr>
        <p:spPr>
          <a:xfrm>
            <a:off x="4820081" y="3775791"/>
            <a:ext cx="1180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25</a:t>
            </a:r>
            <a:endParaRPr lang="en-GB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53E1321-4785-E803-0F14-18B71B40F2F3}"/>
              </a:ext>
            </a:extLst>
          </p:cNvPr>
          <p:cNvSpPr/>
          <p:nvPr/>
        </p:nvSpPr>
        <p:spPr>
          <a:xfrm>
            <a:off x="3644071" y="3775790"/>
            <a:ext cx="13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Type in</a:t>
            </a:r>
            <a:endParaRPr lang="en-GB" sz="2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7F2EFB-4607-A82E-511C-0596924255EA}"/>
              </a:ext>
            </a:extLst>
          </p:cNvPr>
          <p:cNvSpPr/>
          <p:nvPr/>
        </p:nvSpPr>
        <p:spPr>
          <a:xfrm>
            <a:off x="5989611" y="3775790"/>
            <a:ext cx="13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EXE</a:t>
            </a:r>
            <a:endParaRPr lang="en-GB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FDDFF0B-651E-F35D-5821-B69328FAB517}"/>
              </a:ext>
            </a:extLst>
          </p:cNvPr>
          <p:cNvSpPr/>
          <p:nvPr/>
        </p:nvSpPr>
        <p:spPr>
          <a:xfrm>
            <a:off x="3656408" y="3254513"/>
            <a:ext cx="586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F3</a:t>
            </a:r>
            <a:endParaRPr lang="en-GB" sz="2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9FAD7E4-6E59-DE1E-5273-D9B15F10587B}"/>
              </a:ext>
            </a:extLst>
          </p:cNvPr>
          <p:cNvSpPr/>
          <p:nvPr/>
        </p:nvSpPr>
        <p:spPr>
          <a:xfrm>
            <a:off x="4180199" y="3266659"/>
            <a:ext cx="1562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Solver</a:t>
            </a:r>
            <a:endParaRPr lang="en-GB" sz="2400" dirty="0"/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70E934F8-1D90-6BA1-B13F-ADFE370AE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533" y="2036032"/>
            <a:ext cx="4200057" cy="36933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6600"/>
                </a:solidFill>
                <a:latin typeface="+mn-lt"/>
              </a:rPr>
              <a:t>Now we will use the GDC to solve it.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F18FAF0-012A-8DFF-0E07-822CBD81DA6D}"/>
              </a:ext>
            </a:extLst>
          </p:cNvPr>
          <p:cNvSpPr/>
          <p:nvPr/>
        </p:nvSpPr>
        <p:spPr>
          <a:xfrm>
            <a:off x="3267205" y="2363196"/>
            <a:ext cx="272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Turn on the GDC</a:t>
            </a:r>
            <a:endParaRPr lang="en-GB" sz="2400" dirty="0"/>
          </a:p>
        </p:txBody>
      </p:sp>
      <p:sp>
        <p:nvSpPr>
          <p:cNvPr id="34" name="Text Box 4">
            <a:extLst>
              <a:ext uri="{FF2B5EF4-FFF2-40B4-BE49-F238E27FC236}">
                <a16:creationId xmlns:a16="http://schemas.microsoft.com/office/drawing/2014/main" id="{C33164B0-76E5-1676-0009-06EA2EF0B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780" y="1485488"/>
            <a:ext cx="47949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Give the answer correct to 3 sf.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1707CD4-BA0D-B18F-000D-880E40A76777}"/>
              </a:ext>
            </a:extLst>
          </p:cNvPr>
          <p:cNvSpPr/>
          <p:nvPr/>
        </p:nvSpPr>
        <p:spPr>
          <a:xfrm>
            <a:off x="3214118" y="1989866"/>
            <a:ext cx="1180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25</a:t>
            </a:r>
            <a:endParaRPr lang="en-GB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BED6EC-19D8-9618-36A0-C8FDD77ABE92}"/>
              </a:ext>
            </a:extLst>
          </p:cNvPr>
          <p:cNvSpPr/>
          <p:nvPr/>
        </p:nvSpPr>
        <p:spPr>
          <a:xfrm>
            <a:off x="3656408" y="2765636"/>
            <a:ext cx="13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MENU</a:t>
            </a:r>
            <a:endParaRPr lang="en-GB" sz="2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BA3882D-7E41-F998-6F85-40F623BFF8F5}"/>
              </a:ext>
            </a:extLst>
          </p:cNvPr>
          <p:cNvSpPr/>
          <p:nvPr/>
        </p:nvSpPr>
        <p:spPr>
          <a:xfrm>
            <a:off x="4696187" y="2726278"/>
            <a:ext cx="523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A</a:t>
            </a:r>
            <a:endParaRPr lang="en-GB" sz="24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E570C4C-ECE3-7718-3A91-99C171940BA6}"/>
              </a:ext>
            </a:extLst>
          </p:cNvPr>
          <p:cNvSpPr/>
          <p:nvPr/>
        </p:nvSpPr>
        <p:spPr>
          <a:xfrm>
            <a:off x="5050362" y="2741468"/>
            <a:ext cx="1562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Equation</a:t>
            </a:r>
            <a:endParaRPr lang="en-GB" sz="24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F458116-BF50-11FD-3BDF-8F7CF43F6D22}"/>
              </a:ext>
            </a:extLst>
          </p:cNvPr>
          <p:cNvSpPr/>
          <p:nvPr/>
        </p:nvSpPr>
        <p:spPr>
          <a:xfrm>
            <a:off x="5802558" y="1041814"/>
            <a:ext cx="1180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25</a:t>
            </a:r>
            <a:endParaRPr lang="en-GB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4">
            <a:extLst>
              <a:ext uri="{FF2B5EF4-FFF2-40B4-BE49-F238E27FC236}">
                <a16:creationId xmlns:a16="http://schemas.microsoft.com/office/drawing/2014/main" id="{204D2502-5402-ABD5-42A1-840C14CDE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565" y="1042263"/>
            <a:ext cx="1710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/>
              <a:t>Example 1</a:t>
            </a:r>
            <a:endParaRPr lang="en-US" sz="2400" b="1" dirty="0">
              <a:cs typeface="Times New Roman" pitchFamily="18" charset="0"/>
            </a:endParaRPr>
          </a:p>
        </p:txBody>
      </p:sp>
      <p:sp>
        <p:nvSpPr>
          <p:cNvPr id="42" name="Text Box 4">
            <a:extLst>
              <a:ext uri="{FF2B5EF4-FFF2-40B4-BE49-F238E27FC236}">
                <a16:creationId xmlns:a16="http://schemas.microsoft.com/office/drawing/2014/main" id="{27EA8B58-D4CD-8BBC-F895-850F8ED82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7673" y="1014313"/>
            <a:ext cx="28360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Solve the equation</a:t>
            </a:r>
            <a:endParaRPr lang="en-US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29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96092"/>
            <a:ext cx="7772400" cy="69413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Solve using logarithms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E546CBD9-F196-437C-8330-ADFE2AEC00B5}"/>
              </a:ext>
            </a:extLst>
          </p:cNvPr>
          <p:cNvSpPr/>
          <p:nvPr/>
        </p:nvSpPr>
        <p:spPr>
          <a:xfrm>
            <a:off x="8070166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91F8C69F-0277-4354-80E4-7FCC628D0D3E}"/>
              </a:ext>
            </a:extLst>
          </p:cNvPr>
          <p:cNvSpPr/>
          <p:nvPr/>
        </p:nvSpPr>
        <p:spPr>
          <a:xfrm>
            <a:off x="457053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3BADC9-7891-ECEC-5261-62288E1DD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1920240"/>
            <a:ext cx="2425300" cy="466344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063DE20-5AE0-BD16-E692-49F3782A8D99}"/>
              </a:ext>
            </a:extLst>
          </p:cNvPr>
          <p:cNvSpPr/>
          <p:nvPr/>
        </p:nvSpPr>
        <p:spPr>
          <a:xfrm>
            <a:off x="3652018" y="4908644"/>
            <a:ext cx="2876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The answer for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F9DF7E5-CF17-FF8A-81A1-FE93D07723A1}"/>
              </a:ext>
            </a:extLst>
          </p:cNvPr>
          <p:cNvSpPr/>
          <p:nvPr/>
        </p:nvSpPr>
        <p:spPr>
          <a:xfrm>
            <a:off x="6332240" y="4908959"/>
            <a:ext cx="2270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1.54795206</a:t>
            </a:r>
            <a:endParaRPr lang="en-GB" sz="2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B2AC32-C454-FFED-C352-2FBB8065F746}"/>
              </a:ext>
            </a:extLst>
          </p:cNvPr>
          <p:cNvSpPr/>
          <p:nvPr/>
        </p:nvSpPr>
        <p:spPr>
          <a:xfrm>
            <a:off x="3647223" y="5499748"/>
            <a:ext cx="2876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Rounded to 3sf</a:t>
            </a:r>
            <a:endParaRPr lang="en-GB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18226DA-A86E-B10D-4986-7CA08CF05418}"/>
              </a:ext>
            </a:extLst>
          </p:cNvPr>
          <p:cNvSpPr/>
          <p:nvPr/>
        </p:nvSpPr>
        <p:spPr>
          <a:xfrm>
            <a:off x="6304237" y="5451223"/>
            <a:ext cx="2270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cs typeface="Times New Roman" panose="02020603050405020304" pitchFamily="18" charset="0"/>
              </a:rPr>
              <a:t>1.55</a:t>
            </a:r>
            <a:endParaRPr lang="en-GB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4678E8-D00A-1FC5-A93F-BE00EDECBB4A}"/>
              </a:ext>
            </a:extLst>
          </p:cNvPr>
          <p:cNvSpPr/>
          <p:nvPr/>
        </p:nvSpPr>
        <p:spPr>
          <a:xfrm>
            <a:off x="3740743" y="4336302"/>
            <a:ext cx="586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F6</a:t>
            </a:r>
            <a:endParaRPr lang="en-GB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0DE782B-690B-50BD-7190-11CAA14AE0FE}"/>
              </a:ext>
            </a:extLst>
          </p:cNvPr>
          <p:cNvSpPr/>
          <p:nvPr/>
        </p:nvSpPr>
        <p:spPr>
          <a:xfrm>
            <a:off x="4264534" y="4348448"/>
            <a:ext cx="1562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SOLVE</a:t>
            </a:r>
            <a:endParaRPr lang="en-GB" sz="2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FD2A93-C490-EF50-C3C3-35DE50D21415}"/>
              </a:ext>
            </a:extLst>
          </p:cNvPr>
          <p:cNvSpPr/>
          <p:nvPr/>
        </p:nvSpPr>
        <p:spPr>
          <a:xfrm>
            <a:off x="4820081" y="3775791"/>
            <a:ext cx="1180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25</a:t>
            </a:r>
            <a:endParaRPr lang="en-GB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A63B656-244B-FA8A-CABF-9A4D2507C2A0}"/>
              </a:ext>
            </a:extLst>
          </p:cNvPr>
          <p:cNvSpPr/>
          <p:nvPr/>
        </p:nvSpPr>
        <p:spPr>
          <a:xfrm>
            <a:off x="3644071" y="3775790"/>
            <a:ext cx="13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Type in</a:t>
            </a:r>
            <a:endParaRPr lang="en-GB" sz="2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91E526-C819-1DFC-B821-0C200EB5DF14}"/>
              </a:ext>
            </a:extLst>
          </p:cNvPr>
          <p:cNvSpPr/>
          <p:nvPr/>
        </p:nvSpPr>
        <p:spPr>
          <a:xfrm>
            <a:off x="5989611" y="3775790"/>
            <a:ext cx="13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EXE</a:t>
            </a:r>
            <a:endParaRPr lang="en-GB" sz="2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648F4C-4594-D6D8-8CFF-C52354B7D3B8}"/>
              </a:ext>
            </a:extLst>
          </p:cNvPr>
          <p:cNvSpPr/>
          <p:nvPr/>
        </p:nvSpPr>
        <p:spPr>
          <a:xfrm>
            <a:off x="3656408" y="3254513"/>
            <a:ext cx="586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F3</a:t>
            </a:r>
            <a:endParaRPr lang="en-GB" sz="2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2685A7C-B350-D61B-35A4-09F016634FDA}"/>
              </a:ext>
            </a:extLst>
          </p:cNvPr>
          <p:cNvSpPr/>
          <p:nvPr/>
        </p:nvSpPr>
        <p:spPr>
          <a:xfrm>
            <a:off x="4180199" y="3266659"/>
            <a:ext cx="1562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Solver</a:t>
            </a:r>
            <a:endParaRPr lang="en-GB" sz="2400" dirty="0"/>
          </a:p>
        </p:txBody>
      </p:sp>
      <p:sp>
        <p:nvSpPr>
          <p:cNvPr id="36" name="Text Box 8">
            <a:extLst>
              <a:ext uri="{FF2B5EF4-FFF2-40B4-BE49-F238E27FC236}">
                <a16:creationId xmlns:a16="http://schemas.microsoft.com/office/drawing/2014/main" id="{57D09218-A517-C348-28E9-D79C4069F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533" y="2036032"/>
            <a:ext cx="4200057" cy="36933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6600"/>
                </a:solidFill>
                <a:latin typeface="+mn-lt"/>
              </a:rPr>
              <a:t>Now we will use the GDC to solve it.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5BCBFFC-18F7-2D1C-E9BA-9ECF6C97D610}"/>
              </a:ext>
            </a:extLst>
          </p:cNvPr>
          <p:cNvSpPr/>
          <p:nvPr/>
        </p:nvSpPr>
        <p:spPr>
          <a:xfrm>
            <a:off x="3267205" y="2363196"/>
            <a:ext cx="272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Turn on the GDC</a:t>
            </a:r>
            <a:endParaRPr lang="en-GB" sz="2400" dirty="0"/>
          </a:p>
        </p:txBody>
      </p:sp>
      <p:sp>
        <p:nvSpPr>
          <p:cNvPr id="38" name="Text Box 4">
            <a:extLst>
              <a:ext uri="{FF2B5EF4-FFF2-40B4-BE49-F238E27FC236}">
                <a16:creationId xmlns:a16="http://schemas.microsoft.com/office/drawing/2014/main" id="{4D0778D3-676D-2D27-C3A8-129C8430E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780" y="1485488"/>
            <a:ext cx="47949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Give the answer correct to 3 sf.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58F9157-480E-833A-52CE-5119485E89DF}"/>
              </a:ext>
            </a:extLst>
          </p:cNvPr>
          <p:cNvSpPr/>
          <p:nvPr/>
        </p:nvSpPr>
        <p:spPr>
          <a:xfrm>
            <a:off x="3214118" y="1989866"/>
            <a:ext cx="1180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25</a:t>
            </a:r>
            <a:endParaRPr lang="en-GB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040D6-108C-5CAD-C09B-611CD941390A}"/>
              </a:ext>
            </a:extLst>
          </p:cNvPr>
          <p:cNvSpPr/>
          <p:nvPr/>
        </p:nvSpPr>
        <p:spPr>
          <a:xfrm>
            <a:off x="3656408" y="2765636"/>
            <a:ext cx="13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MENU</a:t>
            </a:r>
            <a:endParaRPr lang="en-GB" sz="2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88D855F-73A6-4444-2D51-3B1F7E6C274D}"/>
              </a:ext>
            </a:extLst>
          </p:cNvPr>
          <p:cNvSpPr/>
          <p:nvPr/>
        </p:nvSpPr>
        <p:spPr>
          <a:xfrm>
            <a:off x="4696187" y="2726278"/>
            <a:ext cx="523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A</a:t>
            </a:r>
            <a:endParaRPr lang="en-GB" sz="24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2C4395E-F365-997F-F698-D3A5B4A62EB8}"/>
              </a:ext>
            </a:extLst>
          </p:cNvPr>
          <p:cNvSpPr/>
          <p:nvPr/>
        </p:nvSpPr>
        <p:spPr>
          <a:xfrm>
            <a:off x="5050362" y="2741468"/>
            <a:ext cx="1562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Equation</a:t>
            </a:r>
            <a:endParaRPr lang="en-GB" sz="24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1E677B9-A180-6A41-8D29-C5C1A3598464}"/>
              </a:ext>
            </a:extLst>
          </p:cNvPr>
          <p:cNvSpPr/>
          <p:nvPr/>
        </p:nvSpPr>
        <p:spPr>
          <a:xfrm>
            <a:off x="5802558" y="1041814"/>
            <a:ext cx="1180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25</a:t>
            </a:r>
            <a:endParaRPr lang="en-GB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4">
            <a:extLst>
              <a:ext uri="{FF2B5EF4-FFF2-40B4-BE49-F238E27FC236}">
                <a16:creationId xmlns:a16="http://schemas.microsoft.com/office/drawing/2014/main" id="{425E8D89-A9BF-F4F1-6285-7E7996C1E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565" y="1042263"/>
            <a:ext cx="1710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/>
              <a:t>Example 1</a:t>
            </a:r>
            <a:endParaRPr lang="en-US" sz="2400" b="1" dirty="0">
              <a:cs typeface="Times New Roman" pitchFamily="18" charset="0"/>
            </a:endParaRP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08B2FD9C-22CA-8C19-50E6-86A79CE96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7673" y="1014313"/>
            <a:ext cx="28360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Solve the equation</a:t>
            </a:r>
            <a:endParaRPr lang="en-US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0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Personalizado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B399F53B-1AAE-4215-9DA5-BDA6FF78F804}" vid="{0DD45F9A-902E-4534-A6C3-0C40942CC5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4_IBAA</Template>
  <TotalTime>1090</TotalTime>
  <Words>2226</Words>
  <Application>Microsoft Office PowerPoint</Application>
  <PresentationFormat>On-screen Show (4:3)</PresentationFormat>
  <Paragraphs>433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Cambria Math</vt:lpstr>
      <vt:lpstr>Comic Sans MS</vt:lpstr>
      <vt:lpstr>Times New Roman</vt:lpstr>
      <vt:lpstr>Wingdings 2</vt:lpstr>
      <vt:lpstr>Theme1</vt:lpstr>
      <vt:lpstr>Equation</vt:lpstr>
      <vt:lpstr>Solving exponential equations using logarithms</vt:lpstr>
      <vt:lpstr>Exponential Equations</vt:lpstr>
      <vt:lpstr>Exponential Equations</vt:lpstr>
      <vt:lpstr>Solve using logarithms</vt:lpstr>
      <vt:lpstr>Solve using logarithms</vt:lpstr>
      <vt:lpstr>Solve using logarithms</vt:lpstr>
      <vt:lpstr>Solve using logarithms</vt:lpstr>
      <vt:lpstr>Solve using logarithms</vt:lpstr>
      <vt:lpstr>Solve using logarithms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Solving logarithmic equations</dc:title>
  <dc:creator>Mathssupport</dc:creator>
  <cp:lastModifiedBy>Orlando Hurtado</cp:lastModifiedBy>
  <cp:revision>12</cp:revision>
  <dcterms:created xsi:type="dcterms:W3CDTF">2020-03-17T15:46:52Z</dcterms:created>
  <dcterms:modified xsi:type="dcterms:W3CDTF">2024-01-29T17:15:34Z</dcterms:modified>
</cp:coreProperties>
</file>