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9" r:id="rId2"/>
    <p:sldId id="257" r:id="rId3"/>
    <p:sldId id="316" r:id="rId4"/>
    <p:sldId id="317" r:id="rId5"/>
    <p:sldId id="258" r:id="rId6"/>
    <p:sldId id="259" r:id="rId7"/>
    <p:sldId id="260" r:id="rId8"/>
    <p:sldId id="318" r:id="rId9"/>
    <p:sldId id="267" r:id="rId10"/>
    <p:sldId id="319" r:id="rId11"/>
    <p:sldId id="269" r:id="rId12"/>
    <p:sldId id="270" r:id="rId13"/>
    <p:sldId id="271" r:id="rId14"/>
    <p:sldId id="280" r:id="rId15"/>
    <p:sldId id="299" r:id="rId16"/>
    <p:sldId id="307" r:id="rId17"/>
    <p:sldId id="301" r:id="rId18"/>
    <p:sldId id="302" r:id="rId19"/>
    <p:sldId id="329" r:id="rId20"/>
    <p:sldId id="330" r:id="rId21"/>
    <p:sldId id="331" r:id="rId22"/>
    <p:sldId id="324" r:id="rId23"/>
    <p:sldId id="325" r:id="rId24"/>
    <p:sldId id="326" r:id="rId25"/>
    <p:sldId id="327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300C-1D14-445A-9D9D-39C2A4EAA819}" type="datetimeFigureOut">
              <a:rPr lang="en-GB" smtClean="0"/>
              <a:pPr/>
              <a:t>30/12/2023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B982-10B9-466B-9B7C-7ADCCCDB1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3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3960-3DF8-4BD0-A78F-C3650681F1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76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1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1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1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9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42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4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05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149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6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587505-40AF-40E4-8C61-526194AED8D3}" type="slidenum">
              <a:rPr lang="en-GB" sz="1200">
                <a:solidFill>
                  <a:schemeClr val="tx1"/>
                </a:solidFill>
              </a:rPr>
              <a:pPr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2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93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548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25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8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4FD07C-95BE-46E1-BA3E-41541C60C751}" type="slidenum">
              <a:rPr lang="en-GB" sz="1200">
                <a:solidFill>
                  <a:schemeClr val="tx1"/>
                </a:solidFill>
              </a:rPr>
              <a:pPr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9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359D3-AA3F-45D3-A5E4-0DAF96A677DB}" type="slidenum">
              <a:rPr lang="en-GB" sz="120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0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05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3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1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1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141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0D075517-0C4E-4FFA-B9AE-AB862B5E4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566A31-B4AA-4930-B2AD-C01420051989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AFD345C7-88C8-4C40-8C37-EA0E69DF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027FC195-A4B0-453F-B5BF-518A91BCC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2B2C94A5-366B-41C8-AAE3-A6FCCC4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A4D7A1A8-5F73-4E09-9CF0-C9611111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8ED31852-F201-433F-924E-1C52B0161B89}"/>
              </a:ext>
            </a:extLst>
          </p:cNvPr>
          <p:cNvSpPr txBox="1">
            <a:spLocks/>
          </p:cNvSpPr>
          <p:nvPr userDrawn="1"/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37CA81BE-885C-4673-AF36-4CB1C4674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72A59DA7-E9EF-4EC8-8971-A8EBE1D1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48B83A62-81DD-4AFE-9476-42B9F6DBA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3EBAAF-F0FE-44EA-A1CF-7BF5F21D9B2B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16 Marcador de pie de página">
            <a:extLst>
              <a:ext uri="{FF2B5EF4-FFF2-40B4-BE49-F238E27FC236}">
                <a16:creationId xmlns:a16="http://schemas.microsoft.com/office/drawing/2014/main" id="{D471BE60-9A94-4F32-ABF3-AD2FDA3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035DAF40-1285-451B-87E7-930E14A1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AC40F106-4387-4ECB-A444-BCD7C48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5AE321E-B7CD-4A06-A49A-DB60C4039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16 Marcador de pie de página">
            <a:extLst>
              <a:ext uri="{FF2B5EF4-FFF2-40B4-BE49-F238E27FC236}">
                <a16:creationId xmlns:a16="http://schemas.microsoft.com/office/drawing/2014/main" id="{1CB52BE6-EE12-48FD-86D5-0099C00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40389C13-F826-4771-A1E5-B566176D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B93E19C5-C10A-499F-9E3C-325C69A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6" name="Picture 5" descr="A close up of a cage&#10;&#10;Description automatically generated">
            <a:extLst>
              <a:ext uri="{FF2B5EF4-FFF2-40B4-BE49-F238E27FC236}">
                <a16:creationId xmlns:a16="http://schemas.microsoft.com/office/drawing/2014/main" id="{301C7021-154E-4087-9A2A-0E90C3A54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C6EED7ED-6936-4C87-88C1-5C85D193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69594C5B-3250-441A-A84A-478F5088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94FC16-A678-42F1-AC45-7B10BF8038A6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173EF3A4-E56A-48E1-8851-99982834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EEC3F205-87EA-4EA9-9083-11ECBF4EE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69E188-FFD4-467E-A532-7C8A51D0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www.mathssupport.org</a:t>
            </a:r>
            <a:endParaRPr lang="en-GB" dirty="0"/>
          </a:p>
        </p:txBody>
      </p:sp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EEF646DB-8B05-4408-9BC0-30BB6870A1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03E9F5-475F-4C01-BE9C-AD56D9BA8564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1483" y="243379"/>
            <a:ext cx="297531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D1E669A-ACE8-4AF7-8003-0195B072F432}" type="datetime2">
              <a:rPr lang="en-GB" smtClean="0"/>
              <a:pPr/>
              <a:t>Saturday, 30 December 2023</a:t>
            </a:fld>
            <a:endParaRPr lang="en-US" sz="20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638980E-3859-47EE-B2B3-A3034D47668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39A789AC-C6E9-4CD9-A87E-D0D406B89B53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72641DD9-7C29-438C-81B2-67470769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576263" indent="-576263" algn="l"/>
            <a:r>
              <a:rPr lang="en-US" dirty="0"/>
              <a:t>LO:  Use geometric series to work problems about compound interest.</a:t>
            </a:r>
            <a:endParaRPr lang="en-GB" dirty="0"/>
          </a:p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8E2BF8F-B569-4E05-89C8-7EB649C6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/>
              <a:t>Compound interest</a:t>
            </a:r>
            <a:endParaRPr lang="en-GB" sz="44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9354" y="973544"/>
            <a:ext cx="8332639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annually. What will it amount to at the end of this period? Give the answer to the nearest cent.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78516" y="247863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83463" y="17903"/>
            <a:ext cx="2919154" cy="884493"/>
            <a:chOff x="2697462" y="1425888"/>
            <a:chExt cx="2919154" cy="884493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697462" y="167959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50286" y="295208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9177" y="336910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73542" y="3917706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89185" y="247738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328728" y="29232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301282" y="33691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84212" y="39177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65881" y="2216252"/>
            <a:ext cx="2970039" cy="884493"/>
            <a:chOff x="2646577" y="1425888"/>
            <a:chExt cx="2970039" cy="88449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646577" y="1695532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925371" y="2986753"/>
            <a:ext cx="3864731" cy="884493"/>
            <a:chOff x="2437104" y="1425888"/>
            <a:chExt cx="3147097" cy="884493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313753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dirty="0"/>
                <a:t>    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2756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83838" y="3925274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94508" y="3925274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860514" y="4310956"/>
            <a:ext cx="5352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investment amounts to $6 553.98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59422AC-A038-4E82-9C62-20723E2CE1F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D0ABCCB4-CBBF-4779-8DA3-C736F58BA55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6DDFB41-3ABC-4CAA-B838-60545D0B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91" y="4744053"/>
            <a:ext cx="8332639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has been earned?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F32CA59F-FBE5-4A89-A3B4-BAF3E575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68" y="5320555"/>
            <a:ext cx="236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earned </a:t>
            </a:r>
            <a:r>
              <a:rPr lang="en-GB" dirty="0"/>
              <a:t>=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D92E65F0-B62B-453F-A4BC-2B67C32B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314133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endParaRPr lang="en-GB" dirty="0"/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F0EE9DDC-FC68-4606-9751-7FDC3308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169" y="531357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GB" dirty="0"/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3C51311B-1058-4DB7-95A0-045C9DF0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005" y="530771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EA9E783D-D812-4FC9-B045-9DB3A5B8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767823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610992E5-37E6-401F-AF07-B47F2593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761" y="5767730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259B75B7-35F3-474C-A7A9-16565166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890" y="57702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324071FD-064C-43CE-8CF7-A3C4F397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6242347"/>
            <a:ext cx="1555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$1 553.98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15CC2052-C45E-437C-A2B4-3DFC3DF0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69" y="578066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D5258443-618C-4ABC-8356-E6996250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86" y="624234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434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8925" y="795267"/>
            <a:ext cx="855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Interest can be compounded more than once per year, Interest is commonly compounded: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2247" y="167789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8926" y="170348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half-yearly </a:t>
            </a:r>
            <a:r>
              <a:rPr lang="en-GB" dirty="0">
                <a:solidFill>
                  <a:srgbClr val="FF6600"/>
                </a:solidFill>
              </a:rPr>
              <a:t>(2 times per year)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58008" y="4526899"/>
            <a:ext cx="3297332" cy="884493"/>
            <a:chOff x="2437104" y="1425888"/>
            <a:chExt cx="329733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42266" y="3779158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</a:t>
            </a:r>
            <a:r>
              <a:rPr lang="en-GB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/>
              <a:t>times per year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6630" y="223877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</a:t>
            </a:r>
            <a:r>
              <a:rPr lang="en-GB" dirty="0">
                <a:solidFill>
                  <a:srgbClr val="FF6600"/>
                </a:solidFill>
              </a:rPr>
              <a:t>(4 times per year)</a:t>
            </a:r>
            <a:endParaRPr lang="en-GB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0550" y="2796833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GB" dirty="0">
                <a:solidFill>
                  <a:srgbClr val="FF6600"/>
                </a:solidFill>
              </a:rPr>
              <a:t>(12 times per year)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87725" y="171012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4787724" y="2286972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4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4787254" y="278647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12</a:t>
            </a:r>
            <a:endParaRPr lang="en-GB" sz="2400" dirty="0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85AC5EFA-AFEB-433F-AC43-833441E57BB8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E95D48B6-BD12-4041-B937-CC369BB0013B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18" grpId="0"/>
      <p:bldP spid="20" grpId="0"/>
      <p:bldP spid="2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0913" y="1143000"/>
            <a:ext cx="8332639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monthly. Calculate the final balance.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43471" y="2445551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92767" y="2986243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59104" y="347425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3469" y="4400729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54140" y="2444302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71209" y="295740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271209" y="347425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54139" y="440072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59301" y="5170078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69971" y="5170078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6 610.27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149940" y="5830226"/>
            <a:ext cx="429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final balance is $6 610.27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656400" y="391022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268505" y="391022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12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608639" y="35327"/>
            <a:ext cx="3297332" cy="884493"/>
            <a:chOff x="2437104" y="1425888"/>
            <a:chExt cx="3297332" cy="884493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906427" y="2288169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08085" y="3295847"/>
            <a:ext cx="4271907" cy="1087156"/>
            <a:chOff x="2437104" y="1425888"/>
            <a:chExt cx="2924487" cy="1087156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115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1163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12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906427" y="4203809"/>
            <a:ext cx="3464783" cy="1087156"/>
            <a:chOff x="2437104" y="1425888"/>
            <a:chExt cx="2371945" cy="1087156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541" y="1447690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59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1200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3EEF0B-A08D-4F5D-8FB6-2347865A6C4C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5819137-1354-4A37-9D61-CBD1EAFB1EE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9168" y="2056132"/>
            <a:ext cx="8509981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is earned if $8 000 is placed in an account that pays 4½% p.a. compounded quarterly for 3½ years.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Interest earned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299170" y="301166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8466" y="343644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4803" y="386005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99168" y="4760774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109839" y="301041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8 000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126908" y="340760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4.5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126908" y="3860054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3.5</a:t>
            </a:r>
            <a:endParaRPr lang="en-GB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109838" y="476077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393607" y="5029422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204277" y="5029422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9 356.41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512099" y="4308906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124204" y="43089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77268" y="2854278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578926" y="3861956"/>
            <a:ext cx="4372060" cy="884493"/>
            <a:chOff x="2437104" y="1425888"/>
            <a:chExt cx="2993050" cy="884493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80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3.5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89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80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4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577268" y="4769918"/>
            <a:ext cx="3465231" cy="884493"/>
            <a:chOff x="2437104" y="1425888"/>
            <a:chExt cx="2372249" cy="884493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845" y="1447761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4006135" y="1848716"/>
              <a:ext cx="478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400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656400" y="682324"/>
            <a:ext cx="8152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interest earned is the difference between the original balance and the final balance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2784662" y="1536004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62223" y="5174198"/>
            <a:ext cx="1369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GB" dirty="0"/>
              <a:t>=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1467130" y="517159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608639" y="-54826"/>
            <a:ext cx="3297332" cy="884493"/>
            <a:chOff x="2437104" y="1425888"/>
            <a:chExt cx="3297332" cy="884493"/>
          </a:xfrm>
        </p:grpSpPr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185462" y="5680281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2990757" y="5644235"/>
            <a:ext cx="3631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9356.41 – 8000 </a:t>
            </a: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6527305" y="5644235"/>
            <a:ext cx="2616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162223" y="6113947"/>
            <a:ext cx="41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earned is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46C113D-AC7E-467E-8F69-CB3C81B1C83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2532313-045B-4D5D-8288-03C08B2D67E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50" grpId="0"/>
      <p:bldP spid="51" grpId="0"/>
      <p:bldP spid="89" grpId="0"/>
      <p:bldP spid="90" grpId="0"/>
      <p:bldP spid="91" grpId="0"/>
      <p:bldP spid="101" grpId="0"/>
      <p:bldP spid="102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46050"/>
            <a:ext cx="8875712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 for Compound Interest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288" y="1586264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a Graphing display calculator to solve problems about Compound Interest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5D1B8-5065-4183-950D-9D6290286D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272" y="3300262"/>
            <a:ext cx="1328079" cy="29718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76E4C771-C541-494E-817D-FAB70487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764" y="2797948"/>
            <a:ext cx="286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Texas Instruments</a:t>
            </a:r>
            <a:endParaRPr lang="en-GB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69B335F0-8418-4486-8243-EDC3FD2D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962037"/>
            <a:ext cx="862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2634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E4CD8-E63C-4F26-ACDA-D725106B4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92510" cy="5486400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D24F808F-3BB9-4745-BC15-6C61BCC0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156" y="2757145"/>
            <a:ext cx="2200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Tap on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en-GB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675A4024-33F9-4A1A-AC4F-973E5490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536397"/>
            <a:ext cx="510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TVM solver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AA55CFDC-8474-4FDE-B701-3C2327BA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921929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This is called TVM solver, where TVM stands for time value of money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BB413967-072C-446D-852C-3F078529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5008BBBD-8D5B-43D1-BF08-96B9697C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74" y="2772325"/>
            <a:ext cx="1649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Finance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8F94F13-65DC-4F78-A93C-A9FEEDEA08C8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5751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66990-3C1F-4D52-9411-923E0FD38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64438" cy="5486400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36676CC8-9AC1-43C5-BD69-375DD048F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016" y="2767359"/>
            <a:ext cx="215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TVM Solver</a:t>
            </a:r>
            <a:endParaRPr lang="en-GB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D4F73D6F-6244-4E89-B0AF-4DA4E252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156" y="2757145"/>
            <a:ext cx="2200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Tap on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en-GB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95C224-C067-4A98-8D2E-774A8F106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536397"/>
            <a:ext cx="510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TVM solver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4C76EF5-1E71-448F-BCE8-BFAEC094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921929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This is called TVM solver, where TVM stands for time value of money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368BE502-DC4A-4DE3-A3ED-430BD5DF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EFD17A88-11FE-42B7-8175-6C6131A5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74" y="2772325"/>
            <a:ext cx="1649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Finance</a:t>
            </a:r>
            <a:endParaRPr lang="en-GB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B453A0B-97F2-4943-8D16-208024DE5A20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77520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9B367502-DC8E-408B-AE25-70F49D61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016" y="2767359"/>
            <a:ext cx="215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TVM Solver</a:t>
            </a:r>
            <a:endParaRPr lang="en-GB" dirty="0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9BBCDF57-710A-4C04-BEC4-15BE6A8E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156" y="2757145"/>
            <a:ext cx="2200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Tap on 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en-GB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403293" y="3588843"/>
            <a:ext cx="4005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time periods</a:t>
            </a:r>
            <a:endParaRPr lang="en-GB" sz="180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379470" y="3880929"/>
            <a:ext cx="4005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 per year</a:t>
            </a:r>
            <a:endParaRPr lang="en-GB" sz="18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79470" y="4200969"/>
            <a:ext cx="4018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value </a:t>
            </a:r>
            <a:endParaRPr lang="en-GB" sz="1800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379470" y="4521009"/>
            <a:ext cx="4568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 each time period</a:t>
            </a:r>
            <a:endParaRPr lang="en-GB" sz="18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379470" y="4841049"/>
            <a:ext cx="4052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value </a:t>
            </a:r>
            <a:endParaRPr lang="en-GB" sz="1800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79470" y="5161089"/>
            <a:ext cx="4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payments per year </a:t>
            </a:r>
            <a:endParaRPr lang="en-GB" sz="1800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379470" y="5481129"/>
            <a:ext cx="5134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C/Y: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compounding periods per year</a:t>
            </a:r>
            <a:endParaRPr lang="en-GB" sz="1800" dirty="0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9612E637-CD5B-413B-9DBD-A328568727F2}"/>
              </a:ext>
            </a:extLst>
          </p:cNvPr>
          <p:cNvSpPr/>
          <p:nvPr/>
        </p:nvSpPr>
        <p:spPr>
          <a:xfrm>
            <a:off x="8084188" y="6129997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C60FD438-5B29-4F69-B522-BF809F33755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6987D-D196-48AE-B661-CE780EBAB1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64049" cy="5486400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09399CBA-04E7-428F-AE1D-231BD2A0B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536397"/>
            <a:ext cx="510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TVM solver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8E454A0-F102-4D97-B657-F6427E21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4" y="1921929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This is called TVM solver, where TVM stands for time value of money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868F852-579F-4F3A-940B-2027F0C1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73305C23-B8F8-4E8E-808D-BED77E98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74" y="2772325"/>
            <a:ext cx="1649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Finance</a:t>
            </a:r>
            <a:endParaRPr lang="en-GB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18EE6058-0F46-4427-8DC4-EFDEB737D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749" y="3151323"/>
            <a:ext cx="554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following abbreviations are used: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BADDAE5-CCE6-4720-9603-917AB01F669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5402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3" grpId="0"/>
      <p:bldP spid="34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D31F7651-F211-4D1B-BB4E-D7D62376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E9C2CB53-4621-42DE-8BB4-063D797D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2157757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ADFFE59C-A0F7-43C1-8A55-A1001B32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68" y="3484609"/>
            <a:ext cx="5117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investment (PV) is considered as an outgoing and is entered as a negative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94C558A9-ECFA-4D72-B25C-7747E287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578" y="2550094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6 × 12 = 72 month periods, so, N = 72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5155E907-8FEB-41F2-A193-9ABE07A5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578" y="318059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FAFDEFE2-60D2-48C8-BA92-96622EBF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349" y="4123167"/>
            <a:ext cx="1822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65633E1A-8E7F-4453-8323-B3C0BEADF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940" y="4544514"/>
            <a:ext cx="98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80847E4B-5382-4776-ACE6-341AFBAC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56" y="4957574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73" name="Text Box 4">
            <a:extLst>
              <a:ext uri="{FF2B5EF4-FFF2-40B4-BE49-F238E27FC236}">
                <a16:creationId xmlns:a16="http://schemas.microsoft.com/office/drawing/2014/main" id="{A290A241-E501-42D0-BBB0-F49E646B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457" y="531806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id="{20030033-169D-4460-93F8-D33CE2E2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310" y="5687961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1CF7AD-D5F1-431C-86CE-69469ECCA3F2}"/>
              </a:ext>
            </a:extLst>
          </p:cNvPr>
          <p:cNvSpPr txBox="1"/>
          <p:nvPr/>
        </p:nvSpPr>
        <p:spPr>
          <a:xfrm>
            <a:off x="4600536" y="319991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3.75%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1328C1B-A376-44E6-BEFB-C621B9058972}"/>
              </a:ext>
            </a:extLst>
          </p:cNvPr>
          <p:cNvSpPr txBox="1"/>
          <p:nvPr/>
        </p:nvSpPr>
        <p:spPr>
          <a:xfrm>
            <a:off x="4648185" y="415294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–12 000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223854-5719-4C96-BCB5-DCD854D161C4}"/>
              </a:ext>
            </a:extLst>
          </p:cNvPr>
          <p:cNvSpPr txBox="1"/>
          <p:nvPr/>
        </p:nvSpPr>
        <p:spPr>
          <a:xfrm>
            <a:off x="4789734" y="4530220"/>
            <a:ext cx="2694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1804BEA-B369-466C-9E52-C4306838F26B}"/>
              </a:ext>
            </a:extLst>
          </p:cNvPr>
          <p:cNvSpPr txBox="1"/>
          <p:nvPr/>
        </p:nvSpPr>
        <p:spPr>
          <a:xfrm>
            <a:off x="4648185" y="4967399"/>
            <a:ext cx="322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533069-8449-4C5D-8DF5-943FD5184FE3}"/>
              </a:ext>
            </a:extLst>
          </p:cNvPr>
          <p:cNvSpPr txBox="1"/>
          <p:nvPr/>
        </p:nvSpPr>
        <p:spPr>
          <a:xfrm>
            <a:off x="4650461" y="531806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1F59A8-F1F9-4546-B807-980440C3F138}"/>
              </a:ext>
            </a:extLst>
          </p:cNvPr>
          <p:cNvSpPr txBox="1"/>
          <p:nvPr/>
        </p:nvSpPr>
        <p:spPr>
          <a:xfrm>
            <a:off x="4652737" y="568204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1FB02345-4A2C-4801-92AC-4825FC80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450" y="2865769"/>
            <a:ext cx="1035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2B714F38-5485-4815-9486-EB2978E1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685" y="3173336"/>
            <a:ext cx="1083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366AC2A2-FA6D-4BC6-A72B-654EC0FF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919" y="4128222"/>
            <a:ext cx="1083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4" name="Text Box 4">
            <a:extLst>
              <a:ext uri="{FF2B5EF4-FFF2-40B4-BE49-F238E27FC236}">
                <a16:creationId xmlns:a16="http://schemas.microsoft.com/office/drawing/2014/main" id="{E6097906-43F7-4AE0-A17D-3377F2ED7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331" y="451074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1127A156-58BD-4849-A14B-5FF6C858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82" y="5323864"/>
            <a:ext cx="1198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6" name="Text Box 4">
            <a:extLst>
              <a:ext uri="{FF2B5EF4-FFF2-40B4-BE49-F238E27FC236}">
                <a16:creationId xmlns:a16="http://schemas.microsoft.com/office/drawing/2014/main" id="{4E70E383-ADC1-4514-A8AF-83220791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433" y="5687005"/>
            <a:ext cx="1095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7" name="Text Box 4">
            <a:extLst>
              <a:ext uri="{FF2B5EF4-FFF2-40B4-BE49-F238E27FC236}">
                <a16:creationId xmlns:a16="http://schemas.microsoft.com/office/drawing/2014/main" id="{6F80BF8E-D57E-42C1-8A76-00380B5E3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699" y="495762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464A3B-4BDB-49E2-8509-78671EFAB4E9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89" name="Text Box 4">
            <a:extLst>
              <a:ext uri="{FF2B5EF4-FFF2-40B4-BE49-F238E27FC236}">
                <a16:creationId xmlns:a16="http://schemas.microsoft.com/office/drawing/2014/main" id="{50E16DB7-BCDC-49E5-BD28-C2472AED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FV</a:t>
            </a:r>
            <a:endParaRPr lang="en-GB" dirty="0"/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74258564-A51D-4F5F-B894-3D4A8555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15" y="6375467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4CAD0-19D0-4FC8-92A2-4F83F01525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68444" cy="5486400"/>
          </a:xfrm>
          <a:prstGeom prst="rect">
            <a:avLst/>
          </a:prstGeom>
        </p:spPr>
      </p:pic>
      <p:sp>
        <p:nvSpPr>
          <p:cNvPr id="91" name="Rectangle 5">
            <a:extLst>
              <a:ext uri="{FF2B5EF4-FFF2-40B4-BE49-F238E27FC236}">
                <a16:creationId xmlns:a16="http://schemas.microsoft.com/office/drawing/2014/main" id="{5CE6B280-3799-4B4A-B8FF-37046C36F4C2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12845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74720" y="2240280"/>
            <a:ext cx="425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value after 6 years is: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0" y="2804851"/>
            <a:ext cx="2760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€15 022.60 </a:t>
            </a: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D4F1D9E-FD59-4C42-BC93-6C754D1B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A37C2-788A-4AF5-BEA1-955B4BCFA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85800"/>
            <a:ext cx="2472072" cy="5486400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451BBC1E-DF00-486B-887F-86ABCE1D1F9B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31147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6337" y="1142664"/>
            <a:ext cx="48026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2060"/>
                </a:solidFill>
              </a:rPr>
              <a:t>COMPOUND INTEREST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20485" y="2750668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Since this section involves what can happen to your money, it should be of INTEREST to you!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9BA2AB1-3ED0-4DBA-8CCB-C21B4B49E4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42E0348-94BA-4F3D-8EC1-39611CF73EEF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ighest Currency in the World with Strongest Currency Value">
            <a:extLst>
              <a:ext uri="{FF2B5EF4-FFF2-40B4-BE49-F238E27FC236}">
                <a16:creationId xmlns:a16="http://schemas.microsoft.com/office/drawing/2014/main" id="{46DCFB91-2100-4B85-BC13-F5590A11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59" y="481217"/>
            <a:ext cx="3397351" cy="22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F9D961E-0F30-4074-8B1D-BF6ADDBF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3673324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At some point in life, most people need either </a:t>
            </a:r>
            <a:r>
              <a:rPr lang="en-US" sz="2800" b="1" dirty="0">
                <a:solidFill>
                  <a:srgbClr val="FF6600"/>
                </a:solidFill>
              </a:rPr>
              <a:t>invest</a:t>
            </a:r>
            <a:r>
              <a:rPr lang="en-US" sz="2800" dirty="0">
                <a:solidFill>
                  <a:srgbClr val="002060"/>
                </a:solidFill>
              </a:rPr>
              <a:t> or </a:t>
            </a:r>
            <a:r>
              <a:rPr lang="en-US" sz="2800" b="1" dirty="0">
                <a:solidFill>
                  <a:srgbClr val="FF6600"/>
                </a:solidFill>
              </a:rPr>
              <a:t>borrow</a:t>
            </a:r>
            <a:r>
              <a:rPr lang="en-US" sz="2800" dirty="0">
                <a:solidFill>
                  <a:srgbClr val="002060"/>
                </a:solidFill>
              </a:rPr>
              <a:t> money.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E620357-D3D9-4038-AAC3-942E6D24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4627431"/>
            <a:ext cx="81115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When money is lent, the person lending the money is know as the </a:t>
            </a:r>
            <a:r>
              <a:rPr lang="en-US" sz="2800" b="1" dirty="0">
                <a:solidFill>
                  <a:srgbClr val="FF6600"/>
                </a:solidFill>
              </a:rPr>
              <a:t>lender</a:t>
            </a:r>
            <a:r>
              <a:rPr lang="en-US" sz="2800" dirty="0">
                <a:solidFill>
                  <a:srgbClr val="002060"/>
                </a:solidFill>
              </a:rPr>
              <a:t>, and the person receiving the money is known as the </a:t>
            </a:r>
            <a:r>
              <a:rPr lang="en-US" sz="2800" b="1" dirty="0">
                <a:solidFill>
                  <a:srgbClr val="FF6600"/>
                </a:solidFill>
              </a:rPr>
              <a:t>borrower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8E4418F-0608-4643-9B5E-4BC9BDCB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5953498"/>
            <a:ext cx="7543799" cy="5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The amount borrowed is called the </a:t>
            </a:r>
            <a:r>
              <a:rPr lang="en-US" sz="2800" b="1" dirty="0">
                <a:solidFill>
                  <a:srgbClr val="FF6600"/>
                </a:solidFill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42921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D16175E0-BCCE-4B3E-98F5-601A8A8C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15264F4F-A2DC-4A90-BCDC-AF53024F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601" y="24750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77958E2B-6DD6-4191-83D4-AEEC2BDE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777" y="4561530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ED4902F7-E750-43D8-B4A1-F5A9BE8E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68" y="2854893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quarterly there are 5 × 4 = 20 month periods, so, N = 20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E4C88FB3-E02D-4250-9C53-EA5C512B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68" y="3485393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74327574-E348-4CDD-A631-32F677BDE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87" y="3890222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CB515AD-E72D-40E4-AF2F-ECC7210D5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574" y="4241038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0DB552BF-1237-41E7-B7A6-E6CDD0F0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131" y="488604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83227DF6-E741-4B7A-9150-7AC9CB59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615" y="525972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961F1FBC-280B-4D74-9671-89F7A538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614" y="5629709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29715A-F81F-4DC9-B814-13D6E3D4DD71}"/>
              </a:ext>
            </a:extLst>
          </p:cNvPr>
          <p:cNvSpPr txBox="1"/>
          <p:nvPr/>
        </p:nvSpPr>
        <p:spPr>
          <a:xfrm>
            <a:off x="4475026" y="3504710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3.2%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13FA97-0F7E-460D-A78F-0B8957AEC555}"/>
              </a:ext>
            </a:extLst>
          </p:cNvPr>
          <p:cNvSpPr txBox="1"/>
          <p:nvPr/>
        </p:nvSpPr>
        <p:spPr>
          <a:xfrm>
            <a:off x="4516516" y="486243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20 000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A8C61E-2259-4601-8C16-757BC78CD98C}"/>
              </a:ext>
            </a:extLst>
          </p:cNvPr>
          <p:cNvSpPr txBox="1"/>
          <p:nvPr/>
        </p:nvSpPr>
        <p:spPr>
          <a:xfrm>
            <a:off x="4608704" y="4225975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ED043D-1482-4289-94DA-8A74E09B9C64}"/>
              </a:ext>
            </a:extLst>
          </p:cNvPr>
          <p:cNvSpPr txBox="1"/>
          <p:nvPr/>
        </p:nvSpPr>
        <p:spPr>
          <a:xfrm>
            <a:off x="4524951" y="3893708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86FD41-C051-4AA3-917D-3D27A5642AD5}"/>
              </a:ext>
            </a:extLst>
          </p:cNvPr>
          <p:cNvSpPr txBox="1"/>
          <p:nvPr/>
        </p:nvSpPr>
        <p:spPr>
          <a:xfrm>
            <a:off x="4519497" y="5259725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90417C-C698-4F14-A7D8-247CFBFD54CC}"/>
              </a:ext>
            </a:extLst>
          </p:cNvPr>
          <p:cNvSpPr txBox="1"/>
          <p:nvPr/>
        </p:nvSpPr>
        <p:spPr>
          <a:xfrm>
            <a:off x="4521773" y="5623713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92D32A6E-A928-4353-8ADC-CAEA1FEB0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024" y="3142540"/>
            <a:ext cx="1078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067F50C7-D13F-41C9-8D66-486DC55C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35" y="3478240"/>
            <a:ext cx="1078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8F49B22A-B30E-4CEA-9762-4FF5FBD2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782" y="4835954"/>
            <a:ext cx="1253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2DD4F07D-292C-40FA-9894-331316DE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301" y="42064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B76BA019-67C4-4BDA-ACA2-885841BD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743" y="5223225"/>
            <a:ext cx="1046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A2233A31-F5EC-4A31-94E8-40641FA1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782" y="5626580"/>
            <a:ext cx="1049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F77B13AB-1B36-439C-AE12-6B832DA79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465" y="388393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DEB2AD-4765-485C-86A2-654FBF569ACE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F5D23649-6006-42C8-ADB0-9F4C4B60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PV</a:t>
            </a:r>
            <a:endParaRPr lang="en-GB" dirty="0"/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F05F5DF1-D735-4A11-B75C-EBE2A53F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103" y="6378269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C3669-FDC1-40CA-BC21-112B0D024E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72374" cy="5486400"/>
          </a:xfrm>
          <a:prstGeom prst="rect">
            <a:avLst/>
          </a:prstGeom>
        </p:spPr>
      </p:pic>
      <p:sp>
        <p:nvSpPr>
          <p:cNvPr id="91" name="Rectangle 5">
            <a:extLst>
              <a:ext uri="{FF2B5EF4-FFF2-40B4-BE49-F238E27FC236}">
                <a16:creationId xmlns:a16="http://schemas.microsoft.com/office/drawing/2014/main" id="{EA995BF8-9099-4E27-AF96-C2B1A7245A7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4936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581D7-6ECC-4209-ACDC-CBD9F8D59150}"/>
              </a:ext>
            </a:extLst>
          </p:cNvPr>
          <p:cNvSpPr/>
          <p:nvPr/>
        </p:nvSpPr>
        <p:spPr>
          <a:xfrm>
            <a:off x="3984580" y="2845686"/>
            <a:ext cx="3689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needs to deposit 17 053.729 OMR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95DE1CA7-BD46-4E50-A3EE-C5A59BC7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778DD-11A1-4B15-ACFD-C5C694CF96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50999" cy="5486400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5145EF62-6068-4CD5-8A95-E89F7A82A4E8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5496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DEB2AD-4765-485C-86A2-654FBF569ACE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F5D23649-6006-42C8-ADB0-9F4C4B60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F05F5DF1-D735-4A11-B75C-EBE2A53F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976" y="6362620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D29BB189-A161-4C0D-A310-10A8AAF8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F6857E59-0F4C-4446-964D-298A1726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42" y="20377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FE34C6E3-6DD1-45D6-B31A-CC67F1E1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19" y="4293223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88C831F3-6F90-43AF-9C48-E8E5EB30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16" y="2445918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N, the number of periods required, so, N = 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6A449BE9-D66E-4A1C-AFA1-6D7FF627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073" y="3175486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392642E9-4891-42D5-AD26-7DD94C47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52" y="3582701"/>
            <a:ext cx="969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59CB164E-E05D-4130-BA3A-EEC2F196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241" y="3987556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D2906E38-B723-4768-BFA4-106106A0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980" y="461839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C65B3592-4936-4E3D-8011-68B98DAB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980" y="4991418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7967706D-EFD6-4FC3-841F-181198D8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425" y="5362511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B1C793-64F6-4C31-9003-B6541CA265AE}"/>
              </a:ext>
            </a:extLst>
          </p:cNvPr>
          <p:cNvSpPr txBox="1"/>
          <p:nvPr/>
        </p:nvSpPr>
        <p:spPr>
          <a:xfrm>
            <a:off x="4925338" y="319419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4.75%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81507D-3013-48BD-89F7-DEF0E10823F6}"/>
              </a:ext>
            </a:extLst>
          </p:cNvPr>
          <p:cNvSpPr txBox="1"/>
          <p:nvPr/>
        </p:nvSpPr>
        <p:spPr>
          <a:xfrm>
            <a:off x="4991058" y="459412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10 000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457666-681A-4C65-9C63-E8A79B50519B}"/>
              </a:ext>
            </a:extLst>
          </p:cNvPr>
          <p:cNvSpPr txBox="1"/>
          <p:nvPr/>
        </p:nvSpPr>
        <p:spPr>
          <a:xfrm>
            <a:off x="5083246" y="3957668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9B649C1-6104-40FC-B1D9-AF1B9E47409D}"/>
              </a:ext>
            </a:extLst>
          </p:cNvPr>
          <p:cNvSpPr txBox="1"/>
          <p:nvPr/>
        </p:nvSpPr>
        <p:spPr>
          <a:xfrm>
            <a:off x="4933110" y="3572067"/>
            <a:ext cx="1110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-6000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D932E5-4B92-47F7-82E7-BA37DC7BF300}"/>
              </a:ext>
            </a:extLst>
          </p:cNvPr>
          <p:cNvSpPr txBox="1"/>
          <p:nvPr/>
        </p:nvSpPr>
        <p:spPr>
          <a:xfrm>
            <a:off x="4994039" y="499141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552BB6-FCE2-4EDD-9461-3BF1068B5A4B}"/>
              </a:ext>
            </a:extLst>
          </p:cNvPr>
          <p:cNvSpPr txBox="1"/>
          <p:nvPr/>
        </p:nvSpPr>
        <p:spPr>
          <a:xfrm>
            <a:off x="4996315" y="5355406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1EBA498B-1207-4229-8020-04EE8E820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912" y="3197474"/>
            <a:ext cx="107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AC818C07-47D9-43E8-A26E-49DAFEE7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325" y="4567647"/>
            <a:ext cx="1067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893E4039-1265-4DE4-9E20-8AB4205D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843" y="393818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804D6C8C-0A9B-4C9B-BA97-D72A2A1B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81" y="4941170"/>
            <a:ext cx="1046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133A4C91-35F9-4BFB-84BF-4C91BD45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592" y="5315809"/>
            <a:ext cx="1066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8B1B74F3-50C1-4F81-96DC-CCE63585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106" y="2772985"/>
            <a:ext cx="1246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08B4458A-0A05-46DA-B242-0D2F1F4D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86" y="3559691"/>
            <a:ext cx="1130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1FBBA-B5E0-486A-A6D2-313C47B29C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59722" cy="5486400"/>
          </a:xfrm>
          <a:prstGeom prst="rect">
            <a:avLst/>
          </a:prstGeom>
        </p:spPr>
      </p:pic>
      <p:sp>
        <p:nvSpPr>
          <p:cNvPr id="83" name="Rectangle 5">
            <a:extLst>
              <a:ext uri="{FF2B5EF4-FFF2-40B4-BE49-F238E27FC236}">
                <a16:creationId xmlns:a16="http://schemas.microsoft.com/office/drawing/2014/main" id="{EB4056A4-041B-433D-ACCF-DB7460A97EBA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23879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7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54E95-AC1E-4EA9-B389-4045548564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85800"/>
            <a:ext cx="2458817" cy="548640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2BF6103-31B3-43ED-BB66-26E297BF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BDEC0B7-6F6E-40AC-8100-15C22820F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441" y="2000371"/>
            <a:ext cx="4453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21.8, so 22 half-years are required, or 11 years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862854F-D0BE-419C-A14A-CE2B6848B7E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7044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DEC0B19E-0975-4D26-AD0C-7CAAFCD09046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86D99ABE-C07A-4AFB-8732-471063BBFDF0}"/>
              </a:ext>
            </a:extLst>
          </p:cNvPr>
          <p:cNvSpPr/>
          <p:nvPr/>
        </p:nvSpPr>
        <p:spPr>
          <a:xfrm>
            <a:off x="822960" y="6527278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DEB2AD-4765-485C-86A2-654FBF569ACE}"/>
              </a:ext>
            </a:extLst>
          </p:cNvPr>
          <p:cNvSpPr/>
          <p:nvPr/>
        </p:nvSpPr>
        <p:spPr>
          <a:xfrm>
            <a:off x="4573893" y="6362620"/>
            <a:ext cx="2138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n-GB" sz="2000" b="1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F5D23649-6006-42C8-ADB0-9F4C4B60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31" y="5957427"/>
            <a:ext cx="5062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With the arrow </a:t>
            </a:r>
            <a:r>
              <a:rPr lang="en-GB" dirty="0">
                <a:sym typeface="Wingdings 3" panose="05040102010807070707" pitchFamily="18" charset="2"/>
              </a:rPr>
              <a:t> move the cursor up to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>
            <a:extLst>
              <a:ext uri="{FF2B5EF4-FFF2-40B4-BE49-F238E27FC236}">
                <a16:creationId xmlns:a16="http://schemas.microsoft.com/office/drawing/2014/main" id="{F05F5DF1-D735-4A11-B75C-EBE2A53F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117" y="6362620"/>
            <a:ext cx="1191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29AF0EB6-D989-4EEA-8CB5-FBF1CE8F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566006"/>
            <a:ext cx="5459599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C7DA6403-EB56-421B-BCF5-C4E119F0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2268395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10C7442-C9E2-4EAB-93D6-21D061FC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51" y="4354907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1821110B-3912-40CC-AA07-C2917997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942" y="2648270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5 × 12 = 60 month periods, so, N = 60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93E488ED-40CA-4368-A209-84ACD5434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061" y="330638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E1B86BF7-996A-4405-B455-CC49D605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726" y="3697978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41ACC293-20E0-447B-A08F-3DC34A5F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113" y="4034154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40A39BB4-DBD2-45CE-9769-0FEDF619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05" y="4679419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F70D1275-67CD-4F09-9435-AEADFABD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678" y="505310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60EB5293-73D8-44BD-87D8-970DBD88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366" y="5423374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3223AE-0807-427D-88C9-33793EB1CC4B}"/>
              </a:ext>
            </a:extLst>
          </p:cNvPr>
          <p:cNvSpPr txBox="1"/>
          <p:nvPr/>
        </p:nvSpPr>
        <p:spPr>
          <a:xfrm>
            <a:off x="4453916" y="3700649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-3500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60FDD8-7965-42E6-8205-BA8823581CAA}"/>
              </a:ext>
            </a:extLst>
          </p:cNvPr>
          <p:cNvSpPr txBox="1"/>
          <p:nvPr/>
        </p:nvSpPr>
        <p:spPr>
          <a:xfrm>
            <a:off x="4431390" y="4655808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5000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3DD001-6CC1-4E88-BE9E-ABC1B755673D}"/>
              </a:ext>
            </a:extLst>
          </p:cNvPr>
          <p:cNvSpPr txBox="1"/>
          <p:nvPr/>
        </p:nvSpPr>
        <p:spPr>
          <a:xfrm>
            <a:off x="4523578" y="4019352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D125F-FDD4-4C2D-9515-8B30EA46C0B4}"/>
              </a:ext>
            </a:extLst>
          </p:cNvPr>
          <p:cNvSpPr txBox="1"/>
          <p:nvPr/>
        </p:nvSpPr>
        <p:spPr>
          <a:xfrm>
            <a:off x="4466637" y="3309532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AD56DB-FD66-42C9-84FE-15A5D9C813B7}"/>
              </a:ext>
            </a:extLst>
          </p:cNvPr>
          <p:cNvSpPr txBox="1"/>
          <p:nvPr/>
        </p:nvSpPr>
        <p:spPr>
          <a:xfrm>
            <a:off x="4434371" y="5053102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B8DFC6-F080-46E0-A810-C1EBDBF30226}"/>
              </a:ext>
            </a:extLst>
          </p:cNvPr>
          <p:cNvSpPr txBox="1"/>
          <p:nvPr/>
        </p:nvSpPr>
        <p:spPr>
          <a:xfrm>
            <a:off x="4436647" y="541709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62A5C7EA-8822-4127-AEA7-BE2801BCB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99" y="2935917"/>
            <a:ext cx="1047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D1D21715-4C26-485D-BE33-D947BDF5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657" y="3702863"/>
            <a:ext cx="1130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D2FD9102-9FE2-4C09-8E45-443F05B7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657" y="4629331"/>
            <a:ext cx="122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3FFACF15-7366-4EA0-A6CF-CAD3EA3B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175" y="399987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0BB50114-59A7-454C-921D-E47211BC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419" y="5016980"/>
            <a:ext cx="1046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8A05056A-5743-4B96-BE23-1B75136C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657" y="5421517"/>
            <a:ext cx="1053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GB" sz="2000" dirty="0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0FF645CA-7C3E-4AF7-A7B7-F0C501F6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151" y="329975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2540B-5EB9-4BF8-8F15-D97F62920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17146" cy="5486400"/>
          </a:xfrm>
          <a:prstGeom prst="rect">
            <a:avLst/>
          </a:prstGeom>
        </p:spPr>
      </p:pic>
      <p:sp>
        <p:nvSpPr>
          <p:cNvPr id="84" name="Rectangle 5">
            <a:extLst>
              <a:ext uri="{FF2B5EF4-FFF2-40B4-BE49-F238E27FC236}">
                <a16:creationId xmlns:a16="http://schemas.microsoft.com/office/drawing/2014/main" id="{1209DE0C-AA61-4565-95A6-6128EF4C55E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40862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D8FA0524-48DF-40E8-A40A-69649C4F9468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AC16C908-D79E-480D-847F-2C87E295D4FD}"/>
              </a:ext>
            </a:extLst>
          </p:cNvPr>
          <p:cNvSpPr/>
          <p:nvPr/>
        </p:nvSpPr>
        <p:spPr>
          <a:xfrm>
            <a:off x="865163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28667-6063-4BDF-AFE5-4F0FA642F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2450999" cy="548640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95BEF319-7B14-446B-9D99-6BB69FA9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98" y="566006"/>
            <a:ext cx="5476768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08777BD-2D18-4F86-8114-796AD003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97" y="2436242"/>
            <a:ext cx="5212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annual interest rate of 7.15% p.a. is required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89FF47E-C1A5-4E71-AFB3-99281B17A499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– TI 84</a:t>
            </a:r>
          </a:p>
        </p:txBody>
      </p:sp>
    </p:spTree>
    <p:extLst>
      <p:ext uri="{BB962C8B-B14F-4D97-AF65-F5344CB8AC3E}">
        <p14:creationId xmlns:p14="http://schemas.microsoft.com/office/powerpoint/2010/main" val="40234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87164" y="612882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lender usually charges a fee called </a:t>
            </a:r>
            <a:r>
              <a:rPr lang="en-US" sz="2400" b="1" dirty="0">
                <a:solidFill>
                  <a:srgbClr val="FF6600"/>
                </a:solidFill>
              </a:rPr>
              <a:t>interest </a:t>
            </a:r>
            <a:r>
              <a:rPr lang="en-US" sz="2400" dirty="0">
                <a:solidFill>
                  <a:srgbClr val="002060"/>
                </a:solidFill>
              </a:rPr>
              <a:t>to the borrower.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829402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This fee represents the cost of using the other person’s money.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8664643-E8D5-402F-80E2-5F0CE2F9B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2831398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borrower must repay the principal borrowed as well as the interest charged for using that money.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D52AFAA-3326-4D3D-8C8B-8AB4FD56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3748167"/>
            <a:ext cx="84908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rate at which interest is charged is usually expressed as a percentage of the principal. This percentage is known as the </a:t>
            </a:r>
            <a:r>
              <a:rPr lang="en-US" sz="2400" b="1" dirty="0">
                <a:solidFill>
                  <a:srgbClr val="FF6600"/>
                </a:solidFill>
              </a:rPr>
              <a:t>interest rate</a:t>
            </a:r>
            <a:r>
              <a:rPr lang="en-US" sz="2400" dirty="0">
                <a:solidFill>
                  <a:srgbClr val="002060"/>
                </a:solidFill>
              </a:rPr>
              <a:t>, and it is an important factor when deciding where to invest your money and where to borrow money from.</a:t>
            </a:r>
          </a:p>
        </p:txBody>
      </p:sp>
    </p:spTree>
    <p:extLst>
      <p:ext uri="{BB962C8B-B14F-4D97-AF65-F5344CB8AC3E}">
        <p14:creationId xmlns:p14="http://schemas.microsoft.com/office/powerpoint/2010/main" val="177541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6572" y="3797447"/>
            <a:ext cx="8490855" cy="1600201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 Interest</a:t>
            </a:r>
            <a:endParaRPr lang="en-US" sz="3200" dirty="0"/>
          </a:p>
          <a:p>
            <a:pPr marL="228600" lvl="1" indent="11113">
              <a:buFont typeface="Monotype Sorts" pitchFamily="2" charset="2"/>
              <a:buNone/>
            </a:pPr>
            <a:r>
              <a:rPr lang="en-US" sz="2400" dirty="0"/>
              <a:t>Interest paid (earned) on any previous interest earned, as well as on the principal borrowed (lent).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1592" y="2253127"/>
            <a:ext cx="876442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Simple Interest</a:t>
            </a:r>
          </a:p>
          <a:p>
            <a:pPr marL="228600" lvl="1" indent="0">
              <a:spcBef>
                <a:spcPts val="28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Interest paid (earned) on only the original amount, or principal, borrowed (lent).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0178" y="5317189"/>
            <a:ext cx="8287249" cy="97879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1588">
              <a:buFont typeface="Monotype Sorts" pitchFamily="2" charset="2"/>
              <a:buNone/>
            </a:pPr>
            <a:r>
              <a:rPr lang="en-US" sz="2800" dirty="0"/>
              <a:t>When money is deposited in a bank, it will usually earn </a:t>
            </a:r>
            <a:r>
              <a:rPr lang="en-US" sz="2800" b="1" dirty="0">
                <a:solidFill>
                  <a:srgbClr val="FF6600"/>
                </a:solidFill>
              </a:rPr>
              <a:t>compound interest</a:t>
            </a:r>
            <a:r>
              <a:rPr lang="en-US" sz="2800" dirty="0"/>
              <a:t>.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When money is deposited in a bank, the bank will usually pay interest to the owner of the account.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697528"/>
            <a:ext cx="849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There are two ways to pay interest</a:t>
            </a:r>
          </a:p>
        </p:txBody>
      </p:sp>
    </p:spTree>
    <p:extLst>
      <p:ext uri="{BB962C8B-B14F-4D97-AF65-F5344CB8AC3E}">
        <p14:creationId xmlns:p14="http://schemas.microsoft.com/office/powerpoint/2010/main" val="28398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autoUpdateAnimBg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76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Jack puts £500 into a savings account with an annual compound interest rate of 5%.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0350"/>
            <a:ext cx="6848475" cy="474662"/>
          </a:xfrm>
          <a:noFill/>
        </p:spPr>
        <p:txBody>
          <a:bodyPr>
            <a:normAutofit fontScale="90000"/>
          </a:bodyPr>
          <a:lstStyle/>
          <a:p>
            <a:r>
              <a:rPr lang="en-GB" sz="3600" b="1" dirty="0"/>
              <a:t>Compound interest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15988" y="2157413"/>
            <a:ext cx="73120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/>
              <a:t>How much will he have in the account at the end of 4 years if he doesn’t add or withdraw any money?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847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At the end of each year interest is added to the total amount in the account. This means that each year 5% of an ever larger amount is added to the account.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228600" y="4389438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Making calculations such as this are sometimes called </a:t>
            </a:r>
            <a:r>
              <a:rPr lang="en-GB" b="1" dirty="0"/>
              <a:t>compound interest problems.</a:t>
            </a:r>
          </a:p>
          <a:p>
            <a:pPr eaLnBrk="1" hangingPunct="1"/>
            <a:r>
              <a:rPr lang="en-GB" dirty="0"/>
              <a:t>There are two ways to solve such problems.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228600" y="5635625"/>
            <a:ext cx="470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/>
              <a:t>Method 1 </a:t>
            </a:r>
            <a:r>
              <a:rPr lang="en-GB" b="1" i="1"/>
              <a:t>Increase and add on</a:t>
            </a:r>
            <a:r>
              <a:rPr lang="en-GB"/>
              <a:t>.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126038" y="5661025"/>
            <a:ext cx="391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DEF9F50-B083-4865-8618-119223EAF9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5217323-9E56-4778-AA43-9485D15296E4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/>
      <p:bldP spid="172040" grpId="0"/>
      <p:bldP spid="17204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8925" y="1339949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Calculate the amount of interest earned after each year and add it to the previous year’s total, as shown below.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7875588" cy="72682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 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34925" y="2089249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first</a:t>
            </a:r>
            <a:r>
              <a:rPr lang="en-GB"/>
              <a:t> year: </a:t>
            </a:r>
          </a:p>
          <a:p>
            <a:r>
              <a:rPr lang="en-GB"/>
              <a:t>5% of £500 = £25, which gives Jack £500 + £25 = £525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0" y="2905224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second</a:t>
            </a:r>
            <a:r>
              <a:rPr lang="en-GB"/>
              <a:t> year: </a:t>
            </a:r>
          </a:p>
          <a:p>
            <a:pPr eaLnBrk="1" hangingPunct="1"/>
            <a:r>
              <a:rPr lang="en-GB"/>
              <a:t>5% of £525 = £26.25, which gives Jack £525 + £26.25 = £551.25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1476375" y="6146899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At the end of year 4 Jack has </a:t>
            </a:r>
            <a:r>
              <a:rPr lang="en-GB" b="1">
                <a:solidFill>
                  <a:srgbClr val="FF6600"/>
                </a:solidFill>
              </a:rPr>
              <a:t>£607.75</a:t>
            </a: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1979613" y="5570637"/>
            <a:ext cx="694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(These amounts are written to the nearest penny.)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3625949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third</a:t>
            </a:r>
            <a:r>
              <a:rPr lang="en-GB"/>
              <a:t> year: </a:t>
            </a:r>
          </a:p>
          <a:p>
            <a:pPr eaLnBrk="1" hangingPunct="1"/>
            <a:r>
              <a:rPr lang="en-GB"/>
              <a:t>5% of £551.25 = £27.56, which gives Jack £551.25 + £27.56 </a:t>
            </a:r>
          </a:p>
          <a:p>
            <a:pPr eaLnBrk="1" hangingPunct="1"/>
            <a:r>
              <a:rPr lang="en-GB"/>
              <a:t>= £578.81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4657824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fourth</a:t>
            </a:r>
            <a:r>
              <a:rPr lang="en-GB"/>
              <a:t> year: </a:t>
            </a:r>
          </a:p>
          <a:p>
            <a:pPr eaLnBrk="1" hangingPunct="1"/>
            <a:r>
              <a:rPr lang="en-GB"/>
              <a:t>5% of £578.81 = £28.94, which gives Jack £578.81 + £28.94 </a:t>
            </a:r>
          </a:p>
          <a:p>
            <a:pPr eaLnBrk="1" hangingPunct="1"/>
            <a:r>
              <a:rPr lang="en-GB"/>
              <a:t>= £607.75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B7C539B-E631-4D45-89BA-467832A3CBC8}"/>
              </a:ext>
            </a:extLst>
          </p:cNvPr>
          <p:cNvSpPr txBox="1">
            <a:spLocks noChangeArrowheads="1"/>
          </p:cNvSpPr>
          <p:nvPr/>
        </p:nvSpPr>
        <p:spPr>
          <a:xfrm>
            <a:off x="288925" y="845889"/>
            <a:ext cx="7875588" cy="64521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Method 1 </a:t>
            </a:r>
            <a:r>
              <a:rPr lang="en-GB" sz="3200" i="1" dirty="0"/>
              <a:t>Increase and add on</a:t>
            </a:r>
            <a:endParaRPr lang="en-GB" sz="3200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7E8C853-37D8-4712-B0D2-0D27956AF907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0891BDD-CE2B-4F29-A11D-923C0A55907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8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7875588" cy="60566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95288" y="2135212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When dealing with percentage increase, the multiplier is found by adding the percentage increase expressed as a decimal to 1, which represents the original value. 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68313" y="3575075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So, in this case, the multiplier is given by 1 + 0.05 = 1.05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539750" y="4367237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(When dealing with a percentage decrease, the multiplier is found by subtracting the decrease from 1, which gives a value for the multiplier of less than 1.)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49A2E-2E2F-43BC-BFA4-98E365CDA04F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1382713"/>
            <a:ext cx="7875588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BC2464C-6CE5-43DE-A3AF-C6C42506722A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1E9DEDE6-1085-4346-8C93-FD0264DDB855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9552" y="904372"/>
            <a:ext cx="426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1 Jack has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309552" y="1435382"/>
            <a:ext cx="427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2 Jack has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309551" y="2367349"/>
            <a:ext cx="4278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3 Jack has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309551" y="3292308"/>
            <a:ext cx="42783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4 Jack has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09552" y="3793221"/>
            <a:ext cx="5723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= £607.75 </a:t>
            </a:r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5875403" y="3796880"/>
            <a:ext cx="31257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baseline="30000" dirty="0"/>
              <a:t>4</a:t>
            </a:r>
            <a:r>
              <a:rPr lang="en-GB" sz="2200" dirty="0"/>
              <a:t> = £607.75  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9552" y="2823633"/>
            <a:ext cx="5450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£ 500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£578.81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43744" y="902930"/>
            <a:ext cx="29436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£525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9552" y="1898674"/>
            <a:ext cx="4683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 </a:t>
            </a:r>
            <a:r>
              <a:rPr lang="en-GB" dirty="0"/>
              <a:t>= £551.25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46082" y="1920649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2</a:t>
            </a:r>
            <a:r>
              <a:rPr lang="en-GB" dirty="0"/>
              <a:t> = £551.25   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46081" y="2823632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3</a:t>
            </a:r>
            <a:r>
              <a:rPr lang="en-GB" dirty="0"/>
              <a:t> = £578.81   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95569" y="5007119"/>
            <a:ext cx="8834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300" dirty="0"/>
              <a:t>We have a geometric sequence with first term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300" dirty="0"/>
              <a:t>) 500, common ratio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300" dirty="0"/>
              <a:t>) 1.05 and time period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300" dirty="0"/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9551" y="4208108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If the money is left in your account for n years it will amount to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436864" y="4608161"/>
            <a:ext cx="2552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GB" dirty="0">
                <a:solidFill>
                  <a:srgbClr val="FF6600"/>
                </a:solidFill>
              </a:rPr>
              <a:t>1.05)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    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E515591-69B6-4565-99D2-B5583A23888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A2B9C9B-093D-4DB9-AB18-12357B61EABC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979E10F-0845-41DE-8C60-AB94BD90912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3988"/>
            <a:ext cx="3631809" cy="605667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Compound interest</a:t>
            </a:r>
            <a:endParaRPr lang="en-GB" sz="2800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CB2B284-E5CA-4273-B6F7-61D09806FB5D}"/>
              </a:ext>
            </a:extLst>
          </p:cNvPr>
          <p:cNvSpPr txBox="1">
            <a:spLocks noChangeArrowheads="1"/>
          </p:cNvSpPr>
          <p:nvPr/>
        </p:nvSpPr>
        <p:spPr>
          <a:xfrm>
            <a:off x="4123226" y="7156"/>
            <a:ext cx="4683149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2 Use a multiplier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A2289-63A4-4418-AEC5-DA1C44AF0D7A}"/>
              </a:ext>
            </a:extLst>
          </p:cNvPr>
          <p:cNvSpPr txBox="1"/>
          <p:nvPr/>
        </p:nvSpPr>
        <p:spPr>
          <a:xfrm>
            <a:off x="799478" y="5740282"/>
            <a:ext cx="1665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933C0B-CE26-4645-9598-6FD4A77FF1E4}"/>
              </a:ext>
            </a:extLst>
          </p:cNvPr>
          <p:cNvSpPr txBox="1"/>
          <p:nvPr/>
        </p:nvSpPr>
        <p:spPr>
          <a:xfrm>
            <a:off x="2474243" y="5767938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297A5D-0A1A-473B-9583-C6D260C2BF10}"/>
              </a:ext>
            </a:extLst>
          </p:cNvPr>
          <p:cNvSpPr txBox="1"/>
          <p:nvPr/>
        </p:nvSpPr>
        <p:spPr>
          <a:xfrm>
            <a:off x="3559232" y="5740281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+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/>
              <a:t>and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interest rate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7281D3-F1F1-4FE1-9190-D40D13F16B51}"/>
              </a:ext>
            </a:extLst>
          </p:cNvPr>
          <p:cNvSpPr txBox="1"/>
          <p:nvPr/>
        </p:nvSpPr>
        <p:spPr>
          <a:xfrm>
            <a:off x="2474243" y="6201946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BCFD32-C70D-4238-B122-3BAE82EB17C1}"/>
              </a:ext>
            </a:extLst>
          </p:cNvPr>
          <p:cNvSpPr txBox="1"/>
          <p:nvPr/>
        </p:nvSpPr>
        <p:spPr>
          <a:xfrm>
            <a:off x="3559232" y="6174289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initial amount</a:t>
            </a:r>
          </a:p>
        </p:txBody>
      </p:sp>
    </p:spTree>
    <p:extLst>
      <p:ext uri="{BB962C8B-B14F-4D97-AF65-F5344CB8AC3E}">
        <p14:creationId xmlns:p14="http://schemas.microsoft.com/office/powerpoint/2010/main" val="32569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91" grpId="0"/>
      <p:bldP spid="22939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8925" y="795267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annually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135" y="184951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43304" y="3003629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future value </a:t>
            </a:r>
            <a:r>
              <a:rPr lang="en-GB" dirty="0"/>
              <a:t>or final balance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7104" y="1425888"/>
            <a:ext cx="3179512" cy="884493"/>
            <a:chOff x="2437104" y="1425888"/>
            <a:chExt cx="317951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8924" y="2624744"/>
            <a:ext cx="855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Where: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38891" y="3576650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present value </a:t>
            </a:r>
            <a:r>
              <a:rPr lang="en-GB" dirty="0"/>
              <a:t>or amount originally invested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08891" y="4142017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interest rate per year</a:t>
            </a:r>
            <a:endParaRPr lang="en-GB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692912" y="4722039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number of years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F075503-F038-422E-B741-3E88CBB9EFAB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483A8A24-CAF2-4C52-B52E-4A2032538466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399F53B-1AAE-4215-9DA5-BDA6FF78F804}" vid="{0DD45F9A-902E-4534-A6C3-0C40942CC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140</TotalTime>
  <Words>2271</Words>
  <Application>Microsoft Office PowerPoint</Application>
  <PresentationFormat>On-screen Show (4:3)</PresentationFormat>
  <Paragraphs>418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Monotype Sorts</vt:lpstr>
      <vt:lpstr>Times New Roman</vt:lpstr>
      <vt:lpstr>Wingdings 2</vt:lpstr>
      <vt:lpstr>Wingdings 3</vt:lpstr>
      <vt:lpstr>Theme1</vt:lpstr>
      <vt:lpstr>Compound interest</vt:lpstr>
      <vt:lpstr>PowerPoint Presentation</vt:lpstr>
      <vt:lpstr>Types of Interest</vt:lpstr>
      <vt:lpstr>Types of Interest</vt:lpstr>
      <vt:lpstr>Compound interest</vt:lpstr>
      <vt:lpstr>Compound interest </vt:lpstr>
      <vt:lpstr>Compound interest</vt:lpstr>
      <vt:lpstr>PowerPoint Presentation</vt:lpstr>
      <vt:lpstr>The Compound interest formula</vt:lpstr>
      <vt:lpstr>Compound interest</vt:lpstr>
      <vt:lpstr>The Compound interest formula</vt:lpstr>
      <vt:lpstr>Compound interest</vt:lpstr>
      <vt:lpstr>Interest earned</vt:lpstr>
      <vt:lpstr>Using a GDC for Compound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</dc:title>
  <dc:creator>Mathssupport</dc:creator>
  <cp:lastModifiedBy>Orlando Hurtado</cp:lastModifiedBy>
  <cp:revision>11</cp:revision>
  <dcterms:created xsi:type="dcterms:W3CDTF">2020-03-17T11:52:23Z</dcterms:created>
  <dcterms:modified xsi:type="dcterms:W3CDTF">2023-12-30T09:10:45Z</dcterms:modified>
</cp:coreProperties>
</file>