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9" r:id="rId2"/>
    <p:sldId id="257" r:id="rId3"/>
    <p:sldId id="316" r:id="rId4"/>
    <p:sldId id="317" r:id="rId5"/>
    <p:sldId id="258" r:id="rId6"/>
    <p:sldId id="259" r:id="rId7"/>
    <p:sldId id="260" r:id="rId8"/>
    <p:sldId id="318" r:id="rId9"/>
    <p:sldId id="267" r:id="rId10"/>
    <p:sldId id="319" r:id="rId11"/>
    <p:sldId id="269" r:id="rId12"/>
    <p:sldId id="270" r:id="rId13"/>
    <p:sldId id="271" r:id="rId14"/>
    <p:sldId id="280" r:id="rId15"/>
    <p:sldId id="272" r:id="rId16"/>
    <p:sldId id="273" r:id="rId17"/>
    <p:sldId id="274" r:id="rId18"/>
    <p:sldId id="275" r:id="rId19"/>
    <p:sldId id="320" r:id="rId20"/>
    <p:sldId id="276" r:id="rId21"/>
    <p:sldId id="321" r:id="rId22"/>
    <p:sldId id="322" r:id="rId23"/>
    <p:sldId id="277" r:id="rId24"/>
    <p:sldId id="278" r:id="rId25"/>
    <p:sldId id="323" r:id="rId26"/>
    <p:sldId id="31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10066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4300C-1D14-445A-9D9D-39C2A4EAA819}" type="datetimeFigureOut">
              <a:rPr lang="en-GB" smtClean="0"/>
              <a:pPr/>
              <a:t>30/12/2023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5B982-10B9-466B-9B7C-7ADCCCDB1F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13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53960-3DF8-4BD0-A78F-C3650681F1F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43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D75AA-E33E-47A7-9D6C-FF7B4185FAAE}" type="slidenum">
              <a:rPr lang="en-GB" sz="1200">
                <a:solidFill>
                  <a:schemeClr val="tx1"/>
                </a:solidFill>
              </a:rPr>
              <a:pPr/>
              <a:t>13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763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14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411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15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535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16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70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17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13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D75AA-E33E-47A7-9D6C-FF7B4185FAAE}" type="slidenum">
              <a:rPr lang="en-GB" sz="1200">
                <a:solidFill>
                  <a:schemeClr val="tx1"/>
                </a:solidFill>
              </a:rPr>
              <a:pPr/>
              <a:t>18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649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D75AA-E33E-47A7-9D6C-FF7B4185FAAE}" type="slidenum">
              <a:rPr lang="en-GB" sz="1200">
                <a:solidFill>
                  <a:schemeClr val="tx1"/>
                </a:solidFill>
              </a:rPr>
              <a:pPr/>
              <a:t>19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454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D75AA-E33E-47A7-9D6C-FF7B4185FAAE}" type="slidenum">
              <a:rPr lang="en-GB" sz="1200">
                <a:solidFill>
                  <a:schemeClr val="tx1"/>
                </a:solidFill>
              </a:rPr>
              <a:pPr/>
              <a:t>20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48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D75AA-E33E-47A7-9D6C-FF7B4185FAAE}" type="slidenum">
              <a:rPr lang="en-GB" sz="1200">
                <a:solidFill>
                  <a:schemeClr val="tx1"/>
                </a:solidFill>
              </a:rPr>
              <a:pPr/>
              <a:t>21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502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D75AA-E33E-47A7-9D6C-FF7B4185FAAE}" type="slidenum">
              <a:rPr lang="en-GB" sz="1200">
                <a:solidFill>
                  <a:schemeClr val="tx1"/>
                </a:solidFill>
              </a:rPr>
              <a:pPr/>
              <a:t>22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44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587505-40AF-40E4-8C61-526194AED8D3}" type="slidenum">
              <a:rPr lang="en-GB" sz="1200">
                <a:solidFill>
                  <a:schemeClr val="tx1"/>
                </a:solidFill>
              </a:rPr>
              <a:pPr/>
              <a:t>5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125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D75AA-E33E-47A7-9D6C-FF7B4185FAAE}" type="slidenum">
              <a:rPr lang="en-GB" sz="1200">
                <a:solidFill>
                  <a:schemeClr val="tx1"/>
                </a:solidFill>
              </a:rPr>
              <a:pPr/>
              <a:t>23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66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D75AA-E33E-47A7-9D6C-FF7B4185FAAE}" type="slidenum">
              <a:rPr lang="en-GB" sz="1200">
                <a:solidFill>
                  <a:schemeClr val="tx1"/>
                </a:solidFill>
              </a:rPr>
              <a:pPr/>
              <a:t>24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064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D75AA-E33E-47A7-9D6C-FF7B4185FAAE}" type="slidenum">
              <a:rPr lang="en-GB" sz="1200">
                <a:solidFill>
                  <a:schemeClr val="tx1"/>
                </a:solidFill>
              </a:rPr>
              <a:pPr/>
              <a:t>25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665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4FD07C-95BE-46E1-BA3E-41541C60C751}" type="slidenum">
              <a:rPr lang="en-GB" sz="1200">
                <a:solidFill>
                  <a:schemeClr val="tx1"/>
                </a:solidFill>
              </a:rPr>
              <a:pPr/>
              <a:t>6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09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B359D3-AA3F-45D3-A5E4-0DAF96A677DB}" type="slidenum">
              <a:rPr lang="en-GB" sz="1200">
                <a:solidFill>
                  <a:schemeClr val="tx1"/>
                </a:solidFill>
              </a:rPr>
              <a:pPr/>
              <a:t>7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165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8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302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9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053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D75AA-E33E-47A7-9D6C-FF7B4185FAAE}" type="slidenum">
              <a:rPr lang="en-GB" sz="1200">
                <a:solidFill>
                  <a:schemeClr val="tx1"/>
                </a:solidFill>
              </a:rPr>
              <a:pPr/>
              <a:t>10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136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11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160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D75AA-E33E-47A7-9D6C-FF7B4185FAAE}" type="slidenum">
              <a:rPr lang="en-GB" sz="1200">
                <a:solidFill>
                  <a:schemeClr val="tx1"/>
                </a:solidFill>
              </a:rPr>
              <a:pPr/>
              <a:t>12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613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1410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sp>
        <p:nvSpPr>
          <p:cNvPr id="7" name="6 Rectángulo"/>
          <p:cNvSpPr/>
          <p:nvPr/>
        </p:nvSpPr>
        <p:spPr>
          <a:xfrm>
            <a:off x="62932" y="1449305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9 Rectángulo"/>
          <p:cNvSpPr/>
          <p:nvPr/>
        </p:nvSpPr>
        <p:spPr>
          <a:xfrm>
            <a:off x="62932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10 Rectángulo"/>
          <p:cNvSpPr/>
          <p:nvPr/>
        </p:nvSpPr>
        <p:spPr>
          <a:xfrm>
            <a:off x="62932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pic>
        <p:nvPicPr>
          <p:cNvPr id="3" name="Picture 2" descr="A close up of a cage&#10;&#10;Description automatically generated">
            <a:extLst>
              <a:ext uri="{FF2B5EF4-FFF2-40B4-BE49-F238E27FC236}">
                <a16:creationId xmlns:a16="http://schemas.microsoft.com/office/drawing/2014/main" id="{0D075517-0C4E-4FFA-B9AE-AB862B5E4A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8566A31-B4AA-4930-B2AD-C01420051989}"/>
              </a:ext>
            </a:extLst>
          </p:cNvPr>
          <p:cNvSpPr/>
          <p:nvPr userDrawn="1"/>
        </p:nvSpPr>
        <p:spPr>
          <a:xfrm>
            <a:off x="390580" y="6484959"/>
            <a:ext cx="179408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70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16 Marcador de pie de página">
            <a:extLst>
              <a:ext uri="{FF2B5EF4-FFF2-40B4-BE49-F238E27FC236}">
                <a16:creationId xmlns:a16="http://schemas.microsoft.com/office/drawing/2014/main" id="{AFD345C7-88C8-4C40-8C37-EA0E69DF8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8" name="Picture 7" descr="A close up of a cage&#10;&#10;Description automatically generated">
            <a:extLst>
              <a:ext uri="{FF2B5EF4-FFF2-40B4-BE49-F238E27FC236}">
                <a16:creationId xmlns:a16="http://schemas.microsoft.com/office/drawing/2014/main" id="{027FC195-A4B0-453F-B5BF-518A91BCCE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16 Marcador de pie de página">
            <a:extLst>
              <a:ext uri="{FF2B5EF4-FFF2-40B4-BE49-F238E27FC236}">
                <a16:creationId xmlns:a16="http://schemas.microsoft.com/office/drawing/2014/main" id="{2B2C94A5-366B-41C8-AAE3-A6FCCC459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8" name="Picture 7" descr="A close up of a cage&#10;&#10;Description automatically generated">
            <a:extLst>
              <a:ext uri="{FF2B5EF4-FFF2-40B4-BE49-F238E27FC236}">
                <a16:creationId xmlns:a16="http://schemas.microsoft.com/office/drawing/2014/main" id="{A4D7A1A8-5F73-4E09-9CF0-C961111137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3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16 Marcador de pie de página">
            <a:extLst>
              <a:ext uri="{FF2B5EF4-FFF2-40B4-BE49-F238E27FC236}">
                <a16:creationId xmlns:a16="http://schemas.microsoft.com/office/drawing/2014/main" id="{8ED31852-F201-433F-924E-1C52B0161B89}"/>
              </a:ext>
            </a:extLst>
          </p:cNvPr>
          <p:cNvSpPr txBox="1">
            <a:spLocks/>
          </p:cNvSpPr>
          <p:nvPr userDrawn="1"/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9" name="Picture 8" descr="A close up of a cage&#10;&#10;Description automatically generated">
            <a:extLst>
              <a:ext uri="{FF2B5EF4-FFF2-40B4-BE49-F238E27FC236}">
                <a16:creationId xmlns:a16="http://schemas.microsoft.com/office/drawing/2014/main" id="{37CA81BE-885C-4673-AF36-4CB1C46743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2445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2"/>
            <a:ext cx="77724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6 Rectángulo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7 Rectángulo"/>
          <p:cNvSpPr/>
          <p:nvPr/>
        </p:nvSpPr>
        <p:spPr>
          <a:xfrm>
            <a:off x="69147" y="234147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8 Rectángulo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16 Marcador de pie de página">
            <a:extLst>
              <a:ext uri="{FF2B5EF4-FFF2-40B4-BE49-F238E27FC236}">
                <a16:creationId xmlns:a16="http://schemas.microsoft.com/office/drawing/2014/main" id="{72A59DA7-E9EF-4EC8-8971-A8EBE1D1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3" name="Picture 12" descr="A close up of a cage&#10;&#10;Description automatically generated">
            <a:extLst>
              <a:ext uri="{FF2B5EF4-FFF2-40B4-BE49-F238E27FC236}">
                <a16:creationId xmlns:a16="http://schemas.microsoft.com/office/drawing/2014/main" id="{48B83A62-81DD-4AFE-9476-42B9F6DBAA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43EBAAF-F0FE-44EA-A1CF-7BF5F21D9B2B}"/>
              </a:ext>
            </a:extLst>
          </p:cNvPr>
          <p:cNvSpPr/>
          <p:nvPr userDrawn="1"/>
        </p:nvSpPr>
        <p:spPr>
          <a:xfrm>
            <a:off x="390580" y="6484959"/>
            <a:ext cx="179408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27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16 Marcador de pie de página">
            <a:extLst>
              <a:ext uri="{FF2B5EF4-FFF2-40B4-BE49-F238E27FC236}">
                <a16:creationId xmlns:a16="http://schemas.microsoft.com/office/drawing/2014/main" id="{D471BE60-9A94-4F32-ABF3-AD2FDA3AB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0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035DAF40-1285-451B-87E7-930E14A10F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1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16 Marcador de pie de página">
            <a:extLst>
              <a:ext uri="{FF2B5EF4-FFF2-40B4-BE49-F238E27FC236}">
                <a16:creationId xmlns:a16="http://schemas.microsoft.com/office/drawing/2014/main" id="{AC40F106-4387-4ECB-A444-BCD7C487E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4" name="Picture 13" descr="A close up of a cage&#10;&#10;Description automatically generated">
            <a:extLst>
              <a:ext uri="{FF2B5EF4-FFF2-40B4-BE49-F238E27FC236}">
                <a16:creationId xmlns:a16="http://schemas.microsoft.com/office/drawing/2014/main" id="{25AE321E-B7CD-4A06-A49A-DB60C40397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8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16 Marcador de pie de página">
            <a:extLst>
              <a:ext uri="{FF2B5EF4-FFF2-40B4-BE49-F238E27FC236}">
                <a16:creationId xmlns:a16="http://schemas.microsoft.com/office/drawing/2014/main" id="{1CB52BE6-EE12-48FD-86D5-0099C004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7" name="Picture 6" descr="A close up of a cage&#10;&#10;Description automatically generated">
            <a:extLst>
              <a:ext uri="{FF2B5EF4-FFF2-40B4-BE49-F238E27FC236}">
                <a16:creationId xmlns:a16="http://schemas.microsoft.com/office/drawing/2014/main" id="{40389C13-F826-4771-A1E5-B566176DD5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8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6 Marcador de pie de página">
            <a:extLst>
              <a:ext uri="{FF2B5EF4-FFF2-40B4-BE49-F238E27FC236}">
                <a16:creationId xmlns:a16="http://schemas.microsoft.com/office/drawing/2014/main" id="{B93E19C5-C10A-499F-9E3C-325C69A0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6" name="Picture 5" descr="A close up of a cage&#10;&#10;Description automatically generated">
            <a:extLst>
              <a:ext uri="{FF2B5EF4-FFF2-40B4-BE49-F238E27FC236}">
                <a16:creationId xmlns:a16="http://schemas.microsoft.com/office/drawing/2014/main" id="{301C7021-154E-4087-9A2A-0E90C3A54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9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16 Marcador de pie de página">
            <a:extLst>
              <a:ext uri="{FF2B5EF4-FFF2-40B4-BE49-F238E27FC236}">
                <a16:creationId xmlns:a16="http://schemas.microsoft.com/office/drawing/2014/main" id="{C6EED7ED-6936-4C87-88C1-5C85D1931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2" name="Picture 11" descr="A close up of a cage&#10;&#10;Description automatically generated">
            <a:extLst>
              <a:ext uri="{FF2B5EF4-FFF2-40B4-BE49-F238E27FC236}">
                <a16:creationId xmlns:a16="http://schemas.microsoft.com/office/drawing/2014/main" id="{69594C5B-3250-441A-A84A-478F508848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694FC16-A678-42F1-AC45-7B10BF8038A6}"/>
              </a:ext>
            </a:extLst>
          </p:cNvPr>
          <p:cNvSpPr/>
          <p:nvPr userDrawn="1"/>
        </p:nvSpPr>
        <p:spPr>
          <a:xfrm>
            <a:off x="390580" y="6484959"/>
            <a:ext cx="179408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7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11 Rectángulo"/>
          <p:cNvSpPr/>
          <p:nvPr/>
        </p:nvSpPr>
        <p:spPr>
          <a:xfrm>
            <a:off x="68509" y="4650476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12 Rectángulo"/>
          <p:cNvSpPr/>
          <p:nvPr/>
        </p:nvSpPr>
        <p:spPr>
          <a:xfrm>
            <a:off x="68511" y="477322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9" y="66677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4" name="16 Marcador de pie de página">
            <a:extLst>
              <a:ext uri="{FF2B5EF4-FFF2-40B4-BE49-F238E27FC236}">
                <a16:creationId xmlns:a16="http://schemas.microsoft.com/office/drawing/2014/main" id="{173EF3A4-E56A-48E1-8851-99982834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5" name="Picture 14" descr="A close up of a cage&#10;&#10;Description automatically generated">
            <a:extLst>
              <a:ext uri="{FF2B5EF4-FFF2-40B4-BE49-F238E27FC236}">
                <a16:creationId xmlns:a16="http://schemas.microsoft.com/office/drawing/2014/main" id="{EEC3F205-87EA-4EA9-9083-11ECBF4EE9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4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athssupport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2445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16 Marcador de pie de página">
            <a:extLst>
              <a:ext uri="{FF2B5EF4-FFF2-40B4-BE49-F238E27FC236}">
                <a16:creationId xmlns:a16="http://schemas.microsoft.com/office/drawing/2014/main" id="{8D69E188-FFD4-467E-A532-7C8A51D0E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www.mathssupport.org</a:t>
            </a:r>
            <a:endParaRPr lang="en-GB" dirty="0"/>
          </a:p>
        </p:txBody>
      </p:sp>
      <p:pic>
        <p:nvPicPr>
          <p:cNvPr id="11" name="Picture 10" descr="A close up of a cage&#10;&#10;Description automatically generated">
            <a:extLst>
              <a:ext uri="{FF2B5EF4-FFF2-40B4-BE49-F238E27FC236}">
                <a16:creationId xmlns:a16="http://schemas.microsoft.com/office/drawing/2014/main" id="{EEF646DB-8B05-4408-9BC0-30BB6870A1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403E9F5-475F-4C01-BE9C-AD56D9BA8564}"/>
              </a:ext>
            </a:extLst>
          </p:cNvPr>
          <p:cNvSpPr/>
          <p:nvPr userDrawn="1"/>
        </p:nvSpPr>
        <p:spPr>
          <a:xfrm>
            <a:off x="390580" y="6484959"/>
            <a:ext cx="179408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3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71450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71450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71450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71450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mathssupport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hyperlink" Target="mailto:info@mathssupport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1483" y="243379"/>
            <a:ext cx="2975317" cy="47625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20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2D1E669A-ACE8-4AF7-8003-0195B072F432}" type="datetime2">
              <a:rPr lang="en-GB" smtClean="0"/>
              <a:pPr/>
              <a:t>Saturday, 30 December 2023</a:t>
            </a:fld>
            <a:endParaRPr lang="en-US" sz="20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Rectangle 5">
            <a:hlinkClick r:id="rId3"/>
            <a:extLst>
              <a:ext uri="{FF2B5EF4-FFF2-40B4-BE49-F238E27FC236}">
                <a16:creationId xmlns:a16="http://schemas.microsoft.com/office/drawing/2014/main" id="{C638980E-3859-47EE-B2B3-A3034D47668D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39A789AC-C6E9-4CD9-A87E-D0D406B89B53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ubtitle 1">
            <a:extLst>
              <a:ext uri="{FF2B5EF4-FFF2-40B4-BE49-F238E27FC236}">
                <a16:creationId xmlns:a16="http://schemas.microsoft.com/office/drawing/2014/main" id="{72641DD9-7C29-438C-81B2-674707694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/>
          <a:p>
            <a:pPr marL="576263" indent="-576263" algn="l"/>
            <a:r>
              <a:rPr lang="en-US" dirty="0"/>
              <a:t>LO:  Use geometric series to work problems about compound interest.</a:t>
            </a:r>
            <a:endParaRPr lang="en-GB" dirty="0"/>
          </a:p>
          <a:p>
            <a:endParaRPr lang="en-GB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8E2BF8F-B569-4E05-89C8-7EB649C6F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dirty="0"/>
              <a:t>Compound interest</a:t>
            </a:r>
            <a:endParaRPr lang="en-GB" sz="44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29354" y="973544"/>
            <a:ext cx="8332639" cy="120032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$5 000 is invested for 4 years at 7% p.a. compound interest, compounded annually. What will it amount to at the end of this period? Give the answer to the nearest cent.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3988"/>
            <a:ext cx="6848475" cy="474662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Compound interest</a:t>
            </a:r>
          </a:p>
        </p:txBody>
      </p:sp>
      <p:sp>
        <p:nvSpPr>
          <p:cNvPr id="231441" name="Text Box 17"/>
          <p:cNvSpPr txBox="1">
            <a:spLocks noChangeArrowheads="1"/>
          </p:cNvSpPr>
          <p:nvPr/>
        </p:nvSpPr>
        <p:spPr bwMode="auto">
          <a:xfrm>
            <a:off x="478516" y="2478630"/>
            <a:ext cx="810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</a:t>
            </a:r>
            <a:r>
              <a:rPr lang="en-GB" dirty="0"/>
              <a:t>=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83463" y="17903"/>
            <a:ext cx="2919154" cy="884493"/>
            <a:chOff x="2697462" y="1425888"/>
            <a:chExt cx="2919154" cy="884493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2697462" y="167959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>
                  <a:solidFill>
                    <a:srgbClr val="0070C0"/>
                  </a:solidFill>
                </a:rPr>
                <a:t>1 + 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5346168" y="1446315"/>
              <a:ext cx="2704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i="1" baseline="30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dirty="0">
                  <a:solidFill>
                    <a:srgbClr val="0070C0"/>
                  </a:solidFill>
                </a:rPr>
                <a:t>     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4581899" y="1848716"/>
              <a:ext cx="6992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>
                  <a:solidFill>
                    <a:srgbClr val="0070C0"/>
                  </a:solidFill>
                </a:rPr>
                <a:t>100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>
                  <a:solidFill>
                    <a:srgbClr val="0070C0"/>
                  </a:solidFill>
                </a:rPr>
                <a:t>(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>
                  <a:solidFill>
                    <a:srgbClr val="0070C0"/>
                  </a:solidFill>
                </a:rPr>
                <a:t>)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750286" y="2952081"/>
            <a:ext cx="561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GB" dirty="0"/>
              <a:t>=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689177" y="3369101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GB" dirty="0"/>
              <a:t>=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73542" y="3917706"/>
            <a:ext cx="810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</a:t>
            </a:r>
            <a:r>
              <a:rPr lang="en-GB" dirty="0"/>
              <a:t>=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1289185" y="2477381"/>
            <a:ext cx="955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5 000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328728" y="292324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7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1301282" y="336910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4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1284212" y="3917706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?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065881" y="2216252"/>
            <a:ext cx="2970039" cy="884493"/>
            <a:chOff x="2646577" y="1425888"/>
            <a:chExt cx="2970039" cy="884493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2646577" y="1695532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>
              <a:off x="5346168" y="1446315"/>
              <a:ext cx="2704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dirty="0"/>
                <a:t>     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4581899" y="1848716"/>
              <a:ext cx="6992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</a:p>
          </p:txBody>
        </p:sp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925371" y="2986753"/>
            <a:ext cx="3864731" cy="884493"/>
            <a:chOff x="2437104" y="1425888"/>
            <a:chExt cx="3147097" cy="884493"/>
          </a:xfrm>
        </p:grpSpPr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5 000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41" name="Text Box 18"/>
            <p:cNvSpPr txBox="1">
              <a:spLocks noChangeArrowheads="1"/>
            </p:cNvSpPr>
            <p:nvPr/>
          </p:nvSpPr>
          <p:spPr bwMode="auto">
            <a:xfrm>
              <a:off x="5313753" y="1446315"/>
              <a:ext cx="2704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GB" dirty="0"/>
                <a:t>    </a:t>
              </a:r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2756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4581899" y="1848716"/>
              <a:ext cx="6992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</a:p>
          </p:txBody>
        </p:sp>
        <p:sp>
          <p:nvSpPr>
            <p:cNvPr id="44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3883838" y="3925274"/>
            <a:ext cx="84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</a:t>
            </a:r>
            <a:r>
              <a:rPr lang="en-GB" dirty="0"/>
              <a:t>≈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4694508" y="3925274"/>
            <a:ext cx="1383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6 553.98</a:t>
            </a: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2860514" y="4310956"/>
            <a:ext cx="53527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 investment amounts to $6 553.98</a:t>
            </a: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459422AC-A038-4E82-9C62-20723E2CE1F6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D0ABCCB4-CBBF-4779-8DA3-C736F58BA559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A6DDFB41-3ABC-4CAA-B838-60545D0B6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91" y="4744053"/>
            <a:ext cx="8332639" cy="46166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How much interest has been earned?</a:t>
            </a:r>
          </a:p>
        </p:txBody>
      </p:sp>
      <p:sp>
        <p:nvSpPr>
          <p:cNvPr id="51" name="Text Box 17">
            <a:extLst>
              <a:ext uri="{FF2B5EF4-FFF2-40B4-BE49-F238E27FC236}">
                <a16:creationId xmlns:a16="http://schemas.microsoft.com/office/drawing/2014/main" id="{F32CA59F-FBE5-4A89-A3B4-BAF3E575B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168" y="5320555"/>
            <a:ext cx="2364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earned </a:t>
            </a:r>
            <a:r>
              <a:rPr lang="en-GB" dirty="0"/>
              <a:t>=</a:t>
            </a:r>
          </a:p>
        </p:txBody>
      </p:sp>
      <p:sp>
        <p:nvSpPr>
          <p:cNvPr id="52" name="Text Box 17">
            <a:extLst>
              <a:ext uri="{FF2B5EF4-FFF2-40B4-BE49-F238E27FC236}">
                <a16:creationId xmlns:a16="http://schemas.microsoft.com/office/drawing/2014/main" id="{D92E65F0-B62B-453F-A4BC-2B67C32B2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098" y="5314133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</a:t>
            </a:r>
            <a:endParaRPr lang="en-GB" dirty="0"/>
          </a:p>
        </p:txBody>
      </p:sp>
      <p:sp>
        <p:nvSpPr>
          <p:cNvPr id="53" name="Text Box 17">
            <a:extLst>
              <a:ext uri="{FF2B5EF4-FFF2-40B4-BE49-F238E27FC236}">
                <a16:creationId xmlns:a16="http://schemas.microsoft.com/office/drawing/2014/main" id="{F0EE9DDC-FC68-4606-9751-7FDC3308E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169" y="5313574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endParaRPr lang="en-GB" dirty="0"/>
          </a:p>
        </p:txBody>
      </p:sp>
      <p:sp>
        <p:nvSpPr>
          <p:cNvPr id="54" name="Text Box 17">
            <a:extLst>
              <a:ext uri="{FF2B5EF4-FFF2-40B4-BE49-F238E27FC236}">
                <a16:creationId xmlns:a16="http://schemas.microsoft.com/office/drawing/2014/main" id="{3C51311B-1058-4DB7-95A0-045C9DF05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005" y="530771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–</a:t>
            </a:r>
          </a:p>
        </p:txBody>
      </p:sp>
      <p:sp>
        <p:nvSpPr>
          <p:cNvPr id="55" name="Text Box 17">
            <a:extLst>
              <a:ext uri="{FF2B5EF4-FFF2-40B4-BE49-F238E27FC236}">
                <a16:creationId xmlns:a16="http://schemas.microsoft.com/office/drawing/2014/main" id="{EA9E783D-D812-4FC9-B045-9DB3A5B8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098" y="5767823"/>
            <a:ext cx="1383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6 553.98</a:t>
            </a:r>
          </a:p>
        </p:txBody>
      </p:sp>
      <p:sp>
        <p:nvSpPr>
          <p:cNvPr id="56" name="Text Box 17">
            <a:extLst>
              <a:ext uri="{FF2B5EF4-FFF2-40B4-BE49-F238E27FC236}">
                <a16:creationId xmlns:a16="http://schemas.microsoft.com/office/drawing/2014/main" id="{610992E5-37E6-401F-AF07-B47F25939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761" y="5767730"/>
            <a:ext cx="955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5 000</a:t>
            </a:r>
          </a:p>
        </p:txBody>
      </p:sp>
      <p:sp>
        <p:nvSpPr>
          <p:cNvPr id="57" name="Text Box 17">
            <a:extLst>
              <a:ext uri="{FF2B5EF4-FFF2-40B4-BE49-F238E27FC236}">
                <a16:creationId xmlns:a16="http://schemas.microsoft.com/office/drawing/2014/main" id="{259B75B7-35F3-474C-A7A9-16565166B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890" y="577029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–</a:t>
            </a:r>
          </a:p>
        </p:txBody>
      </p:sp>
      <p:sp>
        <p:nvSpPr>
          <p:cNvPr id="58" name="Text Box 17">
            <a:extLst>
              <a:ext uri="{FF2B5EF4-FFF2-40B4-BE49-F238E27FC236}">
                <a16:creationId xmlns:a16="http://schemas.microsoft.com/office/drawing/2014/main" id="{324071FD-064C-43CE-8CF7-A3C4F3973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098" y="6242347"/>
            <a:ext cx="15552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$1 553.98</a:t>
            </a: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15CC2052-C45E-437C-A2B4-3DFC3DF0A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869" y="5780667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=</a:t>
            </a:r>
          </a:p>
        </p:txBody>
      </p:sp>
      <p:sp>
        <p:nvSpPr>
          <p:cNvPr id="60" name="Text Box 17">
            <a:extLst>
              <a:ext uri="{FF2B5EF4-FFF2-40B4-BE49-F238E27FC236}">
                <a16:creationId xmlns:a16="http://schemas.microsoft.com/office/drawing/2014/main" id="{D5258443-618C-4ABC-8356-E69962503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786" y="6242346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4349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4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7" grpId="0"/>
      <p:bldP spid="48" grpId="0"/>
      <p:bldP spid="49" grpId="0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8925" y="795267"/>
            <a:ext cx="8550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Interest can be compounded more than once per year, Interest is commonly compounded: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42247" y="167789"/>
            <a:ext cx="8875690" cy="557213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The Compound interest formula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88926" y="1703487"/>
            <a:ext cx="4180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half-yearly </a:t>
            </a:r>
            <a:r>
              <a:rPr lang="en-GB" dirty="0">
                <a:solidFill>
                  <a:srgbClr val="FF6600"/>
                </a:solidFill>
              </a:rPr>
              <a:t>(2 times per year)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058008" y="4526899"/>
            <a:ext cx="3297332" cy="884493"/>
            <a:chOff x="2437104" y="1425888"/>
            <a:chExt cx="3297332" cy="884493"/>
          </a:xfrm>
        </p:grpSpPr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5331152" y="1432640"/>
              <a:ext cx="4032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 err="1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GB" b="1" i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dirty="0"/>
                <a:t>     </a:t>
              </a: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4517504" y="1848716"/>
              <a:ext cx="8531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  <a:r>
                <a:rPr lang="en-GB" i="1" dirty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242266" y="3779158"/>
            <a:ext cx="7596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For interest compounding </a:t>
            </a:r>
            <a:r>
              <a:rPr lang="en-GB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dirty="0">
                <a:solidFill>
                  <a:srgbClr val="FF6600"/>
                </a:solidFill>
              </a:rPr>
              <a:t> </a:t>
            </a:r>
            <a:r>
              <a:rPr lang="en-GB" dirty="0"/>
              <a:t>times per year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26630" y="2238777"/>
            <a:ext cx="4180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quarterly </a:t>
            </a:r>
            <a:r>
              <a:rPr lang="en-GB" dirty="0">
                <a:solidFill>
                  <a:srgbClr val="FF6600"/>
                </a:solidFill>
              </a:rPr>
              <a:t>(4 times per year)</a:t>
            </a:r>
            <a:endParaRPr lang="en-GB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70550" y="2796833"/>
            <a:ext cx="4180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monthly </a:t>
            </a:r>
            <a:r>
              <a:rPr lang="en-GB" dirty="0">
                <a:solidFill>
                  <a:srgbClr val="FF6600"/>
                </a:solidFill>
              </a:rPr>
              <a:t>(12 times per year)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787725" y="1710129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= 2</a:t>
            </a:r>
            <a:endParaRPr lang="en-GB" sz="2400" dirty="0"/>
          </a:p>
        </p:txBody>
      </p:sp>
      <p:sp>
        <p:nvSpPr>
          <p:cNvPr id="21" name="Rectangle 20"/>
          <p:cNvSpPr/>
          <p:nvPr/>
        </p:nvSpPr>
        <p:spPr>
          <a:xfrm>
            <a:off x="4787724" y="2286972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= 4</a:t>
            </a:r>
            <a:endParaRPr lang="en-GB" sz="2400" dirty="0"/>
          </a:p>
        </p:txBody>
      </p:sp>
      <p:sp>
        <p:nvSpPr>
          <p:cNvPr id="26" name="Rectangle 25"/>
          <p:cNvSpPr/>
          <p:nvPr/>
        </p:nvSpPr>
        <p:spPr>
          <a:xfrm>
            <a:off x="4787254" y="2786472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= 12</a:t>
            </a:r>
            <a:endParaRPr lang="en-GB" sz="2400" dirty="0"/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85AC5EFA-AFEB-433F-AC43-833441E57BB8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3"/>
            <a:extLst>
              <a:ext uri="{FF2B5EF4-FFF2-40B4-BE49-F238E27FC236}">
                <a16:creationId xmlns:a16="http://schemas.microsoft.com/office/drawing/2014/main" id="{E95D48B6-BD12-4041-B937-CC369BB0013B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03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  <p:bldP spid="18" grpId="0"/>
      <p:bldP spid="20" grpId="0"/>
      <p:bldP spid="2" grpId="0"/>
      <p:bldP spid="21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40913" y="1143000"/>
            <a:ext cx="8332639" cy="830997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$5 000 is invested for 4 years at 7% p.a. compound interest, compounded monthly. Calculate the final balance.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3988"/>
            <a:ext cx="6848475" cy="474662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Compound interest</a:t>
            </a:r>
          </a:p>
        </p:txBody>
      </p:sp>
      <p:sp>
        <p:nvSpPr>
          <p:cNvPr id="231441" name="Text Box 17"/>
          <p:cNvSpPr txBox="1">
            <a:spLocks noChangeArrowheads="1"/>
          </p:cNvSpPr>
          <p:nvPr/>
        </p:nvSpPr>
        <p:spPr bwMode="auto">
          <a:xfrm>
            <a:off x="443471" y="2445551"/>
            <a:ext cx="810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</a:t>
            </a:r>
            <a:r>
              <a:rPr lang="en-GB" dirty="0"/>
              <a:t>=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692767" y="2986243"/>
            <a:ext cx="561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GB" dirty="0"/>
              <a:t>=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659104" y="3474251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GB" dirty="0"/>
              <a:t>=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43469" y="4400729"/>
            <a:ext cx="810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</a:t>
            </a:r>
            <a:r>
              <a:rPr lang="en-GB" dirty="0"/>
              <a:t>=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1254140" y="2444302"/>
            <a:ext cx="955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5 000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271209" y="2957403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7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1271209" y="347425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4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1254139" y="440072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?</a:t>
            </a: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3859301" y="5170078"/>
            <a:ext cx="84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</a:t>
            </a:r>
            <a:r>
              <a:rPr lang="en-GB" b="1" dirty="0"/>
              <a:t>≈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4669971" y="5170078"/>
            <a:ext cx="1383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6 610.27</a:t>
            </a: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3149940" y="5830226"/>
            <a:ext cx="42947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 final balance is $6 610.27</a:t>
            </a: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656400" y="3910224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GB" dirty="0"/>
              <a:t>=</a:t>
            </a: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1268505" y="3910224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12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5608639" y="35327"/>
            <a:ext cx="3297332" cy="884493"/>
            <a:chOff x="2437104" y="1425888"/>
            <a:chExt cx="3297332" cy="884493"/>
          </a:xfrm>
        </p:grpSpPr>
        <p:sp>
          <p:nvSpPr>
            <p:cNvPr id="53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54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>
                  <a:solidFill>
                    <a:srgbClr val="0070C0"/>
                  </a:solidFill>
                </a:rPr>
                <a:t>1 + </a:t>
              </a:r>
            </a:p>
          </p:txBody>
        </p:sp>
        <p:sp>
          <p:nvSpPr>
            <p:cNvPr id="55" name="Text Box 18"/>
            <p:cNvSpPr txBox="1">
              <a:spLocks noChangeArrowheads="1"/>
            </p:cNvSpPr>
            <p:nvPr/>
          </p:nvSpPr>
          <p:spPr bwMode="auto">
            <a:xfrm>
              <a:off x="5331152" y="1432640"/>
              <a:ext cx="4032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kn</a:t>
              </a:r>
              <a:r>
                <a:rPr lang="en-GB" dirty="0">
                  <a:solidFill>
                    <a:srgbClr val="0070C0"/>
                  </a:solidFill>
                </a:rPr>
                <a:t>     </a:t>
              </a:r>
            </a:p>
          </p:txBody>
        </p:sp>
        <p:sp>
          <p:nvSpPr>
            <p:cNvPr id="56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 Box 18"/>
            <p:cNvSpPr txBox="1">
              <a:spLocks noChangeArrowheads="1"/>
            </p:cNvSpPr>
            <p:nvPr/>
          </p:nvSpPr>
          <p:spPr bwMode="auto">
            <a:xfrm>
              <a:off x="4517504" y="1848716"/>
              <a:ext cx="8531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>
                  <a:solidFill>
                    <a:srgbClr val="0070C0"/>
                  </a:solidFill>
                </a:rPr>
                <a:t>100</a:t>
              </a:r>
              <a:r>
                <a:rPr lang="en-GB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58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>
                  <a:solidFill>
                    <a:srgbClr val="0070C0"/>
                  </a:solidFill>
                </a:rPr>
                <a:t>(</a:t>
              </a:r>
            </a:p>
          </p:txBody>
        </p:sp>
        <p:sp>
          <p:nvSpPr>
            <p:cNvPr id="59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>
                  <a:solidFill>
                    <a:srgbClr val="0070C0"/>
                  </a:solidFill>
                </a:rPr>
                <a:t>)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906427" y="2288169"/>
            <a:ext cx="3297332" cy="884493"/>
            <a:chOff x="2437104" y="1425888"/>
            <a:chExt cx="3297332" cy="884493"/>
          </a:xfrm>
        </p:grpSpPr>
        <p:sp>
          <p:nvSpPr>
            <p:cNvPr id="62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64" name="Text Box 18"/>
            <p:cNvSpPr txBox="1">
              <a:spLocks noChangeArrowheads="1"/>
            </p:cNvSpPr>
            <p:nvPr/>
          </p:nvSpPr>
          <p:spPr bwMode="auto">
            <a:xfrm>
              <a:off x="5331152" y="1432640"/>
              <a:ext cx="4032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 err="1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GB" b="1" i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dirty="0"/>
                <a:t>     </a:t>
              </a:r>
            </a:p>
          </p:txBody>
        </p:sp>
        <p:sp>
          <p:nvSpPr>
            <p:cNvPr id="65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 Box 18"/>
            <p:cNvSpPr txBox="1">
              <a:spLocks noChangeArrowheads="1"/>
            </p:cNvSpPr>
            <p:nvPr/>
          </p:nvSpPr>
          <p:spPr bwMode="auto">
            <a:xfrm>
              <a:off x="4517504" y="1848716"/>
              <a:ext cx="8531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  <a:r>
                <a:rPr lang="en-GB" i="1" dirty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67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68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908085" y="3295847"/>
            <a:ext cx="4271907" cy="1087156"/>
            <a:chOff x="2437104" y="1425888"/>
            <a:chExt cx="2924487" cy="1087156"/>
          </a:xfrm>
        </p:grpSpPr>
        <p:sp>
          <p:nvSpPr>
            <p:cNvPr id="71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5000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72" name="Text Box 18"/>
            <p:cNvSpPr txBox="1">
              <a:spLocks noChangeArrowheads="1"/>
            </p:cNvSpPr>
            <p:nvPr/>
          </p:nvSpPr>
          <p:spPr bwMode="auto">
            <a:xfrm>
              <a:off x="3644807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73" name="Text Box 18"/>
            <p:cNvSpPr txBox="1">
              <a:spLocks noChangeArrowheads="1"/>
            </p:cNvSpPr>
            <p:nvPr/>
          </p:nvSpPr>
          <p:spPr bwMode="auto">
            <a:xfrm>
              <a:off x="4850062" y="1447690"/>
              <a:ext cx="5115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lang="en-GB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 4</a:t>
              </a:r>
              <a:r>
                <a:rPr lang="en-GB" dirty="0">
                  <a:solidFill>
                    <a:srgbClr val="002060"/>
                  </a:solidFill>
                </a:rPr>
                <a:t>     </a:t>
              </a:r>
            </a:p>
          </p:txBody>
        </p:sp>
        <p:sp>
          <p:nvSpPr>
            <p:cNvPr id="74" name="Text Box 18"/>
            <p:cNvSpPr txBox="1">
              <a:spLocks noChangeArrowheads="1"/>
            </p:cNvSpPr>
            <p:nvPr/>
          </p:nvSpPr>
          <p:spPr bwMode="auto">
            <a:xfrm>
              <a:off x="4233199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18"/>
            <p:cNvSpPr txBox="1">
              <a:spLocks noChangeArrowheads="1"/>
            </p:cNvSpPr>
            <p:nvPr/>
          </p:nvSpPr>
          <p:spPr bwMode="auto">
            <a:xfrm>
              <a:off x="3962050" y="1848716"/>
              <a:ext cx="116338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12</a:t>
              </a:r>
              <a:endParaRPr lang="en-GB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 Box 18"/>
            <p:cNvSpPr txBox="1">
              <a:spLocks noChangeArrowheads="1"/>
            </p:cNvSpPr>
            <p:nvPr/>
          </p:nvSpPr>
          <p:spPr bwMode="auto">
            <a:xfrm>
              <a:off x="3539836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77" name="Text Box 18"/>
            <p:cNvSpPr txBox="1">
              <a:spLocks noChangeArrowheads="1"/>
            </p:cNvSpPr>
            <p:nvPr/>
          </p:nvSpPr>
          <p:spPr bwMode="auto">
            <a:xfrm>
              <a:off x="473684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4051512" y="1902380"/>
              <a:ext cx="739352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3906427" y="4203809"/>
            <a:ext cx="3464783" cy="1087156"/>
            <a:chOff x="2437104" y="1425888"/>
            <a:chExt cx="2371945" cy="1087156"/>
          </a:xfrm>
        </p:grpSpPr>
        <p:sp>
          <p:nvSpPr>
            <p:cNvPr id="80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5000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3644807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4532541" y="1447690"/>
              <a:ext cx="2765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  <a:r>
                <a:rPr lang="en-GB" dirty="0">
                  <a:solidFill>
                    <a:srgbClr val="002060"/>
                  </a:solidFill>
                </a:rPr>
                <a:t>     </a:t>
              </a: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4160623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 Box 18"/>
            <p:cNvSpPr txBox="1">
              <a:spLocks noChangeArrowheads="1"/>
            </p:cNvSpPr>
            <p:nvPr/>
          </p:nvSpPr>
          <p:spPr bwMode="auto">
            <a:xfrm>
              <a:off x="3962050" y="1848716"/>
              <a:ext cx="5961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1200</a:t>
              </a:r>
              <a:endParaRPr lang="en-GB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 Box 18"/>
            <p:cNvSpPr txBox="1">
              <a:spLocks noChangeArrowheads="1"/>
            </p:cNvSpPr>
            <p:nvPr/>
          </p:nvSpPr>
          <p:spPr bwMode="auto">
            <a:xfrm>
              <a:off x="3539836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86" name="Text Box 18"/>
            <p:cNvSpPr txBox="1">
              <a:spLocks noChangeArrowheads="1"/>
            </p:cNvSpPr>
            <p:nvPr/>
          </p:nvSpPr>
          <p:spPr bwMode="auto">
            <a:xfrm>
              <a:off x="4410245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4051512" y="1902380"/>
              <a:ext cx="443612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783EEF0B-A08D-4F5D-8FB6-2347865A6C4C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F5819137-1354-4A37-9D61-CBD1EAFB1EE9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74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4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7" grpId="0"/>
      <p:bldP spid="48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99168" y="2056132"/>
            <a:ext cx="8509981" cy="830997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How much interest is earned if $8 000 is placed in an account that pays 4½% p.a. compounded quarterly for 3½ years.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3988"/>
            <a:ext cx="6848475" cy="474662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Interest earned</a:t>
            </a:r>
          </a:p>
        </p:txBody>
      </p:sp>
      <p:sp>
        <p:nvSpPr>
          <p:cNvPr id="231441" name="Text Box 17"/>
          <p:cNvSpPr txBox="1">
            <a:spLocks noChangeArrowheads="1"/>
          </p:cNvSpPr>
          <p:nvPr/>
        </p:nvSpPr>
        <p:spPr bwMode="auto">
          <a:xfrm>
            <a:off x="299170" y="3011660"/>
            <a:ext cx="810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</a:t>
            </a:r>
            <a:r>
              <a:rPr lang="en-GB" dirty="0"/>
              <a:t>=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548466" y="3436441"/>
            <a:ext cx="561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GB" dirty="0"/>
              <a:t>=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14803" y="3860054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GB" dirty="0"/>
              <a:t>=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99168" y="4760774"/>
            <a:ext cx="810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</a:t>
            </a:r>
            <a:r>
              <a:rPr lang="en-GB" dirty="0"/>
              <a:t>=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1109839" y="3010411"/>
            <a:ext cx="955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8 000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126908" y="3407601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4.5</a:t>
            </a:r>
            <a:endParaRPr lang="en-GB" dirty="0"/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1126908" y="3860054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3.5</a:t>
            </a:r>
            <a:endParaRPr lang="en-GB" dirty="0"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1109838" y="4760774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?</a:t>
            </a: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6393607" y="5029422"/>
            <a:ext cx="84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</a:t>
            </a:r>
            <a:r>
              <a:rPr lang="en-GB" b="1" dirty="0"/>
              <a:t>≈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7204277" y="5029422"/>
            <a:ext cx="1383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9 356.41</a:t>
            </a: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512099" y="4308906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GB" dirty="0"/>
              <a:t>=</a:t>
            </a: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1124204" y="4308906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4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577268" y="2854278"/>
            <a:ext cx="3297332" cy="884493"/>
            <a:chOff x="2437104" y="1425888"/>
            <a:chExt cx="3297332" cy="884493"/>
          </a:xfrm>
        </p:grpSpPr>
        <p:sp>
          <p:nvSpPr>
            <p:cNvPr id="62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64" name="Text Box 18"/>
            <p:cNvSpPr txBox="1">
              <a:spLocks noChangeArrowheads="1"/>
            </p:cNvSpPr>
            <p:nvPr/>
          </p:nvSpPr>
          <p:spPr bwMode="auto">
            <a:xfrm>
              <a:off x="5331152" y="1432640"/>
              <a:ext cx="4032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 err="1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GB" b="1" i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dirty="0"/>
                <a:t>     </a:t>
              </a:r>
            </a:p>
          </p:txBody>
        </p:sp>
        <p:sp>
          <p:nvSpPr>
            <p:cNvPr id="65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 Box 18"/>
            <p:cNvSpPr txBox="1">
              <a:spLocks noChangeArrowheads="1"/>
            </p:cNvSpPr>
            <p:nvPr/>
          </p:nvSpPr>
          <p:spPr bwMode="auto">
            <a:xfrm>
              <a:off x="4517504" y="1848716"/>
              <a:ext cx="8531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  <a:r>
                <a:rPr lang="en-GB" i="1" dirty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67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68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2578926" y="3861956"/>
            <a:ext cx="4372060" cy="884493"/>
            <a:chOff x="2437104" y="1425888"/>
            <a:chExt cx="2993050" cy="884493"/>
          </a:xfrm>
        </p:grpSpPr>
        <p:sp>
          <p:nvSpPr>
            <p:cNvPr id="71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8000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72" name="Text Box 18"/>
            <p:cNvSpPr txBox="1">
              <a:spLocks noChangeArrowheads="1"/>
            </p:cNvSpPr>
            <p:nvPr/>
          </p:nvSpPr>
          <p:spPr bwMode="auto">
            <a:xfrm>
              <a:off x="3644807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73" name="Text Box 18"/>
            <p:cNvSpPr txBox="1">
              <a:spLocks noChangeArrowheads="1"/>
            </p:cNvSpPr>
            <p:nvPr/>
          </p:nvSpPr>
          <p:spPr bwMode="auto">
            <a:xfrm>
              <a:off x="4850062" y="1447690"/>
              <a:ext cx="580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GB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 3.5</a:t>
              </a:r>
              <a:r>
                <a:rPr lang="en-GB" dirty="0">
                  <a:solidFill>
                    <a:srgbClr val="002060"/>
                  </a:solidFill>
                </a:rPr>
                <a:t>     </a:t>
              </a:r>
            </a:p>
          </p:txBody>
        </p:sp>
        <p:sp>
          <p:nvSpPr>
            <p:cNvPr id="74" name="Text Box 18"/>
            <p:cNvSpPr txBox="1">
              <a:spLocks noChangeArrowheads="1"/>
            </p:cNvSpPr>
            <p:nvPr/>
          </p:nvSpPr>
          <p:spPr bwMode="auto">
            <a:xfrm>
              <a:off x="4233199" y="1510981"/>
              <a:ext cx="3897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4.5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18"/>
            <p:cNvSpPr txBox="1">
              <a:spLocks noChangeArrowheads="1"/>
            </p:cNvSpPr>
            <p:nvPr/>
          </p:nvSpPr>
          <p:spPr bwMode="auto">
            <a:xfrm>
              <a:off x="3962050" y="1848716"/>
              <a:ext cx="8079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4</a:t>
              </a:r>
              <a:endParaRPr lang="en-GB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 Box 18"/>
            <p:cNvSpPr txBox="1">
              <a:spLocks noChangeArrowheads="1"/>
            </p:cNvSpPr>
            <p:nvPr/>
          </p:nvSpPr>
          <p:spPr bwMode="auto">
            <a:xfrm>
              <a:off x="3539836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77" name="Text Box 18"/>
            <p:cNvSpPr txBox="1">
              <a:spLocks noChangeArrowheads="1"/>
            </p:cNvSpPr>
            <p:nvPr/>
          </p:nvSpPr>
          <p:spPr bwMode="auto">
            <a:xfrm>
              <a:off x="473684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4051512" y="1902380"/>
              <a:ext cx="739352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2577268" y="4769918"/>
            <a:ext cx="3465231" cy="884493"/>
            <a:chOff x="2437104" y="1425888"/>
            <a:chExt cx="2372249" cy="884493"/>
          </a:xfrm>
        </p:grpSpPr>
        <p:sp>
          <p:nvSpPr>
            <p:cNvPr id="80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8000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3644807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4532845" y="1447761"/>
              <a:ext cx="2765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r>
                <a:rPr lang="en-GB" dirty="0">
                  <a:solidFill>
                    <a:srgbClr val="002060"/>
                  </a:solidFill>
                </a:rPr>
                <a:t>     </a:t>
              </a: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4160623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 Box 18"/>
            <p:cNvSpPr txBox="1">
              <a:spLocks noChangeArrowheads="1"/>
            </p:cNvSpPr>
            <p:nvPr/>
          </p:nvSpPr>
          <p:spPr bwMode="auto">
            <a:xfrm>
              <a:off x="4006135" y="1848716"/>
              <a:ext cx="4786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400</a:t>
              </a:r>
              <a:endParaRPr lang="en-GB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 Box 18"/>
            <p:cNvSpPr txBox="1">
              <a:spLocks noChangeArrowheads="1"/>
            </p:cNvSpPr>
            <p:nvPr/>
          </p:nvSpPr>
          <p:spPr bwMode="auto">
            <a:xfrm>
              <a:off x="3539836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86" name="Text Box 18"/>
            <p:cNvSpPr txBox="1">
              <a:spLocks noChangeArrowheads="1"/>
            </p:cNvSpPr>
            <p:nvPr/>
          </p:nvSpPr>
          <p:spPr bwMode="auto">
            <a:xfrm>
              <a:off x="4410245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4051512" y="1902380"/>
              <a:ext cx="443612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 Box 17"/>
          <p:cNvSpPr txBox="1">
            <a:spLocks noChangeArrowheads="1"/>
          </p:cNvSpPr>
          <p:nvPr/>
        </p:nvSpPr>
        <p:spPr bwMode="auto">
          <a:xfrm>
            <a:off x="656400" y="682324"/>
            <a:ext cx="81527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 interest earned is the difference between the original balance and the final balance</a:t>
            </a:r>
          </a:p>
        </p:txBody>
      </p:sp>
      <p:sp>
        <p:nvSpPr>
          <p:cNvPr id="89" name="Text Box 4"/>
          <p:cNvSpPr txBox="1">
            <a:spLocks noChangeArrowheads="1"/>
          </p:cNvSpPr>
          <p:nvPr/>
        </p:nvSpPr>
        <p:spPr bwMode="auto">
          <a:xfrm>
            <a:off x="2784662" y="1536004"/>
            <a:ext cx="3275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= FV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0" name="Text Box 17"/>
          <p:cNvSpPr txBox="1">
            <a:spLocks noChangeArrowheads="1"/>
          </p:cNvSpPr>
          <p:nvPr/>
        </p:nvSpPr>
        <p:spPr bwMode="auto">
          <a:xfrm>
            <a:off x="162223" y="5174198"/>
            <a:ext cx="13690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</a:t>
            </a:r>
            <a:r>
              <a:rPr lang="en-GB" dirty="0"/>
              <a:t>=</a:t>
            </a:r>
          </a:p>
        </p:txBody>
      </p:sp>
      <p:sp>
        <p:nvSpPr>
          <p:cNvPr id="91" name="Text Box 17"/>
          <p:cNvSpPr txBox="1">
            <a:spLocks noChangeArrowheads="1"/>
          </p:cNvSpPr>
          <p:nvPr/>
        </p:nvSpPr>
        <p:spPr bwMode="auto">
          <a:xfrm>
            <a:off x="1467130" y="5171598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?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608639" y="-54826"/>
            <a:ext cx="3297332" cy="884493"/>
            <a:chOff x="2437104" y="1425888"/>
            <a:chExt cx="3297332" cy="884493"/>
          </a:xfrm>
        </p:grpSpPr>
        <p:sp>
          <p:nvSpPr>
            <p:cNvPr id="93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94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>
                  <a:solidFill>
                    <a:srgbClr val="0070C0"/>
                  </a:solidFill>
                </a:rPr>
                <a:t>1 + </a:t>
              </a:r>
            </a:p>
          </p:txBody>
        </p:sp>
        <p:sp>
          <p:nvSpPr>
            <p:cNvPr id="95" name="Text Box 18"/>
            <p:cNvSpPr txBox="1">
              <a:spLocks noChangeArrowheads="1"/>
            </p:cNvSpPr>
            <p:nvPr/>
          </p:nvSpPr>
          <p:spPr bwMode="auto">
            <a:xfrm>
              <a:off x="5331152" y="1432640"/>
              <a:ext cx="4032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kn</a:t>
              </a:r>
              <a:r>
                <a:rPr lang="en-GB" dirty="0">
                  <a:solidFill>
                    <a:srgbClr val="0070C0"/>
                  </a:solidFill>
                </a:rPr>
                <a:t>     </a:t>
              </a:r>
            </a:p>
          </p:txBody>
        </p:sp>
        <p:sp>
          <p:nvSpPr>
            <p:cNvPr id="96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 Box 18"/>
            <p:cNvSpPr txBox="1">
              <a:spLocks noChangeArrowheads="1"/>
            </p:cNvSpPr>
            <p:nvPr/>
          </p:nvSpPr>
          <p:spPr bwMode="auto">
            <a:xfrm>
              <a:off x="4517504" y="1848716"/>
              <a:ext cx="8531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>
                  <a:solidFill>
                    <a:srgbClr val="0070C0"/>
                  </a:solidFill>
                </a:rPr>
                <a:t>100</a:t>
              </a:r>
              <a:r>
                <a:rPr lang="en-GB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98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>
                  <a:solidFill>
                    <a:srgbClr val="0070C0"/>
                  </a:solidFill>
                </a:rPr>
                <a:t>(</a:t>
              </a:r>
            </a:p>
          </p:txBody>
        </p:sp>
        <p:sp>
          <p:nvSpPr>
            <p:cNvPr id="99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>
                  <a:solidFill>
                    <a:srgbClr val="0070C0"/>
                  </a:solidFill>
                </a:rPr>
                <a:t>)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 Box 4"/>
          <p:cNvSpPr txBox="1">
            <a:spLocks noChangeArrowheads="1"/>
          </p:cNvSpPr>
          <p:nvPr/>
        </p:nvSpPr>
        <p:spPr bwMode="auto">
          <a:xfrm>
            <a:off x="185462" y="5680281"/>
            <a:ext cx="3275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= FV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2" name="Text Box 4"/>
          <p:cNvSpPr txBox="1">
            <a:spLocks noChangeArrowheads="1"/>
          </p:cNvSpPr>
          <p:nvPr/>
        </p:nvSpPr>
        <p:spPr bwMode="auto">
          <a:xfrm>
            <a:off x="2990757" y="5644235"/>
            <a:ext cx="3631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=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9356.41 – 8000 </a:t>
            </a:r>
          </a:p>
        </p:txBody>
      </p:sp>
      <p:sp>
        <p:nvSpPr>
          <p:cNvPr id="103" name="Text Box 4"/>
          <p:cNvSpPr txBox="1">
            <a:spLocks noChangeArrowheads="1"/>
          </p:cNvSpPr>
          <p:nvPr/>
        </p:nvSpPr>
        <p:spPr bwMode="auto">
          <a:xfrm>
            <a:off x="6527305" y="5644235"/>
            <a:ext cx="2616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= $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1356.41</a:t>
            </a:r>
          </a:p>
        </p:txBody>
      </p:sp>
      <p:sp>
        <p:nvSpPr>
          <p:cNvPr id="104" name="Text Box 4"/>
          <p:cNvSpPr txBox="1">
            <a:spLocks noChangeArrowheads="1"/>
          </p:cNvSpPr>
          <p:nvPr/>
        </p:nvSpPr>
        <p:spPr bwMode="auto">
          <a:xfrm>
            <a:off x="162223" y="6113947"/>
            <a:ext cx="4154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interest earned is $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1356.41</a:t>
            </a: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46C113D-AC7E-467E-8F69-CB3C81B1C836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32532313-045B-4D5D-8288-03C08B2D67E1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52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23144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7" grpId="0"/>
      <p:bldP spid="48" grpId="0"/>
      <p:bldP spid="50" grpId="0"/>
      <p:bldP spid="51" grpId="0"/>
      <p:bldP spid="89" grpId="0"/>
      <p:bldP spid="90" grpId="0"/>
      <p:bldP spid="91" grpId="0"/>
      <p:bldP spid="101" grpId="0"/>
      <p:bldP spid="102" grpId="0"/>
      <p:bldP spid="103" grpId="0"/>
      <p:bldP spid="1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010EA8BE-9787-4735-8828-3BE156E2A2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9279" y="3227989"/>
            <a:ext cx="1523154" cy="2967335"/>
          </a:xfrm>
          <a:prstGeom prst="rect">
            <a:avLst/>
          </a:prstGeom>
        </p:spPr>
      </p:pic>
      <p:sp>
        <p:nvSpPr>
          <p:cNvPr id="61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68288" y="146050"/>
            <a:ext cx="8875712" cy="557213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Using a GDC for Compound Interest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68288" y="1586264"/>
            <a:ext cx="88092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We are going to use a Graphing display calculator to solve problems about Compound Interest</a:t>
            </a:r>
          </a:p>
        </p:txBody>
      </p:sp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id="{2E69D509-5C68-4505-9F00-199022C1BCAA}"/>
              </a:ext>
            </a:extLst>
          </p:cNvPr>
          <p:cNvSpPr/>
          <p:nvPr/>
        </p:nvSpPr>
        <p:spPr>
          <a:xfrm>
            <a:off x="8102991" y="6119446"/>
            <a:ext cx="942535" cy="60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0CBD4775-0DF8-4980-B1AB-85F96AB21AF0}"/>
              </a:ext>
            </a:extLst>
          </p:cNvPr>
          <p:cNvSpPr/>
          <p:nvPr/>
        </p:nvSpPr>
        <p:spPr>
          <a:xfrm>
            <a:off x="822960" y="6499274"/>
            <a:ext cx="1638886" cy="22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C5A1BEB2-B6BF-487A-A388-D55E4C02F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279" y="2721210"/>
            <a:ext cx="15231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CASIO</a:t>
            </a:r>
            <a:endParaRPr lang="en-GB" dirty="0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69B335F0-8418-4486-8243-EDC3FD2D0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962037"/>
            <a:ext cx="8623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There is a financial program that can be used in you calculator</a:t>
            </a:r>
          </a:p>
        </p:txBody>
      </p:sp>
    </p:spTree>
    <p:extLst>
      <p:ext uri="{BB962C8B-B14F-4D97-AF65-F5344CB8AC3E}">
        <p14:creationId xmlns:p14="http://schemas.microsoft.com/office/powerpoint/2010/main" val="263431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ED5342-F901-4A7A-AB6D-3BD6AFA525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685800"/>
            <a:ext cx="2904024" cy="5486400"/>
          </a:xfrm>
          <a:prstGeom prst="rect">
            <a:avLst/>
          </a:prstGeom>
        </p:spPr>
      </p:pic>
      <p:sp>
        <p:nvSpPr>
          <p:cNvPr id="61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0135" y="100338"/>
            <a:ext cx="8875690" cy="557213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Using a GDC for compound interest - Casio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366975" y="1567700"/>
            <a:ext cx="5410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From the Main Menu select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endParaRPr lang="en-GB" dirty="0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281D2EB7-4650-4A8D-9981-E53DDC042806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AED000BD-6892-4209-BC7A-CC9A59FB4BC1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7E127F44-04C2-4E29-A04E-0A5E10813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5" y="697127"/>
            <a:ext cx="5777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There is a financial program that can be used in you calculator</a:t>
            </a:r>
          </a:p>
        </p:txBody>
      </p:sp>
    </p:spTree>
    <p:extLst>
      <p:ext uri="{BB962C8B-B14F-4D97-AF65-F5344CB8AC3E}">
        <p14:creationId xmlns:p14="http://schemas.microsoft.com/office/powerpoint/2010/main" val="188019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A41D4C-E0A0-450C-8F5D-D36163460E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685800"/>
            <a:ext cx="2899691" cy="5486400"/>
          </a:xfrm>
          <a:prstGeom prst="rect">
            <a:avLst/>
          </a:prstGeom>
        </p:spPr>
      </p:pic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3366975" y="2029365"/>
            <a:ext cx="55786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F2: Compound interest</a:t>
            </a:r>
            <a:endParaRPr lang="en-GB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EF1E860-E5ED-4FCF-8CC8-50E069BD0723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- Casio</a:t>
            </a:r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743B0AF3-F7D4-404C-882B-C7FF0F34B53B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EF4504B9-7A2A-4453-A5B6-2201E5C81AD8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2EC5F1AA-1EFC-4791-AB54-839028FE1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5" y="1567700"/>
            <a:ext cx="5410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From the Main Menu select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endParaRPr lang="en-GB" dirty="0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C46B83E0-0B77-4E58-B490-AF968B317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5" y="697127"/>
            <a:ext cx="5777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There is a financial program that can be used in you calculator</a:t>
            </a:r>
          </a:p>
        </p:txBody>
      </p:sp>
    </p:spTree>
    <p:extLst>
      <p:ext uri="{BB962C8B-B14F-4D97-AF65-F5344CB8AC3E}">
        <p14:creationId xmlns:p14="http://schemas.microsoft.com/office/powerpoint/2010/main" val="325286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B1351E-6A32-4730-8225-7B43FFBA9C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685800"/>
            <a:ext cx="2899691" cy="5486400"/>
          </a:xfrm>
          <a:prstGeom prst="rect">
            <a:avLst/>
          </a:prstGeom>
        </p:spPr>
      </p:pic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3277384" y="2491030"/>
            <a:ext cx="5545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 following abbreviations are used: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73517" y="2913146"/>
            <a:ext cx="55786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</a:t>
            </a:r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 of time periods</a:t>
            </a:r>
            <a:endParaRPr lang="en-GB" sz="20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73516" y="3308063"/>
            <a:ext cx="55786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I%: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</a:t>
            </a:r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interest rate per year</a:t>
            </a:r>
            <a:endParaRPr lang="en-GB" sz="20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260637" y="3702980"/>
            <a:ext cx="55786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PV: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</a:t>
            </a:r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present value </a:t>
            </a:r>
            <a:endParaRPr lang="en-GB" sz="20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243892" y="4125096"/>
            <a:ext cx="59779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PMT: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</a:t>
            </a:r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payment each time period</a:t>
            </a:r>
            <a:endParaRPr lang="en-GB" sz="2000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225869" y="4537284"/>
            <a:ext cx="55786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FV: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</a:t>
            </a:r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future value </a:t>
            </a:r>
            <a:endParaRPr lang="en-GB" sz="2000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225868" y="4897873"/>
            <a:ext cx="62793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P/Y: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</a:t>
            </a:r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 of payments per year </a:t>
            </a:r>
            <a:endParaRPr lang="en-GB" sz="2000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225867" y="5267857"/>
            <a:ext cx="57074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C/Y: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</a:t>
            </a:r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 of compounding periods per year</a:t>
            </a:r>
            <a:endParaRPr lang="en-GB" sz="2000" dirty="0"/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806F2A25-96EB-4061-B6C9-E0183D044C48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- Casio</a:t>
            </a:r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AC183194-CB72-4BDD-9842-0CD3971F83F3}"/>
              </a:ext>
            </a:extLst>
          </p:cNvPr>
          <p:cNvSpPr/>
          <p:nvPr/>
        </p:nvSpPr>
        <p:spPr>
          <a:xfrm>
            <a:off x="8100392" y="548925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B2EB021C-96EB-4280-BAFF-778B5F1EE918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08407344-6533-4C07-92F7-4D16D7352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5" y="2029365"/>
            <a:ext cx="55786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F2: Compound interest</a:t>
            </a:r>
            <a:endParaRPr lang="en-GB" dirty="0"/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09C89D22-E284-4D26-BF4D-3194A3ED5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5" y="1567700"/>
            <a:ext cx="5410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From the Main Menu select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endParaRPr lang="en-GB" dirty="0"/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181D0761-30C6-4449-8498-31D653651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5" y="697127"/>
            <a:ext cx="5777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There is a financial program that can be used in you calculator</a:t>
            </a:r>
          </a:p>
        </p:txBody>
      </p:sp>
    </p:spTree>
    <p:extLst>
      <p:ext uri="{BB962C8B-B14F-4D97-AF65-F5344CB8AC3E}">
        <p14:creationId xmlns:p14="http://schemas.microsoft.com/office/powerpoint/2010/main" val="631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EFA81-8A3C-4F27-B07D-BEEB97BFB9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685800"/>
            <a:ext cx="2918102" cy="5486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EBB4B3D-CF8C-4966-97CB-580544FB00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685800"/>
            <a:ext cx="2899691" cy="5486400"/>
          </a:xfrm>
          <a:prstGeom prst="rect">
            <a:avLst/>
          </a:prstGeom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655443" y="657551"/>
            <a:ext cx="5328422" cy="156966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Connie invest €12 000 in an account that pays 3.75% p.a. compounded monthly. How much is her investment worth after 6 years?</a:t>
            </a:r>
          </a:p>
        </p:txBody>
      </p:sp>
      <p:sp>
        <p:nvSpPr>
          <p:cNvPr id="104" name="Text Box 4"/>
          <p:cNvSpPr txBox="1">
            <a:spLocks noChangeArrowheads="1"/>
          </p:cNvSpPr>
          <p:nvPr/>
        </p:nvSpPr>
        <p:spPr bwMode="auto">
          <a:xfrm>
            <a:off x="3655443" y="2157757"/>
            <a:ext cx="3400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the TVM screen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4026753" y="3484609"/>
            <a:ext cx="51172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initial investment (PV) is considered as an outgoing and is entered as a negative value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 Box 4"/>
          <p:cNvSpPr txBox="1">
            <a:spLocks noChangeArrowheads="1"/>
          </p:cNvSpPr>
          <p:nvPr/>
        </p:nvSpPr>
        <p:spPr bwMode="auto">
          <a:xfrm>
            <a:off x="4202663" y="2550094"/>
            <a:ext cx="45795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it is compounded monthly there are 6 × 12 = 72 month periods, so, n = 72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4"/>
          <p:cNvSpPr txBox="1">
            <a:spLocks noChangeArrowheads="1"/>
          </p:cNvSpPr>
          <p:nvPr/>
        </p:nvSpPr>
        <p:spPr bwMode="auto">
          <a:xfrm>
            <a:off x="6361957" y="5580798"/>
            <a:ext cx="16199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 F5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F31E45E-DC9C-436A-9AE2-E52AD4F178AE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- Casio</a:t>
            </a:r>
          </a:p>
        </p:txBody>
      </p:sp>
      <p:sp>
        <p:nvSpPr>
          <p:cNvPr id="2" name="Rectangle 1">
            <a:hlinkClick r:id="rId5"/>
            <a:extLst>
              <a:ext uri="{FF2B5EF4-FFF2-40B4-BE49-F238E27FC236}">
                <a16:creationId xmlns:a16="http://schemas.microsoft.com/office/drawing/2014/main" id="{02EB696A-DD13-4802-BD61-B412B58D2F60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5"/>
            <a:extLst>
              <a:ext uri="{FF2B5EF4-FFF2-40B4-BE49-F238E27FC236}">
                <a16:creationId xmlns:a16="http://schemas.microsoft.com/office/drawing/2014/main" id="{C8629157-96D5-4C61-9344-0FF0E13DAC2A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EC1B1943-4DC6-4807-864E-F82591416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663" y="3180594"/>
            <a:ext cx="815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I% =</a:t>
            </a:r>
            <a:endParaRPr lang="en-GB" sz="2000" dirty="0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7A3891AB-DABE-45E0-B9BB-ABDAEA45E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434" y="4123167"/>
            <a:ext cx="18225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=</a:t>
            </a:r>
            <a:endParaRPr lang="en-GB" sz="2000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D1CA39C1-8072-4776-A28E-B8DD83534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688" y="4545283"/>
            <a:ext cx="98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=</a:t>
            </a:r>
            <a:endParaRPr lang="en-GB" sz="2000" dirty="0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DF4E78C2-718A-4BAF-9B3D-606342A74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666" y="4957471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=</a:t>
            </a:r>
            <a:endParaRPr lang="en-GB" sz="2000" dirty="0"/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90664021-38FB-4722-9F65-E01A47DD6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664" y="5318060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P/Y =</a:t>
            </a:r>
            <a:endParaRPr lang="en-GB" sz="2000" dirty="0"/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6D0C7A66-D173-46AF-9A7B-F75EE89B5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663" y="5688044"/>
            <a:ext cx="862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C/Y =</a:t>
            </a:r>
            <a:endParaRPr lang="en-GB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42989F-104D-43FF-A599-05B13F076CF3}"/>
              </a:ext>
            </a:extLst>
          </p:cNvPr>
          <p:cNvSpPr txBox="1"/>
          <p:nvPr/>
        </p:nvSpPr>
        <p:spPr>
          <a:xfrm>
            <a:off x="4825621" y="3199911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3.75%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43A5AB-F708-4ADB-A30B-D7DAF29B201C}"/>
              </a:ext>
            </a:extLst>
          </p:cNvPr>
          <p:cNvSpPr txBox="1"/>
          <p:nvPr/>
        </p:nvSpPr>
        <p:spPr>
          <a:xfrm>
            <a:off x="4873270" y="4152946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–12 000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F108AF-2B6E-403F-861C-06127AFB7E94}"/>
              </a:ext>
            </a:extLst>
          </p:cNvPr>
          <p:cNvSpPr txBox="1"/>
          <p:nvPr/>
        </p:nvSpPr>
        <p:spPr>
          <a:xfrm>
            <a:off x="5014819" y="4530220"/>
            <a:ext cx="26942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No needed, leave 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CB4DB6-3129-42C4-99BC-A35926B1D348}"/>
              </a:ext>
            </a:extLst>
          </p:cNvPr>
          <p:cNvSpPr txBox="1"/>
          <p:nvPr/>
        </p:nvSpPr>
        <p:spPr>
          <a:xfrm>
            <a:off x="4873270" y="4967399"/>
            <a:ext cx="32271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It is our unknown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FE4A2C-4860-48F0-867D-3A05C1555E16}"/>
              </a:ext>
            </a:extLst>
          </p:cNvPr>
          <p:cNvSpPr txBox="1"/>
          <p:nvPr/>
        </p:nvSpPr>
        <p:spPr>
          <a:xfrm>
            <a:off x="4875546" y="5318060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86ECCE-9F28-40BF-85AC-9CDD20C2A1FE}"/>
              </a:ext>
            </a:extLst>
          </p:cNvPr>
          <p:cNvSpPr txBox="1"/>
          <p:nvPr/>
        </p:nvSpPr>
        <p:spPr>
          <a:xfrm>
            <a:off x="4877822" y="5682048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12</a:t>
            </a: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id="{E96CC508-A13C-42F7-A246-1B365B3AD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4536" y="2865769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252F3107-C5AE-4516-9328-1705C5AFB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621" y="3201776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496880CF-E7D8-49C9-A5C4-D50C2F3F4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005" y="4128222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8DBDD5AC-A2D6-4935-8407-30C6D1580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7416" y="4510741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0A955A09-5415-4715-AAC7-0D277E426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805" y="5281938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D350DD6A-004D-4173-95F5-4EA383558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0542" y="5642353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3752543C-5D09-4A96-B83A-428994DD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7784" y="4957625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5514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60" grpId="0"/>
      <p:bldP spid="105" grpId="0"/>
      <p:bldP spid="106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D8BD66-688D-4C14-8BE8-F5CB080C04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685800"/>
            <a:ext cx="2904565" cy="5486400"/>
          </a:xfrm>
          <a:prstGeom prst="rect">
            <a:avLst/>
          </a:prstGeom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655443" y="657551"/>
            <a:ext cx="5328422" cy="156966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Connie invest €12 000 in an account that pays 3.75% p.a. compounded monthly. How much is her investment worth after 6 years?</a:t>
            </a:r>
          </a:p>
        </p:txBody>
      </p:sp>
      <p:sp>
        <p:nvSpPr>
          <p:cNvPr id="104" name="Text Box 4"/>
          <p:cNvSpPr txBox="1">
            <a:spLocks noChangeArrowheads="1"/>
          </p:cNvSpPr>
          <p:nvPr/>
        </p:nvSpPr>
        <p:spPr bwMode="auto">
          <a:xfrm>
            <a:off x="3655443" y="2157757"/>
            <a:ext cx="3400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the TVM screen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4026753" y="3484609"/>
            <a:ext cx="51172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initial investment (PV) is considered as an outgoing and is entered as a negative value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 Box 4"/>
          <p:cNvSpPr txBox="1">
            <a:spLocks noChangeArrowheads="1"/>
          </p:cNvSpPr>
          <p:nvPr/>
        </p:nvSpPr>
        <p:spPr bwMode="auto">
          <a:xfrm>
            <a:off x="4202663" y="2550094"/>
            <a:ext cx="45795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it is compounded monthly there are 6 × 12 = 72 month periods, so, n = 72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5400" y="6142866"/>
            <a:ext cx="7992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Connie’s investment is worth €15 022.60 after 6 years  </a:t>
            </a:r>
          </a:p>
        </p:txBody>
      </p:sp>
      <p:sp>
        <p:nvSpPr>
          <p:cNvPr id="106" name="Text Box 4"/>
          <p:cNvSpPr txBox="1">
            <a:spLocks noChangeArrowheads="1"/>
          </p:cNvSpPr>
          <p:nvPr/>
        </p:nvSpPr>
        <p:spPr bwMode="auto">
          <a:xfrm>
            <a:off x="6361957" y="5580798"/>
            <a:ext cx="16199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 F5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F31E45E-DC9C-436A-9AE2-E52AD4F178AE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- Casio</a:t>
            </a:r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02EB696A-DD13-4802-BD61-B412B58D2F60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C8629157-96D5-4C61-9344-0FF0E13DAC2A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EC1B1943-4DC6-4807-864E-F82591416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663" y="3180594"/>
            <a:ext cx="815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I% =</a:t>
            </a:r>
            <a:endParaRPr lang="en-GB" sz="2000" dirty="0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7A3891AB-DABE-45E0-B9BB-ABDAEA45E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434" y="4123167"/>
            <a:ext cx="18225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=</a:t>
            </a:r>
            <a:endParaRPr lang="en-GB" sz="2000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D1CA39C1-8072-4776-A28E-B8DD83534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688" y="4545283"/>
            <a:ext cx="98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=</a:t>
            </a:r>
            <a:endParaRPr lang="en-GB" sz="2000" dirty="0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DF4E78C2-718A-4BAF-9B3D-606342A74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666" y="4957471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=</a:t>
            </a:r>
            <a:endParaRPr lang="en-GB" sz="2000" dirty="0"/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90664021-38FB-4722-9F65-E01A47DD6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664" y="5318060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P/Y =</a:t>
            </a:r>
            <a:endParaRPr lang="en-GB" sz="2000" dirty="0"/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6D0C7A66-D173-46AF-9A7B-F75EE89B5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663" y="5688044"/>
            <a:ext cx="862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C/Y =</a:t>
            </a:r>
            <a:endParaRPr lang="en-GB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42989F-104D-43FF-A599-05B13F076CF3}"/>
              </a:ext>
            </a:extLst>
          </p:cNvPr>
          <p:cNvSpPr txBox="1"/>
          <p:nvPr/>
        </p:nvSpPr>
        <p:spPr>
          <a:xfrm>
            <a:off x="4825621" y="3199911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3.75%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43A5AB-F708-4ADB-A30B-D7DAF29B201C}"/>
              </a:ext>
            </a:extLst>
          </p:cNvPr>
          <p:cNvSpPr txBox="1"/>
          <p:nvPr/>
        </p:nvSpPr>
        <p:spPr>
          <a:xfrm>
            <a:off x="4873270" y="4152946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–12 000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F108AF-2B6E-403F-861C-06127AFB7E94}"/>
              </a:ext>
            </a:extLst>
          </p:cNvPr>
          <p:cNvSpPr txBox="1"/>
          <p:nvPr/>
        </p:nvSpPr>
        <p:spPr>
          <a:xfrm>
            <a:off x="5014819" y="4530220"/>
            <a:ext cx="26942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No needed, leave 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CB4DB6-3129-42C4-99BC-A35926B1D348}"/>
              </a:ext>
            </a:extLst>
          </p:cNvPr>
          <p:cNvSpPr txBox="1"/>
          <p:nvPr/>
        </p:nvSpPr>
        <p:spPr>
          <a:xfrm>
            <a:off x="4873270" y="4967399"/>
            <a:ext cx="32271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It is our unknown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FE4A2C-4860-48F0-867D-3A05C1555E16}"/>
              </a:ext>
            </a:extLst>
          </p:cNvPr>
          <p:cNvSpPr txBox="1"/>
          <p:nvPr/>
        </p:nvSpPr>
        <p:spPr>
          <a:xfrm>
            <a:off x="4875546" y="5318060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86ECCE-9F28-40BF-85AC-9CDD20C2A1FE}"/>
              </a:ext>
            </a:extLst>
          </p:cNvPr>
          <p:cNvSpPr txBox="1"/>
          <p:nvPr/>
        </p:nvSpPr>
        <p:spPr>
          <a:xfrm>
            <a:off x="4877822" y="5682048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12</a:t>
            </a: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id="{E96CC508-A13C-42F7-A246-1B365B3AD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4536" y="2865769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252F3107-C5AE-4516-9328-1705C5AFB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621" y="3201776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496880CF-E7D8-49C9-A5C4-D50C2F3F4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005" y="4128222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8DBDD5AC-A2D6-4935-8407-30C6D1580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7416" y="4510741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0A955A09-5415-4715-AAC7-0D277E426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805" y="5281938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D350DD6A-004D-4173-95F5-4EA383558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0542" y="5642353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3752543C-5D09-4A96-B83A-428994DD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7784" y="4957625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810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66337" y="1142664"/>
            <a:ext cx="480263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002060"/>
                </a:solidFill>
              </a:rPr>
              <a:t>COMPOUND INTEREST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20485" y="2750668"/>
            <a:ext cx="81115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Since this section involves what can happen to your money, it should be of INTEREST to you!</a:t>
            </a:r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49BA2AB1-3ED0-4DBA-8CCB-C21B4B49E4AF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A42E0348-94BA-4F3D-8EC1-39611CF73EEF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ighest Currency in the World with Strongest Currency Value">
            <a:extLst>
              <a:ext uri="{FF2B5EF4-FFF2-40B4-BE49-F238E27FC236}">
                <a16:creationId xmlns:a16="http://schemas.microsoft.com/office/drawing/2014/main" id="{46DCFB91-2100-4B85-BC13-F5590A113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1159" y="481217"/>
            <a:ext cx="3397351" cy="225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6F9D961E-0F30-4074-8B1D-BF6ADDBFC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85" y="3673324"/>
            <a:ext cx="81115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At some point in life, most people need either </a:t>
            </a:r>
            <a:r>
              <a:rPr lang="en-US" sz="2800" b="1" dirty="0">
                <a:solidFill>
                  <a:srgbClr val="FF6600"/>
                </a:solidFill>
              </a:rPr>
              <a:t>invest</a:t>
            </a:r>
            <a:r>
              <a:rPr lang="en-US" sz="2800" dirty="0">
                <a:solidFill>
                  <a:srgbClr val="002060"/>
                </a:solidFill>
              </a:rPr>
              <a:t> or </a:t>
            </a:r>
            <a:r>
              <a:rPr lang="en-US" sz="2800" b="1" dirty="0">
                <a:solidFill>
                  <a:srgbClr val="FF6600"/>
                </a:solidFill>
              </a:rPr>
              <a:t>borrow</a:t>
            </a:r>
            <a:r>
              <a:rPr lang="en-US" sz="2800" dirty="0">
                <a:solidFill>
                  <a:srgbClr val="002060"/>
                </a:solidFill>
              </a:rPr>
              <a:t> money.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FE620357-D3D9-4038-AAC3-942E6D244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85" y="4627431"/>
            <a:ext cx="811153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When money is lent, the person lending the money is know as the </a:t>
            </a:r>
            <a:r>
              <a:rPr lang="en-US" sz="2800" b="1" dirty="0">
                <a:solidFill>
                  <a:srgbClr val="FF6600"/>
                </a:solidFill>
              </a:rPr>
              <a:t>lender</a:t>
            </a:r>
            <a:r>
              <a:rPr lang="en-US" sz="2800" dirty="0">
                <a:solidFill>
                  <a:srgbClr val="002060"/>
                </a:solidFill>
              </a:rPr>
              <a:t>, and the person receiving the money is known as the </a:t>
            </a:r>
            <a:r>
              <a:rPr lang="en-US" sz="2800" b="1" dirty="0">
                <a:solidFill>
                  <a:srgbClr val="FF6600"/>
                </a:solidFill>
              </a:rPr>
              <a:t>borrower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E8E4418F-0608-4643-9B5E-4BC9BDCBE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85" y="5953498"/>
            <a:ext cx="7543799" cy="52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The amount borrowed is called the </a:t>
            </a:r>
            <a:r>
              <a:rPr lang="en-US" sz="2800" b="1" dirty="0">
                <a:solidFill>
                  <a:srgbClr val="FF6600"/>
                </a:solidFill>
              </a:rPr>
              <a:t>principal</a:t>
            </a:r>
          </a:p>
        </p:txBody>
      </p:sp>
    </p:spTree>
    <p:extLst>
      <p:ext uri="{BB962C8B-B14F-4D97-AF65-F5344CB8AC3E}">
        <p14:creationId xmlns:p14="http://schemas.microsoft.com/office/powerpoint/2010/main" val="42921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FBC3EB-0733-451B-B813-9770032616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685800"/>
            <a:ext cx="2913786" cy="5486400"/>
          </a:xfrm>
          <a:prstGeom prst="rect">
            <a:avLst/>
          </a:prstGeom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655443" y="608576"/>
            <a:ext cx="5328422" cy="1938992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How much does Alfred need to deposit into an account to collect     20 000 OMR at the end of 5 years if the account is paying 3.2% p.a. compounded quarterly?</a:t>
            </a:r>
          </a:p>
        </p:txBody>
      </p:sp>
      <p:sp>
        <p:nvSpPr>
          <p:cNvPr id="104" name="Text Box 4"/>
          <p:cNvSpPr txBox="1">
            <a:spLocks noChangeArrowheads="1"/>
          </p:cNvSpPr>
          <p:nvPr/>
        </p:nvSpPr>
        <p:spPr bwMode="auto">
          <a:xfrm>
            <a:off x="3651601" y="2475018"/>
            <a:ext cx="3400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the TVM screen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3984205" y="4561530"/>
            <a:ext cx="47551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value should be a positive value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159D810-6119-4647-8E20-BF533A223F16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- Casio</a:t>
            </a:r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607B4062-00C3-4F23-A87C-98C10B39B5CD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7017409C-4D9B-4500-AC54-44D32049A690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CADBCEDB-6DE0-4037-B06E-F4E2C6789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7496" y="2854893"/>
            <a:ext cx="45795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it is compounded quarterly there are 5 × 4 = 20 month periods, so, n = 20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D99F3F51-EB12-4A7F-BB14-BCE0BE8B7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336" y="5522463"/>
            <a:ext cx="16199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 F3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0D8AD7D9-2D1F-467E-B5CF-C8F67B785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7496" y="3485393"/>
            <a:ext cx="815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I% =</a:t>
            </a:r>
            <a:endParaRPr lang="en-GB" sz="2000" dirty="0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7C61F0DC-45DD-464E-9F80-16CAE830C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215" y="3890222"/>
            <a:ext cx="850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=</a:t>
            </a:r>
            <a:endParaRPr lang="en-GB" sz="2000" dirty="0"/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07E6AE86-A373-4469-B0E3-1A5B5B629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002" y="4241038"/>
            <a:ext cx="949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=</a:t>
            </a:r>
            <a:endParaRPr lang="en-GB" sz="2000" dirty="0"/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8C48B39D-D4D8-4710-8298-8574AACBE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5559" y="4886042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=</a:t>
            </a:r>
            <a:endParaRPr lang="en-GB" sz="2000" dirty="0"/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01864CBA-344E-442B-A17E-945F78D2A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2043" y="5259725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P/Y =</a:t>
            </a:r>
            <a:endParaRPr lang="en-GB" sz="2000" dirty="0"/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9C9F24FA-130C-4845-A5EA-35E94DD15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2042" y="5629709"/>
            <a:ext cx="862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C/Y =</a:t>
            </a:r>
            <a:endParaRPr lang="en-GB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B13C06-1D67-4945-8580-17BF74F1267D}"/>
              </a:ext>
            </a:extLst>
          </p:cNvPr>
          <p:cNvSpPr txBox="1"/>
          <p:nvPr/>
        </p:nvSpPr>
        <p:spPr>
          <a:xfrm>
            <a:off x="4770454" y="3504710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3.2%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98BD51-90B7-44DC-AC99-078D2C058799}"/>
              </a:ext>
            </a:extLst>
          </p:cNvPr>
          <p:cNvSpPr txBox="1"/>
          <p:nvPr/>
        </p:nvSpPr>
        <p:spPr>
          <a:xfrm>
            <a:off x="4811944" y="4862431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20 000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0880C1-325F-4654-89FF-DE6136839081}"/>
              </a:ext>
            </a:extLst>
          </p:cNvPr>
          <p:cNvSpPr txBox="1"/>
          <p:nvPr/>
        </p:nvSpPr>
        <p:spPr>
          <a:xfrm>
            <a:off x="4904132" y="4225975"/>
            <a:ext cx="25841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No needed, leave 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B0510B-D520-4987-8FA4-E12A875861D9}"/>
              </a:ext>
            </a:extLst>
          </p:cNvPr>
          <p:cNvSpPr txBox="1"/>
          <p:nvPr/>
        </p:nvSpPr>
        <p:spPr>
          <a:xfrm>
            <a:off x="4820379" y="3893708"/>
            <a:ext cx="23145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It is our unknown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D76D3B-42E3-472A-971E-FBA2F730D2D4}"/>
              </a:ext>
            </a:extLst>
          </p:cNvPr>
          <p:cNvSpPr txBox="1"/>
          <p:nvPr/>
        </p:nvSpPr>
        <p:spPr>
          <a:xfrm>
            <a:off x="4814925" y="5259725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7F2D5F-68FD-48C9-AF19-122C0CF713D5}"/>
              </a:ext>
            </a:extLst>
          </p:cNvPr>
          <p:cNvSpPr txBox="1"/>
          <p:nvPr/>
        </p:nvSpPr>
        <p:spPr>
          <a:xfrm>
            <a:off x="4817201" y="5623713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4</a:t>
            </a: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41B31EDC-65ED-4C70-9568-C2E0B2F7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453" y="3142540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DE57C0CE-23A1-4E50-81B3-ACAA8ADE5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454" y="3506575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5387C863-DA73-4403-8124-DC35FA5B5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211" y="4835954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6CEA86D0-DB7E-4789-ABE3-90BE8607B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6729" y="4206496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2922C902-3617-41D8-AD0D-8A6D3B9A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184" y="5223603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10A52227-0FFD-4A9D-A0E3-B700377D8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921" y="5584018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10679B5F-428B-431F-8BB8-42BA30F0C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4893" y="3883934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2024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6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0332AF-F270-4BFB-BC95-08F9D4A9CA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685800"/>
            <a:ext cx="2899691" cy="5486400"/>
          </a:xfrm>
          <a:prstGeom prst="rect">
            <a:avLst/>
          </a:prstGeom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655443" y="608576"/>
            <a:ext cx="5328422" cy="1938992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How much does Alfred need to deposit into an account to collect     20 000 OMR at the end of 5 years if the account is paying 3.2% p.a. compounded quarterly?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6945" y="6199599"/>
            <a:ext cx="5936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Alfred needs to deposit 17 053.729 OMR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159D810-6119-4647-8E20-BF533A223F16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- Casio</a:t>
            </a:r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607B4062-00C3-4F23-A87C-98C10B39B5CD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7017409C-4D9B-4500-AC54-44D32049A690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7E0A14F9-8773-4754-B393-EAC93443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205" y="4561530"/>
            <a:ext cx="47551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value should be a positive value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5AB883BE-31E4-491A-BBF8-549A3537A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7496" y="2854893"/>
            <a:ext cx="45795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it is compounded quarterly there are 5 × 4 = 20 month periods, so, n = 20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2A42F2DF-1D7B-4CE2-8F64-5CFE6C7ED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336" y="5522463"/>
            <a:ext cx="16199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 F3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3867090F-FF66-44C4-8576-B43E7959E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7496" y="3485393"/>
            <a:ext cx="815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I% =</a:t>
            </a:r>
            <a:endParaRPr lang="en-GB" sz="2000" dirty="0"/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E608B682-C994-4344-B82B-04ECD1CFC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215" y="3890222"/>
            <a:ext cx="850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=</a:t>
            </a:r>
            <a:endParaRPr lang="en-GB" sz="2000" dirty="0"/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2218C315-3F8B-4F86-9386-AD2EE3616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002" y="4241038"/>
            <a:ext cx="949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=</a:t>
            </a:r>
            <a:endParaRPr lang="en-GB" sz="2000" dirty="0"/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E05BC870-111F-44DB-B9B4-AB05EA780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5559" y="4886042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=</a:t>
            </a:r>
            <a:endParaRPr lang="en-GB" sz="2000" dirty="0"/>
          </a:p>
        </p:txBody>
      </p:sp>
      <p:sp>
        <p:nvSpPr>
          <p:cNvPr id="41" name="Text Box 4">
            <a:extLst>
              <a:ext uri="{FF2B5EF4-FFF2-40B4-BE49-F238E27FC236}">
                <a16:creationId xmlns:a16="http://schemas.microsoft.com/office/drawing/2014/main" id="{EB2C1F88-17FC-44D9-978C-FFFF9EF06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2043" y="5259725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P/Y =</a:t>
            </a:r>
            <a:endParaRPr lang="en-GB" sz="2000" dirty="0"/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id="{C7492E51-F616-4677-BF17-131E6789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2042" y="5629709"/>
            <a:ext cx="862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C/Y =</a:t>
            </a:r>
            <a:endParaRPr lang="en-GB" sz="2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EB48BE-2C23-4D57-A91A-BC295A49208A}"/>
              </a:ext>
            </a:extLst>
          </p:cNvPr>
          <p:cNvSpPr txBox="1"/>
          <p:nvPr/>
        </p:nvSpPr>
        <p:spPr>
          <a:xfrm>
            <a:off x="4770454" y="3504710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3.2%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71EC93-F457-4E73-8CD1-49A21C772296}"/>
              </a:ext>
            </a:extLst>
          </p:cNvPr>
          <p:cNvSpPr txBox="1"/>
          <p:nvPr/>
        </p:nvSpPr>
        <p:spPr>
          <a:xfrm>
            <a:off x="4811944" y="4862431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20 000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4F87D2-BC40-4409-8368-1DC5CAEA507F}"/>
              </a:ext>
            </a:extLst>
          </p:cNvPr>
          <p:cNvSpPr txBox="1"/>
          <p:nvPr/>
        </p:nvSpPr>
        <p:spPr>
          <a:xfrm>
            <a:off x="4904132" y="4225975"/>
            <a:ext cx="25841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No needed, leave 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4BCF819-CDC2-47FD-A2D5-1F6701311213}"/>
              </a:ext>
            </a:extLst>
          </p:cNvPr>
          <p:cNvSpPr txBox="1"/>
          <p:nvPr/>
        </p:nvSpPr>
        <p:spPr>
          <a:xfrm>
            <a:off x="4820379" y="3893708"/>
            <a:ext cx="23145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It is our unknown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D1B541F-F7E7-404C-95B9-50CA83168C90}"/>
              </a:ext>
            </a:extLst>
          </p:cNvPr>
          <p:cNvSpPr txBox="1"/>
          <p:nvPr/>
        </p:nvSpPr>
        <p:spPr>
          <a:xfrm>
            <a:off x="4814925" y="5259725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B679985-E0F4-4D43-8BA6-2BD433EB4A16}"/>
              </a:ext>
            </a:extLst>
          </p:cNvPr>
          <p:cNvSpPr txBox="1"/>
          <p:nvPr/>
        </p:nvSpPr>
        <p:spPr>
          <a:xfrm>
            <a:off x="4817201" y="5623713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4</a:t>
            </a:r>
          </a:p>
        </p:txBody>
      </p:sp>
      <p:sp>
        <p:nvSpPr>
          <p:cNvPr id="49" name="Text Box 4">
            <a:extLst>
              <a:ext uri="{FF2B5EF4-FFF2-40B4-BE49-F238E27FC236}">
                <a16:creationId xmlns:a16="http://schemas.microsoft.com/office/drawing/2014/main" id="{0F6A8CF0-D0EB-4374-A5CF-74ED41D0A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453" y="3142540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D83E7734-B665-44FC-8F6D-32C9F84A2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454" y="3506575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51" name="Text Box 4">
            <a:extLst>
              <a:ext uri="{FF2B5EF4-FFF2-40B4-BE49-F238E27FC236}">
                <a16:creationId xmlns:a16="http://schemas.microsoft.com/office/drawing/2014/main" id="{B86D011C-9142-48D0-A619-1CEEBDFE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211" y="4835954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52" name="Text Box 4">
            <a:extLst>
              <a:ext uri="{FF2B5EF4-FFF2-40B4-BE49-F238E27FC236}">
                <a16:creationId xmlns:a16="http://schemas.microsoft.com/office/drawing/2014/main" id="{7415FC32-426B-4BEC-965D-EEA0ADFE7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6729" y="4206496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53" name="Text Box 4">
            <a:extLst>
              <a:ext uri="{FF2B5EF4-FFF2-40B4-BE49-F238E27FC236}">
                <a16:creationId xmlns:a16="http://schemas.microsoft.com/office/drawing/2014/main" id="{B7AC2EA1-A5E5-45EE-BC6C-7BB7B607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184" y="5223603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54" name="Text Box 4">
            <a:extLst>
              <a:ext uri="{FF2B5EF4-FFF2-40B4-BE49-F238E27FC236}">
                <a16:creationId xmlns:a16="http://schemas.microsoft.com/office/drawing/2014/main" id="{F4E7D04E-BA2C-4F6D-9C15-A73EEDD0F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921" y="5584018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55" name="Text Box 4">
            <a:extLst>
              <a:ext uri="{FF2B5EF4-FFF2-40B4-BE49-F238E27FC236}">
                <a16:creationId xmlns:a16="http://schemas.microsoft.com/office/drawing/2014/main" id="{2F21FB5A-BD9F-4609-A6D7-96243E7BE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4893" y="3883934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56" name="Text Box 4">
            <a:extLst>
              <a:ext uri="{FF2B5EF4-FFF2-40B4-BE49-F238E27FC236}">
                <a16:creationId xmlns:a16="http://schemas.microsoft.com/office/drawing/2014/main" id="{AA8529F4-7196-4E18-A32E-79394A646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601" y="2475018"/>
            <a:ext cx="3400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the TVM screen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55FEFF-7336-41A0-9832-35194E9A18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685800"/>
            <a:ext cx="2895344" cy="5486400"/>
          </a:xfrm>
          <a:prstGeom prst="rect">
            <a:avLst/>
          </a:prstGeom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738441" y="719865"/>
            <a:ext cx="5212311" cy="120032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For how long must Kapil invest       £6 000 at 4.75% p.a. compounded half-yearly for it to amount £10 000?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7A23D4D-B1AE-4F59-A45C-CD82B52B6B0F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- Casio</a:t>
            </a:r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0472572B-BFE3-4AB9-BD77-0630E7B204AD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98D2234B-B0E8-4313-A0E0-C1C674CC1D61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4C54FFD-8EF2-4D55-9CB2-A620D0DE9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342" y="2037718"/>
            <a:ext cx="3400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the TVM screen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3F0079E7-1CCA-4AE3-AD04-8C4513F08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319" y="4293223"/>
            <a:ext cx="47551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value should be a positive value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8C30FC79-32DD-428D-AC4D-276423CAB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616" y="2445918"/>
            <a:ext cx="45795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find n, the number of periods required, so, n = 0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D43699FF-464A-4B2B-A742-9DC9472F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450" y="5254156"/>
            <a:ext cx="16199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 F1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F1C74940-7988-4192-B1AC-EC4A84125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560" y="3189157"/>
            <a:ext cx="815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I% =</a:t>
            </a:r>
            <a:endParaRPr lang="en-GB" sz="2000" dirty="0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20AB0245-3E43-4DBC-ADC1-EAE69633B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354" y="3582363"/>
            <a:ext cx="969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=</a:t>
            </a:r>
            <a:endParaRPr lang="en-GB" sz="2000" dirty="0"/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E0AB99C1-5077-4686-9D0F-0E596D981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116" y="3972731"/>
            <a:ext cx="949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=</a:t>
            </a:r>
            <a:endParaRPr lang="en-GB" sz="2000" dirty="0"/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8F52CDC9-6AA7-485C-BECD-6AE1D710D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4673" y="4617735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=</a:t>
            </a:r>
            <a:endParaRPr lang="en-GB" sz="2000" dirty="0"/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8A9BD73E-8BC2-44BD-B3F9-F66C71E04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57" y="4991418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P/Y =</a:t>
            </a:r>
            <a:endParaRPr lang="en-GB" sz="2000" dirty="0"/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2ADBEC54-3655-425F-8ACB-52526868A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56" y="5361402"/>
            <a:ext cx="862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C/Y =</a:t>
            </a:r>
            <a:endParaRPr lang="en-GB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8E1F15-77B9-407D-8204-3F559AFF10EF}"/>
              </a:ext>
            </a:extLst>
          </p:cNvPr>
          <p:cNvSpPr txBox="1"/>
          <p:nvPr/>
        </p:nvSpPr>
        <p:spPr>
          <a:xfrm>
            <a:off x="4861518" y="3208474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4.75%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4C9104-16A0-4EF9-86C6-8B17A3243E5A}"/>
              </a:ext>
            </a:extLst>
          </p:cNvPr>
          <p:cNvSpPr txBox="1"/>
          <p:nvPr/>
        </p:nvSpPr>
        <p:spPr>
          <a:xfrm>
            <a:off x="4991058" y="4594124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10 000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D00605-F553-4AA0-A120-B3598AFED07A}"/>
              </a:ext>
            </a:extLst>
          </p:cNvPr>
          <p:cNvSpPr txBox="1"/>
          <p:nvPr/>
        </p:nvSpPr>
        <p:spPr>
          <a:xfrm>
            <a:off x="5083246" y="3957668"/>
            <a:ext cx="25841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No needed, leave 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BEDA68-64FD-4246-8F7F-1901829FF35D}"/>
              </a:ext>
            </a:extLst>
          </p:cNvPr>
          <p:cNvSpPr txBox="1"/>
          <p:nvPr/>
        </p:nvSpPr>
        <p:spPr>
          <a:xfrm>
            <a:off x="4861518" y="3585849"/>
            <a:ext cx="1110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-6000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77F6F3-BB32-4951-8490-2A949153239C}"/>
              </a:ext>
            </a:extLst>
          </p:cNvPr>
          <p:cNvSpPr txBox="1"/>
          <p:nvPr/>
        </p:nvSpPr>
        <p:spPr>
          <a:xfrm>
            <a:off x="4994039" y="4991418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20B7F8-D6EF-492D-A0D5-C6CE600D52D4}"/>
              </a:ext>
            </a:extLst>
          </p:cNvPr>
          <p:cNvSpPr txBox="1"/>
          <p:nvPr/>
        </p:nvSpPr>
        <p:spPr>
          <a:xfrm>
            <a:off x="4996315" y="5355406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2</a:t>
            </a: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95FE876A-2C99-4317-B6A1-6D664843C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518" y="3210339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F61D3090-4D9B-45F4-8C90-1BDB608EB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325" y="4567647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D1CEA38B-6408-4FBB-97F9-74E3BCB37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843" y="3938189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6CE12BAD-F30D-40D6-A17A-72642F874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2298" y="4955296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D7CD30A4-56D1-4A07-BDF7-99F11599D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035" y="5315711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145F2198-BD61-420A-ADA2-A0153A7AA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106" y="2772985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5CCB30B5-573E-4AB9-B261-9FAF407B3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518" y="3559771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2652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738441" y="719865"/>
            <a:ext cx="5212311" cy="120032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For how long must Kapil invest       £6 000 at 4.75% p.a. compounded half-yearly for it to amount £10 000?</a:t>
            </a:r>
          </a:p>
        </p:txBody>
      </p:sp>
      <p:sp>
        <p:nvSpPr>
          <p:cNvPr id="105" name="Text Box 4"/>
          <p:cNvSpPr txBox="1">
            <a:spLocks noChangeArrowheads="1"/>
          </p:cNvSpPr>
          <p:nvPr/>
        </p:nvSpPr>
        <p:spPr bwMode="auto">
          <a:xfrm>
            <a:off x="1481379" y="6125500"/>
            <a:ext cx="6619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21.8, so 22 half-years are required, or 11 years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7A23D4D-B1AE-4F59-A45C-CD82B52B6B0F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- Casio</a:t>
            </a: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0472572B-BFE3-4AB9-BD77-0630E7B204AD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98D2234B-B0E8-4313-A0E0-C1C674CC1D61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4C54FFD-8EF2-4D55-9CB2-A620D0DE9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342" y="2037718"/>
            <a:ext cx="3400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the TVM screen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3F0079E7-1CCA-4AE3-AD04-8C4513F08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319" y="4293223"/>
            <a:ext cx="47551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value should be a positive value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8C30FC79-32DD-428D-AC4D-276423CAB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616" y="2445918"/>
            <a:ext cx="45795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find n, the number of periods required, so, n = 0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D43699FF-464A-4B2B-A742-9DC9472F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450" y="5254156"/>
            <a:ext cx="16199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 F1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F1C74940-7988-4192-B1AC-EC4A84125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560" y="3189157"/>
            <a:ext cx="815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I% =</a:t>
            </a:r>
            <a:endParaRPr lang="en-GB" sz="2000" dirty="0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20AB0245-3E43-4DBC-ADC1-EAE69633B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354" y="3582363"/>
            <a:ext cx="969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=</a:t>
            </a:r>
            <a:endParaRPr lang="en-GB" sz="2000" dirty="0"/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E0AB99C1-5077-4686-9D0F-0E596D981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116" y="3972731"/>
            <a:ext cx="949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=</a:t>
            </a:r>
            <a:endParaRPr lang="en-GB" sz="2000" dirty="0"/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8F52CDC9-6AA7-485C-BECD-6AE1D710D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4673" y="4617735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=</a:t>
            </a:r>
            <a:endParaRPr lang="en-GB" sz="2000" dirty="0"/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8A9BD73E-8BC2-44BD-B3F9-F66C71E04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57" y="4991418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P/Y =</a:t>
            </a:r>
            <a:endParaRPr lang="en-GB" sz="2000" dirty="0"/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2ADBEC54-3655-425F-8ACB-52526868A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56" y="5361402"/>
            <a:ext cx="862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C/Y =</a:t>
            </a:r>
            <a:endParaRPr lang="en-GB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8E1F15-77B9-407D-8204-3F559AFF10EF}"/>
              </a:ext>
            </a:extLst>
          </p:cNvPr>
          <p:cNvSpPr txBox="1"/>
          <p:nvPr/>
        </p:nvSpPr>
        <p:spPr>
          <a:xfrm>
            <a:off x="4861518" y="3208474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4.75%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4C9104-16A0-4EF9-86C6-8B17A3243E5A}"/>
              </a:ext>
            </a:extLst>
          </p:cNvPr>
          <p:cNvSpPr txBox="1"/>
          <p:nvPr/>
        </p:nvSpPr>
        <p:spPr>
          <a:xfrm>
            <a:off x="4991058" y="4594124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10 000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D00605-F553-4AA0-A120-B3598AFED07A}"/>
              </a:ext>
            </a:extLst>
          </p:cNvPr>
          <p:cNvSpPr txBox="1"/>
          <p:nvPr/>
        </p:nvSpPr>
        <p:spPr>
          <a:xfrm>
            <a:off x="5083246" y="3957668"/>
            <a:ext cx="25841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No needed, leave 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BEDA68-64FD-4246-8F7F-1901829FF35D}"/>
              </a:ext>
            </a:extLst>
          </p:cNvPr>
          <p:cNvSpPr txBox="1"/>
          <p:nvPr/>
        </p:nvSpPr>
        <p:spPr>
          <a:xfrm>
            <a:off x="4861518" y="3585849"/>
            <a:ext cx="1110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-6000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77F6F3-BB32-4951-8490-2A949153239C}"/>
              </a:ext>
            </a:extLst>
          </p:cNvPr>
          <p:cNvSpPr txBox="1"/>
          <p:nvPr/>
        </p:nvSpPr>
        <p:spPr>
          <a:xfrm>
            <a:off x="4994039" y="4991418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20B7F8-D6EF-492D-A0D5-C6CE600D52D4}"/>
              </a:ext>
            </a:extLst>
          </p:cNvPr>
          <p:cNvSpPr txBox="1"/>
          <p:nvPr/>
        </p:nvSpPr>
        <p:spPr>
          <a:xfrm>
            <a:off x="4996315" y="5355406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2</a:t>
            </a: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95FE876A-2C99-4317-B6A1-6D664843C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518" y="3210339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F61D3090-4D9B-45F4-8C90-1BDB608EB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325" y="4567647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D1CEA38B-6408-4FBB-97F9-74E3BCB37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843" y="3938189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6CE12BAD-F30D-40D6-A17A-72642F874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2298" y="4955296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D7CD30A4-56D1-4A07-BDF7-99F11599D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035" y="5315711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145F2198-BD61-420A-ADA2-A0153A7AA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106" y="2772985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5CCB30B5-573E-4AB9-B261-9FAF407B3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518" y="3559771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93833F-BB3B-491E-9AE1-E53E5AAF20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685800"/>
            <a:ext cx="290456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5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524266" y="566006"/>
            <a:ext cx="5459599" cy="156966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Marwan deposits €3 500 in an account that compounds interest monthly 5 years later the account totals €5 000. What annual rate of interest was paid?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EF6A3FD-D585-4673-99BA-ECB6E55DD85E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- Casio</a:t>
            </a:r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C7A0B8A2-CB1D-4EE7-B23A-F8863EF0E5A6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21CB560F-0651-43EE-89C9-34844757F7FD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764DD3E8-CBA7-470C-BE06-665DFE523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66" y="2268395"/>
            <a:ext cx="3400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the TVM screen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92B4E72A-1CDE-44A6-9AEE-852A081AB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870" y="4354907"/>
            <a:ext cx="47551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value should be a positive value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7BCC1F31-92B2-482D-9310-20DCF3A37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0161" y="2648270"/>
            <a:ext cx="45795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it is compounded monthly there are 5 × 12 = 60 month periods, so, n = 60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AA728927-84A4-493F-A171-839AD4B3D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001" y="5315840"/>
            <a:ext cx="16199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 F2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470AC4EF-4B5A-4F4E-92DC-B4209CC60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0161" y="3278770"/>
            <a:ext cx="815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I% =</a:t>
            </a:r>
            <a:endParaRPr lang="en-GB" sz="2000" dirty="0"/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0F7C58A9-A8E0-44B3-8835-967012F7E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6880" y="3683599"/>
            <a:ext cx="850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=</a:t>
            </a:r>
            <a:endParaRPr lang="en-GB" sz="2000" dirty="0"/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EF4CB0B0-812A-4477-B660-4DB02E990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667" y="4034415"/>
            <a:ext cx="949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=</a:t>
            </a:r>
            <a:endParaRPr lang="en-GB" sz="2000" dirty="0"/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81436AC3-CADD-4B18-A360-9E12B09DD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8224" y="4679419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=</a:t>
            </a:r>
            <a:endParaRPr lang="en-GB" sz="2000" dirty="0"/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CCBDFD19-B2F4-40DA-8EDE-71ABC0946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08" y="5053102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P/Y =</a:t>
            </a:r>
            <a:endParaRPr lang="en-GB" sz="2000" dirty="0"/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DFA1CE1D-9E87-4DD7-8D33-12702DB95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07" y="5423086"/>
            <a:ext cx="862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C/Y =</a:t>
            </a:r>
            <a:endParaRPr lang="en-GB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9FC485-3CB3-49B1-A39B-E1F6CB704A30}"/>
              </a:ext>
            </a:extLst>
          </p:cNvPr>
          <p:cNvSpPr txBox="1"/>
          <p:nvPr/>
        </p:nvSpPr>
        <p:spPr>
          <a:xfrm>
            <a:off x="4707135" y="3700649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-3500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BB4BA1-662C-4E3D-BD16-5CB3D61F8613}"/>
              </a:ext>
            </a:extLst>
          </p:cNvPr>
          <p:cNvSpPr txBox="1"/>
          <p:nvPr/>
        </p:nvSpPr>
        <p:spPr>
          <a:xfrm>
            <a:off x="4684609" y="4655808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5000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392B1B-96B7-4492-9CB0-592A9EDE9E8C}"/>
              </a:ext>
            </a:extLst>
          </p:cNvPr>
          <p:cNvSpPr txBox="1"/>
          <p:nvPr/>
        </p:nvSpPr>
        <p:spPr>
          <a:xfrm>
            <a:off x="4776797" y="4019352"/>
            <a:ext cx="25841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No needed, leave 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9309C8-4345-4E3A-A767-AE4436F51C3E}"/>
              </a:ext>
            </a:extLst>
          </p:cNvPr>
          <p:cNvSpPr txBox="1"/>
          <p:nvPr/>
        </p:nvSpPr>
        <p:spPr>
          <a:xfrm>
            <a:off x="4719856" y="3309532"/>
            <a:ext cx="23145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It is our unknown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1ECCB1-089D-4FE6-B178-251C93E4DA26}"/>
              </a:ext>
            </a:extLst>
          </p:cNvPr>
          <p:cNvSpPr txBox="1"/>
          <p:nvPr/>
        </p:nvSpPr>
        <p:spPr>
          <a:xfrm>
            <a:off x="4687590" y="5053102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19951B-F027-49A8-9F30-EFBB187501A4}"/>
              </a:ext>
            </a:extLst>
          </p:cNvPr>
          <p:cNvSpPr txBox="1"/>
          <p:nvPr/>
        </p:nvSpPr>
        <p:spPr>
          <a:xfrm>
            <a:off x="4689866" y="5417090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12</a:t>
            </a: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FC89466A-709E-43E2-AA68-6AB37A122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118" y="2935917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A9ADDCB0-2F4D-49C0-8A8C-B83FBF3D5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35" y="3702514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A7E27495-5D18-47BE-97A8-491A1589B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876" y="4629331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0F12D125-3FBB-400C-9377-3094C7116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9394" y="3999873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01EBE8E1-5AAC-4B05-AC55-D42B02CC8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849" y="5016980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1908110E-206E-49BB-B88B-CE9BF4BEF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586" y="5377395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D6CA9748-6F1C-4BCE-BC3B-F51AD5D94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370" y="3299758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C1A81-B407-4971-B677-AB7F1AD70F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685800"/>
            <a:ext cx="290945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9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524266" y="566006"/>
            <a:ext cx="5459599" cy="156966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Marwan deposits €3 500 in an account that compounds interest monthly 5 years later the account totals €5 000. What annual rate of interest was paid?</a:t>
            </a:r>
          </a:p>
        </p:txBody>
      </p:sp>
      <p:sp>
        <p:nvSpPr>
          <p:cNvPr id="105" name="Text Box 4"/>
          <p:cNvSpPr txBox="1">
            <a:spLocks noChangeArrowheads="1"/>
          </p:cNvSpPr>
          <p:nvPr/>
        </p:nvSpPr>
        <p:spPr bwMode="auto">
          <a:xfrm>
            <a:off x="3703791" y="5715175"/>
            <a:ext cx="52123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annual interest rate of 7.15% p.a. is required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EF6A3FD-D585-4673-99BA-ECB6E55DD85E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- Casio</a:t>
            </a:r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C7A0B8A2-CB1D-4EE7-B23A-F8863EF0E5A6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21CB560F-0651-43EE-89C9-34844757F7FD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764DD3E8-CBA7-470C-BE06-665DFE523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66" y="2268395"/>
            <a:ext cx="3400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the TVM screen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92B4E72A-1CDE-44A6-9AEE-852A081AB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870" y="4354907"/>
            <a:ext cx="47551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value should be a positive value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7BCC1F31-92B2-482D-9310-20DCF3A37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0161" y="2648270"/>
            <a:ext cx="45795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it is compounded monthly there are 5 × 12 = 60 month periods, so, n = 60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AA728927-84A4-493F-A171-839AD4B3D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001" y="5315840"/>
            <a:ext cx="16199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 F2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470AC4EF-4B5A-4F4E-92DC-B4209CC60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0161" y="3278770"/>
            <a:ext cx="815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I% =</a:t>
            </a:r>
            <a:endParaRPr lang="en-GB" sz="2000" dirty="0"/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0F7C58A9-A8E0-44B3-8835-967012F7E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6880" y="3683599"/>
            <a:ext cx="850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=</a:t>
            </a:r>
            <a:endParaRPr lang="en-GB" sz="2000" dirty="0"/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EF4CB0B0-812A-4477-B660-4DB02E990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667" y="4034415"/>
            <a:ext cx="949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=</a:t>
            </a:r>
            <a:endParaRPr lang="en-GB" sz="2000" dirty="0"/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81436AC3-CADD-4B18-A360-9E12B09DD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8224" y="4679419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=</a:t>
            </a:r>
            <a:endParaRPr lang="en-GB" sz="2000" dirty="0"/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CCBDFD19-B2F4-40DA-8EDE-71ABC0946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08" y="5053102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P/Y =</a:t>
            </a:r>
            <a:endParaRPr lang="en-GB" sz="2000" dirty="0"/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DFA1CE1D-9E87-4DD7-8D33-12702DB95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07" y="5423086"/>
            <a:ext cx="862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C/Y =</a:t>
            </a:r>
            <a:endParaRPr lang="en-GB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9FC485-3CB3-49B1-A39B-E1F6CB704A30}"/>
              </a:ext>
            </a:extLst>
          </p:cNvPr>
          <p:cNvSpPr txBox="1"/>
          <p:nvPr/>
        </p:nvSpPr>
        <p:spPr>
          <a:xfrm>
            <a:off x="4707135" y="3700649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-3500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BB4BA1-662C-4E3D-BD16-5CB3D61F8613}"/>
              </a:ext>
            </a:extLst>
          </p:cNvPr>
          <p:cNvSpPr txBox="1"/>
          <p:nvPr/>
        </p:nvSpPr>
        <p:spPr>
          <a:xfrm>
            <a:off x="4684609" y="4655808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5000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392B1B-96B7-4492-9CB0-592A9EDE9E8C}"/>
              </a:ext>
            </a:extLst>
          </p:cNvPr>
          <p:cNvSpPr txBox="1"/>
          <p:nvPr/>
        </p:nvSpPr>
        <p:spPr>
          <a:xfrm>
            <a:off x="4776797" y="4019352"/>
            <a:ext cx="25841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No needed, leave 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9309C8-4345-4E3A-A767-AE4436F51C3E}"/>
              </a:ext>
            </a:extLst>
          </p:cNvPr>
          <p:cNvSpPr txBox="1"/>
          <p:nvPr/>
        </p:nvSpPr>
        <p:spPr>
          <a:xfrm>
            <a:off x="4719856" y="3309532"/>
            <a:ext cx="23145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It is our unknown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1ECCB1-089D-4FE6-B178-251C93E4DA26}"/>
              </a:ext>
            </a:extLst>
          </p:cNvPr>
          <p:cNvSpPr txBox="1"/>
          <p:nvPr/>
        </p:nvSpPr>
        <p:spPr>
          <a:xfrm>
            <a:off x="4687590" y="5053102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19951B-F027-49A8-9F30-EFBB187501A4}"/>
              </a:ext>
            </a:extLst>
          </p:cNvPr>
          <p:cNvSpPr txBox="1"/>
          <p:nvPr/>
        </p:nvSpPr>
        <p:spPr>
          <a:xfrm>
            <a:off x="4689866" y="5417090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12</a:t>
            </a: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FC89466A-709E-43E2-AA68-6AB37A122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118" y="2935917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A9ADDCB0-2F4D-49C0-8A8C-B83FBF3D5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35" y="3702514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A7E27495-5D18-47BE-97A8-491A1589B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876" y="4629331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0F12D125-3FBB-400C-9377-3094C7116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9394" y="3999873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01EBE8E1-5AAC-4B05-AC55-D42B02CC8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849" y="5016980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1908110E-206E-49BB-B88B-CE9BF4BEF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586" y="5377395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D6CA9748-6F1C-4BCE-BC3B-F51AD5D94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370" y="3299758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FDAFA8-656E-46BA-9DF0-BDCAD173CE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685800"/>
            <a:ext cx="291988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0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1229F4D-42CD-45F9-A346-0BEB3F4D8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762000"/>
            <a:ext cx="5381625" cy="3457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4A3044-064E-4F4F-9A40-DCB022A1AF45}"/>
              </a:ext>
            </a:extLst>
          </p:cNvPr>
          <p:cNvSpPr txBox="1"/>
          <p:nvPr/>
        </p:nvSpPr>
        <p:spPr>
          <a:xfrm>
            <a:off x="1524000" y="20511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 you for using resources from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7B91D-FA43-4DDC-AF24-F0D95F8771D8}"/>
              </a:ext>
            </a:extLst>
          </p:cNvPr>
          <p:cNvSpPr txBox="1"/>
          <p:nvPr/>
        </p:nvSpPr>
        <p:spPr>
          <a:xfrm>
            <a:off x="1828800" y="4678740"/>
            <a:ext cx="581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https://www.mathssupport.org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31B16-2188-481D-902D-B24DB2D19006}"/>
              </a:ext>
            </a:extLst>
          </p:cNvPr>
          <p:cNvSpPr txBox="1"/>
          <p:nvPr/>
        </p:nvSpPr>
        <p:spPr>
          <a:xfrm>
            <a:off x="762000" y="520196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you have a special request, drop us an email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DA8DB-4973-4CCB-A3BF-CDF0FC0B875C}"/>
              </a:ext>
            </a:extLst>
          </p:cNvPr>
          <p:cNvSpPr txBox="1"/>
          <p:nvPr/>
        </p:nvSpPr>
        <p:spPr>
          <a:xfrm>
            <a:off x="2286000" y="5725180"/>
            <a:ext cx="48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info@mathssupport.org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385B5B7E-21DC-4261-B654-DEFEDE6D8129}"/>
              </a:ext>
            </a:extLst>
          </p:cNvPr>
          <p:cNvSpPr/>
          <p:nvPr/>
        </p:nvSpPr>
        <p:spPr>
          <a:xfrm>
            <a:off x="8087164" y="612882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F35685D4-CF87-4E82-8D62-66EF53CDEA76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983EF-CE04-4600-8A87-8640EEF47371}"/>
              </a:ext>
            </a:extLst>
          </p:cNvPr>
          <p:cNvSpPr txBox="1"/>
          <p:nvPr/>
        </p:nvSpPr>
        <p:spPr>
          <a:xfrm>
            <a:off x="1524000" y="415552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more resources visit our website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3869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49179" y="189967"/>
            <a:ext cx="8229600" cy="582768"/>
          </a:xfrm>
          <a:noFill/>
          <a:ln/>
          <a:effectLst>
            <a:outerShdw dist="71842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r>
              <a:rPr lang="en-US" sz="4000" b="1" dirty="0"/>
              <a:t>Types of Interest</a:t>
            </a:r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99CD1AD4-07BC-4A3C-A2DF-4829A9582E4E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B891D2F7-EC59-4E06-9763-089EAB876760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49201136-B4D7-44D3-B17B-30359932C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1" y="827406"/>
            <a:ext cx="84908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The lender usually charges a fee called </a:t>
            </a:r>
            <a:r>
              <a:rPr lang="en-US" sz="2400" b="1" dirty="0">
                <a:solidFill>
                  <a:srgbClr val="FF6600"/>
                </a:solidFill>
              </a:rPr>
              <a:t>interest </a:t>
            </a:r>
            <a:r>
              <a:rPr lang="en-US" sz="2400" dirty="0">
                <a:solidFill>
                  <a:srgbClr val="002060"/>
                </a:solidFill>
              </a:rPr>
              <a:t>to the borrower.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54E0103F-37B0-402B-B090-ED64117CC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1" y="1829402"/>
            <a:ext cx="84908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This fee represents the cost of using the other person’s money.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B8664643-E8D5-402F-80E2-5F0CE2F9B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1" y="2831398"/>
            <a:ext cx="84908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The borrower must repay the principal borrowed as well as the interest charged for using that money.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0D52AFAA-3326-4D3D-8C8B-8AB4FD569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1" y="3748167"/>
            <a:ext cx="849085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The rate at which interest is charged is usually expressed as a percentage of the principal. This percentage is known as the </a:t>
            </a:r>
            <a:r>
              <a:rPr lang="en-US" sz="2400" b="1" dirty="0">
                <a:solidFill>
                  <a:srgbClr val="FF6600"/>
                </a:solidFill>
              </a:rPr>
              <a:t>interest rate</a:t>
            </a:r>
            <a:r>
              <a:rPr lang="en-US" sz="2400" dirty="0">
                <a:solidFill>
                  <a:srgbClr val="002060"/>
                </a:solidFill>
              </a:rPr>
              <a:t>, and it is an important factor when deciding where to invest your money and where to borrow money from.</a:t>
            </a:r>
          </a:p>
        </p:txBody>
      </p:sp>
    </p:spTree>
    <p:extLst>
      <p:ext uri="{BB962C8B-B14F-4D97-AF65-F5344CB8AC3E}">
        <p14:creationId xmlns:p14="http://schemas.microsoft.com/office/powerpoint/2010/main" val="177541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49179" y="189967"/>
            <a:ext cx="8229600" cy="582768"/>
          </a:xfrm>
          <a:noFill/>
          <a:ln/>
          <a:effectLst>
            <a:outerShdw dist="71842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r>
              <a:rPr lang="en-US" sz="4000" b="1" dirty="0"/>
              <a:t>Types of Interest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26572" y="3797447"/>
            <a:ext cx="8490855" cy="1600201"/>
          </a:xfrm>
          <a:noFill/>
          <a:ln/>
        </p:spPr>
        <p:txBody>
          <a:bodyPr/>
          <a:lstStyle/>
          <a:p>
            <a:r>
              <a:rPr lang="en-US" sz="3200" dirty="0">
                <a:solidFill>
                  <a:srgbClr val="42B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Compound Interest</a:t>
            </a:r>
            <a:endParaRPr lang="en-US" sz="3200" dirty="0"/>
          </a:p>
          <a:p>
            <a:pPr marL="228600" lvl="1" indent="11113">
              <a:buFont typeface="Monotype Sorts" pitchFamily="2" charset="2"/>
              <a:buNone/>
            </a:pPr>
            <a:r>
              <a:rPr lang="en-US" sz="2400" dirty="0"/>
              <a:t>Interest paid (earned) on any previous interest earned, as well as on the principal borrowed (lent).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91592" y="2253127"/>
            <a:ext cx="876442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05740" indent="-205740">
              <a:spcBef>
                <a:spcPts val="435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>
                <a:solidFill>
                  <a:srgbClr val="42B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Simple Interest</a:t>
            </a:r>
          </a:p>
          <a:p>
            <a:pPr marL="228600" lvl="1" indent="0">
              <a:spcBef>
                <a:spcPts val="280"/>
              </a:spcBef>
            </a:pPr>
            <a:r>
              <a:rPr lang="en-US" dirty="0">
                <a:solidFill>
                  <a:srgbClr val="000000"/>
                </a:solidFill>
                <a:latin typeface="+mn-lt"/>
              </a:rPr>
              <a:t>Interest paid (earned) on only the original amount, or principal, borrowed (lent).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30178" y="5317189"/>
            <a:ext cx="8287249" cy="978792"/>
          </a:xfrm>
          <a:prstGeom prst="rect">
            <a:avLst/>
          </a:prstGeom>
          <a:noFill/>
          <a:ln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1588">
              <a:buFont typeface="Monotype Sorts" pitchFamily="2" charset="2"/>
              <a:buNone/>
            </a:pPr>
            <a:r>
              <a:rPr lang="en-US" sz="2800" dirty="0"/>
              <a:t>When money is deposited in a bank, it will usually earn </a:t>
            </a:r>
            <a:r>
              <a:rPr lang="en-US" sz="2800" b="1" dirty="0">
                <a:solidFill>
                  <a:srgbClr val="FF6600"/>
                </a:solidFill>
              </a:rPr>
              <a:t>compound interest</a:t>
            </a:r>
            <a:r>
              <a:rPr lang="en-US" sz="2800" dirty="0"/>
              <a:t>.</a:t>
            </a:r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99CD1AD4-07BC-4A3C-A2DF-4829A9582E4E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B891D2F7-EC59-4E06-9763-089EAB876760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49201136-B4D7-44D3-B17B-30359932C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1" y="827406"/>
            <a:ext cx="84908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When money is deposited in a bank, the bank will usually pay interest to the owner of the account.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54E0103F-37B0-402B-B090-ED64117CC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1" y="1697528"/>
            <a:ext cx="8490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There are two ways to pay interest</a:t>
            </a:r>
          </a:p>
        </p:txBody>
      </p:sp>
    </p:spTree>
    <p:extLst>
      <p:ext uri="{BB962C8B-B14F-4D97-AF65-F5344CB8AC3E}">
        <p14:creationId xmlns:p14="http://schemas.microsoft.com/office/powerpoint/2010/main" val="283985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uiExpand="1" build="p" autoUpdateAnimBg="0"/>
      <p:bldP spid="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766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/>
              <a:t>Jack puts £500 into a savings account with an annual compound interest rate of 5%. 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60350"/>
            <a:ext cx="6848475" cy="474662"/>
          </a:xfrm>
          <a:noFill/>
        </p:spPr>
        <p:txBody>
          <a:bodyPr>
            <a:normAutofit fontScale="90000"/>
          </a:bodyPr>
          <a:lstStyle/>
          <a:p>
            <a:r>
              <a:rPr lang="en-GB" sz="3600" b="1" dirty="0"/>
              <a:t>Compound interest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915988" y="2157413"/>
            <a:ext cx="7312025" cy="8509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/>
              <a:t>How much will he have in the account at the end of 4 years if he doesn’t add or withdraw any money?</a:t>
            </a:r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228600" y="3200400"/>
            <a:ext cx="8474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/>
              <a:t>At the end of each year interest is added to the total amount in the account. This means that each year 5% of an ever larger amount is added to the account.</a:t>
            </a:r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228600" y="4389438"/>
            <a:ext cx="8474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Making calculations such as this are sometimes called </a:t>
            </a:r>
            <a:r>
              <a:rPr lang="en-GB" b="1" dirty="0"/>
              <a:t>compound interest problems.</a:t>
            </a:r>
          </a:p>
          <a:p>
            <a:pPr eaLnBrk="1" hangingPunct="1"/>
            <a:r>
              <a:rPr lang="en-GB" dirty="0"/>
              <a:t>There are two ways to solve such problems.</a:t>
            </a:r>
          </a:p>
        </p:txBody>
      </p:sp>
      <p:sp>
        <p:nvSpPr>
          <p:cNvPr id="172041" name="Text Box 9"/>
          <p:cNvSpPr txBox="1">
            <a:spLocks noChangeArrowheads="1"/>
          </p:cNvSpPr>
          <p:nvPr/>
        </p:nvSpPr>
        <p:spPr bwMode="auto">
          <a:xfrm>
            <a:off x="228600" y="5635625"/>
            <a:ext cx="470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/>
              <a:t>Method 1 </a:t>
            </a:r>
            <a:r>
              <a:rPr lang="en-GB" b="1" i="1"/>
              <a:t>Increase and add on</a:t>
            </a:r>
            <a:r>
              <a:rPr lang="en-GB"/>
              <a:t>.</a:t>
            </a: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5126038" y="5661025"/>
            <a:ext cx="3910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b="1"/>
              <a:t>Method 2 Use a multiplier</a:t>
            </a: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7DEF9F50-B083-4865-8618-119223EAF9AF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95217323-9E56-4778-AA43-9485D15296E4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4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9" grpId="0"/>
      <p:bldP spid="172040" grpId="0"/>
      <p:bldP spid="172041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88925" y="1339949"/>
            <a:ext cx="8550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Calculate the amount of interest earned after each year and add it to the previous year’s total, as shown below.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7875588" cy="726827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Compound interest </a:t>
            </a:r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34925" y="2089249"/>
            <a:ext cx="8550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/>
              <a:t>After </a:t>
            </a:r>
            <a:r>
              <a:rPr lang="en-GB">
                <a:solidFill>
                  <a:srgbClr val="FF6600"/>
                </a:solidFill>
              </a:rPr>
              <a:t>first</a:t>
            </a:r>
            <a:r>
              <a:rPr lang="en-GB"/>
              <a:t> year: </a:t>
            </a:r>
          </a:p>
          <a:p>
            <a:r>
              <a:rPr lang="en-GB"/>
              <a:t>5% of £500 = £25, which gives Jack £500 + £25 = £525</a:t>
            </a:r>
          </a:p>
        </p:txBody>
      </p:sp>
      <p:sp>
        <p:nvSpPr>
          <p:cNvPr id="229387" name="Text Box 11"/>
          <p:cNvSpPr txBox="1">
            <a:spLocks noChangeArrowheads="1"/>
          </p:cNvSpPr>
          <p:nvPr/>
        </p:nvSpPr>
        <p:spPr bwMode="auto">
          <a:xfrm>
            <a:off x="0" y="2905224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After </a:t>
            </a:r>
            <a:r>
              <a:rPr lang="en-GB">
                <a:solidFill>
                  <a:srgbClr val="FF6600"/>
                </a:solidFill>
              </a:rPr>
              <a:t>second</a:t>
            </a:r>
            <a:r>
              <a:rPr lang="en-GB"/>
              <a:t> year: </a:t>
            </a:r>
          </a:p>
          <a:p>
            <a:pPr eaLnBrk="1" hangingPunct="1"/>
            <a:r>
              <a:rPr lang="en-GB"/>
              <a:t>5% of £525 = £26.25, which gives Jack £525 + £26.25 = £551.25</a:t>
            </a:r>
          </a:p>
        </p:txBody>
      </p:sp>
      <p:sp>
        <p:nvSpPr>
          <p:cNvPr id="229388" name="Text Box 12"/>
          <p:cNvSpPr txBox="1">
            <a:spLocks noChangeArrowheads="1"/>
          </p:cNvSpPr>
          <p:nvPr/>
        </p:nvSpPr>
        <p:spPr bwMode="auto">
          <a:xfrm>
            <a:off x="1476375" y="6146899"/>
            <a:ext cx="5795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/>
              <a:t>At the end of year 4 Jack has </a:t>
            </a:r>
            <a:r>
              <a:rPr lang="en-GB" b="1">
                <a:solidFill>
                  <a:srgbClr val="FF6600"/>
                </a:solidFill>
              </a:rPr>
              <a:t>£607.75</a:t>
            </a:r>
          </a:p>
        </p:txBody>
      </p:sp>
      <p:sp>
        <p:nvSpPr>
          <p:cNvPr id="229389" name="Text Box 13"/>
          <p:cNvSpPr txBox="1">
            <a:spLocks noChangeArrowheads="1"/>
          </p:cNvSpPr>
          <p:nvPr/>
        </p:nvSpPr>
        <p:spPr bwMode="auto">
          <a:xfrm>
            <a:off x="1979613" y="5570637"/>
            <a:ext cx="6945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/>
              <a:t>(These amounts are written to the nearest penny.)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0" y="3625949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After </a:t>
            </a:r>
            <a:r>
              <a:rPr lang="en-GB">
                <a:solidFill>
                  <a:srgbClr val="FF6600"/>
                </a:solidFill>
              </a:rPr>
              <a:t>third</a:t>
            </a:r>
            <a:r>
              <a:rPr lang="en-GB"/>
              <a:t> year: </a:t>
            </a:r>
          </a:p>
          <a:p>
            <a:pPr eaLnBrk="1" hangingPunct="1"/>
            <a:r>
              <a:rPr lang="en-GB"/>
              <a:t>5% of £551.25 = £27.56, which gives Jack £551.25 + £27.56 </a:t>
            </a:r>
          </a:p>
          <a:p>
            <a:pPr eaLnBrk="1" hangingPunct="1"/>
            <a:r>
              <a:rPr lang="en-GB"/>
              <a:t>= £578.81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0" y="4657824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After </a:t>
            </a:r>
            <a:r>
              <a:rPr lang="en-GB">
                <a:solidFill>
                  <a:srgbClr val="FF6600"/>
                </a:solidFill>
              </a:rPr>
              <a:t>fourth</a:t>
            </a:r>
            <a:r>
              <a:rPr lang="en-GB"/>
              <a:t> year: </a:t>
            </a:r>
          </a:p>
          <a:p>
            <a:pPr eaLnBrk="1" hangingPunct="1"/>
            <a:r>
              <a:rPr lang="en-GB"/>
              <a:t>5% of £578.81 = £28.94, which gives Jack £578.81 + £28.94 </a:t>
            </a:r>
          </a:p>
          <a:p>
            <a:pPr eaLnBrk="1" hangingPunct="1"/>
            <a:r>
              <a:rPr lang="en-GB"/>
              <a:t>= £607.75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B7C539B-E631-4D45-89BA-467832A3CBC8}"/>
              </a:ext>
            </a:extLst>
          </p:cNvPr>
          <p:cNvSpPr txBox="1">
            <a:spLocks noChangeArrowheads="1"/>
          </p:cNvSpPr>
          <p:nvPr/>
        </p:nvSpPr>
        <p:spPr>
          <a:xfrm>
            <a:off x="288925" y="845889"/>
            <a:ext cx="7875588" cy="645219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Method 1 </a:t>
            </a:r>
            <a:r>
              <a:rPr lang="en-GB" sz="3200" i="1" dirty="0"/>
              <a:t>Increase and add on</a:t>
            </a:r>
            <a:endParaRPr lang="en-GB" sz="3200" dirty="0"/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B7E8C853-37D8-4712-B0D2-0D27956AF907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30891BDD-CE2B-4F29-A11D-923C0A559070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7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6" grpId="0"/>
      <p:bldP spid="229387" grpId="0"/>
      <p:bldP spid="229388" grpId="0"/>
      <p:bldP spid="229389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3988"/>
            <a:ext cx="7875588" cy="605667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Compound interest</a:t>
            </a: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395288" y="2135212"/>
            <a:ext cx="7921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When dealing with percentage increase, the multiplier is found by adding the percentage increase expressed as a decimal to 1, which represents the original value. </a:t>
            </a: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468313" y="3575075"/>
            <a:ext cx="820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So, in this case, the multiplier is given by 1 + 0.05 = 1.05</a:t>
            </a: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auto">
          <a:xfrm>
            <a:off x="539750" y="4367237"/>
            <a:ext cx="8135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(When dealing with a percentage decrease, the multiplier is found by subtracting the decrease from 1, which gives a value for the multiplier of less than 1.)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949A2E-2E2F-43BC-BFA4-98E365CDA04F}"/>
              </a:ext>
            </a:extLst>
          </p:cNvPr>
          <p:cNvSpPr txBox="1">
            <a:spLocks noChangeArrowheads="1"/>
          </p:cNvSpPr>
          <p:nvPr/>
        </p:nvSpPr>
        <p:spPr>
          <a:xfrm>
            <a:off x="395288" y="1382713"/>
            <a:ext cx="7875588" cy="752499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Method 2 Use a multiplier</a:t>
            </a: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BC2464C-6CE5-43DE-A3AF-C6C42506722A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1E9DEDE6-1085-4346-8C93-FD0264DDB855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9552" y="904372"/>
            <a:ext cx="4262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At the end of year 1 Jack has</a:t>
            </a:r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309552" y="1435382"/>
            <a:ext cx="4278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At the end of year 2 Jack has</a:t>
            </a:r>
          </a:p>
        </p:txBody>
      </p:sp>
      <p:sp>
        <p:nvSpPr>
          <p:cNvPr id="229387" name="Text Box 11"/>
          <p:cNvSpPr txBox="1">
            <a:spLocks noChangeArrowheads="1"/>
          </p:cNvSpPr>
          <p:nvPr/>
        </p:nvSpPr>
        <p:spPr bwMode="auto">
          <a:xfrm>
            <a:off x="309551" y="2367349"/>
            <a:ext cx="4278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At the end of year 3 Jack has</a:t>
            </a:r>
          </a:p>
        </p:txBody>
      </p:sp>
      <p:sp>
        <p:nvSpPr>
          <p:cNvPr id="229388" name="Text Box 12"/>
          <p:cNvSpPr txBox="1">
            <a:spLocks noChangeArrowheads="1"/>
          </p:cNvSpPr>
          <p:nvPr/>
        </p:nvSpPr>
        <p:spPr bwMode="auto">
          <a:xfrm>
            <a:off x="309551" y="3292308"/>
            <a:ext cx="427832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At the end of year 4 Jack has</a:t>
            </a:r>
            <a:endParaRPr lang="en-GB" b="1" dirty="0">
              <a:solidFill>
                <a:srgbClr val="FF6600"/>
              </a:solidFill>
            </a:endParaRPr>
          </a:p>
        </p:txBody>
      </p:sp>
      <p:sp>
        <p:nvSpPr>
          <p:cNvPr id="229391" name="Text Box 15"/>
          <p:cNvSpPr txBox="1">
            <a:spLocks noChangeArrowheads="1"/>
          </p:cNvSpPr>
          <p:nvPr/>
        </p:nvSpPr>
        <p:spPr bwMode="auto">
          <a:xfrm>
            <a:off x="309552" y="3793221"/>
            <a:ext cx="5723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200" dirty="0"/>
              <a:t>£500 × </a:t>
            </a:r>
            <a:r>
              <a:rPr lang="en-GB" sz="2200" dirty="0">
                <a:solidFill>
                  <a:srgbClr val="FF6600"/>
                </a:solidFill>
              </a:rPr>
              <a:t>1.05</a:t>
            </a:r>
            <a:r>
              <a:rPr lang="en-GB" sz="2200" dirty="0"/>
              <a:t> × </a:t>
            </a:r>
            <a:r>
              <a:rPr lang="en-GB" sz="2200" dirty="0">
                <a:solidFill>
                  <a:srgbClr val="FF6600"/>
                </a:solidFill>
              </a:rPr>
              <a:t>1.05</a:t>
            </a:r>
            <a:r>
              <a:rPr lang="en-GB" sz="2200" dirty="0"/>
              <a:t> × </a:t>
            </a:r>
            <a:r>
              <a:rPr lang="en-GB" sz="2200" dirty="0">
                <a:solidFill>
                  <a:srgbClr val="FF6600"/>
                </a:solidFill>
              </a:rPr>
              <a:t>1.05</a:t>
            </a:r>
            <a:r>
              <a:rPr lang="en-GB" sz="2200" dirty="0"/>
              <a:t> × </a:t>
            </a:r>
            <a:r>
              <a:rPr lang="en-GB" sz="2200" dirty="0">
                <a:solidFill>
                  <a:srgbClr val="FF6600"/>
                </a:solidFill>
              </a:rPr>
              <a:t>1.05</a:t>
            </a:r>
            <a:r>
              <a:rPr lang="en-GB" sz="2200" dirty="0"/>
              <a:t> = £607.75 </a:t>
            </a:r>
          </a:p>
        </p:txBody>
      </p:sp>
      <p:sp>
        <p:nvSpPr>
          <p:cNvPr id="229394" name="Text Box 18"/>
          <p:cNvSpPr txBox="1">
            <a:spLocks noChangeArrowheads="1"/>
          </p:cNvSpPr>
          <p:nvPr/>
        </p:nvSpPr>
        <p:spPr bwMode="auto">
          <a:xfrm>
            <a:off x="5875403" y="3796880"/>
            <a:ext cx="31257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200" dirty="0"/>
              <a:t>£500 × </a:t>
            </a:r>
            <a:r>
              <a:rPr lang="en-GB" sz="2200" dirty="0">
                <a:solidFill>
                  <a:srgbClr val="FF6600"/>
                </a:solidFill>
              </a:rPr>
              <a:t>1.05</a:t>
            </a:r>
            <a:r>
              <a:rPr lang="en-GB" sz="2200" baseline="30000" dirty="0"/>
              <a:t>4</a:t>
            </a:r>
            <a:r>
              <a:rPr lang="en-GB" sz="2200" dirty="0"/>
              <a:t> = £607.75    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09552" y="2823633"/>
            <a:ext cx="5450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£ 500 × </a:t>
            </a:r>
            <a:r>
              <a:rPr lang="en-GB" dirty="0">
                <a:solidFill>
                  <a:srgbClr val="FF6600"/>
                </a:solidFill>
              </a:rPr>
              <a:t>1.05</a:t>
            </a:r>
            <a:r>
              <a:rPr lang="en-GB" dirty="0"/>
              <a:t> × </a:t>
            </a:r>
            <a:r>
              <a:rPr lang="en-GB" dirty="0">
                <a:solidFill>
                  <a:srgbClr val="FF6600"/>
                </a:solidFill>
              </a:rPr>
              <a:t>1.05</a:t>
            </a:r>
            <a:r>
              <a:rPr lang="en-GB" dirty="0"/>
              <a:t> × </a:t>
            </a:r>
            <a:r>
              <a:rPr lang="en-GB" dirty="0">
                <a:solidFill>
                  <a:srgbClr val="FF6600"/>
                </a:solidFill>
              </a:rPr>
              <a:t>1.05</a:t>
            </a:r>
            <a:r>
              <a:rPr lang="en-GB" dirty="0"/>
              <a:t> = £578.81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743744" y="902930"/>
            <a:ext cx="29436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£500 × </a:t>
            </a:r>
            <a:r>
              <a:rPr lang="en-GB" dirty="0">
                <a:solidFill>
                  <a:srgbClr val="FF6600"/>
                </a:solidFill>
              </a:rPr>
              <a:t>1.05</a:t>
            </a:r>
            <a:r>
              <a:rPr lang="en-GB" dirty="0"/>
              <a:t> = £525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09552" y="1898674"/>
            <a:ext cx="46831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£500 × </a:t>
            </a:r>
            <a:r>
              <a:rPr lang="en-GB" dirty="0">
                <a:solidFill>
                  <a:srgbClr val="FF6600"/>
                </a:solidFill>
              </a:rPr>
              <a:t>1.05</a:t>
            </a:r>
            <a:r>
              <a:rPr lang="en-GB" dirty="0"/>
              <a:t> × </a:t>
            </a:r>
            <a:r>
              <a:rPr lang="en-GB" dirty="0">
                <a:solidFill>
                  <a:srgbClr val="FF6600"/>
                </a:solidFill>
              </a:rPr>
              <a:t>1.05 </a:t>
            </a:r>
            <a:r>
              <a:rPr lang="en-GB" dirty="0"/>
              <a:t>= £551.25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746082" y="1920649"/>
            <a:ext cx="338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£500 × </a:t>
            </a:r>
            <a:r>
              <a:rPr lang="en-GB" dirty="0">
                <a:solidFill>
                  <a:srgbClr val="FF6600"/>
                </a:solidFill>
              </a:rPr>
              <a:t>1.05</a:t>
            </a:r>
            <a:r>
              <a:rPr lang="en-GB" baseline="30000" dirty="0"/>
              <a:t>2</a:t>
            </a:r>
            <a:r>
              <a:rPr lang="en-GB" dirty="0"/>
              <a:t> = £551.25    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746081" y="2823632"/>
            <a:ext cx="338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£500 × </a:t>
            </a:r>
            <a:r>
              <a:rPr lang="en-GB" dirty="0">
                <a:solidFill>
                  <a:srgbClr val="FF6600"/>
                </a:solidFill>
              </a:rPr>
              <a:t>1.05</a:t>
            </a:r>
            <a:r>
              <a:rPr lang="en-GB" baseline="30000" dirty="0"/>
              <a:t>3</a:t>
            </a:r>
            <a:r>
              <a:rPr lang="en-GB" dirty="0"/>
              <a:t> = £578.81    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95569" y="5007119"/>
            <a:ext cx="88348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300" dirty="0"/>
              <a:t>We have a geometric sequence with first term (</a:t>
            </a:r>
            <a:r>
              <a:rPr lang="en-GB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300" dirty="0"/>
              <a:t>) 500, common ratio (</a:t>
            </a:r>
            <a:r>
              <a:rPr lang="en-GB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300" dirty="0"/>
              <a:t>) 1.05 and time period (</a:t>
            </a:r>
            <a:r>
              <a:rPr lang="en-GB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300" dirty="0"/>
              <a:t>)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09551" y="4208108"/>
            <a:ext cx="855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If the money is left in your account for n years it will amount to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436864" y="4608161"/>
            <a:ext cx="2552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£500 × </a:t>
            </a:r>
            <a:r>
              <a:rPr lang="en-US" dirty="0">
                <a:solidFill>
                  <a:srgbClr val="FF6600"/>
                </a:solidFill>
              </a:rPr>
              <a:t>(</a:t>
            </a:r>
            <a:r>
              <a:rPr lang="en-GB" dirty="0">
                <a:solidFill>
                  <a:srgbClr val="FF6600"/>
                </a:solidFill>
              </a:rPr>
              <a:t>1.05)</a:t>
            </a:r>
            <a:r>
              <a:rPr lang="en-GB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dirty="0"/>
              <a:t>     </a:t>
            </a: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DE515591-69B6-4565-99D2-B5583A238886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2A2B9C9B-093D-4DB9-AB18-12357B61EABC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8979E10F-0845-41DE-8C60-AB94BD909129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153988"/>
            <a:ext cx="3631809" cy="605667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/>
              <a:t>Compound interest</a:t>
            </a:r>
            <a:endParaRPr lang="en-GB" sz="2800" dirty="0"/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2CB2B284-E5CA-4273-B6F7-61D09806FB5D}"/>
              </a:ext>
            </a:extLst>
          </p:cNvPr>
          <p:cNvSpPr txBox="1">
            <a:spLocks noChangeArrowheads="1"/>
          </p:cNvSpPr>
          <p:nvPr/>
        </p:nvSpPr>
        <p:spPr>
          <a:xfrm>
            <a:off x="4123226" y="7156"/>
            <a:ext cx="4683149" cy="752499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Method 2 Use a multiplier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EA2289-63A4-4418-AEC5-DA1C44AF0D7A}"/>
              </a:ext>
            </a:extLst>
          </p:cNvPr>
          <p:cNvSpPr txBox="1"/>
          <p:nvPr/>
        </p:nvSpPr>
        <p:spPr>
          <a:xfrm>
            <a:off x="799478" y="5740282"/>
            <a:ext cx="16653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933C0B-CE26-4645-9598-6FD4A77FF1E4}"/>
              </a:ext>
            </a:extLst>
          </p:cNvPr>
          <p:cNvSpPr txBox="1"/>
          <p:nvPr/>
        </p:nvSpPr>
        <p:spPr>
          <a:xfrm>
            <a:off x="2474243" y="5767938"/>
            <a:ext cx="1121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where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297A5D-0A1A-473B-9583-C6D260C2BF10}"/>
              </a:ext>
            </a:extLst>
          </p:cNvPr>
          <p:cNvSpPr txBox="1"/>
          <p:nvPr/>
        </p:nvSpPr>
        <p:spPr>
          <a:xfrm>
            <a:off x="3559232" y="5740281"/>
            <a:ext cx="5128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(1 +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400" dirty="0"/>
              <a:t>and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/>
              <a:t>is the interest rate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7281D3-F1F1-4FE1-9190-D40D13F16B51}"/>
              </a:ext>
            </a:extLst>
          </p:cNvPr>
          <p:cNvSpPr txBox="1"/>
          <p:nvPr/>
        </p:nvSpPr>
        <p:spPr>
          <a:xfrm>
            <a:off x="2474243" y="6201946"/>
            <a:ext cx="1121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and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BCFD32-C70D-4238-B122-3BAE82EB17C1}"/>
              </a:ext>
            </a:extLst>
          </p:cNvPr>
          <p:cNvSpPr txBox="1"/>
          <p:nvPr/>
        </p:nvSpPr>
        <p:spPr>
          <a:xfrm>
            <a:off x="3559232" y="6174289"/>
            <a:ext cx="5128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/>
              <a:t>is the initial amount</a:t>
            </a:r>
          </a:p>
        </p:txBody>
      </p:sp>
    </p:spTree>
    <p:extLst>
      <p:ext uri="{BB962C8B-B14F-4D97-AF65-F5344CB8AC3E}">
        <p14:creationId xmlns:p14="http://schemas.microsoft.com/office/powerpoint/2010/main" val="325692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6" grpId="0"/>
      <p:bldP spid="229387" grpId="0"/>
      <p:bldP spid="229388" grpId="0"/>
      <p:bldP spid="229391" grpId="0"/>
      <p:bldP spid="229394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8925" y="795267"/>
            <a:ext cx="855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For interest compounding annually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0135" y="184951"/>
            <a:ext cx="8875690" cy="557213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The Compound interest formula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443304" y="3003629"/>
            <a:ext cx="64772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</a:t>
            </a:r>
            <a:r>
              <a:rPr lang="en-GB" dirty="0"/>
              <a:t> is the </a:t>
            </a:r>
            <a:r>
              <a:rPr lang="en-GB" dirty="0">
                <a:solidFill>
                  <a:srgbClr val="FF6600"/>
                </a:solidFill>
              </a:rPr>
              <a:t>future value </a:t>
            </a:r>
            <a:r>
              <a:rPr lang="en-GB" dirty="0"/>
              <a:t>or final balance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37104" y="1425888"/>
            <a:ext cx="3179512" cy="884493"/>
            <a:chOff x="2437104" y="1425888"/>
            <a:chExt cx="3179512" cy="884493"/>
          </a:xfrm>
        </p:grpSpPr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5346168" y="1446315"/>
              <a:ext cx="2704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dirty="0"/>
                <a:t>     </a:t>
              </a: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4581899" y="1848716"/>
              <a:ext cx="6992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88924" y="2624744"/>
            <a:ext cx="8550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Where: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438891" y="3576650"/>
            <a:ext cx="7596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GB" dirty="0"/>
              <a:t> is the </a:t>
            </a:r>
            <a:r>
              <a:rPr lang="en-GB" dirty="0">
                <a:solidFill>
                  <a:srgbClr val="FF6600"/>
                </a:solidFill>
              </a:rPr>
              <a:t>present value </a:t>
            </a:r>
            <a:r>
              <a:rPr lang="en-GB" dirty="0"/>
              <a:t>or amount originally invested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708891" y="4142017"/>
            <a:ext cx="64772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dirty="0"/>
              <a:t> is the </a:t>
            </a:r>
            <a:r>
              <a:rPr lang="en-GB" dirty="0">
                <a:solidFill>
                  <a:srgbClr val="FF6600"/>
                </a:solidFill>
              </a:rPr>
              <a:t>interest rate per year</a:t>
            </a:r>
            <a:endParaRPr lang="en-GB" dirty="0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1692912" y="4722039"/>
            <a:ext cx="64772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dirty="0"/>
              <a:t> is the </a:t>
            </a:r>
            <a:r>
              <a:rPr lang="en-GB" dirty="0">
                <a:solidFill>
                  <a:srgbClr val="FF6600"/>
                </a:solidFill>
              </a:rPr>
              <a:t>number of years</a:t>
            </a:r>
            <a:endParaRPr lang="en-GB" dirty="0"/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8F075503-F038-422E-B741-3E88CBB9EFAB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483A8A24-CAF2-4C52-B52E-4A2032538466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52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30" grpId="0"/>
      <p:bldP spid="31" grpId="0"/>
      <p:bldP spid="3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ersonalizad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B399F53B-1AAE-4215-9DA5-BDA6FF78F804}" vid="{0DD45F9A-902E-4534-A6C3-0C40942CC5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4_IBAA</Template>
  <TotalTime>143</TotalTime>
  <Words>2455</Words>
  <Application>Microsoft Office PowerPoint</Application>
  <PresentationFormat>On-screen Show (4:3)</PresentationFormat>
  <Paragraphs>492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Comic Sans MS</vt:lpstr>
      <vt:lpstr>Monotype Sorts</vt:lpstr>
      <vt:lpstr>Times New Roman</vt:lpstr>
      <vt:lpstr>Wingdings 2</vt:lpstr>
      <vt:lpstr>Theme1</vt:lpstr>
      <vt:lpstr>Compound interest</vt:lpstr>
      <vt:lpstr>PowerPoint Presentation</vt:lpstr>
      <vt:lpstr>Types of Interest</vt:lpstr>
      <vt:lpstr>Types of Interest</vt:lpstr>
      <vt:lpstr>Compound interest</vt:lpstr>
      <vt:lpstr>Compound interest </vt:lpstr>
      <vt:lpstr>Compound interest</vt:lpstr>
      <vt:lpstr>PowerPoint Presentation</vt:lpstr>
      <vt:lpstr>The Compound interest formula</vt:lpstr>
      <vt:lpstr>Compound interest</vt:lpstr>
      <vt:lpstr>The Compound interest formula</vt:lpstr>
      <vt:lpstr>Compound interest</vt:lpstr>
      <vt:lpstr>Interest earned</vt:lpstr>
      <vt:lpstr>Using a GDC for Compound Interest</vt:lpstr>
      <vt:lpstr>Using a GDC for compound interest - Casio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 interest</dc:title>
  <dc:creator>Mathssupport</dc:creator>
  <cp:lastModifiedBy>Orlando Hurtado</cp:lastModifiedBy>
  <cp:revision>11</cp:revision>
  <dcterms:created xsi:type="dcterms:W3CDTF">2020-03-17T11:52:23Z</dcterms:created>
  <dcterms:modified xsi:type="dcterms:W3CDTF">2023-12-30T09:09:29Z</dcterms:modified>
</cp:coreProperties>
</file>