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handoutMasterIdLst>
    <p:handoutMasterId r:id="rId18"/>
  </p:handoutMasterIdLst>
  <p:sldIdLst>
    <p:sldId id="342" r:id="rId2"/>
    <p:sldId id="330" r:id="rId3"/>
    <p:sldId id="340" r:id="rId4"/>
    <p:sldId id="341" r:id="rId5"/>
    <p:sldId id="339" r:id="rId6"/>
    <p:sldId id="337" r:id="rId7"/>
    <p:sldId id="338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15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12/30/2023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16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962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82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447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27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93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90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8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20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8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36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9415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693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30 December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12/30/2023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30 December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US" dirty="0"/>
              <a:t>Applications of geometric patterns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sz="2400" dirty="0"/>
              <a:t>LO: Solve problems involving geometric patterns.</a:t>
            </a:r>
            <a:endParaRPr lang="en-GB" sz="2400" dirty="0"/>
          </a:p>
          <a:p>
            <a:pPr marL="2743200" indent="-2743200" algn="l"/>
            <a:endParaRPr lang="en-GB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035479FC-6038-46B4-93E4-C4B9EC31EFA3}"/>
              </a:ext>
            </a:extLst>
          </p:cNvPr>
          <p:cNvSpPr/>
          <p:nvPr/>
        </p:nvSpPr>
        <p:spPr>
          <a:xfrm>
            <a:off x="8077200" y="614406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DB19C3D-C058-4289-ADAD-AE4D35FC337A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32911" y="3004849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At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47B0CCC-F177-4469-AA32-0D00364A8E3B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2BBFC33-E89F-4214-88A8-E013C982FECE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D550F1-314E-4C74-9520-5FF1E9A9FE0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15687" cy="5669280"/>
          </a:xfrm>
          <a:prstGeom prst="rect">
            <a:avLst/>
          </a:prstGeom>
        </p:spPr>
      </p:pic>
      <p:sp>
        <p:nvSpPr>
          <p:cNvPr id="15" name="11 Rectángulo">
            <a:extLst>
              <a:ext uri="{FF2B5EF4-FFF2-40B4-BE49-F238E27FC236}">
                <a16:creationId xmlns:a16="http://schemas.microsoft.com/office/drawing/2014/main" id="{F645C546-C19E-4B5D-9F20-56E7E487B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6" name="11 Rectángulo">
            <a:extLst>
              <a:ext uri="{FF2B5EF4-FFF2-40B4-BE49-F238E27FC236}">
                <a16:creationId xmlns:a16="http://schemas.microsoft.com/office/drawing/2014/main" id="{7A75F32E-E1B1-4E9B-9A80-438326A71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520000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0693782A-5483-494A-AD76-2972E933C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896" y="2519999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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4" name="Rectangle 4">
            <a:extLst>
              <a:ext uri="{FF2B5EF4-FFF2-40B4-BE49-F238E27FC236}">
                <a16:creationId xmlns:a16="http://schemas.microsoft.com/office/drawing/2014/main" id="{87805318-1299-43C3-8F17-540B62060145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77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32911" y="352708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E1 Type 500 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1" name="11 Rectángulo"/>
          <p:cNvSpPr>
            <a:spLocks noChangeArrowheads="1"/>
          </p:cNvSpPr>
          <p:nvPr/>
        </p:nvSpPr>
        <p:spPr bwMode="auto">
          <a:xfrm>
            <a:off x="2475595" y="3527079"/>
            <a:ext cx="13281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B2B065C-7B46-43AD-813E-46FA1D3CB283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1595239-5EE9-48B1-A96B-EAE79DD3E2F5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EFAEC4-1963-49B2-BB5F-17911FC9D66F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28679" cy="5669280"/>
          </a:xfrm>
          <a:prstGeom prst="rect">
            <a:avLst/>
          </a:prstGeom>
        </p:spPr>
      </p:pic>
      <p:sp>
        <p:nvSpPr>
          <p:cNvPr id="22" name="11 Rectángulo">
            <a:extLst>
              <a:ext uri="{FF2B5EF4-FFF2-40B4-BE49-F238E27FC236}">
                <a16:creationId xmlns:a16="http://schemas.microsoft.com/office/drawing/2014/main" id="{C674FB04-B15C-486E-BE33-A5C6438EA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004849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At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0E21749E-F3ED-434A-BA4E-E8C16F857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5AA06CC-B634-4F22-983B-D1AF71BB1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520000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CC860B72-20CB-484F-8F39-89B8E22E5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896" y="2519999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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13E59F81-2C1C-4A53-9513-9FE23613F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962289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E2 Type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8" name="Rectangle 4">
            <a:extLst>
              <a:ext uri="{FF2B5EF4-FFF2-40B4-BE49-F238E27FC236}">
                <a16:creationId xmlns:a16="http://schemas.microsoft.com/office/drawing/2014/main" id="{2B4F4FA0-995A-4F25-A6D6-138C0E6BD7B4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69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30" name="11 Rectángulo"/>
          <p:cNvSpPr>
            <a:spLocks noChangeArrowheads="1"/>
          </p:cNvSpPr>
          <p:nvPr/>
        </p:nvSpPr>
        <p:spPr bwMode="auto">
          <a:xfrm>
            <a:off x="132911" y="4477590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B3746DE-E1A3-44FB-907C-F0DB2596106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FFD9A5E-452D-47E5-8972-1A380DF1B2AB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AE7BBB-B6FF-4BBD-813F-4CB2FDBC83B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23686" cy="5669280"/>
          </a:xfrm>
          <a:prstGeom prst="rect">
            <a:avLst/>
          </a:prstGeom>
        </p:spPr>
      </p:pic>
      <p:sp>
        <p:nvSpPr>
          <p:cNvPr id="23" name="11 Rectángulo">
            <a:extLst>
              <a:ext uri="{FF2B5EF4-FFF2-40B4-BE49-F238E27FC236}">
                <a16:creationId xmlns:a16="http://schemas.microsoft.com/office/drawing/2014/main" id="{780522D4-7D25-47A6-A952-5D2C87897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52708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E1 Type 500 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AC3BCB52-5527-426A-BD7F-49EC645FB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595" y="3527079"/>
            <a:ext cx="13281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9D819B07-7C36-44B0-A813-A7EC1C840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004849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At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11471294-4CC7-4BDD-B99E-BD8040FA7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75C42D51-119E-49A2-97E9-C10B12309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520000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CAD319F9-2EF3-4E69-AF7F-D04AFE98C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896" y="2519999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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12FDA574-C19B-49B8-B3D9-7ADD2DBDA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962289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E2 Type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1DE50FD4-A9AD-497F-9869-D0457C740AB5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D7B9854-C409-4591-BB3E-8E8BAAA01AB6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B049EF-5D13-4CA0-AD7B-C6C6136A1B09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EDE7A8-41D4-41DC-95A5-42B693BBF2A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54787" cy="5669280"/>
          </a:xfrm>
          <a:prstGeom prst="rect">
            <a:avLst/>
          </a:prstGeom>
        </p:spPr>
      </p:pic>
      <p:sp>
        <p:nvSpPr>
          <p:cNvPr id="32" name="11 Rectángulo">
            <a:extLst>
              <a:ext uri="{FF2B5EF4-FFF2-40B4-BE49-F238E27FC236}">
                <a16:creationId xmlns:a16="http://schemas.microsoft.com/office/drawing/2014/main" id="{93C82DAB-A20E-4D1C-AF8A-D478AFCDF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4477590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AB377676-2F86-4679-AF44-8CB8B89E1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52708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E1 Type 500 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DB7F9044-C136-447A-A31E-F305761D5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595" y="3527079"/>
            <a:ext cx="13281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EC5B7519-0054-43B7-A6F8-33EEF4D776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004849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At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C3264E15-A80D-44AB-BCA7-379AD26701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2080E1A9-7A65-47FD-BDF9-88A56C61F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520000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80901334-028C-4053-9855-5B6762FCC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896" y="2519999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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AB2134D5-F383-44EB-93E9-DA1BFE8DF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962289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E2 Type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968D440A-7F9A-4178-A827-8875E39D0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0" y="4938083"/>
            <a:ext cx="21389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ALPHA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A9BF5D32-40F1-4C06-A56F-071137780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737" y="4938083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D23EFD5-17AE-4A20-AC61-C930B7B18C79}"/>
              </a:ext>
            </a:extLst>
          </p:cNvPr>
          <p:cNvSpPr/>
          <p:nvPr/>
        </p:nvSpPr>
        <p:spPr>
          <a:xfrm>
            <a:off x="6589566" y="3495909"/>
            <a:ext cx="411480" cy="228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A1F22DE-034C-4955-BEF0-0CB9486F559E}"/>
              </a:ext>
            </a:extLst>
          </p:cNvPr>
          <p:cNvSpPr/>
          <p:nvPr/>
        </p:nvSpPr>
        <p:spPr>
          <a:xfrm>
            <a:off x="8188363" y="5538492"/>
            <a:ext cx="318008" cy="347999"/>
          </a:xfrm>
          <a:custGeom>
            <a:avLst/>
            <a:gdLst>
              <a:gd name="connsiteX0" fmla="*/ 10064 w 318008"/>
              <a:gd name="connsiteY0" fmla="*/ 67403 h 347999"/>
              <a:gd name="connsiteX1" fmla="*/ 160732 w 318008"/>
              <a:gd name="connsiteY1" fmla="*/ 20644 h 347999"/>
              <a:gd name="connsiteX2" fmla="*/ 306205 w 318008"/>
              <a:gd name="connsiteY2" fmla="*/ 10253 h 347999"/>
              <a:gd name="connsiteX3" fmla="*/ 306205 w 318008"/>
              <a:gd name="connsiteY3" fmla="*/ 166117 h 347999"/>
              <a:gd name="connsiteX4" fmla="*/ 280228 w 318008"/>
              <a:gd name="connsiteY4" fmla="*/ 264831 h 347999"/>
              <a:gd name="connsiteX5" fmla="*/ 233469 w 318008"/>
              <a:gd name="connsiteY5" fmla="*/ 321981 h 347999"/>
              <a:gd name="connsiteX6" fmla="*/ 155537 w 318008"/>
              <a:gd name="connsiteY6" fmla="*/ 347958 h 347999"/>
              <a:gd name="connsiteX7" fmla="*/ 72410 w 318008"/>
              <a:gd name="connsiteY7" fmla="*/ 316785 h 347999"/>
              <a:gd name="connsiteX8" fmla="*/ 36042 w 318008"/>
              <a:gd name="connsiteY8" fmla="*/ 264831 h 347999"/>
              <a:gd name="connsiteX9" fmla="*/ 15260 w 318008"/>
              <a:gd name="connsiteY9" fmla="*/ 176508 h 347999"/>
              <a:gd name="connsiteX10" fmla="*/ 10064 w 318008"/>
              <a:gd name="connsiteY10" fmla="*/ 67403 h 34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18008" h="347999">
                <a:moveTo>
                  <a:pt x="10064" y="67403"/>
                </a:moveTo>
                <a:cubicBezTo>
                  <a:pt x="34309" y="41426"/>
                  <a:pt x="111375" y="30169"/>
                  <a:pt x="160732" y="20644"/>
                </a:cubicBezTo>
                <a:cubicBezTo>
                  <a:pt x="210089" y="11119"/>
                  <a:pt x="281960" y="-13992"/>
                  <a:pt x="306205" y="10253"/>
                </a:cubicBezTo>
                <a:cubicBezTo>
                  <a:pt x="330450" y="34498"/>
                  <a:pt x="310534" y="123687"/>
                  <a:pt x="306205" y="166117"/>
                </a:cubicBezTo>
                <a:cubicBezTo>
                  <a:pt x="301876" y="208547"/>
                  <a:pt x="292351" y="238854"/>
                  <a:pt x="280228" y="264831"/>
                </a:cubicBezTo>
                <a:cubicBezTo>
                  <a:pt x="268105" y="290808"/>
                  <a:pt x="254251" y="308127"/>
                  <a:pt x="233469" y="321981"/>
                </a:cubicBezTo>
                <a:cubicBezTo>
                  <a:pt x="212687" y="335835"/>
                  <a:pt x="182380" y="348824"/>
                  <a:pt x="155537" y="347958"/>
                </a:cubicBezTo>
                <a:cubicBezTo>
                  <a:pt x="128694" y="347092"/>
                  <a:pt x="92326" y="330639"/>
                  <a:pt x="72410" y="316785"/>
                </a:cubicBezTo>
                <a:cubicBezTo>
                  <a:pt x="52494" y="302931"/>
                  <a:pt x="45567" y="288210"/>
                  <a:pt x="36042" y="264831"/>
                </a:cubicBezTo>
                <a:cubicBezTo>
                  <a:pt x="26517" y="241452"/>
                  <a:pt x="17858" y="204217"/>
                  <a:pt x="15260" y="176508"/>
                </a:cubicBezTo>
                <a:cubicBezTo>
                  <a:pt x="12662" y="148799"/>
                  <a:pt x="-14181" y="93380"/>
                  <a:pt x="10064" y="67403"/>
                </a:cubicBezTo>
                <a:close/>
              </a:path>
            </a:pathLst>
          </a:custGeom>
          <a:noFill/>
          <a:ln w="254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1BD7C184-706A-4E76-A614-3547643EAD77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4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9" name="11 Rectángulo"/>
          <p:cNvSpPr>
            <a:spLocks noChangeArrowheads="1"/>
          </p:cNvSpPr>
          <p:nvPr/>
        </p:nvSpPr>
        <p:spPr bwMode="auto">
          <a:xfrm>
            <a:off x="145218" y="5374292"/>
            <a:ext cx="4277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So, x = 34.0323, it will take approximately 34 weeks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D7B9854-C409-4591-BB3E-8E8BAAA01AB6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B049EF-5D13-4CA0-AD7B-C6C6136A1B09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11 Rectángulo">
            <a:extLst>
              <a:ext uri="{FF2B5EF4-FFF2-40B4-BE49-F238E27FC236}">
                <a16:creationId xmlns:a16="http://schemas.microsoft.com/office/drawing/2014/main" id="{77D056FF-87D3-4551-910B-4CE26CFAF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4477590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8C07C767-57F1-44A6-BC1D-4ADADD485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52708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E1 Type 500 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4B8522A2-1FD9-465B-A7B3-174C08D96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5595" y="3527079"/>
            <a:ext cx="13281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D3914397-2EC5-4A35-84C2-77A4FB775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004849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At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ENTER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002A63F3-C937-49F6-83FE-2FD82C6C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BEEB8C2B-0ECA-4B77-AE63-648E6E82B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520000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CAE5788F-D349-44CB-BC06-2A2F36A39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896" y="2519999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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E9889048-2603-4F90-9E22-332F9F70A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1" y="3962289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In E2 Type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EE32E6C1-B022-4CFA-AAF6-4E0CD4273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910" y="4938083"/>
            <a:ext cx="21389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ALPHA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0CE374AF-45B7-41C0-9AF8-92AC39B5EF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5737" y="4938083"/>
            <a:ext cx="1714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  <a:endParaRPr lang="en-GB" dirty="0">
              <a:solidFill>
                <a:srgbClr val="FF66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F09D44-C4F5-4267-ACD4-0BC0C8AC994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41712" cy="5669280"/>
          </a:xfrm>
          <a:prstGeom prst="rect">
            <a:avLst/>
          </a:prstGeom>
        </p:spPr>
      </p:pic>
      <p:sp>
        <p:nvSpPr>
          <p:cNvPr id="34" name="Rectangle 4">
            <a:extLst>
              <a:ext uri="{FF2B5EF4-FFF2-40B4-BE49-F238E27FC236}">
                <a16:creationId xmlns:a16="http://schemas.microsoft.com/office/drawing/2014/main" id="{1A779FDA-7959-4403-A7DC-0948E8253AB5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3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22248" y="2182401"/>
            <a:ext cx="84215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 a person deposits $1 000 in a saving account which pays interest at a rate of 5% annually, and makes no other deposits or withdrawals. 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95906" y="3947357"/>
            <a:ext cx="43107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At the beginning there will be: </a:t>
            </a:r>
            <a:endParaRPr lang="en-GB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5906" y="783193"/>
            <a:ext cx="84478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In real-life situations we can see examples of geometric patterns.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95906" y="1720736"/>
            <a:ext cx="3179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dirty="0"/>
              <a:t>Compound interest: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2248" y="3433070"/>
            <a:ext cx="793115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How much will be in the account after 10 years?</a:t>
            </a:r>
          </a:p>
        </p:txBody>
      </p:sp>
      <p:sp>
        <p:nvSpPr>
          <p:cNvPr id="2" name="Rectangle 1"/>
          <p:cNvSpPr/>
          <p:nvPr/>
        </p:nvSpPr>
        <p:spPr>
          <a:xfrm>
            <a:off x="4433025" y="3924540"/>
            <a:ext cx="1212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$1 000 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695914" y="3855857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endParaRPr lang="en-GB" dirty="0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74157" y="4380380"/>
            <a:ext cx="4017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one year there will be: 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327675" y="4408851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$1 000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696522" y="4374609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2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335029" y="4397016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$1 050 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74157" y="4893784"/>
            <a:ext cx="4136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two years there will be: 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4327675" y="4922255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$1 050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105309" y="4870516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3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6335029" y="4910420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$1 102.50 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4633" y="5417760"/>
            <a:ext cx="43588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three years there will be: 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4308151" y="5446231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$1 102.50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408982" y="5431628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4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769850" y="5431628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$1 157.63 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222248" y="6083323"/>
            <a:ext cx="8336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type of sequences is 1000, 1050, 1102.5, 1157.63…? </a:t>
            </a:r>
            <a:endParaRPr lang="en-GB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1828B3F-55CE-41AF-B4E3-842704D2822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B87B557D-2FFC-4724-ACAB-BF97BC5EA9AE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9" grpId="0"/>
      <p:bldP spid="24" grpId="0"/>
      <p:bldP spid="40" grpId="0"/>
      <p:bldP spid="41" grpId="0"/>
      <p:bldP spid="43" grpId="0"/>
      <p:bldP spid="2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67540" y="4703093"/>
            <a:ext cx="5181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 amount of money in the account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61822" y="1253712"/>
            <a:ext cx="3995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dirty="0"/>
              <a:t>Geometric sequence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154633" y="2722752"/>
            <a:ext cx="88191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How do you calculate the amount of money (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) after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dirty="0"/>
              <a:t> years given the interest rate (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/>
              <a:t>) and the initial amount of money (The Principal) (</a:t>
            </a:r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dirty="0"/>
              <a:t>)?</a:t>
            </a:r>
          </a:p>
        </p:txBody>
      </p:sp>
      <p:sp>
        <p:nvSpPr>
          <p:cNvPr id="2" name="Rectangle 1"/>
          <p:cNvSpPr/>
          <p:nvPr/>
        </p:nvSpPr>
        <p:spPr>
          <a:xfrm>
            <a:off x="825655" y="4719833"/>
            <a:ext cx="62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dirty="0"/>
              <a:t>=</a:t>
            </a:r>
            <a:endParaRPr lang="en-GB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020541" y="1812388"/>
            <a:ext cx="2228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With 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/>
              <a:t>= 1000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633359" y="5654774"/>
            <a:ext cx="7406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The interest rate (a percentage, written as a decimal)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930755" y="5654773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dirty="0"/>
              <a:t>= </a:t>
            </a:r>
            <a:endParaRPr lang="en-GB" b="1" dirty="0">
              <a:solidFill>
                <a:srgbClr val="FA00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41820" y="5130909"/>
            <a:ext cx="5407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The principal (initial amount of money)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39576" y="5126088"/>
            <a:ext cx="702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69459" y="6139849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Number of years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930755" y="6179691"/>
            <a:ext cx="611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361" y="735169"/>
            <a:ext cx="8336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type of sequences is 1000, 1050, 1102.5, 1157.63…?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825248" y="231223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= 1.05</a:t>
            </a:r>
            <a:r>
              <a:rPr lang="en-GB" dirty="0"/>
              <a:t>  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971690" y="4037367"/>
            <a:ext cx="24406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/>
              <a:t>=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</a:rPr>
              <a:t>(</a:t>
            </a:r>
            <a:r>
              <a:rPr lang="en-GB" sz="3200" b="1" i="1" dirty="0">
                <a:latin typeface="Times New Roman" panose="02020603050405020304" pitchFamily="18" charset="0"/>
              </a:rPr>
              <a:t>1 + </a:t>
            </a:r>
            <a:r>
              <a:rPr lang="en-GB" sz="3200" b="1" baseline="-25000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sz="3200" b="1" dirty="0">
                <a:latin typeface="Times New Roman" panose="02020603050405020304" pitchFamily="18" charset="0"/>
              </a:rPr>
              <a:t>)</a:t>
            </a:r>
            <a:r>
              <a:rPr lang="en-GB" sz="3200" b="1" i="1" baseline="30000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endParaRPr lang="en-GB" sz="3200" b="1" baseline="30000" dirty="0">
              <a:solidFill>
                <a:srgbClr val="00B050"/>
              </a:solidFill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1A9A419-B5A5-45E4-A8AF-4749E9A0363C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19B3499-F67D-4016-AF82-90D4CF609A4F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7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1" grpId="0"/>
      <p:bldP spid="43" grpId="0"/>
      <p:bldP spid="2" grpId="0"/>
      <p:bldP spid="21" grpId="0"/>
      <p:bldP spid="22" grpId="0"/>
      <p:bldP spid="26" grpId="0"/>
      <p:bldP spid="28" grpId="0"/>
      <p:bldP spid="30" grpId="0"/>
      <p:bldP spid="32" grpId="0"/>
      <p:bldP spid="34" grpId="0"/>
      <p:bldP spid="36" grpId="0"/>
      <p:bldP spid="2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01722" y="2571596"/>
            <a:ext cx="5181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 amount of money in the account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9837" y="2588336"/>
            <a:ext cx="62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dirty="0"/>
              <a:t>=</a:t>
            </a:r>
            <a:endParaRPr lang="en-GB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567541" y="3523277"/>
            <a:ext cx="7406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The interest rate (a percentage, written as a decimal)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64937" y="3523276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dirty="0"/>
              <a:t>= </a:t>
            </a:r>
            <a:endParaRPr lang="en-GB" b="1" dirty="0">
              <a:solidFill>
                <a:srgbClr val="FA00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476002" y="2999412"/>
            <a:ext cx="5407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The principal (initial amount of money)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73758" y="2994591"/>
            <a:ext cx="702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03641" y="4008352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Number of years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64937" y="4048194"/>
            <a:ext cx="611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362" y="735169"/>
            <a:ext cx="88523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happens if the interest is compounded more than once each year?</a:t>
            </a:r>
            <a:endParaRPr lang="en-GB" dirty="0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891146" y="5336274"/>
            <a:ext cx="2671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/>
              <a:t>=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</a:rPr>
              <a:t>(</a:t>
            </a:r>
            <a:r>
              <a:rPr lang="en-GB" sz="3200" b="1" i="1" dirty="0">
                <a:latin typeface="Times New Roman" panose="02020603050405020304" pitchFamily="18" charset="0"/>
              </a:rPr>
              <a:t>1 +    </a:t>
            </a:r>
            <a:r>
              <a:rPr lang="en-GB" sz="3200" b="1" dirty="0">
                <a:latin typeface="Times New Roman" panose="02020603050405020304" pitchFamily="18" charset="0"/>
              </a:rPr>
              <a:t>)</a:t>
            </a:r>
            <a:r>
              <a:rPr lang="en-GB" sz="3200" b="1" i="1" baseline="300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r>
              <a:rPr lang="en-GB" sz="3200" b="1" i="1" baseline="300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endParaRPr lang="en-GB" sz="32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362" y="2021719"/>
            <a:ext cx="8073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Let say that the interest is compounded </a:t>
            </a:r>
            <a:r>
              <a:rPr lang="en-GB" b="1" i="1" dirty="0">
                <a:solidFill>
                  <a:srgbClr val="8238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times each year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476002" y="4470017"/>
            <a:ext cx="75264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7030A0"/>
                </a:solidFill>
              </a:rPr>
              <a:t>Number of times per year that interest is compounded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837298" y="4509859"/>
            <a:ext cx="697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1244" y="5267262"/>
            <a:ext cx="277175" cy="558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752632" y="559415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99994" y="5680420"/>
            <a:ext cx="274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8B7E7B7C-7403-4637-AE48-BC4C6ACF201C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DFAD66A-073F-4D58-B01F-ADC43C0CAE24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7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22" grpId="0"/>
      <p:bldP spid="26" grpId="0"/>
      <p:bldP spid="28" grpId="0"/>
      <p:bldP spid="30" grpId="0"/>
      <p:bldP spid="32" grpId="0"/>
      <p:bldP spid="34" grpId="0"/>
      <p:bldP spid="36" grpId="0"/>
      <p:bldP spid="37" grpId="0"/>
      <p:bldP spid="3" grpId="0"/>
      <p:bldP spid="18" grpId="0"/>
      <p:bldP spid="19" grpId="0"/>
      <p:bldP spid="4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6463148" y="311434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22248" y="3158843"/>
            <a:ext cx="39162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In this geometric sequence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138515" y="3129779"/>
            <a:ext cx="1253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= 1.07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95906" y="4147389"/>
            <a:ext cx="7217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r>
              <a:rPr lang="en-GB" dirty="0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5757506" y="3117513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860377" y="1772179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a) How many rabbits were present after 15 weeks?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22248" y="2219704"/>
            <a:ext cx="8569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is a fixed percentage increase each week, so the population forms a geometric sequence.</a:t>
            </a: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7980767" y="3046170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dirty="0"/>
              <a:t> = 0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2248" y="3633102"/>
            <a:ext cx="39162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One week later</a:t>
            </a: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6463148" y="3634845"/>
            <a:ext cx="1476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 </a:t>
            </a:r>
            <a:r>
              <a:rPr lang="en-US" dirty="0"/>
              <a:t>× 1.07</a:t>
            </a:r>
            <a:endParaRPr lang="en-GB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5757506" y="3638009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2</a:t>
            </a:r>
            <a:r>
              <a:rPr lang="en-GB" dirty="0"/>
              <a:t> =</a:t>
            </a: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7994842" y="3584384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dirty="0"/>
              <a:t> = 1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3401993" y="4719780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= 15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090434" y="4651855"/>
            <a:ext cx="3078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15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15</a:t>
            </a:r>
            <a:endParaRPr lang="en-GB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5411035" y="5293440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16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≈ 137.95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708602" y="5916963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were 138 rabbits after 15 weeks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E424875-10BF-4E57-BFDA-2B501E25A76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5EFC006-C298-46AD-B449-61FB5D1E847D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8" grpId="0"/>
      <p:bldP spid="744459" grpId="0"/>
      <p:bldP spid="744460" grpId="0"/>
      <p:bldP spid="744461" grpId="0" animBg="1"/>
      <p:bldP spid="24" grpId="0"/>
      <p:bldP spid="25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860377" y="1245897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47681" y="2664998"/>
            <a:ext cx="7217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r>
              <a:rPr lang="en-GB" dirty="0"/>
              <a:t>.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3553768" y="3237389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= 30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242209" y="3169464"/>
            <a:ext cx="29931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30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30</a:t>
            </a:r>
            <a:endParaRPr lang="en-GB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5562810" y="3811049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31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≈ 380.61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860377" y="4634604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were 381 rabbits after 30 weeks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860377" y="2086503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b) How many rabbits were present after 30 weeks?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7B41001-4DA1-4298-899A-5CD96B6652DB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F0F7728-8D81-445B-A14E-6B6889588E1F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9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61" grpId="0" animBg="1"/>
      <p:bldP spid="24" grpId="0"/>
      <p:bldP spid="47" grpId="0"/>
      <p:bldP spid="48" grpId="0"/>
      <p:bldP spid="49" grpId="0"/>
      <p:bldP spid="50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1000" y="2176888"/>
            <a:ext cx="51651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</a:t>
            </a:r>
          </a:p>
          <a:p>
            <a:pPr eaLnBrk="1" hangingPunct="1"/>
            <a:r>
              <a:rPr lang="en-GB" dirty="0"/>
              <a:t>         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4065823" y="2546220"/>
            <a:ext cx="4370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after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weeks there will be 500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442979" y="3176375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860377" y="1755006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c) How long would it take for population to reach 500?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74415" y="3763182"/>
            <a:ext cx="419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To solve this equation we are going to use the GDC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7B8DCFF-422A-4F0E-8DA1-5365BB6AFB67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DC3DBBD8-4816-4E36-966A-77269C0F9F5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2E3FF6B-5748-4D1A-8240-01D8B3155D0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27055" y="3744352"/>
            <a:ext cx="1328079" cy="2971800"/>
          </a:xfrm>
          <a:prstGeom prst="rect">
            <a:avLst/>
          </a:prstGeom>
        </p:spPr>
      </p:pic>
      <p:sp>
        <p:nvSpPr>
          <p:cNvPr id="16" name="Text Box 4">
            <a:extLst>
              <a:ext uri="{FF2B5EF4-FFF2-40B4-BE49-F238E27FC236}">
                <a16:creationId xmlns:a16="http://schemas.microsoft.com/office/drawing/2014/main" id="{F484A156-C449-4958-AB6E-7F4121397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5415" y="2926400"/>
            <a:ext cx="234435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dirty="0"/>
              <a:t>Texas Instruments</a:t>
            </a:r>
            <a:endParaRPr lang="en-GB" dirty="0"/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983FC49-707B-4015-A4F9-CE6D8D90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</p:spTree>
    <p:extLst>
      <p:ext uri="{BB962C8B-B14F-4D97-AF65-F5344CB8AC3E}">
        <p14:creationId xmlns:p14="http://schemas.microsoft.com/office/powerpoint/2010/main" val="292607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/>
      <p:bldP spid="48" grpId="0"/>
      <p:bldP spid="10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599" y="1998000"/>
            <a:ext cx="34698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68B7C32-1A4D-4B33-BF15-E7C690B144A1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F9F8E6B-24FD-4AFE-BA9E-6BA4AB9B3063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7C3DA1-5BA8-404C-A513-659CDEBA862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41712" cy="5669280"/>
          </a:xfrm>
          <a:prstGeom prst="rect">
            <a:avLst/>
          </a:prstGeom>
        </p:spPr>
      </p:pic>
      <p:sp>
        <p:nvSpPr>
          <p:cNvPr id="15" name="11 Rectángulo">
            <a:extLst>
              <a:ext uri="{FF2B5EF4-FFF2-40B4-BE49-F238E27FC236}">
                <a16:creationId xmlns:a16="http://schemas.microsoft.com/office/drawing/2014/main" id="{0B2B075A-251F-48B4-95D8-5072EAD49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" y="2520000"/>
            <a:ext cx="3469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A067B60D-F81C-4342-A9D4-DCF1C4CFB896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51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F455A-277C-4125-8DB3-2E225C203B78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B2428FB-B5E4-4A04-9A15-2D281A32938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5BA20F-C61E-4CC6-A023-8F2BFF4204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09360" y="822960"/>
            <a:ext cx="2514673" cy="5669280"/>
          </a:xfrm>
          <a:prstGeom prst="rect">
            <a:avLst/>
          </a:prstGeom>
        </p:spPr>
      </p:pic>
      <p:sp>
        <p:nvSpPr>
          <p:cNvPr id="14" name="11 Rectángulo">
            <a:extLst>
              <a:ext uri="{FF2B5EF4-FFF2-40B4-BE49-F238E27FC236}">
                <a16:creationId xmlns:a16="http://schemas.microsoft.com/office/drawing/2014/main" id="{7BCD4E6D-7F6A-442C-A8AE-6C0943BA5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BF6DCA52-FE1D-459C-9082-CD6FF8B86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2520000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MATH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FB4140B0-46A5-4845-8E29-6DB7F27DD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1896" y="2519999"/>
            <a:ext cx="25146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  <a:sym typeface="Wingdings 3" panose="05040102010807070707" pitchFamily="18" charset="2"/>
              </a:rPr>
              <a:t>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8CD8AEDD-20CD-429A-B0A4-0BF1269DD9BB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dirty="0">
                <a:solidFill>
                  <a:schemeClr val="accent2"/>
                </a:solidFill>
                <a:latin typeface="Comic Sans MS" panose="030F0702030302020204" pitchFamily="66" charset="0"/>
              </a:rPr>
              <a:t>: Texas Instruments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0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10</TotalTime>
  <Words>931</Words>
  <Application>Microsoft Office PowerPoint</Application>
  <PresentationFormat>On-screen Show (4:3)</PresentationFormat>
  <Paragraphs>174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Comic Sans MS</vt:lpstr>
      <vt:lpstr>Times New Roman</vt:lpstr>
      <vt:lpstr>Wingdings 2</vt:lpstr>
      <vt:lpstr>Theme1</vt:lpstr>
      <vt:lpstr>Applications of geometric patterns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geometric patterns</dc:title>
  <dc:creator>Mathssupport</dc:creator>
  <cp:lastModifiedBy>Orlando Hurtado</cp:lastModifiedBy>
  <cp:revision>4</cp:revision>
  <dcterms:created xsi:type="dcterms:W3CDTF">2020-09-11T12:13:23Z</dcterms:created>
  <dcterms:modified xsi:type="dcterms:W3CDTF">2023-12-30T09:01:53Z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