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6"/>
  </p:notesMasterIdLst>
  <p:handoutMasterIdLst>
    <p:handoutMasterId r:id="rId17"/>
  </p:handoutMasterIdLst>
  <p:sldIdLst>
    <p:sldId id="342" r:id="rId2"/>
    <p:sldId id="330" r:id="rId3"/>
    <p:sldId id="340" r:id="rId4"/>
    <p:sldId id="341" r:id="rId5"/>
    <p:sldId id="339" r:id="rId6"/>
    <p:sldId id="337" r:id="rId7"/>
    <p:sldId id="338" r:id="rId8"/>
    <p:sldId id="331" r:id="rId9"/>
    <p:sldId id="332" r:id="rId10"/>
    <p:sldId id="333" r:id="rId11"/>
    <p:sldId id="334" r:id="rId12"/>
    <p:sldId id="335" r:id="rId13"/>
    <p:sldId id="336" r:id="rId14"/>
    <p:sldId id="315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2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73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11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89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12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490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13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5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3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127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93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90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6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387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7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20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8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01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9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72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10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738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30 December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12/30/2023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30 December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Autofit/>
          </a:bodyPr>
          <a:lstStyle/>
          <a:p>
            <a:r>
              <a:rPr lang="en-US" dirty="0"/>
              <a:t>Applications of geometric patterns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/>
          </a:bodyPr>
          <a:lstStyle/>
          <a:p>
            <a:pPr marL="633413" indent="-633413"/>
            <a:r>
              <a:rPr lang="en-US" sz="2400" dirty="0"/>
              <a:t>LO: Solve problems involving geometric patterns.</a:t>
            </a:r>
            <a:endParaRPr lang="en-GB" sz="2400" dirty="0"/>
          </a:p>
          <a:p>
            <a:pPr marL="2743200" indent="-2743200" algn="l"/>
            <a:endParaRPr lang="en-GB" sz="2400" dirty="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035479FC-6038-46B4-93E4-C4B9EC31EFA3}"/>
              </a:ext>
            </a:extLst>
          </p:cNvPr>
          <p:cNvSpPr/>
          <p:nvPr/>
        </p:nvSpPr>
        <p:spPr>
          <a:xfrm>
            <a:off x="8077200" y="614406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0DB19C3D-C058-4289-ADAD-AE4D35FC337A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998000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Select 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Equation</a:t>
            </a:r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 from the main MENU</a:t>
            </a:r>
          </a:p>
        </p:txBody>
      </p:sp>
      <p:sp>
        <p:nvSpPr>
          <p:cNvPr id="13" name="11 Rectángulo"/>
          <p:cNvSpPr>
            <a:spLocks noChangeArrowheads="1"/>
          </p:cNvSpPr>
          <p:nvPr/>
        </p:nvSpPr>
        <p:spPr bwMode="auto">
          <a:xfrm>
            <a:off x="111600" y="2520000"/>
            <a:ext cx="427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F3: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</a:rPr>
              <a:t>Solver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14" name="11 Rectángulo"/>
          <p:cNvSpPr>
            <a:spLocks noChangeArrowheads="1"/>
          </p:cNvSpPr>
          <p:nvPr/>
        </p:nvSpPr>
        <p:spPr bwMode="auto">
          <a:xfrm>
            <a:off x="111599" y="3204000"/>
            <a:ext cx="3754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500 = 50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(1.07)^X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09736" y="1328617"/>
            <a:ext cx="2617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endParaRPr lang="en-GB" dirty="0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1517995" y="834711"/>
            <a:ext cx="2784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500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D47B0CCC-F177-4469-AA32-0D00364A8E3B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2BBFC33-E89F-4214-88A8-E013C982FECE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AEE61D-A7CE-477B-93AF-C6D950FC94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822960"/>
            <a:ext cx="2981325" cy="5686425"/>
          </a:xfrm>
          <a:prstGeom prst="rect">
            <a:avLst/>
          </a:prstGeom>
        </p:spPr>
      </p:pic>
      <p:sp>
        <p:nvSpPr>
          <p:cNvPr id="15" name="Rectangle 4">
            <a:extLst>
              <a:ext uri="{FF2B5EF4-FFF2-40B4-BE49-F238E27FC236}">
                <a16:creationId xmlns:a16="http://schemas.microsoft.com/office/drawing/2014/main" id="{1F204823-415E-40CE-9DA0-B045FDBF228E}"/>
              </a:ext>
            </a:extLst>
          </p:cNvPr>
          <p:cNvSpPr txBox="1">
            <a:spLocks noChangeArrowheads="1"/>
          </p:cNvSpPr>
          <p:nvPr/>
        </p:nvSpPr>
        <p:spPr>
          <a:xfrm>
            <a:off x="147267" y="150829"/>
            <a:ext cx="7772400" cy="561975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Casio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81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1 Rectángulo"/>
          <p:cNvSpPr>
            <a:spLocks noChangeArrowheads="1"/>
          </p:cNvSpPr>
          <p:nvPr/>
        </p:nvSpPr>
        <p:spPr bwMode="auto">
          <a:xfrm>
            <a:off x="111600" y="1998000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Select 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Equation</a:t>
            </a:r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 from the main MENU</a:t>
            </a:r>
          </a:p>
        </p:txBody>
      </p:sp>
      <p:sp>
        <p:nvSpPr>
          <p:cNvPr id="17" name="11 Rectángulo"/>
          <p:cNvSpPr>
            <a:spLocks noChangeArrowheads="1"/>
          </p:cNvSpPr>
          <p:nvPr/>
        </p:nvSpPr>
        <p:spPr bwMode="auto">
          <a:xfrm>
            <a:off x="111600" y="2520000"/>
            <a:ext cx="427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F3: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</a:rPr>
              <a:t>Solver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18" name="11 Rectángulo"/>
          <p:cNvSpPr>
            <a:spLocks noChangeArrowheads="1"/>
          </p:cNvSpPr>
          <p:nvPr/>
        </p:nvSpPr>
        <p:spPr bwMode="auto">
          <a:xfrm>
            <a:off x="111599" y="3204000"/>
            <a:ext cx="3754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500 = 50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(1.07)^X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109736" y="1328617"/>
            <a:ext cx="2617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endParaRPr lang="en-GB" dirty="0"/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1517995" y="834711"/>
            <a:ext cx="2784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500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21" name="11 Rectángulo"/>
          <p:cNvSpPr>
            <a:spLocks noChangeArrowheads="1"/>
          </p:cNvSpPr>
          <p:nvPr/>
        </p:nvSpPr>
        <p:spPr bwMode="auto">
          <a:xfrm>
            <a:off x="111600" y="3872647"/>
            <a:ext cx="427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9B2B065C-7B46-43AD-813E-46FA1D3CB283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1595239-5EE9-48B1-A96B-EAE79DD3E2F5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71BCAD-4DB3-4C0D-A695-27548B8CA1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822960"/>
            <a:ext cx="2990850" cy="5676900"/>
          </a:xfrm>
          <a:prstGeom prst="rect">
            <a:avLst/>
          </a:prstGeom>
        </p:spPr>
      </p:pic>
      <p:sp>
        <p:nvSpPr>
          <p:cNvPr id="22" name="Rectangle 4">
            <a:extLst>
              <a:ext uri="{FF2B5EF4-FFF2-40B4-BE49-F238E27FC236}">
                <a16:creationId xmlns:a16="http://schemas.microsoft.com/office/drawing/2014/main" id="{488E2F80-AA41-4937-AE2F-9A7D61ABDB04}"/>
              </a:ext>
            </a:extLst>
          </p:cNvPr>
          <p:cNvSpPr txBox="1">
            <a:spLocks noChangeArrowheads="1"/>
          </p:cNvSpPr>
          <p:nvPr/>
        </p:nvSpPr>
        <p:spPr>
          <a:xfrm>
            <a:off x="147267" y="150829"/>
            <a:ext cx="7772400" cy="561975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Casio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77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1 Rectángulo"/>
          <p:cNvSpPr>
            <a:spLocks noChangeArrowheads="1"/>
          </p:cNvSpPr>
          <p:nvPr/>
        </p:nvSpPr>
        <p:spPr bwMode="auto">
          <a:xfrm>
            <a:off x="111600" y="1998000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Select 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Equation</a:t>
            </a:r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 from the main MENU</a:t>
            </a:r>
          </a:p>
        </p:txBody>
      </p:sp>
      <p:sp>
        <p:nvSpPr>
          <p:cNvPr id="18" name="11 Rectángulo"/>
          <p:cNvSpPr>
            <a:spLocks noChangeArrowheads="1"/>
          </p:cNvSpPr>
          <p:nvPr/>
        </p:nvSpPr>
        <p:spPr bwMode="auto">
          <a:xfrm>
            <a:off x="111601" y="2520000"/>
            <a:ext cx="270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F3: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</a:rPr>
              <a:t>Solver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19" name="11 Rectángulo"/>
          <p:cNvSpPr>
            <a:spLocks noChangeArrowheads="1"/>
          </p:cNvSpPr>
          <p:nvPr/>
        </p:nvSpPr>
        <p:spPr bwMode="auto">
          <a:xfrm>
            <a:off x="111599" y="3204000"/>
            <a:ext cx="3754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500 = 50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(1.07)^X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109736" y="1328617"/>
            <a:ext cx="2617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endParaRPr lang="en-GB" dirty="0"/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1517995" y="834711"/>
            <a:ext cx="2784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500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22" name="11 Rectángulo"/>
          <p:cNvSpPr>
            <a:spLocks noChangeArrowheads="1"/>
          </p:cNvSpPr>
          <p:nvPr/>
        </p:nvSpPr>
        <p:spPr bwMode="auto">
          <a:xfrm>
            <a:off x="111601" y="3872647"/>
            <a:ext cx="95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30" name="11 Rectángulo"/>
          <p:cNvSpPr>
            <a:spLocks noChangeArrowheads="1"/>
          </p:cNvSpPr>
          <p:nvPr/>
        </p:nvSpPr>
        <p:spPr bwMode="auto">
          <a:xfrm>
            <a:off x="109736" y="4395383"/>
            <a:ext cx="9552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AB3746DE-E1A3-44FB-907C-F0DB25961069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1FFD9A5E-452D-47E5-8972-1A380DF1B2AB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98A175-4192-42CE-9E09-0A864989FDB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43600" y="822960"/>
            <a:ext cx="2952750" cy="5676900"/>
          </a:xfrm>
          <a:prstGeom prst="rect">
            <a:avLst/>
          </a:prstGeom>
        </p:spPr>
      </p:pic>
      <p:sp>
        <p:nvSpPr>
          <p:cNvPr id="23" name="Rectangle 4">
            <a:extLst>
              <a:ext uri="{FF2B5EF4-FFF2-40B4-BE49-F238E27FC236}">
                <a16:creationId xmlns:a16="http://schemas.microsoft.com/office/drawing/2014/main" id="{C6F3324C-0D0F-49C3-A771-BA0033097126}"/>
              </a:ext>
            </a:extLst>
          </p:cNvPr>
          <p:cNvSpPr txBox="1">
            <a:spLocks noChangeArrowheads="1"/>
          </p:cNvSpPr>
          <p:nvPr/>
        </p:nvSpPr>
        <p:spPr>
          <a:xfrm>
            <a:off x="147267" y="150829"/>
            <a:ext cx="7772400" cy="561975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Casio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93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1 Rectángulo"/>
          <p:cNvSpPr>
            <a:spLocks noChangeArrowheads="1"/>
          </p:cNvSpPr>
          <p:nvPr/>
        </p:nvSpPr>
        <p:spPr bwMode="auto">
          <a:xfrm>
            <a:off x="111600" y="1998000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Select 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Equation</a:t>
            </a:r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 from the main MENU</a:t>
            </a:r>
          </a:p>
        </p:txBody>
      </p:sp>
      <p:sp>
        <p:nvSpPr>
          <p:cNvPr id="22" name="11 Rectángulo"/>
          <p:cNvSpPr>
            <a:spLocks noChangeArrowheads="1"/>
          </p:cNvSpPr>
          <p:nvPr/>
        </p:nvSpPr>
        <p:spPr bwMode="auto">
          <a:xfrm>
            <a:off x="111600" y="2520000"/>
            <a:ext cx="427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F3: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</a:rPr>
              <a:t>Solver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4" name="11 Rectángulo"/>
          <p:cNvSpPr>
            <a:spLocks noChangeArrowheads="1"/>
          </p:cNvSpPr>
          <p:nvPr/>
        </p:nvSpPr>
        <p:spPr bwMode="auto">
          <a:xfrm>
            <a:off x="111599" y="3204000"/>
            <a:ext cx="3754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500 = 50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(1.07)^X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109736" y="1328617"/>
            <a:ext cx="2617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endParaRPr lang="en-GB" dirty="0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1517995" y="834711"/>
            <a:ext cx="2784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500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27" name="11 Rectángulo"/>
          <p:cNvSpPr>
            <a:spLocks noChangeArrowheads="1"/>
          </p:cNvSpPr>
          <p:nvPr/>
        </p:nvSpPr>
        <p:spPr bwMode="auto">
          <a:xfrm>
            <a:off x="111600" y="3872647"/>
            <a:ext cx="427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8" name="11 Rectángulo"/>
          <p:cNvSpPr>
            <a:spLocks noChangeArrowheads="1"/>
          </p:cNvSpPr>
          <p:nvPr/>
        </p:nvSpPr>
        <p:spPr bwMode="auto">
          <a:xfrm>
            <a:off x="109736" y="4395383"/>
            <a:ext cx="427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9" name="11 Rectángulo"/>
          <p:cNvSpPr>
            <a:spLocks noChangeArrowheads="1"/>
          </p:cNvSpPr>
          <p:nvPr/>
        </p:nvSpPr>
        <p:spPr bwMode="auto">
          <a:xfrm>
            <a:off x="109736" y="5029617"/>
            <a:ext cx="42779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So, x = 34.0323, it will take approximately 34 weeks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6D7B9854-C409-4591-BB3E-8E8BAAA01AB6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63B049EF-5D13-4CA0-AD7B-C6C6136A1B09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C25381-5E8E-43E3-BCDF-6D4917A330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822960"/>
            <a:ext cx="2990850" cy="5676900"/>
          </a:xfrm>
          <a:prstGeom prst="rect">
            <a:avLst/>
          </a:prstGeom>
        </p:spPr>
      </p:pic>
      <p:sp>
        <p:nvSpPr>
          <p:cNvPr id="19" name="Rectangle 4">
            <a:extLst>
              <a:ext uri="{FF2B5EF4-FFF2-40B4-BE49-F238E27FC236}">
                <a16:creationId xmlns:a16="http://schemas.microsoft.com/office/drawing/2014/main" id="{9CDC5452-4644-4FED-86EC-894803499D80}"/>
              </a:ext>
            </a:extLst>
          </p:cNvPr>
          <p:cNvSpPr txBox="1">
            <a:spLocks noChangeArrowheads="1"/>
          </p:cNvSpPr>
          <p:nvPr/>
        </p:nvSpPr>
        <p:spPr>
          <a:xfrm>
            <a:off x="147267" y="150829"/>
            <a:ext cx="7772400" cy="561975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Casio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31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6525"/>
            <a:ext cx="7772400" cy="758825"/>
          </a:xfrm>
          <a:noFill/>
        </p:spPr>
        <p:txBody>
          <a:bodyPr>
            <a:normAutofit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744459" name="Text Box 11"/>
          <p:cNvSpPr txBox="1">
            <a:spLocks noChangeArrowheads="1"/>
          </p:cNvSpPr>
          <p:nvPr/>
        </p:nvSpPr>
        <p:spPr bwMode="auto">
          <a:xfrm>
            <a:off x="222248" y="2182401"/>
            <a:ext cx="842155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If a person deposits $1 000 in a saving account which pays interest at a rate of 5% annually, and makes no other deposits or withdrawals. 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195906" y="3947357"/>
            <a:ext cx="43107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At the beginning there will be: </a:t>
            </a:r>
            <a:endParaRPr lang="en-GB" dirty="0"/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195906" y="783193"/>
            <a:ext cx="84478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In real-life situations we can see examples of geometric patterns.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195906" y="1720736"/>
            <a:ext cx="31797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dirty="0"/>
              <a:t>Compound interest:</a:t>
            </a: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222248" y="3433070"/>
            <a:ext cx="793115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How much will be in the account after 10 years?</a:t>
            </a:r>
          </a:p>
        </p:txBody>
      </p:sp>
      <p:sp>
        <p:nvSpPr>
          <p:cNvPr id="2" name="Rectangle 1"/>
          <p:cNvSpPr/>
          <p:nvPr/>
        </p:nvSpPr>
        <p:spPr>
          <a:xfrm>
            <a:off x="4433025" y="3924540"/>
            <a:ext cx="1212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$1 000 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695914" y="3855857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=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endParaRPr lang="en-GB" dirty="0"/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174157" y="4380380"/>
            <a:ext cx="40174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After one year there will be: 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4327675" y="4408851"/>
            <a:ext cx="2246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$1 000</a:t>
            </a:r>
            <a:r>
              <a:rPr lang="en-US" dirty="0"/>
              <a:t> × 1.05</a:t>
            </a:r>
            <a:r>
              <a:rPr lang="en-GB" dirty="0"/>
              <a:t>  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7696522" y="4374609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=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2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6335029" y="4397016"/>
            <a:ext cx="1476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 $1 050 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74157" y="4893784"/>
            <a:ext cx="4136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After two years there will be: 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4327675" y="4922255"/>
            <a:ext cx="2246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$1 050</a:t>
            </a:r>
            <a:r>
              <a:rPr lang="en-US" dirty="0"/>
              <a:t> × 1.05</a:t>
            </a:r>
            <a:r>
              <a:rPr lang="en-GB" dirty="0"/>
              <a:t>  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8105309" y="4870516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=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3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6335029" y="4910420"/>
            <a:ext cx="1904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 $1 102.50 </a:t>
            </a: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154633" y="5417760"/>
            <a:ext cx="43588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After three years there will be: 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4308151" y="5446231"/>
            <a:ext cx="2674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$1 102.50</a:t>
            </a:r>
            <a:r>
              <a:rPr lang="en-US" dirty="0"/>
              <a:t> × 1.05</a:t>
            </a:r>
            <a:r>
              <a:rPr lang="en-GB" dirty="0"/>
              <a:t>  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8408982" y="5431628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=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4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6769850" y="5431628"/>
            <a:ext cx="1904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 $1 157.63 </a:t>
            </a: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222248" y="6083323"/>
            <a:ext cx="8336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What type of sequences is 1000, 1050, 1102.5, 1157.63…? </a:t>
            </a:r>
            <a:endParaRPr lang="en-GB" dirty="0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91828B3F-55CE-41AF-B4E3-842704D28229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B87B557D-2FFC-4724-ACAB-BF97BC5EA9AE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64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9" grpId="0"/>
      <p:bldP spid="24" grpId="0"/>
      <p:bldP spid="40" grpId="0"/>
      <p:bldP spid="41" grpId="0"/>
      <p:bldP spid="43" grpId="0"/>
      <p:bldP spid="2" grpId="0"/>
      <p:bldP spid="21" grpId="0"/>
      <p:bldP spid="22" grpId="0"/>
      <p:bldP spid="23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1567540" y="4703093"/>
            <a:ext cx="51812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The amount of money in the account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161822" y="1253712"/>
            <a:ext cx="39956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dirty="0"/>
              <a:t>Geometric sequence</a:t>
            </a: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154633" y="2722752"/>
            <a:ext cx="881910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How do you calculate the amount of money (</a:t>
            </a:r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) after </a:t>
            </a:r>
            <a:r>
              <a:rPr lang="en-GB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t</a:t>
            </a:r>
            <a:r>
              <a:rPr lang="en-GB" dirty="0"/>
              <a:t> years given the interest rate (</a:t>
            </a:r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dirty="0"/>
              <a:t>) and the initial amount of money (The Principal) (</a:t>
            </a:r>
            <a:r>
              <a:rPr lang="en-GB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P</a:t>
            </a:r>
            <a:r>
              <a:rPr lang="en-GB" dirty="0"/>
              <a:t>)?</a:t>
            </a:r>
          </a:p>
        </p:txBody>
      </p:sp>
      <p:sp>
        <p:nvSpPr>
          <p:cNvPr id="2" name="Rectangle 1"/>
          <p:cNvSpPr/>
          <p:nvPr/>
        </p:nvSpPr>
        <p:spPr>
          <a:xfrm>
            <a:off x="825655" y="4719833"/>
            <a:ext cx="629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dirty="0"/>
              <a:t>=</a:t>
            </a:r>
            <a:endParaRPr lang="en-GB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1020541" y="1812388"/>
            <a:ext cx="2228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With 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dirty="0"/>
              <a:t>= 1000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1633359" y="5654774"/>
            <a:ext cx="74061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6600"/>
                </a:solidFill>
              </a:rPr>
              <a:t>The interest rate (a percentage, written as a decimal)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930755" y="5654773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 </a:t>
            </a:r>
            <a:r>
              <a:rPr lang="en-GB" dirty="0"/>
              <a:t>= </a:t>
            </a:r>
            <a:endParaRPr lang="en-GB" b="1" dirty="0">
              <a:solidFill>
                <a:srgbClr val="FA0000"/>
              </a:solidFill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541820" y="5130909"/>
            <a:ext cx="5407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The principal (initial amount of money)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839576" y="5126088"/>
            <a:ext cx="7022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P </a:t>
            </a:r>
            <a:r>
              <a:rPr lang="en-GB" dirty="0"/>
              <a:t>=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1569459" y="6139849"/>
            <a:ext cx="2460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B050"/>
                </a:solidFill>
              </a:rPr>
              <a:t>Number of years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930755" y="6179691"/>
            <a:ext cx="6110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t</a:t>
            </a:r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/>
              <a:t>=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121361" y="735169"/>
            <a:ext cx="8336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What type of sequences is 1000, 1050, 1102.5, 1157.63…? 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1825248" y="2312237"/>
            <a:ext cx="1423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/>
              <a:t> = 1.05</a:t>
            </a:r>
            <a:r>
              <a:rPr lang="en-GB" dirty="0"/>
              <a:t>  </a:t>
            </a: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2971690" y="4037367"/>
            <a:ext cx="24406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GB" sz="3200" b="1" i="1" dirty="0">
                <a:latin typeface="Times New Roman" panose="02020603050405020304" pitchFamily="18" charset="0"/>
              </a:rPr>
              <a:t> </a:t>
            </a:r>
            <a:r>
              <a:rPr lang="en-GB" sz="3200" b="1" i="1" dirty="0"/>
              <a:t>=</a:t>
            </a:r>
            <a:r>
              <a:rPr lang="en-GB" sz="3200" b="1" i="1" dirty="0">
                <a:latin typeface="Times New Roman" panose="02020603050405020304" pitchFamily="18" charset="0"/>
              </a:rPr>
              <a:t> </a:t>
            </a:r>
            <a:r>
              <a:rPr lang="en-GB" sz="32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P</a:t>
            </a:r>
            <a:r>
              <a:rPr lang="en-GB" sz="3200" b="1" i="1" dirty="0">
                <a:latin typeface="Times New Roman" panose="02020603050405020304" pitchFamily="18" charset="0"/>
              </a:rPr>
              <a:t> </a:t>
            </a:r>
            <a:r>
              <a:rPr lang="en-GB" sz="3200" b="1" dirty="0">
                <a:latin typeface="Times New Roman" panose="02020603050405020304" pitchFamily="18" charset="0"/>
              </a:rPr>
              <a:t>(</a:t>
            </a:r>
            <a:r>
              <a:rPr lang="en-GB" sz="3200" b="1" i="1" dirty="0">
                <a:latin typeface="Times New Roman" panose="02020603050405020304" pitchFamily="18" charset="0"/>
              </a:rPr>
              <a:t>1 + </a:t>
            </a:r>
            <a:r>
              <a:rPr lang="en-GB" sz="3200" b="1" baseline="-25000" dirty="0">
                <a:latin typeface="Times New Roman" panose="02020603050405020304" pitchFamily="18" charset="0"/>
              </a:rPr>
              <a:t> </a:t>
            </a:r>
            <a:r>
              <a:rPr lang="en-GB" sz="32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sz="3200" b="1" dirty="0">
                <a:latin typeface="Times New Roman" panose="02020603050405020304" pitchFamily="18" charset="0"/>
              </a:rPr>
              <a:t>)</a:t>
            </a:r>
            <a:r>
              <a:rPr lang="en-GB" sz="3200" b="1" i="1" baseline="30000" dirty="0">
                <a:solidFill>
                  <a:srgbClr val="00B050"/>
                </a:solidFill>
                <a:latin typeface="Times New Roman" panose="02020603050405020304" pitchFamily="18" charset="0"/>
              </a:rPr>
              <a:t>t</a:t>
            </a:r>
            <a:endParaRPr lang="en-GB" sz="3200" b="1" baseline="30000" dirty="0">
              <a:solidFill>
                <a:srgbClr val="00B050"/>
              </a:solidFill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6525"/>
            <a:ext cx="7772400" cy="758825"/>
          </a:xfrm>
          <a:noFill/>
        </p:spPr>
        <p:txBody>
          <a:bodyPr>
            <a:normAutofit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01A9A419-B5A5-45E4-A8AF-4749E9A0363C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119B3499-F67D-4016-AF82-90D4CF609A4F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17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1" grpId="0"/>
      <p:bldP spid="43" grpId="0"/>
      <p:bldP spid="2" grpId="0"/>
      <p:bldP spid="21" grpId="0"/>
      <p:bldP spid="22" grpId="0"/>
      <p:bldP spid="26" grpId="0"/>
      <p:bldP spid="28" grpId="0"/>
      <p:bldP spid="30" grpId="0"/>
      <p:bldP spid="32" grpId="0"/>
      <p:bldP spid="34" grpId="0"/>
      <p:bldP spid="36" grpId="0"/>
      <p:bldP spid="25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1501722" y="2571596"/>
            <a:ext cx="51812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The amount of money in the account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9837" y="2588336"/>
            <a:ext cx="629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dirty="0"/>
              <a:t>=</a:t>
            </a:r>
            <a:endParaRPr lang="en-GB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1567541" y="3523277"/>
            <a:ext cx="74061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6600"/>
                </a:solidFill>
              </a:rPr>
              <a:t>The interest rate (a percentage, written as a decimal)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864937" y="3523276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 </a:t>
            </a:r>
            <a:r>
              <a:rPr lang="en-GB" dirty="0"/>
              <a:t>= </a:t>
            </a:r>
            <a:endParaRPr lang="en-GB" b="1" dirty="0">
              <a:solidFill>
                <a:srgbClr val="FA0000"/>
              </a:solidFill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476002" y="2999412"/>
            <a:ext cx="5407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The principal (initial amount of money)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773758" y="2994591"/>
            <a:ext cx="7022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P </a:t>
            </a:r>
            <a:r>
              <a:rPr lang="en-GB" dirty="0"/>
              <a:t>=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1503641" y="4008352"/>
            <a:ext cx="2460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B050"/>
                </a:solidFill>
              </a:rPr>
              <a:t>Number of years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864937" y="4048194"/>
            <a:ext cx="6110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t</a:t>
            </a:r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/>
              <a:t>=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121362" y="735169"/>
            <a:ext cx="885237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What happens if the interest is compounded more than once each year?</a:t>
            </a:r>
            <a:endParaRPr lang="en-GB" dirty="0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2891146" y="5336274"/>
            <a:ext cx="26715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GB" sz="3200" b="1" i="1" dirty="0">
                <a:latin typeface="Times New Roman" panose="02020603050405020304" pitchFamily="18" charset="0"/>
              </a:rPr>
              <a:t> </a:t>
            </a:r>
            <a:r>
              <a:rPr lang="en-GB" sz="3200" b="1" i="1" dirty="0"/>
              <a:t>=</a:t>
            </a:r>
            <a:r>
              <a:rPr lang="en-GB" sz="3200" b="1" i="1" dirty="0">
                <a:latin typeface="Times New Roman" panose="02020603050405020304" pitchFamily="18" charset="0"/>
              </a:rPr>
              <a:t> </a:t>
            </a:r>
            <a:r>
              <a:rPr lang="en-GB" sz="32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P</a:t>
            </a:r>
            <a:r>
              <a:rPr lang="en-GB" sz="3200" b="1" i="1" dirty="0">
                <a:latin typeface="Times New Roman" panose="02020603050405020304" pitchFamily="18" charset="0"/>
              </a:rPr>
              <a:t> </a:t>
            </a:r>
            <a:r>
              <a:rPr lang="en-GB" sz="3200" b="1" dirty="0">
                <a:latin typeface="Times New Roman" panose="02020603050405020304" pitchFamily="18" charset="0"/>
              </a:rPr>
              <a:t>(</a:t>
            </a:r>
            <a:r>
              <a:rPr lang="en-GB" sz="3200" b="1" i="1" dirty="0">
                <a:latin typeface="Times New Roman" panose="02020603050405020304" pitchFamily="18" charset="0"/>
              </a:rPr>
              <a:t>1 +    </a:t>
            </a:r>
            <a:r>
              <a:rPr lang="en-GB" sz="3200" b="1" dirty="0">
                <a:latin typeface="Times New Roman" panose="02020603050405020304" pitchFamily="18" charset="0"/>
              </a:rPr>
              <a:t>)</a:t>
            </a:r>
            <a:r>
              <a:rPr lang="en-GB" sz="3200" b="1" i="1" baseline="30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</a:t>
            </a:r>
            <a:r>
              <a:rPr lang="en-GB" sz="3200" b="1" i="1" baseline="300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</a:t>
            </a:r>
            <a:endParaRPr lang="en-GB" sz="3200" b="1" baseline="30000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362" y="2021719"/>
            <a:ext cx="80730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Let say that the interest is compounded </a:t>
            </a:r>
            <a:r>
              <a:rPr lang="en-GB" b="1" i="1" dirty="0">
                <a:solidFill>
                  <a:srgbClr val="8238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times each year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1476002" y="4470017"/>
            <a:ext cx="75264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7030A0"/>
                </a:solidFill>
              </a:rPr>
              <a:t>Number of times per year that interest is compounded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837298" y="4509859"/>
            <a:ext cx="6976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n</a:t>
            </a:r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/>
              <a:t>=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61244" y="5267262"/>
            <a:ext cx="277175" cy="5586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4752632" y="559415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n</a:t>
            </a:r>
            <a:endParaRPr lang="en-GB" dirty="0">
              <a:solidFill>
                <a:srgbClr val="7030A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799994" y="5680420"/>
            <a:ext cx="2743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6525"/>
            <a:ext cx="7772400" cy="758825"/>
          </a:xfrm>
          <a:noFill/>
        </p:spPr>
        <p:txBody>
          <a:bodyPr>
            <a:normAutofit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8B7E7B7C-7403-4637-AE48-BC4C6ACF201C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0DFAD66A-073F-4D58-B01F-ADC43C0CAE24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47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" grpId="0"/>
      <p:bldP spid="22" grpId="0"/>
      <p:bldP spid="26" grpId="0"/>
      <p:bldP spid="28" grpId="0"/>
      <p:bldP spid="30" grpId="0"/>
      <p:bldP spid="32" grpId="0"/>
      <p:bldP spid="34" grpId="0"/>
      <p:bldP spid="36" grpId="0"/>
      <p:bldP spid="37" grpId="0"/>
      <p:bldP spid="3" grpId="0"/>
      <p:bldP spid="18" grpId="0"/>
      <p:bldP spid="19" grpId="0"/>
      <p:bldP spid="4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8" name="Rectangle 10"/>
          <p:cNvSpPr>
            <a:spLocks noChangeArrowheads="1"/>
          </p:cNvSpPr>
          <p:nvPr/>
        </p:nvSpPr>
        <p:spPr bwMode="auto">
          <a:xfrm>
            <a:off x="6463148" y="311434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</a:t>
            </a:r>
          </a:p>
        </p:txBody>
      </p:sp>
      <p:sp>
        <p:nvSpPr>
          <p:cNvPr id="744459" name="Text Box 11"/>
          <p:cNvSpPr txBox="1">
            <a:spLocks noChangeArrowheads="1"/>
          </p:cNvSpPr>
          <p:nvPr/>
        </p:nvSpPr>
        <p:spPr bwMode="auto">
          <a:xfrm>
            <a:off x="222248" y="3158843"/>
            <a:ext cx="391626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In this geometric sequence</a:t>
            </a:r>
          </a:p>
        </p:txBody>
      </p:sp>
      <p:sp>
        <p:nvSpPr>
          <p:cNvPr id="744460" name="Rectangle 12"/>
          <p:cNvSpPr>
            <a:spLocks noChangeArrowheads="1"/>
          </p:cNvSpPr>
          <p:nvPr/>
        </p:nvSpPr>
        <p:spPr bwMode="auto">
          <a:xfrm>
            <a:off x="4138515" y="3129779"/>
            <a:ext cx="12538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/>
              <a:t> = 1.07</a:t>
            </a:r>
          </a:p>
        </p:txBody>
      </p:sp>
      <p:sp>
        <p:nvSpPr>
          <p:cNvPr id="744461" name="Text Box 13"/>
          <p:cNvSpPr txBox="1">
            <a:spLocks noChangeArrowheads="1"/>
          </p:cNvSpPr>
          <p:nvPr/>
        </p:nvSpPr>
        <p:spPr bwMode="auto">
          <a:xfrm>
            <a:off x="708602" y="944665"/>
            <a:ext cx="7741653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initial population of rabbits on a farm was 50</a:t>
            </a:r>
            <a:r>
              <a:rPr lang="en-GB" dirty="0"/>
              <a:t>. The population increase by 7% each week.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195906" y="4147389"/>
            <a:ext cx="72170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The general term of this sequence is </a:t>
            </a:r>
            <a:r>
              <a:rPr lang="en-GB" i="1" dirty="0" err="1">
                <a:latin typeface="Times New Roman" panose="02020603050405020304" pitchFamily="18" charset="0"/>
              </a:rPr>
              <a:t>u</a:t>
            </a:r>
            <a:r>
              <a:rPr lang="en-GB" i="1" baseline="-25000" dirty="0" err="1">
                <a:latin typeface="Times New Roman" panose="02020603050405020304" pitchFamily="18" charset="0"/>
              </a:rPr>
              <a:t>w</a:t>
            </a:r>
            <a:r>
              <a:rPr lang="en-GB" i="1" baseline="-25000" dirty="0">
                <a:latin typeface="Times New Roman" panose="02020603050405020304" pitchFamily="18" charset="0"/>
              </a:rPr>
              <a:t> </a:t>
            </a:r>
            <a:r>
              <a:rPr lang="en-GB" baseline="-25000" dirty="0">
                <a:latin typeface="Times New Roman" panose="02020603050405020304" pitchFamily="18" charset="0"/>
              </a:rPr>
              <a:t>+ 1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/>
              <a:t> =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</a:t>
            </a:r>
            <a:r>
              <a:rPr lang="en-US" dirty="0"/>
              <a:t>× r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r>
              <a:rPr lang="en-GB" dirty="0"/>
              <a:t>.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5757506" y="3117513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=</a:t>
            </a: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860377" y="1772179"/>
            <a:ext cx="774165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a) How many rabbits were present after 15 weeks?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222248" y="2219704"/>
            <a:ext cx="85693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There is a fixed percentage increase each week, so the population forms a geometric sequence.</a:t>
            </a:r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7980767" y="3046170"/>
            <a:ext cx="9108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dirty="0"/>
              <a:t> = 0</a:t>
            </a: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222248" y="3633102"/>
            <a:ext cx="391626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One week later</a:t>
            </a:r>
          </a:p>
        </p:txBody>
      </p:sp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6463148" y="3634845"/>
            <a:ext cx="1476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 </a:t>
            </a:r>
            <a:r>
              <a:rPr lang="en-US" dirty="0"/>
              <a:t>× 1.07</a:t>
            </a:r>
            <a:endParaRPr lang="en-GB" dirty="0"/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5757506" y="3638009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2</a:t>
            </a:r>
            <a:r>
              <a:rPr lang="en-GB" dirty="0"/>
              <a:t> =</a:t>
            </a:r>
          </a:p>
        </p:txBody>
      </p:sp>
      <p:sp>
        <p:nvSpPr>
          <p:cNvPr id="46" name="Rectangle 12"/>
          <p:cNvSpPr>
            <a:spLocks noChangeArrowheads="1"/>
          </p:cNvSpPr>
          <p:nvPr/>
        </p:nvSpPr>
        <p:spPr bwMode="auto">
          <a:xfrm>
            <a:off x="7994842" y="3584384"/>
            <a:ext cx="9108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dirty="0"/>
              <a:t> = 1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3401993" y="4719780"/>
            <a:ext cx="13292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If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en-GB" dirty="0"/>
              <a:t> = 15</a:t>
            </a: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5090434" y="4651855"/>
            <a:ext cx="307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15 </a:t>
            </a:r>
            <a:r>
              <a:rPr lang="en-GB" baseline="-25000" dirty="0">
                <a:latin typeface="Times New Roman" panose="02020603050405020304" pitchFamily="18" charset="0"/>
              </a:rPr>
              <a:t>+ 1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/>
              <a:t>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15</a:t>
            </a:r>
            <a:endParaRPr lang="en-GB" dirty="0"/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5411035" y="5293440"/>
            <a:ext cx="19014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16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/>
              <a:t> ≈ 137.95</a:t>
            </a: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708602" y="5916963"/>
            <a:ext cx="774165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There were 138 rabbits after 15 weeks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6525"/>
            <a:ext cx="7772400" cy="758825"/>
          </a:xfrm>
          <a:noFill/>
        </p:spPr>
        <p:txBody>
          <a:bodyPr>
            <a:normAutofit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AE424875-10BF-4E57-BFDA-2B501E25A769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85EFC006-C298-46AD-B449-61FB5D1E847D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8" grpId="0"/>
      <p:bldP spid="744459" grpId="0"/>
      <p:bldP spid="744460" grpId="0"/>
      <p:bldP spid="744461" grpId="0" animBg="1"/>
      <p:bldP spid="24" grpId="0"/>
      <p:bldP spid="25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61" name="Text Box 13"/>
          <p:cNvSpPr txBox="1">
            <a:spLocks noChangeArrowheads="1"/>
          </p:cNvSpPr>
          <p:nvPr/>
        </p:nvSpPr>
        <p:spPr bwMode="auto">
          <a:xfrm>
            <a:off x="860377" y="1245897"/>
            <a:ext cx="7741653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initial population of rabbits on a farm was 50</a:t>
            </a:r>
            <a:r>
              <a:rPr lang="en-GB" dirty="0"/>
              <a:t>. The population increase by 7% each week.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347681" y="2664998"/>
            <a:ext cx="72170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The general term of this sequence is </a:t>
            </a:r>
            <a:r>
              <a:rPr lang="en-GB" i="1" dirty="0" err="1">
                <a:latin typeface="Times New Roman" panose="02020603050405020304" pitchFamily="18" charset="0"/>
              </a:rPr>
              <a:t>u</a:t>
            </a:r>
            <a:r>
              <a:rPr lang="en-GB" i="1" baseline="-25000" dirty="0" err="1">
                <a:latin typeface="Times New Roman" panose="02020603050405020304" pitchFamily="18" charset="0"/>
              </a:rPr>
              <a:t>w</a:t>
            </a:r>
            <a:r>
              <a:rPr lang="en-GB" i="1" baseline="-25000" dirty="0">
                <a:latin typeface="Times New Roman" panose="02020603050405020304" pitchFamily="18" charset="0"/>
              </a:rPr>
              <a:t> </a:t>
            </a:r>
            <a:r>
              <a:rPr lang="en-GB" baseline="-25000" dirty="0">
                <a:latin typeface="Times New Roman" panose="02020603050405020304" pitchFamily="18" charset="0"/>
              </a:rPr>
              <a:t>+ 1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/>
              <a:t> =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</a:t>
            </a:r>
            <a:r>
              <a:rPr lang="en-US" dirty="0"/>
              <a:t>× r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r>
              <a:rPr lang="en-GB" dirty="0"/>
              <a:t>.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3553768" y="3237389"/>
            <a:ext cx="13292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If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en-GB" dirty="0"/>
              <a:t> = 30</a:t>
            </a: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5242209" y="3169464"/>
            <a:ext cx="29931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30 </a:t>
            </a:r>
            <a:r>
              <a:rPr lang="en-GB" baseline="-25000" dirty="0">
                <a:latin typeface="Times New Roman" panose="02020603050405020304" pitchFamily="18" charset="0"/>
              </a:rPr>
              <a:t>+ 1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/>
              <a:t>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30</a:t>
            </a:r>
            <a:endParaRPr lang="en-GB" dirty="0"/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5562810" y="3811049"/>
            <a:ext cx="19014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31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/>
              <a:t> ≈ 380.61</a:t>
            </a: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860377" y="4634604"/>
            <a:ext cx="774165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There were 381 rabbits after 30 weeks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860377" y="2086503"/>
            <a:ext cx="774165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b) How many rabbits were present after 30 weeks?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6525"/>
            <a:ext cx="7772400" cy="758825"/>
          </a:xfrm>
          <a:noFill/>
        </p:spPr>
        <p:txBody>
          <a:bodyPr>
            <a:normAutofit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7B41001-4DA1-4298-899A-5CD96B6652DB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FF0F7728-8D81-445B-A14E-6B6889588E1F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96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61" grpId="0" animBg="1"/>
      <p:bldP spid="24" grpId="0"/>
      <p:bldP spid="47" grpId="0"/>
      <p:bldP spid="48" grpId="0"/>
      <p:bldP spid="49" grpId="0"/>
      <p:bldP spid="50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381000" y="2176888"/>
            <a:ext cx="51651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The general term of this sequence is</a:t>
            </a:r>
          </a:p>
          <a:p>
            <a:pPr eaLnBrk="1" hangingPunct="1"/>
            <a:r>
              <a:rPr lang="en-GB" dirty="0"/>
              <a:t>          </a:t>
            </a:r>
            <a:r>
              <a:rPr lang="en-GB" i="1" dirty="0" err="1">
                <a:latin typeface="Times New Roman" panose="02020603050405020304" pitchFamily="18" charset="0"/>
              </a:rPr>
              <a:t>u</a:t>
            </a:r>
            <a:r>
              <a:rPr lang="en-GB" i="1" baseline="-25000" dirty="0" err="1">
                <a:latin typeface="Times New Roman" panose="02020603050405020304" pitchFamily="18" charset="0"/>
              </a:rPr>
              <a:t>w</a:t>
            </a:r>
            <a:r>
              <a:rPr lang="en-GB" i="1" baseline="-25000" dirty="0">
                <a:latin typeface="Times New Roman" panose="02020603050405020304" pitchFamily="18" charset="0"/>
              </a:rPr>
              <a:t> </a:t>
            </a:r>
            <a:r>
              <a:rPr lang="en-GB" baseline="-25000" dirty="0">
                <a:latin typeface="Times New Roman" panose="02020603050405020304" pitchFamily="18" charset="0"/>
              </a:rPr>
              <a:t>+ 1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/>
              <a:t> =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</a:t>
            </a:r>
            <a:r>
              <a:rPr lang="en-US" dirty="0"/>
              <a:t>× r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4065823" y="2546220"/>
            <a:ext cx="43701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after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en-GB" dirty="0"/>
              <a:t> weeks there will be 500</a:t>
            </a: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1442979" y="3176375"/>
            <a:ext cx="2784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500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860377" y="1755006"/>
            <a:ext cx="774165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c) How long would it take for population to reach 500?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74415" y="3763182"/>
            <a:ext cx="419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To solve this equation we are going to use the GDC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6525"/>
            <a:ext cx="7772400" cy="758825"/>
          </a:xfrm>
          <a:noFill/>
        </p:spPr>
        <p:txBody>
          <a:bodyPr>
            <a:normAutofit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77B8DCFF-422A-4F0E-8DA1-5365BB6AFB67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DC3DBBD8-4816-4E36-966A-77269C0F9F56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9FCC66F-CB5D-4B69-AE06-551405296CD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94283" y="3748817"/>
            <a:ext cx="1523154" cy="2967335"/>
          </a:xfrm>
          <a:prstGeom prst="rect">
            <a:avLst/>
          </a:prstGeom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C48C88FC-CFD3-4CDC-BBBF-7E22031E9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723" y="3139969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  <p:sp>
        <p:nvSpPr>
          <p:cNvPr id="17" name="Text Box 13">
            <a:extLst>
              <a:ext uri="{FF2B5EF4-FFF2-40B4-BE49-F238E27FC236}">
                <a16:creationId xmlns:a16="http://schemas.microsoft.com/office/drawing/2014/main" id="{2983FC49-707B-4015-A4F9-CE6D8D903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02" y="944665"/>
            <a:ext cx="7741653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initial population of rabbits on a farm was 50</a:t>
            </a:r>
            <a:r>
              <a:rPr lang="en-GB" dirty="0"/>
              <a:t>. The population increase by 7% each week.</a:t>
            </a:r>
          </a:p>
        </p:txBody>
      </p:sp>
    </p:spTree>
    <p:extLst>
      <p:ext uri="{BB962C8B-B14F-4D97-AF65-F5344CB8AC3E}">
        <p14:creationId xmlns:p14="http://schemas.microsoft.com/office/powerpoint/2010/main" val="292607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7" grpId="0"/>
      <p:bldP spid="48" grpId="0"/>
      <p:bldP spid="10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47267" y="150829"/>
            <a:ext cx="7772400" cy="561975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: Casio</a:t>
            </a:r>
            <a:endParaRPr lang="en-GB" sz="4000" cap="none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599" y="1998000"/>
            <a:ext cx="5612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Select 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Equation</a:t>
            </a:r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 from the main MENU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9736" y="1328617"/>
            <a:ext cx="2617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endParaRPr lang="en-GB" dirty="0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517995" y="834711"/>
            <a:ext cx="2784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500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768B7C32-1A4D-4B33-BF15-E7C690B144A1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3F9F8E6B-24FD-4AFE-BA9E-6BA4AB9B3063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6AC4D4-3B25-40C5-A3FA-69973981AC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822960"/>
            <a:ext cx="2981325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0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998000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Select 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Equation</a:t>
            </a:r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 from the main MENU</a:t>
            </a:r>
          </a:p>
        </p:txBody>
      </p:sp>
      <p:sp>
        <p:nvSpPr>
          <p:cNvPr id="13" name="11 Rectángulo"/>
          <p:cNvSpPr>
            <a:spLocks noChangeArrowheads="1"/>
          </p:cNvSpPr>
          <p:nvPr/>
        </p:nvSpPr>
        <p:spPr bwMode="auto">
          <a:xfrm>
            <a:off x="111600" y="2520000"/>
            <a:ext cx="427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F3: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</a:rPr>
              <a:t>Solver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09736" y="1328617"/>
            <a:ext cx="2617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endParaRPr lang="en-GB" dirty="0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517995" y="834711"/>
            <a:ext cx="2784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500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E5DF455A-277C-4125-8DB3-2E225C203B78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BB2428FB-B5E4-4A04-9A15-2D281A329386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DBCFBF-BDBE-44C2-ADC2-568F809C4D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832104"/>
            <a:ext cx="2981325" cy="5657850"/>
          </a:xfrm>
          <a:prstGeom prst="rect">
            <a:avLst/>
          </a:prstGeom>
        </p:spPr>
      </p:pic>
      <p:sp>
        <p:nvSpPr>
          <p:cNvPr id="17" name="Rectangle 4">
            <a:extLst>
              <a:ext uri="{FF2B5EF4-FFF2-40B4-BE49-F238E27FC236}">
                <a16:creationId xmlns:a16="http://schemas.microsoft.com/office/drawing/2014/main" id="{790E5B31-E39F-44A7-9AC4-E1311B6D06E3}"/>
              </a:ext>
            </a:extLst>
          </p:cNvPr>
          <p:cNvSpPr txBox="1">
            <a:spLocks noChangeArrowheads="1"/>
          </p:cNvSpPr>
          <p:nvPr/>
        </p:nvSpPr>
        <p:spPr>
          <a:xfrm>
            <a:off x="147267" y="150829"/>
            <a:ext cx="7772400" cy="561975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Casio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39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9</TotalTime>
  <Words>862</Words>
  <Application>Microsoft Office PowerPoint</Application>
  <PresentationFormat>On-screen Show (4:3)</PresentationFormat>
  <Paragraphs>146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Comic Sans MS</vt:lpstr>
      <vt:lpstr>Times New Roman</vt:lpstr>
      <vt:lpstr>Wingdings 2</vt:lpstr>
      <vt:lpstr>Theme1</vt:lpstr>
      <vt:lpstr>Applications of geometric patterns</vt:lpstr>
      <vt:lpstr>Geometric sequences</vt:lpstr>
      <vt:lpstr>Geometric sequences</vt:lpstr>
      <vt:lpstr>Geometric sequences</vt:lpstr>
      <vt:lpstr>Geometric sequences</vt:lpstr>
      <vt:lpstr>Geometric sequences</vt:lpstr>
      <vt:lpstr>Geometric sequences</vt:lpstr>
      <vt:lpstr>Using the GDC: Casio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geometric patterns</dc:title>
  <dc:creator>Mathssupport</dc:creator>
  <cp:lastModifiedBy>Orlando Hurtado</cp:lastModifiedBy>
  <cp:revision>4</cp:revision>
  <dcterms:created xsi:type="dcterms:W3CDTF">2020-09-11T12:13:23Z</dcterms:created>
  <dcterms:modified xsi:type="dcterms:W3CDTF">2023-12-30T09:02:51Z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