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333" r:id="rId6"/>
    <p:sldId id="316" r:id="rId7"/>
    <p:sldId id="326" r:id="rId8"/>
    <p:sldId id="331" r:id="rId9"/>
    <p:sldId id="332" r:id="rId10"/>
    <p:sldId id="328" r:id="rId11"/>
    <p:sldId id="329" r:id="rId12"/>
    <p:sldId id="330" r:id="rId13"/>
    <p:sldId id="31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35" autoAdjust="0"/>
  </p:normalViewPr>
  <p:slideViewPr>
    <p:cSldViewPr>
      <p:cViewPr varScale="1">
        <p:scale>
          <a:sx n="60" d="100"/>
          <a:sy n="60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5900B-85ED-4A97-B5F5-32E016796A76}" type="datetimeFigureOut">
              <a:rPr lang="en-GB" smtClean="0"/>
              <a:pPr/>
              <a:t>03/01/2024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655D8-18C4-4C0F-BF05-26F08F8152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42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655D8-18C4-4C0F-BF05-26F08F81522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743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10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620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11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83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12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40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DDC6EF-9BE4-43A1-9C3B-477CA753BD1F}" type="slidenum">
              <a:rPr lang="en-GB"/>
              <a:pPr/>
              <a:t>2</a:t>
            </a:fld>
            <a:endParaRPr lang="en-GB"/>
          </a:p>
        </p:txBody>
      </p:sp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7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878DB-1DFB-485F-8FA0-70C8E261700C}" type="slidenum">
              <a:rPr lang="en-GB"/>
              <a:pPr/>
              <a:t>3</a:t>
            </a:fld>
            <a:endParaRPr lang="en-GB"/>
          </a:p>
        </p:txBody>
      </p:sp>
      <p:sp>
        <p:nvSpPr>
          <p:cNvPr id="84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672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4AE2251-049E-4993-B6CB-247BA3B8D324}" type="slidenum">
              <a:rPr lang="en-GB" sz="120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374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5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1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6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1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7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869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8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3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BC84F-1893-4C24-8EA9-365996078AE7}" type="slidenum">
              <a:rPr lang="en-GB"/>
              <a:pPr/>
              <a:t>9</a:t>
            </a:fld>
            <a:endParaRPr lang="en-GB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431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1363439F-9695-41DD-AFA1-6852CDC347B4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890046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6E81-902D-4A07-8CCE-3C73A7A23D45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9701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6193-ABFA-420F-B2FA-89751521A6F1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535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A1183-AD5A-4504-BD0F-71586782908C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15228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8C06F1AF-04DA-489F-8FF3-E4375D53E635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323928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CD50D-02AB-401B-8A83-391A3AF8EDA8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36182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EC7D-3D59-4338-84B5-67966F7AA333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021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050E-58B9-421C-AD08-AA2285BC0AA2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291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E2A49-3C7C-47A9-8CD6-0169990B4ABE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6703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6CBC-CA8F-43DF-A0F4-DEE7FDFCD59F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687209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9B99-53D6-400A-8501-20D450ECD91F}" type="datetime2">
              <a:rPr lang="en-GB" smtClean="0"/>
              <a:pPr/>
              <a:t>Wednesday, 03 January 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3244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4D79CC1-A2B7-4F9A-909D-6F8303913A8D}" type="datetime2">
              <a:rPr lang="en-GB" smtClean="0"/>
              <a:pPr/>
              <a:t>Wednesday, 03 January 2024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32741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7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://www.mathssupport.org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hyperlink" Target="http://www.mathssupport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hyperlink" Target="http://www.mathssupport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3200400"/>
            <a:ext cx="7632848" cy="1600200"/>
          </a:xfrm>
        </p:spPr>
        <p:txBody>
          <a:bodyPr>
            <a:normAutofit/>
          </a:bodyPr>
          <a:lstStyle/>
          <a:p>
            <a:pPr marL="625475" indent="-625475" algn="l"/>
            <a:r>
              <a:rPr lang="en-US" dirty="0"/>
              <a:t>LO: Write geometric series using sigma notation and use the GDC to evaluate them.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04048" y="404664"/>
            <a:ext cx="3816424" cy="476250"/>
          </a:xfrm>
        </p:spPr>
        <p:txBody>
          <a:bodyPr/>
          <a:lstStyle/>
          <a:p>
            <a:fld id="{0D1A23B9-EC25-4F25-A0AA-9D77539DB52D}" type="datetime2">
              <a:rPr lang="en-GB" sz="2000" smtClean="0"/>
              <a:pPr/>
              <a:t>Wednesday, 03 January 2024</a:t>
            </a:fld>
            <a:endParaRPr lang="en-US" sz="20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6000" dirty="0"/>
              <a:t>Using sigma (</a:t>
            </a:r>
            <a:r>
              <a:rPr lang="el-GR" sz="60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6000" dirty="0"/>
              <a:t>)</a:t>
            </a:r>
            <a:r>
              <a:rPr lang="en-GB" sz="6000" dirty="0"/>
              <a:t> notation</a:t>
            </a:r>
            <a:br>
              <a:rPr lang="en-GB" sz="6000" dirty="0"/>
            </a:br>
            <a:r>
              <a:rPr lang="en-GB" sz="3100" dirty="0"/>
              <a:t>(Geometric series)</a:t>
            </a:r>
          </a:p>
        </p:txBody>
      </p:sp>
      <p:sp>
        <p:nvSpPr>
          <p:cNvPr id="6" name="Rectangle 5">
            <a:hlinkClick r:id="rId3"/>
            <a:extLst>
              <a:ext uri="{FF2B5EF4-FFF2-40B4-BE49-F238E27FC236}">
                <a16:creationId xmlns:a16="http://schemas.microsoft.com/office/drawing/2014/main" id="{2E2DB960-7DFB-463A-8F6D-4D58D25049E5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/>
            <a:extLst>
              <a:ext uri="{FF2B5EF4-FFF2-40B4-BE49-F238E27FC236}">
                <a16:creationId xmlns:a16="http://schemas.microsoft.com/office/drawing/2014/main" id="{43D99314-E619-4489-9C53-70684E43D537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 Box 10">
            <a:extLst>
              <a:ext uri="{FF2B5EF4-FFF2-40B4-BE49-F238E27FC236}">
                <a16:creationId xmlns:a16="http://schemas.microsoft.com/office/drawing/2014/main" id="{24879DF7-1A79-4A4F-944D-4A7BE227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2929" y="447349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Type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26" name="Text Box 10">
            <a:extLst>
              <a:ext uri="{FF2B5EF4-FFF2-40B4-BE49-F238E27FC236}">
                <a16:creationId xmlns:a16="http://schemas.microsoft.com/office/drawing/2014/main" id="{1F4A1627-FDF1-465F-8AD6-25559C125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479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5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29" name="Text Box 10">
            <a:extLst>
              <a:ext uri="{FF2B5EF4-FFF2-40B4-BE49-F238E27FC236}">
                <a16:creationId xmlns:a16="http://schemas.microsoft.com/office/drawing/2014/main" id="{0692D935-F271-4581-A826-01EBDD6A4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7881" y="4500588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Text Box 10">
            <a:extLst>
              <a:ext uri="{FF2B5EF4-FFF2-40B4-BE49-F238E27FC236}">
                <a16:creationId xmlns:a16="http://schemas.microsoft.com/office/drawing/2014/main" id="{D5A1DB49-3B89-40C6-A352-A588D6C45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904" y="4493484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–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31" name="Text Box 10">
            <a:extLst>
              <a:ext uri="{FF2B5EF4-FFF2-40B4-BE49-F238E27FC236}">
                <a16:creationId xmlns:a16="http://schemas.microsoft.com/office/drawing/2014/main" id="{1D872B83-58F8-44DE-B759-16AAE0915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317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E66C4BAA-AA12-4EA9-AFC0-6B688ED5A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537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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0EE7E34B-6A9A-4E34-BE8B-D8D90C8A8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850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34" name="Text Box 10">
            <a:extLst>
              <a:ext uri="{FF2B5EF4-FFF2-40B4-BE49-F238E27FC236}">
                <a16:creationId xmlns:a16="http://schemas.microsoft.com/office/drawing/2014/main" id="{68ACEA99-F389-462D-9C54-14E36DD9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117" y="445602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53675079-A905-4FF0-9DC6-64460C73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9451" y="4512116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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A688CB1F-49D0-442D-AD00-874F09D93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426" y="4525576"/>
            <a:ext cx="35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6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E9A5D7-D339-4E43-9496-C734ACF0F70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760" y="1188720"/>
            <a:ext cx="2400011" cy="5303520"/>
          </a:xfrm>
          <a:prstGeom prst="rect">
            <a:avLst/>
          </a:prstGeom>
        </p:spPr>
      </p:pic>
      <p:sp>
        <p:nvSpPr>
          <p:cNvPr id="38" name="Text Box 10">
            <a:extLst>
              <a:ext uri="{FF2B5EF4-FFF2-40B4-BE49-F238E27FC236}">
                <a16:creationId xmlns:a16="http://schemas.microsoft.com/office/drawing/2014/main" id="{D74CC35C-4DC0-4433-A103-01EF95838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39" name="Text Box 10">
            <a:extLst>
              <a:ext uri="{FF2B5EF4-FFF2-40B4-BE49-F238E27FC236}">
                <a16:creationId xmlns:a16="http://schemas.microsoft.com/office/drawing/2014/main" id="{D347351C-13E3-4CF3-97BF-7EE2AA897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0" name="Text Box 10">
            <a:extLst>
              <a:ext uri="{FF2B5EF4-FFF2-40B4-BE49-F238E27FC236}">
                <a16:creationId xmlns:a16="http://schemas.microsoft.com/office/drawing/2014/main" id="{F371D439-B15C-4A44-AB67-5B089CCD1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1" name="Text Box 10">
            <a:extLst>
              <a:ext uri="{FF2B5EF4-FFF2-40B4-BE49-F238E27FC236}">
                <a16:creationId xmlns:a16="http://schemas.microsoft.com/office/drawing/2014/main" id="{9D003A42-8D1C-4BBB-805E-AF25C512D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3614894"/>
            <a:ext cx="2056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Scroll up to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2" name="Text Box 10">
            <a:extLst>
              <a:ext uri="{FF2B5EF4-FFF2-40B4-BE49-F238E27FC236}">
                <a16:creationId xmlns:a16="http://schemas.microsoft.com/office/drawing/2014/main" id="{08EF2878-E621-4795-A7CF-172E21051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32" y="3603484"/>
            <a:ext cx="2990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0: summation </a:t>
            </a:r>
            <a:r>
              <a:rPr lang="en-US" dirty="0">
                <a:solidFill>
                  <a:srgbClr val="FF6600"/>
                </a:solidFill>
                <a:latin typeface="Symbol" panose="05050102010706020507" pitchFamily="18" charset="2"/>
              </a:rPr>
              <a:t>S</a:t>
            </a:r>
            <a:r>
              <a:rPr lang="en-US" dirty="0">
                <a:solidFill>
                  <a:srgbClr val="FF6600"/>
                </a:solidFill>
                <a:latin typeface="+mn-lt"/>
              </a:rPr>
              <a:t>(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3" name="Text Box 10">
            <a:extLst>
              <a:ext uri="{FF2B5EF4-FFF2-40B4-BE49-F238E27FC236}">
                <a16:creationId xmlns:a16="http://schemas.microsoft.com/office/drawing/2014/main" id="{90D40138-DABD-423C-9724-6C8D55DE3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037462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grpSp>
        <p:nvGrpSpPr>
          <p:cNvPr id="37" name="Group 3">
            <a:extLst>
              <a:ext uri="{FF2B5EF4-FFF2-40B4-BE49-F238E27FC236}">
                <a16:creationId xmlns:a16="http://schemas.microsoft.com/office/drawing/2014/main" id="{98FAAA14-85C9-476A-AE44-C4F9B40F0ECB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44" name="Rectangle 4">
              <a:extLst>
                <a:ext uri="{FF2B5EF4-FFF2-40B4-BE49-F238E27FC236}">
                  <a16:creationId xmlns:a16="http://schemas.microsoft.com/office/drawing/2014/main" id="{3725D43F-027E-44A4-9223-41614D94F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45" name="Group 5">
              <a:extLst>
                <a:ext uri="{FF2B5EF4-FFF2-40B4-BE49-F238E27FC236}">
                  <a16:creationId xmlns:a16="http://schemas.microsoft.com/office/drawing/2014/main" id="{FDB2AF00-F659-4BA9-9E6A-C2BB841F87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46" name="Rectangle 6">
                <a:extLst>
                  <a:ext uri="{FF2B5EF4-FFF2-40B4-BE49-F238E27FC236}">
                    <a16:creationId xmlns:a16="http://schemas.microsoft.com/office/drawing/2014/main" id="{EA885D11-327E-4B99-88B8-2C9EB4A55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47" name="Text Box 8">
                <a:extLst>
                  <a:ext uri="{FF2B5EF4-FFF2-40B4-BE49-F238E27FC236}">
                    <a16:creationId xmlns:a16="http://schemas.microsoft.com/office/drawing/2014/main" id="{A1DD3032-2878-48F8-8373-7968477467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CD2477A-FAE8-4533-8634-17A35B2A4FBE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CD2477A-FAE8-4533-8634-17A35B2A4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 Box 10">
            <a:extLst>
              <a:ext uri="{FF2B5EF4-FFF2-40B4-BE49-F238E27FC236}">
                <a16:creationId xmlns:a16="http://schemas.microsoft.com/office/drawing/2014/main" id="{04756FB7-B8D6-431D-B81C-75375EE23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5367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(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0" name="Text Box 10">
            <a:extLst>
              <a:ext uri="{FF2B5EF4-FFF2-40B4-BE49-F238E27FC236}">
                <a16:creationId xmlns:a16="http://schemas.microsoft.com/office/drawing/2014/main" id="{2320320C-CF23-4E34-A7CD-E86385E29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9357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)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2C85B514-9F79-4682-9F78-FF9840060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1764" y="4592444"/>
            <a:ext cx="4577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^</a:t>
            </a:r>
            <a:endParaRPr lang="en-US" sz="3200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2" name="Text Box 10">
            <a:extLst>
              <a:ext uri="{FF2B5EF4-FFF2-40B4-BE49-F238E27FC236}">
                <a16:creationId xmlns:a16="http://schemas.microsoft.com/office/drawing/2014/main" id="{922F1085-55CF-4B26-A2EA-6735D2F2A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273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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53" name="Text Box 10">
            <a:extLst>
              <a:ext uri="{FF2B5EF4-FFF2-40B4-BE49-F238E27FC236}">
                <a16:creationId xmlns:a16="http://schemas.microsoft.com/office/drawing/2014/main" id="{4C145DD7-6298-468E-A7A8-2B9FA180E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661" y="4525575"/>
            <a:ext cx="35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4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7C883384-4BC4-423A-B40C-149357785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</p:spTree>
    <p:extLst>
      <p:ext uri="{BB962C8B-B14F-4D97-AF65-F5344CB8AC3E}">
        <p14:creationId xmlns:p14="http://schemas.microsoft.com/office/powerpoint/2010/main" val="332127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49" grpId="0"/>
      <p:bldP spid="50" grpId="0"/>
      <p:bldP spid="51" grpId="0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 Box 10">
            <a:extLst>
              <a:ext uri="{FF2B5EF4-FFF2-40B4-BE49-F238E27FC236}">
                <a16:creationId xmlns:a16="http://schemas.microsoft.com/office/drawing/2014/main" id="{BE753B67-E68F-4973-94DC-B3AE36A5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964736"/>
            <a:ext cx="12748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</a:p>
        </p:txBody>
      </p:sp>
      <p:sp>
        <p:nvSpPr>
          <p:cNvPr id="50" name="Text Box 10">
            <a:extLst>
              <a:ext uri="{FF2B5EF4-FFF2-40B4-BE49-F238E27FC236}">
                <a16:creationId xmlns:a16="http://schemas.microsoft.com/office/drawing/2014/main" id="{FD84E2CC-0951-494D-9A8A-9181778F2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B57F2B2D-8F1C-4BEF-AF3D-4497629F4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2" name="Text Box 10">
            <a:extLst>
              <a:ext uri="{FF2B5EF4-FFF2-40B4-BE49-F238E27FC236}">
                <a16:creationId xmlns:a16="http://schemas.microsoft.com/office/drawing/2014/main" id="{A1817FAA-E608-4D68-BA94-F7455B6DF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3" name="Text Box 10">
            <a:extLst>
              <a:ext uri="{FF2B5EF4-FFF2-40B4-BE49-F238E27FC236}">
                <a16:creationId xmlns:a16="http://schemas.microsoft.com/office/drawing/2014/main" id="{87B421D7-F88D-4906-B87F-028AACC47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3614894"/>
            <a:ext cx="2056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Scroll up to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4" name="Text Box 10">
            <a:extLst>
              <a:ext uri="{FF2B5EF4-FFF2-40B4-BE49-F238E27FC236}">
                <a16:creationId xmlns:a16="http://schemas.microsoft.com/office/drawing/2014/main" id="{4BF8C997-ADD5-4491-B134-1DACE72B3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32" y="3603484"/>
            <a:ext cx="2990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0: summation </a:t>
            </a:r>
            <a:r>
              <a:rPr lang="en-US" dirty="0">
                <a:solidFill>
                  <a:srgbClr val="FF6600"/>
                </a:solidFill>
                <a:latin typeface="Symbol" panose="05050102010706020507" pitchFamily="18" charset="2"/>
              </a:rPr>
              <a:t>S</a:t>
            </a:r>
            <a:r>
              <a:rPr lang="en-US" dirty="0">
                <a:solidFill>
                  <a:srgbClr val="FF6600"/>
                </a:solidFill>
                <a:latin typeface="+mn-lt"/>
              </a:rPr>
              <a:t>(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5" name="Text Box 10">
            <a:extLst>
              <a:ext uri="{FF2B5EF4-FFF2-40B4-BE49-F238E27FC236}">
                <a16:creationId xmlns:a16="http://schemas.microsoft.com/office/drawing/2014/main" id="{FB211D94-2221-4D96-8374-85C989370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037462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grpSp>
        <p:nvGrpSpPr>
          <p:cNvPr id="30" name="Group 3">
            <a:extLst>
              <a:ext uri="{FF2B5EF4-FFF2-40B4-BE49-F238E27FC236}">
                <a16:creationId xmlns:a16="http://schemas.microsoft.com/office/drawing/2014/main" id="{A6BBDD9E-02D2-4D2A-9BB1-583C5E039621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id="{25012A1B-72AF-417A-8CE3-C2CF33375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32" name="Group 5">
              <a:extLst>
                <a:ext uri="{FF2B5EF4-FFF2-40B4-BE49-F238E27FC236}">
                  <a16:creationId xmlns:a16="http://schemas.microsoft.com/office/drawing/2014/main" id="{EFBE4213-8AA2-4156-9AF0-23FAEBDC24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33" name="Rectangle 6">
                <a:extLst>
                  <a:ext uri="{FF2B5EF4-FFF2-40B4-BE49-F238E27FC236}">
                    <a16:creationId xmlns:a16="http://schemas.microsoft.com/office/drawing/2014/main" id="{855FB98F-80CA-4F5B-B202-40A65F10F0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34" name="Text Box 8">
                <a:extLst>
                  <a:ext uri="{FF2B5EF4-FFF2-40B4-BE49-F238E27FC236}">
                    <a16:creationId xmlns:a16="http://schemas.microsoft.com/office/drawing/2014/main" id="{28261210-2A1A-4955-AE11-D83721FA6E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D6911B4-8592-4C45-AB00-363C48117032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D6911B4-8592-4C45-AB00-363C48117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EBC00E8-7886-4965-BA6F-47584592F7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" y="1188720"/>
            <a:ext cx="2399209" cy="5303520"/>
          </a:xfrm>
          <a:prstGeom prst="rect">
            <a:avLst/>
          </a:prstGeom>
        </p:spPr>
      </p:pic>
      <p:sp>
        <p:nvSpPr>
          <p:cNvPr id="38" name="Text Box 10">
            <a:extLst>
              <a:ext uri="{FF2B5EF4-FFF2-40B4-BE49-F238E27FC236}">
                <a16:creationId xmlns:a16="http://schemas.microsoft.com/office/drawing/2014/main" id="{21287EEF-D9B4-459B-B7BC-AAFDABF95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2929" y="447349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Type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5407A5B6-B40E-48F6-8EE7-F4730C641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479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5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7" name="Text Box 10">
            <a:extLst>
              <a:ext uri="{FF2B5EF4-FFF2-40B4-BE49-F238E27FC236}">
                <a16:creationId xmlns:a16="http://schemas.microsoft.com/office/drawing/2014/main" id="{F8D869B1-7055-4ED6-AF61-FD033670C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7881" y="4500588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58" name="Text Box 10">
            <a:extLst>
              <a:ext uri="{FF2B5EF4-FFF2-40B4-BE49-F238E27FC236}">
                <a16:creationId xmlns:a16="http://schemas.microsoft.com/office/drawing/2014/main" id="{1888876C-FA5C-402B-B36F-F4D757982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904" y="4493484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–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9" name="Text Box 10">
            <a:extLst>
              <a:ext uri="{FF2B5EF4-FFF2-40B4-BE49-F238E27FC236}">
                <a16:creationId xmlns:a16="http://schemas.microsoft.com/office/drawing/2014/main" id="{ACDA6D95-877A-47A1-BFB2-92B9DE8B6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317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0" name="Text Box 10">
            <a:extLst>
              <a:ext uri="{FF2B5EF4-FFF2-40B4-BE49-F238E27FC236}">
                <a16:creationId xmlns:a16="http://schemas.microsoft.com/office/drawing/2014/main" id="{434A4267-7A76-4872-835B-04D4C69F1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537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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1" name="Text Box 10">
            <a:extLst>
              <a:ext uri="{FF2B5EF4-FFF2-40B4-BE49-F238E27FC236}">
                <a16:creationId xmlns:a16="http://schemas.microsoft.com/office/drawing/2014/main" id="{14B824B0-46BF-4B99-99E5-7DB927848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850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2" name="Text Box 10">
            <a:extLst>
              <a:ext uri="{FF2B5EF4-FFF2-40B4-BE49-F238E27FC236}">
                <a16:creationId xmlns:a16="http://schemas.microsoft.com/office/drawing/2014/main" id="{75D29B53-2F0A-42DF-A5F6-BC3222908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117" y="445602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63" name="Text Box 10">
            <a:extLst>
              <a:ext uri="{FF2B5EF4-FFF2-40B4-BE49-F238E27FC236}">
                <a16:creationId xmlns:a16="http://schemas.microsoft.com/office/drawing/2014/main" id="{2E426BBF-CBB9-4A7A-8782-B8ED8C931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9451" y="4512116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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64" name="Text Box 10">
            <a:extLst>
              <a:ext uri="{FF2B5EF4-FFF2-40B4-BE49-F238E27FC236}">
                <a16:creationId xmlns:a16="http://schemas.microsoft.com/office/drawing/2014/main" id="{9E536AF7-D160-490C-8AC6-62F9A16C4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426" y="4525576"/>
            <a:ext cx="35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6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5" name="Text Box 10">
            <a:extLst>
              <a:ext uri="{FF2B5EF4-FFF2-40B4-BE49-F238E27FC236}">
                <a16:creationId xmlns:a16="http://schemas.microsoft.com/office/drawing/2014/main" id="{E5481181-EA62-4090-B5EA-D53B75F3A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5367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(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6" name="Text Box 10">
            <a:extLst>
              <a:ext uri="{FF2B5EF4-FFF2-40B4-BE49-F238E27FC236}">
                <a16:creationId xmlns:a16="http://schemas.microsoft.com/office/drawing/2014/main" id="{652FB0A2-9710-4965-AD0A-5DCE529BD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9357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)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7" name="Text Box 10">
            <a:extLst>
              <a:ext uri="{FF2B5EF4-FFF2-40B4-BE49-F238E27FC236}">
                <a16:creationId xmlns:a16="http://schemas.microsoft.com/office/drawing/2014/main" id="{591C3E90-D0FD-4776-95D0-F12FF2539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273" y="4521759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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68" name="Text Box 10">
            <a:extLst>
              <a:ext uri="{FF2B5EF4-FFF2-40B4-BE49-F238E27FC236}">
                <a16:creationId xmlns:a16="http://schemas.microsoft.com/office/drawing/2014/main" id="{8E2B8A18-FD07-44A3-811F-866BD97AF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661" y="4525575"/>
            <a:ext cx="35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4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9" name="Text Box 3">
            <a:extLst>
              <a:ext uri="{FF2B5EF4-FFF2-40B4-BE49-F238E27FC236}">
                <a16:creationId xmlns:a16="http://schemas.microsoft.com/office/drawing/2014/main" id="{C989A1B9-2021-4D4C-9667-18BF2DC4D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</p:spTree>
    <p:extLst>
      <p:ext uri="{BB962C8B-B14F-4D97-AF65-F5344CB8AC3E}">
        <p14:creationId xmlns:p14="http://schemas.microsoft.com/office/powerpoint/2010/main" val="294403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 Box 16">
            <a:extLst>
              <a:ext uri="{FF2B5EF4-FFF2-40B4-BE49-F238E27FC236}">
                <a16:creationId xmlns:a16="http://schemas.microsoft.com/office/drawing/2014/main" id="{CA7EF389-EB0B-49AC-9BB9-7233048A8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351" y="5444596"/>
            <a:ext cx="1624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6600"/>
                </a:solidFill>
                <a:latin typeface="+mn-lt"/>
              </a:rPr>
              <a:t>15 624</a:t>
            </a:r>
          </a:p>
        </p:txBody>
      </p:sp>
      <p:sp>
        <p:nvSpPr>
          <p:cNvPr id="40" name="Text Box 10">
            <a:extLst>
              <a:ext uri="{FF2B5EF4-FFF2-40B4-BE49-F238E27FC236}">
                <a16:creationId xmlns:a16="http://schemas.microsoft.com/office/drawing/2014/main" id="{EF2E16E3-3128-4A3C-BF4C-914AFD031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2929" y="447349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Type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1" name="Text Box 10">
            <a:extLst>
              <a:ext uri="{FF2B5EF4-FFF2-40B4-BE49-F238E27FC236}">
                <a16:creationId xmlns:a16="http://schemas.microsoft.com/office/drawing/2014/main" id="{013E53ED-04F2-4C6E-AB9C-168A4F445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758" y="4499127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4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42" name="Text Box 10">
            <a:extLst>
              <a:ext uri="{FF2B5EF4-FFF2-40B4-BE49-F238E27FC236}">
                <a16:creationId xmlns:a16="http://schemas.microsoft.com/office/drawing/2014/main" id="{040AE5C1-6967-4086-BDF9-8FB90C72A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9949" y="4470852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43" name="Text Box 10">
            <a:extLst>
              <a:ext uri="{FF2B5EF4-FFF2-40B4-BE49-F238E27FC236}">
                <a16:creationId xmlns:a16="http://schemas.microsoft.com/office/drawing/2014/main" id="{EDE86A42-6E08-4886-9C94-14A33ABEB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1032" y="4470852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–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44" name="Text Box 10">
            <a:extLst>
              <a:ext uri="{FF2B5EF4-FFF2-40B4-BE49-F238E27FC236}">
                <a16:creationId xmlns:a16="http://schemas.microsoft.com/office/drawing/2014/main" id="{B76EE569-53A0-4E07-A5DB-1EFB31819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5445" y="4499127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2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45" name="Text Box 10">
            <a:extLst>
              <a:ext uri="{FF2B5EF4-FFF2-40B4-BE49-F238E27FC236}">
                <a16:creationId xmlns:a16="http://schemas.microsoft.com/office/drawing/2014/main" id="{03980F50-D838-48C4-9D13-EC8F58689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537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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46" name="Text Box 10">
            <a:extLst>
              <a:ext uri="{FF2B5EF4-FFF2-40B4-BE49-F238E27FC236}">
                <a16:creationId xmlns:a16="http://schemas.microsoft.com/office/drawing/2014/main" id="{2E234C18-CBAA-45A3-B86C-0EC22F010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850" y="451044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47" name="Text Box 10">
            <a:extLst>
              <a:ext uri="{FF2B5EF4-FFF2-40B4-BE49-F238E27FC236}">
                <a16:creationId xmlns:a16="http://schemas.microsoft.com/office/drawing/2014/main" id="{E731B72A-8501-4EEC-8207-C9B95A3EA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117" y="4456023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endParaRPr lang="en-US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48" name="Text Box 10">
            <a:extLst>
              <a:ext uri="{FF2B5EF4-FFF2-40B4-BE49-F238E27FC236}">
                <a16:creationId xmlns:a16="http://schemas.microsoft.com/office/drawing/2014/main" id="{66123000-A64F-47E5-9F84-B0F576AC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5399" y="4470380"/>
            <a:ext cx="45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cs typeface="Times New Roman" panose="02020603050405020304" pitchFamily="18" charset="0"/>
                <a:sym typeface="Wingdings 3" panose="05040102010807070707" pitchFamily="18" charset="2"/>
              </a:rPr>
              <a:t>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9" name="Text Box 10">
            <a:extLst>
              <a:ext uri="{FF2B5EF4-FFF2-40B4-BE49-F238E27FC236}">
                <a16:creationId xmlns:a16="http://schemas.microsoft.com/office/drawing/2014/main" id="{64A278D7-574F-4DAE-9A14-BE517356D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425" y="4525576"/>
            <a:ext cx="6112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  <a:sym typeface="Wingdings 3" panose="05040102010807070707" pitchFamily="18" charset="2"/>
              </a:rPr>
              <a:t>15</a:t>
            </a:r>
            <a:endParaRPr lang="en-US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50" name="Text Box 10">
            <a:extLst>
              <a:ext uri="{FF2B5EF4-FFF2-40B4-BE49-F238E27FC236}">
                <a16:creationId xmlns:a16="http://schemas.microsoft.com/office/drawing/2014/main" id="{3D702E91-BAD8-4C60-AF87-0C6080D3F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964736"/>
            <a:ext cx="12748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CE48BB2C-4855-4889-B604-34C5FDF59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2" name="Text Box 10">
            <a:extLst>
              <a:ext uri="{FF2B5EF4-FFF2-40B4-BE49-F238E27FC236}">
                <a16:creationId xmlns:a16="http://schemas.microsoft.com/office/drawing/2014/main" id="{0183CC1D-E4CF-4632-B134-BB3EE303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3" name="Text Box 10">
            <a:extLst>
              <a:ext uri="{FF2B5EF4-FFF2-40B4-BE49-F238E27FC236}">
                <a16:creationId xmlns:a16="http://schemas.microsoft.com/office/drawing/2014/main" id="{C6228F68-C305-43B9-8FCE-4FCB26ACA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4" name="Text Box 10">
            <a:extLst>
              <a:ext uri="{FF2B5EF4-FFF2-40B4-BE49-F238E27FC236}">
                <a16:creationId xmlns:a16="http://schemas.microsoft.com/office/drawing/2014/main" id="{DE41E21E-1D74-4DE4-A33C-23E88F9AB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3614894"/>
            <a:ext cx="2056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Scroll up to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5" name="Text Box 10">
            <a:extLst>
              <a:ext uri="{FF2B5EF4-FFF2-40B4-BE49-F238E27FC236}">
                <a16:creationId xmlns:a16="http://schemas.microsoft.com/office/drawing/2014/main" id="{85D41FC3-80F4-4764-A28B-0C4E364F5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32" y="3603484"/>
            <a:ext cx="2990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0: summation </a:t>
            </a:r>
            <a:r>
              <a:rPr lang="en-US" dirty="0">
                <a:solidFill>
                  <a:srgbClr val="FF6600"/>
                </a:solidFill>
                <a:latin typeface="Symbol" panose="05050102010706020507" pitchFamily="18" charset="2"/>
              </a:rPr>
              <a:t>S</a:t>
            </a:r>
            <a:r>
              <a:rPr lang="en-US" dirty="0">
                <a:solidFill>
                  <a:srgbClr val="FF6600"/>
                </a:solidFill>
                <a:latin typeface="+mn-lt"/>
              </a:rPr>
              <a:t>(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A916EA60-D24A-4E19-A28B-BAF2CA0FD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037462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grpSp>
        <p:nvGrpSpPr>
          <p:cNvPr id="31" name="Group 3">
            <a:extLst>
              <a:ext uri="{FF2B5EF4-FFF2-40B4-BE49-F238E27FC236}">
                <a16:creationId xmlns:a16="http://schemas.microsoft.com/office/drawing/2014/main" id="{5B57FD99-F082-479E-BB2A-AB57B40B17F2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32" name="Rectangle 4">
              <a:extLst>
                <a:ext uri="{FF2B5EF4-FFF2-40B4-BE49-F238E27FC236}">
                  <a16:creationId xmlns:a16="http://schemas.microsoft.com/office/drawing/2014/main" id="{56498DF1-82FF-4AE2-B81A-B054D2A8F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33" name="Group 5">
              <a:extLst>
                <a:ext uri="{FF2B5EF4-FFF2-40B4-BE49-F238E27FC236}">
                  <a16:creationId xmlns:a16="http://schemas.microsoft.com/office/drawing/2014/main" id="{A9F79214-1168-482F-8CFA-7E5D7ECDD3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34" name="Rectangle 6">
                <a:extLst>
                  <a:ext uri="{FF2B5EF4-FFF2-40B4-BE49-F238E27FC236}">
                    <a16:creationId xmlns:a16="http://schemas.microsoft.com/office/drawing/2014/main" id="{EA44C96C-771E-41B0-A5E9-4AA8868D3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35" name="Text Box 8">
                <a:extLst>
                  <a:ext uri="{FF2B5EF4-FFF2-40B4-BE49-F238E27FC236}">
                    <a16:creationId xmlns:a16="http://schemas.microsoft.com/office/drawing/2014/main" id="{90AB6CFD-EC72-4579-A1F1-340814549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EF6E937-03B3-4BF3-AE3E-41A2E2298ED2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EF6E937-03B3-4BF3-AE3E-41A2E2298E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CCDD968-0055-4869-A266-851635467F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" y="1188720"/>
            <a:ext cx="2411456" cy="5303520"/>
          </a:xfrm>
          <a:prstGeom prst="rect">
            <a:avLst/>
          </a:prstGeom>
        </p:spPr>
      </p:pic>
      <p:sp>
        <p:nvSpPr>
          <p:cNvPr id="57" name="Text Box 3">
            <a:extLst>
              <a:ext uri="{FF2B5EF4-FFF2-40B4-BE49-F238E27FC236}">
                <a16:creationId xmlns:a16="http://schemas.microsoft.com/office/drawing/2014/main" id="{6ECF6147-D6EC-41F5-A26D-0B4B3FE3B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</p:spTree>
    <p:extLst>
      <p:ext uri="{BB962C8B-B14F-4D97-AF65-F5344CB8AC3E}">
        <p14:creationId xmlns:p14="http://schemas.microsoft.com/office/powerpoint/2010/main" val="87258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3869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n-GB" sz="2800" dirty="0"/>
              <a:t>Using sigma (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800" dirty="0"/>
              <a:t>)</a:t>
            </a:r>
            <a:r>
              <a:rPr lang="en-GB" sz="2800" dirty="0"/>
              <a:t> notation</a:t>
            </a:r>
            <a:endParaRPr lang="el-GR" sz="2800" dirty="0"/>
          </a:p>
        </p:txBody>
      </p:sp>
      <p:sp>
        <p:nvSpPr>
          <p:cNvPr id="841731" name="Text Box 3"/>
          <p:cNvSpPr txBox="1">
            <a:spLocks noChangeArrowheads="1"/>
          </p:cNvSpPr>
          <p:nvPr/>
        </p:nvSpPr>
        <p:spPr bwMode="auto">
          <a:xfrm>
            <a:off x="250825" y="927100"/>
            <a:ext cx="864165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When working with series, the Greek symbol </a:t>
            </a:r>
            <a:r>
              <a:rPr lang="el-GR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400" dirty="0">
                <a:cs typeface="Arial" charset="0"/>
              </a:rPr>
              <a:t> </a:t>
            </a:r>
            <a:r>
              <a:rPr lang="en-GB" sz="2400" dirty="0">
                <a:latin typeface="+mn-lt"/>
                <a:cs typeface="Arial" charset="0"/>
              </a:rPr>
              <a:t>(the capital letter sigma) is used to mean ‘the sum of’.</a:t>
            </a:r>
            <a:endParaRPr lang="el-GR" sz="2400" dirty="0">
              <a:latin typeface="+mn-lt"/>
              <a:cs typeface="Arial" charset="0"/>
            </a:endParaRPr>
          </a:p>
        </p:txBody>
      </p:sp>
      <p:sp>
        <p:nvSpPr>
          <p:cNvPr id="841733" name="Text Box 5"/>
          <p:cNvSpPr txBox="1">
            <a:spLocks noChangeArrowheads="1"/>
          </p:cNvSpPr>
          <p:nvPr/>
        </p:nvSpPr>
        <p:spPr bwMode="auto">
          <a:xfrm>
            <a:off x="223961" y="1791348"/>
            <a:ext cx="2028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+mn-lt"/>
              </a:rPr>
              <a:t>For example:</a:t>
            </a:r>
          </a:p>
        </p:txBody>
      </p:sp>
      <p:sp>
        <p:nvSpPr>
          <p:cNvPr id="841735" name="Text Box 7"/>
          <p:cNvSpPr txBox="1">
            <a:spLocks noChangeArrowheads="1"/>
          </p:cNvSpPr>
          <p:nvPr/>
        </p:nvSpPr>
        <p:spPr bwMode="auto">
          <a:xfrm>
            <a:off x="223961" y="3875020"/>
            <a:ext cx="851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latin typeface="+mn-lt"/>
              </a:rPr>
              <a:t>represents a finite series containing </a:t>
            </a:r>
            <a:r>
              <a:rPr lang="en-GB" sz="2400" i="1" dirty="0">
                <a:latin typeface="Times New Roman" pitchFamily="18" charset="0"/>
              </a:rPr>
              <a:t>n</a:t>
            </a:r>
            <a:r>
              <a:rPr lang="en-GB" sz="2400" dirty="0"/>
              <a:t> </a:t>
            </a:r>
            <a:r>
              <a:rPr lang="en-GB" sz="2400" dirty="0">
                <a:latin typeface="+mn-lt"/>
              </a:rPr>
              <a:t>terms:</a:t>
            </a:r>
          </a:p>
        </p:txBody>
      </p:sp>
      <p:sp>
        <p:nvSpPr>
          <p:cNvPr id="841736" name="Text Box 8"/>
          <p:cNvSpPr txBox="1">
            <a:spLocks noChangeArrowheads="1"/>
          </p:cNvSpPr>
          <p:nvPr/>
        </p:nvSpPr>
        <p:spPr bwMode="auto">
          <a:xfrm>
            <a:off x="115688" y="3440004"/>
            <a:ext cx="35990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rgbClr val="FF6600"/>
                </a:solidFill>
                <a:latin typeface="+mn-lt"/>
              </a:rPr>
              <a:t>This is the first value of </a:t>
            </a:r>
            <a:r>
              <a:rPr lang="en-GB" sz="2000" i="1" dirty="0" err="1">
                <a:solidFill>
                  <a:srgbClr val="FF6600"/>
                </a:solidFill>
                <a:latin typeface="Times New Roman" pitchFamily="18" charset="0"/>
              </a:rPr>
              <a:t>i</a:t>
            </a:r>
            <a:r>
              <a:rPr lang="en-GB" sz="2000" i="1" dirty="0">
                <a:solidFill>
                  <a:srgbClr val="FF6600"/>
                </a:solidFill>
                <a:latin typeface="Times New Roman" pitchFamily="18" charset="0"/>
              </a:rPr>
              <a:t> …</a:t>
            </a:r>
          </a:p>
        </p:txBody>
      </p:sp>
      <p:sp>
        <p:nvSpPr>
          <p:cNvPr id="841737" name="Line 9"/>
          <p:cNvSpPr>
            <a:spLocks noChangeShapeType="1"/>
          </p:cNvSpPr>
          <p:nvPr/>
        </p:nvSpPr>
        <p:spPr bwMode="auto">
          <a:xfrm flipV="1">
            <a:off x="3620594" y="3297129"/>
            <a:ext cx="303334" cy="36531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841738" name="Text Box 10"/>
          <p:cNvSpPr txBox="1">
            <a:spLocks noChangeArrowheads="1"/>
          </p:cNvSpPr>
          <p:nvPr/>
        </p:nvSpPr>
        <p:spPr bwMode="auto">
          <a:xfrm>
            <a:off x="5051077" y="1871465"/>
            <a:ext cx="39869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FF6600"/>
                </a:solidFill>
              </a:rPr>
              <a:t>… </a:t>
            </a:r>
            <a:r>
              <a:rPr lang="en-GB" sz="2000" dirty="0">
                <a:solidFill>
                  <a:srgbClr val="FF6600"/>
                </a:solidFill>
              </a:rPr>
              <a:t>and this is the last value of </a:t>
            </a:r>
            <a:r>
              <a:rPr lang="en-GB" sz="2000" i="1" dirty="0" err="1">
                <a:solidFill>
                  <a:srgbClr val="FF6600"/>
                </a:solidFill>
                <a:latin typeface="Times New Roman" pitchFamily="18" charset="0"/>
              </a:rPr>
              <a:t>i</a:t>
            </a:r>
            <a:r>
              <a:rPr lang="en-GB" sz="2000" dirty="0">
                <a:solidFill>
                  <a:srgbClr val="FF6600"/>
                </a:solidFill>
              </a:rPr>
              <a:t>.</a:t>
            </a:r>
            <a:endParaRPr lang="en-GB" sz="2000" i="1" dirty="0">
              <a:solidFill>
                <a:srgbClr val="FF6600"/>
              </a:solidFill>
              <a:latin typeface="Times New Roman" pitchFamily="18" charset="0"/>
            </a:endParaRPr>
          </a:p>
        </p:txBody>
      </p:sp>
      <p:sp>
        <p:nvSpPr>
          <p:cNvPr id="841739" name="Line 11"/>
          <p:cNvSpPr>
            <a:spLocks noChangeShapeType="1"/>
          </p:cNvSpPr>
          <p:nvPr/>
        </p:nvSpPr>
        <p:spPr bwMode="auto">
          <a:xfrm flipH="1">
            <a:off x="4138811" y="2178785"/>
            <a:ext cx="967655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841740" name="Text Box 12"/>
          <p:cNvSpPr txBox="1">
            <a:spLocks noChangeArrowheads="1"/>
          </p:cNvSpPr>
          <p:nvPr/>
        </p:nvSpPr>
        <p:spPr bwMode="auto">
          <a:xfrm>
            <a:off x="3121734" y="5002000"/>
            <a:ext cx="2775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u</a:t>
            </a:r>
            <a:r>
              <a:rPr lang="en-GB" sz="2400" baseline="-25000" dirty="0"/>
              <a:t>1</a:t>
            </a:r>
            <a:r>
              <a:rPr lang="en-GB" sz="2400" dirty="0"/>
              <a:t> + </a:t>
            </a:r>
            <a:r>
              <a:rPr lang="en-GB" sz="2400" i="1" dirty="0">
                <a:latin typeface="Times New Roman" pitchFamily="18" charset="0"/>
              </a:rPr>
              <a:t>u</a:t>
            </a:r>
            <a:r>
              <a:rPr lang="en-GB" sz="2400" baseline="-25000" dirty="0"/>
              <a:t>2</a:t>
            </a:r>
            <a:r>
              <a:rPr lang="en-GB" sz="2400" dirty="0"/>
              <a:t> + </a:t>
            </a:r>
            <a:r>
              <a:rPr lang="en-GB" sz="2400" i="1" dirty="0">
                <a:latin typeface="Times New Roman" pitchFamily="18" charset="0"/>
              </a:rPr>
              <a:t>u</a:t>
            </a:r>
            <a:r>
              <a:rPr lang="en-GB" sz="2400" baseline="-25000" dirty="0"/>
              <a:t>3</a:t>
            </a:r>
            <a:r>
              <a:rPr lang="en-GB" sz="2400" dirty="0"/>
              <a:t> + … + </a:t>
            </a:r>
            <a:r>
              <a:rPr lang="en-GB" sz="2400" i="1" dirty="0">
                <a:latin typeface="Times New Roman" pitchFamily="18" charset="0"/>
              </a:rPr>
              <a:t>u</a:t>
            </a:r>
            <a:r>
              <a:rPr lang="en-GB" sz="2400" i="1" baseline="-25000" dirty="0">
                <a:latin typeface="Times New Roman" pitchFamily="18" charset="0"/>
              </a:rPr>
              <a:t>n</a:t>
            </a:r>
            <a:endParaRPr lang="en-US" sz="2400" i="1" baseline="-25000" dirty="0">
              <a:latin typeface="Times New Roman" pitchFamily="18" charset="0"/>
            </a:endParaRPr>
          </a:p>
        </p:txBody>
      </p:sp>
      <p:sp>
        <p:nvSpPr>
          <p:cNvPr id="841741" name="Text Box 13"/>
          <p:cNvSpPr txBox="1">
            <a:spLocks noChangeArrowheads="1"/>
          </p:cNvSpPr>
          <p:nvPr/>
        </p:nvSpPr>
        <p:spPr bwMode="auto">
          <a:xfrm>
            <a:off x="573459" y="5536348"/>
            <a:ext cx="78179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The terms in the series are obtained by substituting 1, 2, 3, </a:t>
            </a:r>
            <a:r>
              <a:rPr lang="en-GB" sz="2400" dirty="0"/>
              <a:t>…, </a:t>
            </a:r>
            <a:r>
              <a:rPr lang="en-GB" sz="2400" i="1" dirty="0">
                <a:latin typeface="Times New Roman" pitchFamily="18" charset="0"/>
              </a:rPr>
              <a:t>n</a:t>
            </a:r>
            <a:r>
              <a:rPr lang="en-GB" sz="2400" dirty="0"/>
              <a:t> </a:t>
            </a:r>
            <a:r>
              <a:rPr lang="en-GB" sz="2400" dirty="0">
                <a:latin typeface="+mn-lt"/>
              </a:rPr>
              <a:t>in turn for </a:t>
            </a:r>
            <a:r>
              <a:rPr lang="en-GB" sz="2400" i="1" dirty="0" err="1">
                <a:latin typeface="Times New Roman" pitchFamily="18" charset="0"/>
              </a:rPr>
              <a:t>i</a:t>
            </a:r>
            <a:r>
              <a:rPr lang="en-GB" sz="2400" dirty="0"/>
              <a:t> </a:t>
            </a:r>
            <a:r>
              <a:rPr lang="en-GB" sz="2400" dirty="0">
                <a:latin typeface="+mn-lt"/>
              </a:rPr>
              <a:t>in</a:t>
            </a:r>
            <a:r>
              <a:rPr lang="en-GB" sz="2400" dirty="0"/>
              <a:t> </a:t>
            </a:r>
            <a:r>
              <a:rPr lang="en-GB" sz="2400" i="1" dirty="0" err="1">
                <a:latin typeface="Times New Roman" pitchFamily="18" charset="0"/>
              </a:rPr>
              <a:t>u</a:t>
            </a:r>
            <a:r>
              <a:rPr lang="en-GB" sz="2400" i="1" baseline="-25000" dirty="0" err="1">
                <a:latin typeface="Times New Roman" pitchFamily="18" charset="0"/>
              </a:rPr>
              <a:t>i</a:t>
            </a:r>
            <a:r>
              <a:rPr lang="en-GB" sz="2400" dirty="0"/>
              <a:t>.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20593" y="2067458"/>
                <a:ext cx="1036438" cy="1174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n-GB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593" y="2067458"/>
                <a:ext cx="1036438" cy="1174296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23960" y="4326444"/>
            <a:ext cx="86685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You read this </a:t>
            </a:r>
            <a:r>
              <a:rPr lang="en-GB" sz="2400" i="1" dirty="0">
                <a:latin typeface="+mn-lt"/>
              </a:rPr>
              <a:t>‘</a:t>
            </a:r>
            <a:r>
              <a:rPr lang="en-GB" sz="2400" dirty="0">
                <a:latin typeface="+mn-lt"/>
              </a:rPr>
              <a:t>the sum of all the terms </a:t>
            </a:r>
            <a:r>
              <a:rPr lang="en-GB" sz="2400" i="1" dirty="0" err="1">
                <a:latin typeface="Times New Roman" pitchFamily="18" charset="0"/>
              </a:rPr>
              <a:t>u</a:t>
            </a:r>
            <a:r>
              <a:rPr lang="en-GB" sz="2400" i="1" baseline="-25000" dirty="0" err="1">
                <a:latin typeface="Times New Roman" pitchFamily="18" charset="0"/>
              </a:rPr>
              <a:t>i</a:t>
            </a:r>
            <a:r>
              <a:rPr lang="en-GB" sz="2400" dirty="0"/>
              <a:t> </a:t>
            </a:r>
            <a:r>
              <a:rPr lang="en-GB" sz="2400" dirty="0">
                <a:latin typeface="+mn-lt"/>
              </a:rPr>
              <a:t>from</a:t>
            </a:r>
            <a:r>
              <a:rPr lang="en-GB" sz="2400" dirty="0"/>
              <a:t> </a:t>
            </a:r>
            <a:r>
              <a:rPr lang="en-GB" sz="2400" i="1" dirty="0" err="1">
                <a:latin typeface="Times New Roman" pitchFamily="18" charset="0"/>
              </a:rPr>
              <a:t>i</a:t>
            </a:r>
            <a:r>
              <a:rPr lang="en-GB" sz="2400" dirty="0"/>
              <a:t> = 1 </a:t>
            </a:r>
            <a:r>
              <a:rPr lang="en-GB" sz="2400" dirty="0">
                <a:latin typeface="+mn-lt"/>
              </a:rPr>
              <a:t>to</a:t>
            </a:r>
            <a:r>
              <a:rPr lang="en-GB" sz="2400" dirty="0"/>
              <a:t> </a:t>
            </a:r>
            <a:r>
              <a:rPr lang="en-GB" sz="2400" i="1" dirty="0" err="1">
                <a:latin typeface="Times New Roman" pitchFamily="18" charset="0"/>
              </a:rPr>
              <a:t>i</a:t>
            </a:r>
            <a:r>
              <a:rPr lang="en-GB" sz="2400" dirty="0"/>
              <a:t> = </a:t>
            </a:r>
            <a:r>
              <a:rPr lang="en-GB" sz="2400" i="1" dirty="0">
                <a:latin typeface="Times New Roman" pitchFamily="18" charset="0"/>
              </a:rPr>
              <a:t>n’</a:t>
            </a:r>
            <a:endParaRPr lang="en-GB" sz="2400" dirty="0"/>
          </a:p>
        </p:txBody>
      </p:sp>
      <p:sp>
        <p:nvSpPr>
          <p:cNvPr id="2" name="Rectangle 1">
            <a:hlinkClick r:id="rId4"/>
            <a:extLst>
              <a:ext uri="{FF2B5EF4-FFF2-40B4-BE49-F238E27FC236}">
                <a16:creationId xmlns:a16="http://schemas.microsoft.com/office/drawing/2014/main" id="{C3F1F72B-F65A-428A-A00E-4EF9A038B905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hlinkClick r:id="rId4"/>
            <a:extLst>
              <a:ext uri="{FF2B5EF4-FFF2-40B4-BE49-F238E27FC236}">
                <a16:creationId xmlns:a16="http://schemas.microsoft.com/office/drawing/2014/main" id="{CA26A190-A453-4086-BD50-9FDFE87532E0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4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4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735" grpId="0"/>
      <p:bldP spid="841736" grpId="0"/>
      <p:bldP spid="841737" grpId="0" animBg="1"/>
      <p:bldP spid="841738" grpId="0"/>
      <p:bldP spid="841739" grpId="0" animBg="1"/>
      <p:bldP spid="841740" grpId="0"/>
      <p:bldP spid="841741" grpId="0"/>
      <p:bldP spid="3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836613"/>
          </a:xfrm>
        </p:spPr>
        <p:txBody>
          <a:bodyPr>
            <a:normAutofit/>
          </a:bodyPr>
          <a:lstStyle/>
          <a:p>
            <a:r>
              <a:rPr lang="en-GB" sz="2800" dirty="0"/>
              <a:t>Using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</a:t>
            </a:r>
            <a:endParaRPr lang="el-GR" sz="2800" dirty="0"/>
          </a:p>
        </p:txBody>
      </p:sp>
      <p:sp>
        <p:nvSpPr>
          <p:cNvPr id="843779" name="Text Box 3"/>
          <p:cNvSpPr txBox="1">
            <a:spLocks noChangeArrowheads="1"/>
          </p:cNvSpPr>
          <p:nvPr/>
        </p:nvSpPr>
        <p:spPr bwMode="auto">
          <a:xfrm>
            <a:off x="250825" y="927100"/>
            <a:ext cx="87137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latin typeface="+mn-lt"/>
              </a:rPr>
              <a:t>For example, suppose we want to write in sigma notation the sum of the first 6 terms of the series whose </a:t>
            </a:r>
            <a:r>
              <a:rPr lang="en-GB" sz="2400" i="1" dirty="0">
                <a:latin typeface="Times New Roman" pitchFamily="18" charset="0"/>
              </a:rPr>
              <a:t>n</a:t>
            </a:r>
            <a:r>
              <a:rPr lang="en-GB" sz="2400" baseline="30000" dirty="0"/>
              <a:t>th</a:t>
            </a:r>
            <a:r>
              <a:rPr lang="en-GB" sz="2400" dirty="0"/>
              <a:t> </a:t>
            </a:r>
            <a:r>
              <a:rPr lang="en-GB" sz="2400" dirty="0">
                <a:latin typeface="+mn-lt"/>
              </a:rPr>
              <a:t>term is of the form 2</a:t>
            </a:r>
            <a:r>
              <a:rPr lang="en-GB" i="1" baseline="30000" dirty="0"/>
              <a:t>n</a:t>
            </a:r>
            <a:r>
              <a:rPr lang="en-GB" dirty="0"/>
              <a:t> </a:t>
            </a:r>
            <a:r>
              <a:rPr lang="en-GB" sz="2400" dirty="0"/>
              <a:t>. </a:t>
            </a:r>
          </a:p>
          <a:p>
            <a:r>
              <a:rPr lang="en-GB" sz="2400" dirty="0">
                <a:latin typeface="+mn-lt"/>
              </a:rPr>
              <a:t>We can write:</a:t>
            </a:r>
            <a:endParaRPr lang="el-GR" sz="2400" dirty="0">
              <a:latin typeface="+mn-lt"/>
              <a:cs typeface="Arial" charset="0"/>
            </a:endParaRPr>
          </a:p>
        </p:txBody>
      </p:sp>
      <p:sp>
        <p:nvSpPr>
          <p:cNvPr id="843784" name="Text Box 8"/>
          <p:cNvSpPr txBox="1">
            <a:spLocks noChangeArrowheads="1"/>
          </p:cNvSpPr>
          <p:nvPr/>
        </p:nvSpPr>
        <p:spPr bwMode="auto">
          <a:xfrm>
            <a:off x="2514600" y="3866046"/>
            <a:ext cx="34355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/>
              <a:t>2</a:t>
            </a:r>
            <a:r>
              <a:rPr lang="en-GB" sz="2400" baseline="30000" dirty="0"/>
              <a:t>1</a:t>
            </a:r>
            <a:r>
              <a:rPr lang="en-GB" sz="2400" dirty="0"/>
              <a:t> + 2</a:t>
            </a:r>
            <a:r>
              <a:rPr lang="en-GB" sz="2400" baseline="30000" dirty="0"/>
              <a:t>2</a:t>
            </a:r>
            <a:r>
              <a:rPr lang="en-GB" sz="2400" dirty="0"/>
              <a:t> + 2</a:t>
            </a:r>
            <a:r>
              <a:rPr lang="en-GB" sz="2400" baseline="30000" dirty="0"/>
              <a:t>3</a:t>
            </a:r>
            <a:r>
              <a:rPr lang="en-GB" sz="2400" dirty="0"/>
              <a:t> + 2</a:t>
            </a:r>
            <a:r>
              <a:rPr lang="en-GB" sz="2400" baseline="30000" dirty="0"/>
              <a:t>4</a:t>
            </a:r>
            <a:r>
              <a:rPr lang="en-GB" sz="2400" dirty="0"/>
              <a:t> + 2</a:t>
            </a:r>
            <a:r>
              <a:rPr lang="en-GB" sz="2400" baseline="30000" dirty="0"/>
              <a:t>5</a:t>
            </a:r>
            <a:r>
              <a:rPr lang="en-GB" sz="2400" dirty="0"/>
              <a:t> + 2</a:t>
            </a:r>
            <a:r>
              <a:rPr lang="en-GB" sz="2400" baseline="30000" dirty="0"/>
              <a:t>6</a:t>
            </a:r>
            <a:r>
              <a:rPr lang="en-GB" sz="2400" dirty="0"/>
              <a:t> 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719724" y="4660058"/>
            <a:ext cx="8963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/>
              <a:t>= </a:t>
            </a:r>
            <a:r>
              <a:rPr lang="en-GB" dirty="0"/>
              <a:t>126</a:t>
            </a:r>
            <a:endParaRPr lang="en-US" sz="2400" dirty="0"/>
          </a:p>
        </p:txBody>
      </p:sp>
      <p:sp>
        <p:nvSpPr>
          <p:cNvPr id="3" name="Rectangle 2">
            <a:hlinkClick r:id="rId3"/>
            <a:extLst>
              <a:ext uri="{FF2B5EF4-FFF2-40B4-BE49-F238E27FC236}">
                <a16:creationId xmlns:a16="http://schemas.microsoft.com/office/drawing/2014/main" id="{15580A59-073A-44F2-A275-C1516E53FAF3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8658D545-D6AF-434B-B247-138C7B626D5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5A5F33-FCC9-4457-87F8-01050E022A64}"/>
              </a:ext>
            </a:extLst>
          </p:cNvPr>
          <p:cNvSpPr/>
          <p:nvPr/>
        </p:nvSpPr>
        <p:spPr>
          <a:xfrm>
            <a:off x="3516539" y="2275809"/>
            <a:ext cx="7312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GB" sz="7200" dirty="0">
                <a:solidFill>
                  <a:srgbClr val="010066"/>
                </a:solidFill>
                <a:latin typeface="Symbol" panose="05050102010706020507" pitchFamily="18" charset="2"/>
              </a:rPr>
              <a:t>S</a:t>
            </a:r>
            <a:endParaRPr lang="en-GB" sz="7200" baseline="30000" dirty="0">
              <a:solidFill>
                <a:srgbClr val="010066"/>
              </a:solidFill>
              <a:latin typeface="Symbol" panose="05050102010706020507" pitchFamily="18" charset="2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DA6944-EB29-4617-B93B-441071006E42}"/>
              </a:ext>
            </a:extLst>
          </p:cNvPr>
          <p:cNvSpPr/>
          <p:nvPr/>
        </p:nvSpPr>
        <p:spPr>
          <a:xfrm>
            <a:off x="4118548" y="2685000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(2</a:t>
            </a:r>
            <a:r>
              <a:rPr lang="en-GB" i="1" baseline="30000" dirty="0"/>
              <a:t>n</a:t>
            </a:r>
            <a:r>
              <a:rPr lang="en-GB" dirty="0"/>
              <a:t>)</a:t>
            </a:r>
            <a:endParaRPr lang="en-GB" sz="2400" dirty="0">
              <a:solidFill>
                <a:srgbClr val="010066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95616D-ACB6-4B53-9227-B39AE2259C30}"/>
              </a:ext>
            </a:extLst>
          </p:cNvPr>
          <p:cNvSpPr/>
          <p:nvPr/>
        </p:nvSpPr>
        <p:spPr>
          <a:xfrm>
            <a:off x="3599093" y="3186959"/>
            <a:ext cx="6206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/>
              <a:t>n </a:t>
            </a:r>
            <a:r>
              <a:rPr lang="en-GB" sz="1600" b="1" dirty="0"/>
              <a:t>= 1</a:t>
            </a:r>
            <a:endParaRPr lang="en-GB" sz="1600" b="1" dirty="0">
              <a:solidFill>
                <a:srgbClr val="010066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D679F0-5CE2-4072-992C-D0CE8270F230}"/>
              </a:ext>
            </a:extLst>
          </p:cNvPr>
          <p:cNvSpPr/>
          <p:nvPr/>
        </p:nvSpPr>
        <p:spPr>
          <a:xfrm>
            <a:off x="3687259" y="2319755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/>
              <a:t>6</a:t>
            </a:r>
            <a:endParaRPr lang="en-GB" sz="1600" b="1" dirty="0">
              <a:solidFill>
                <a:srgbClr val="010066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3784" grpId="0"/>
      <p:bldP spid="15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2550"/>
            <a:ext cx="8153400" cy="609600"/>
          </a:xfrm>
          <a:noFill/>
        </p:spPr>
        <p:txBody>
          <a:bodyPr>
            <a:normAutofit fontScale="90000"/>
          </a:bodyPr>
          <a:lstStyle/>
          <a:p>
            <a:r>
              <a:rPr lang="en-GB" dirty="0"/>
              <a:t>Using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dirty="0"/>
              <a:t> notation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81263" y="817313"/>
            <a:ext cx="7672137" cy="830997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dirty="0"/>
              <a:t>Write the series 4 + 20 + 100 + 500 + 2500 + 12500 using sigma notation 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0824" y="2518111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First we have to find the general term </a:t>
            </a:r>
            <a:r>
              <a:rPr lang="en-GB" i="1" dirty="0">
                <a:latin typeface="Times New Roman" panose="02020603050405020304" pitchFamily="18" charset="0"/>
              </a:rPr>
              <a:t>u</a:t>
            </a:r>
            <a:r>
              <a:rPr lang="en-GB" i="1" baseline="-25000" dirty="0">
                <a:latin typeface="Times New Roman" panose="02020603050405020304" pitchFamily="18" charset="0"/>
              </a:rPr>
              <a:t>n </a:t>
            </a:r>
            <a:r>
              <a:rPr lang="en-US" dirty="0"/>
              <a:t>.</a:t>
            </a: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29964" y="4295602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This series is the first six terms of the geometric progression</a:t>
            </a:r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6423196" y="2489286"/>
            <a:ext cx="1533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i="1" dirty="0">
                <a:latin typeface="Times New Roman" panose="02020603050405020304" pitchFamily="18" charset="0"/>
              </a:rPr>
              <a:t>u</a:t>
            </a:r>
            <a:r>
              <a:rPr lang="en-GB" i="1" baseline="-25000" dirty="0">
                <a:latin typeface="Times New Roman" panose="02020603050405020304" pitchFamily="18" charset="0"/>
              </a:rPr>
              <a:t>n</a:t>
            </a:r>
            <a:r>
              <a:rPr lang="en-GB" i="1" dirty="0">
                <a:latin typeface="Times New Roman" panose="02020603050405020304" pitchFamily="18" charset="0"/>
              </a:rPr>
              <a:t> </a:t>
            </a:r>
            <a:r>
              <a:rPr lang="en-GB" i="1" dirty="0"/>
              <a:t>=</a:t>
            </a:r>
            <a:r>
              <a:rPr lang="en-GB" i="1" dirty="0">
                <a:latin typeface="Times New Roman" panose="02020603050405020304" pitchFamily="18" charset="0"/>
              </a:rPr>
              <a:t> u</a:t>
            </a:r>
            <a:r>
              <a:rPr lang="en-GB" baseline="-25000" dirty="0">
                <a:latin typeface="Times New Roman" panose="02020603050405020304" pitchFamily="18" charset="0"/>
              </a:rPr>
              <a:t>1 </a:t>
            </a:r>
            <a:r>
              <a:rPr lang="en-GB" i="1" dirty="0" err="1">
                <a:latin typeface="Times New Roman" panose="02020603050405020304" pitchFamily="18" charset="0"/>
              </a:rPr>
              <a:t>r</a:t>
            </a:r>
            <a:r>
              <a:rPr lang="en-GB" i="1" baseline="30000" dirty="0" err="1">
                <a:latin typeface="Times New Roman" panose="02020603050405020304" pitchFamily="18" charset="0"/>
              </a:rPr>
              <a:t>n</a:t>
            </a:r>
            <a:r>
              <a:rPr lang="en-GB" baseline="30000" dirty="0"/>
              <a:t>–1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254842" y="4848610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sigma notation we write: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323209" y="179467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dirty="0">
                <a:sym typeface="Symbol" panose="05050102010706020507" pitchFamily="18" charset="2"/>
              </a:rPr>
              <a:t>the terms are a geometric progression with </a:t>
            </a:r>
            <a:r>
              <a:rPr lang="en-GB" i="1" dirty="0">
                <a:latin typeface="Times New Roman" panose="02020603050405020304" pitchFamily="18" charset="0"/>
              </a:rPr>
              <a:t>u</a:t>
            </a:r>
            <a:r>
              <a:rPr lang="en-GB" baseline="-25000" dirty="0">
                <a:latin typeface="Times New Roman" panose="02020603050405020304" pitchFamily="18" charset="0"/>
              </a:rPr>
              <a:t>1</a:t>
            </a:r>
            <a:r>
              <a:rPr lang="en-GB" dirty="0"/>
              <a:t> = 4 and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dirty="0"/>
              <a:t> = 5</a:t>
            </a:r>
            <a:endParaRPr lang="en-US" dirty="0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444890" y="3407438"/>
            <a:ext cx="9621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i="1" dirty="0">
                <a:latin typeface="Times New Roman" panose="02020603050405020304" pitchFamily="18" charset="0"/>
              </a:rPr>
              <a:t>u</a:t>
            </a:r>
            <a:r>
              <a:rPr lang="en-GB" i="1" baseline="-25000" dirty="0">
                <a:latin typeface="Times New Roman" panose="02020603050405020304" pitchFamily="18" charset="0"/>
              </a:rPr>
              <a:t>n</a:t>
            </a:r>
            <a:r>
              <a:rPr lang="en-GB" i="1" dirty="0">
                <a:latin typeface="Times New Roman" panose="02020603050405020304" pitchFamily="18" charset="0"/>
              </a:rPr>
              <a:t> </a:t>
            </a:r>
            <a:r>
              <a:rPr lang="en-GB" i="1" dirty="0"/>
              <a:t>=</a:t>
            </a:r>
            <a:r>
              <a:rPr lang="en-GB" i="1" dirty="0">
                <a:latin typeface="Times New Roman" panose="02020603050405020304" pitchFamily="18" charset="0"/>
              </a:rPr>
              <a:t> </a:t>
            </a:r>
            <a:r>
              <a:rPr lang="en-GB" dirty="0">
                <a:latin typeface="Comic Sans MS" panose="030F0702030302020204" pitchFamily="66" charset="0"/>
              </a:rPr>
              <a:t>4</a:t>
            </a:r>
            <a:endParaRPr lang="en-GB" baseline="30000" dirty="0"/>
          </a:p>
        </p:txBody>
      </p:sp>
      <p:sp>
        <p:nvSpPr>
          <p:cNvPr id="57" name="Rectangle 56"/>
          <p:cNvSpPr/>
          <p:nvPr/>
        </p:nvSpPr>
        <p:spPr>
          <a:xfrm>
            <a:off x="4358379" y="3406275"/>
            <a:ext cx="596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(5)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745143" y="3393922"/>
            <a:ext cx="5148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GB" i="1" baseline="30000" dirty="0">
                <a:latin typeface="Times New Roman" panose="02020603050405020304" pitchFamily="18" charset="0"/>
              </a:rPr>
              <a:t>n</a:t>
            </a:r>
            <a:r>
              <a:rPr lang="en-GB" baseline="30000" dirty="0"/>
              <a:t>–1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613845" y="5279650"/>
                <a:ext cx="2256323" cy="12220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845" y="5279650"/>
                <a:ext cx="2256323" cy="1222066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hlinkClick r:id="rId4"/>
            <a:extLst>
              <a:ext uri="{FF2B5EF4-FFF2-40B4-BE49-F238E27FC236}">
                <a16:creationId xmlns:a16="http://schemas.microsoft.com/office/drawing/2014/main" id="{4F3B3544-39FC-461E-9939-2140EBD603F4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hlinkClick r:id="rId4"/>
            <a:extLst>
              <a:ext uri="{FF2B5EF4-FFF2-40B4-BE49-F238E27FC236}">
                <a16:creationId xmlns:a16="http://schemas.microsoft.com/office/drawing/2014/main" id="{03C84148-64E5-44C3-82C8-0CA9AE1473D4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1" grpId="0"/>
      <p:bldP spid="32" grpId="0"/>
      <p:bldP spid="34" grpId="0"/>
      <p:bldP spid="30" grpId="0"/>
      <p:bldP spid="33" grpId="0"/>
      <p:bldP spid="57" grpId="0"/>
      <p:bldP spid="72" grpId="0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n-GB" sz="2800" dirty="0"/>
              <a:t>Using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</a:t>
            </a:r>
            <a:endParaRPr lang="el-GR" sz="28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53168" y="997628"/>
            <a:ext cx="4031581" cy="1335823"/>
            <a:chOff x="1928" y="606"/>
            <a:chExt cx="1905" cy="590"/>
          </a:xfrm>
        </p:grpSpPr>
        <p:sp>
          <p:nvSpPr>
            <p:cNvPr id="847876" name="Rectangle 4"/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847878" name="Rectangle 6"/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847880" name="Text Box 8"/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47888" name="Text Box 16"/>
              <p:cNvSpPr txBox="1">
                <a:spLocks noChangeArrowheads="1"/>
              </p:cNvSpPr>
              <p:nvPr/>
            </p:nvSpPr>
            <p:spPr bwMode="auto">
              <a:xfrm>
                <a:off x="1904589" y="5531660"/>
                <a:ext cx="1239955" cy="7936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847888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4589" y="5531660"/>
                <a:ext cx="1239955" cy="7936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561281" y="1032708"/>
                <a:ext cx="2081147" cy="12209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d>
                                <m:dPr>
                                  <m:ctrlPr>
                                    <a:rPr lang="en-US" sz="28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8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800" b="1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1281" y="1032708"/>
                <a:ext cx="2081147" cy="1220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 Box 10">
                <a:extLst>
                  <a:ext uri="{FF2B5EF4-FFF2-40B4-BE49-F238E27FC236}">
                    <a16:creationId xmlns:a16="http://schemas.microsoft.com/office/drawing/2014/main" id="{2610A2D4-6F7D-4A23-97A5-0BD8DA02F0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780" y="2699026"/>
                <a:ext cx="5844066" cy="6879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FF6600"/>
                    </a:solidFill>
                    <a:latin typeface="+mn-lt"/>
                  </a:rPr>
                  <a:t>Substituting </a:t>
                </a:r>
                <a:r>
                  <a:rPr lang="en-US" i="1" dirty="0">
                    <a:solidFill>
                      <a:srgbClr val="FF6600"/>
                    </a:solidFill>
                  </a:rPr>
                  <a:t>n</a:t>
                </a:r>
                <a:r>
                  <a:rPr lang="en-US" dirty="0">
                    <a:solidFill>
                      <a:srgbClr val="FF6600"/>
                    </a:solidFill>
                  </a:rPr>
                  <a:t> = </a:t>
                </a:r>
                <a:r>
                  <a:rPr lang="en-US" dirty="0">
                    <a:solidFill>
                      <a:srgbClr val="FF6600"/>
                    </a:solidFill>
                    <a:latin typeface="+mn-lt"/>
                  </a:rPr>
                  <a:t>1, 2, 3, 4 into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baseline="30000" dirty="0">
                  <a:solidFill>
                    <a:srgbClr val="FF6600"/>
                  </a:solidFill>
                </a:endParaRPr>
              </a:p>
            </p:txBody>
          </p:sp>
        </mc:Choice>
        <mc:Fallback>
          <p:sp>
            <p:nvSpPr>
              <p:cNvPr id="11" name="Text Box 10">
                <a:extLst>
                  <a:ext uri="{FF2B5EF4-FFF2-40B4-BE49-F238E27FC236}">
                    <a16:creationId xmlns:a16="http://schemas.microsoft.com/office/drawing/2014/main" id="{2610A2D4-6F7D-4A23-97A5-0BD8DA02F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780" y="2699026"/>
                <a:ext cx="5844066" cy="687945"/>
              </a:xfrm>
              <a:prstGeom prst="rect">
                <a:avLst/>
              </a:prstGeom>
              <a:blipFill>
                <a:blip r:embed="rId5"/>
                <a:stretch>
                  <a:fillRect l="-1564" b="-708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005BF3A-4877-491D-9956-8672F8CC420C}"/>
                  </a:ext>
                </a:extLst>
              </p:cNvPr>
              <p:cNvSpPr/>
              <p:nvPr/>
            </p:nvSpPr>
            <p:spPr>
              <a:xfrm>
                <a:off x="3200025" y="3575831"/>
                <a:ext cx="1605248" cy="718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+mn-lt"/>
                  </a:rPr>
                  <a:t>(8)</a:t>
                </a:r>
                <a:r>
                  <a:rPr lang="en-US" dirty="0">
                    <a:solidFill>
                      <a:srgbClr val="FF66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GB" sz="2400" dirty="0"/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005BF3A-4877-491D-9956-8672F8CC42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025" y="3575831"/>
                <a:ext cx="1605248" cy="718017"/>
              </a:xfrm>
              <a:prstGeom prst="rect">
                <a:avLst/>
              </a:prstGeom>
              <a:blipFill>
                <a:blip r:embed="rId6"/>
                <a:stretch>
                  <a:fillRect l="-6084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9707994-D35E-4448-8C53-D910849AA6E8}"/>
                  </a:ext>
                </a:extLst>
              </p:cNvPr>
              <p:cNvSpPr/>
              <p:nvPr/>
            </p:nvSpPr>
            <p:spPr>
              <a:xfrm>
                <a:off x="1481016" y="3494250"/>
                <a:ext cx="1665969" cy="7172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+mn-lt"/>
                  </a:rPr>
                  <a:t>(8)</a:t>
                </a:r>
                <a:r>
                  <a:rPr lang="en-US" dirty="0">
                    <a:solidFill>
                      <a:srgbClr val="FF66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i="1">
                        <a:solidFill>
                          <a:srgbClr val="FF66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  <a:endParaRPr lang="en-GB" sz="2400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9707994-D35E-4448-8C53-D910849AA6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1016" y="3494250"/>
                <a:ext cx="1665969" cy="717248"/>
              </a:xfrm>
              <a:prstGeom prst="rect">
                <a:avLst/>
              </a:prstGeom>
              <a:blipFill>
                <a:blip r:embed="rId7"/>
                <a:stretch>
                  <a:fillRect l="-5861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72EC783-AB23-4DD9-8CBF-9D709AA51B72}"/>
                  </a:ext>
                </a:extLst>
              </p:cNvPr>
              <p:cNvSpPr/>
              <p:nvPr/>
            </p:nvSpPr>
            <p:spPr>
              <a:xfrm>
                <a:off x="4857794" y="3585120"/>
                <a:ext cx="1605248" cy="718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+mn-lt"/>
                  </a:rPr>
                  <a:t>(8)</a:t>
                </a:r>
                <a:r>
                  <a:rPr lang="en-US" dirty="0">
                    <a:solidFill>
                      <a:srgbClr val="FF66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GB" sz="2400" dirty="0"/>
              </a:p>
            </p:txBody>
          </p:sp>
        </mc:Choice>
        <mc:Fallback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72EC783-AB23-4DD9-8CBF-9D709AA51B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794" y="3585120"/>
                <a:ext cx="1605248" cy="718017"/>
              </a:xfrm>
              <a:prstGeom prst="rect">
                <a:avLst/>
              </a:prstGeom>
              <a:blipFill>
                <a:blip r:embed="rId8"/>
                <a:stretch>
                  <a:fillRect l="-6084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Box 16">
            <a:extLst>
              <a:ext uri="{FF2B5EF4-FFF2-40B4-BE49-F238E27FC236}">
                <a16:creationId xmlns:a16="http://schemas.microsoft.com/office/drawing/2014/main" id="{122CDBD4-B466-471F-868F-1B45D2B69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017" y="3726502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20" name="Text Box 16">
            <a:extLst>
              <a:ext uri="{FF2B5EF4-FFF2-40B4-BE49-F238E27FC236}">
                <a16:creationId xmlns:a16="http://schemas.microsoft.com/office/drawing/2014/main" id="{4C01DF5B-CD32-4CBB-B5A2-FF350D325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389" y="3729434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6B6181-0E73-4A0A-9889-30393DB46081}"/>
              </a:ext>
            </a:extLst>
          </p:cNvPr>
          <p:cNvSpPr/>
          <p:nvPr/>
        </p:nvSpPr>
        <p:spPr>
          <a:xfrm>
            <a:off x="2166040" y="4571675"/>
            <a:ext cx="591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-6 </a:t>
            </a:r>
            <a:endParaRPr lang="en-GB" sz="24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2922A25D-E5CB-4647-A58D-B59B07F6724E}"/>
                  </a:ext>
                </a:extLst>
              </p:cNvPr>
              <p:cNvSpPr/>
              <p:nvPr/>
            </p:nvSpPr>
            <p:spPr>
              <a:xfrm>
                <a:off x="3562876" y="4463306"/>
                <a:ext cx="46038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+mn-lt"/>
                </a:endParaRPr>
              </a:p>
            </p:txBody>
          </p:sp>
        </mc:Choice>
        <mc:Fallback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2922A25D-E5CB-4647-A58D-B59B07F672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876" y="4463306"/>
                <a:ext cx="460382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13D14AB-A1E8-467A-83CB-327D1ECD1AB8}"/>
                  </a:ext>
                </a:extLst>
              </p:cNvPr>
              <p:cNvSpPr/>
              <p:nvPr/>
            </p:nvSpPr>
            <p:spPr>
              <a:xfrm>
                <a:off x="4931179" y="4409322"/>
                <a:ext cx="925253" cy="786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+mn-lt"/>
                </a:endParaRPr>
              </a:p>
            </p:txBody>
          </p:sp>
        </mc:Choice>
        <mc:Fallback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13D14AB-A1E8-467A-83CB-327D1ECD1A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179" y="4409322"/>
                <a:ext cx="925253" cy="78636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 Box 16">
            <a:extLst>
              <a:ext uri="{FF2B5EF4-FFF2-40B4-BE49-F238E27FC236}">
                <a16:creationId xmlns:a16="http://schemas.microsoft.com/office/drawing/2014/main" id="{D7C5EE57-E26B-4F28-B9F9-D3596CF14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8403" y="4545897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531F4694-AA5E-4444-84F3-9BEAF9784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184" y="4550476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5BF432-F1D5-4BCB-91B8-EAD1C7CFC9BC}"/>
                  </a:ext>
                </a:extLst>
              </p:cNvPr>
              <p:cNvSpPr/>
              <p:nvPr/>
            </p:nvSpPr>
            <p:spPr>
              <a:xfrm>
                <a:off x="6593305" y="3575831"/>
                <a:ext cx="1579600" cy="716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+mn-lt"/>
                  </a:rPr>
                  <a:t>(8)</a:t>
                </a:r>
                <a:r>
                  <a:rPr lang="en-US" dirty="0">
                    <a:solidFill>
                      <a:srgbClr val="FF66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66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rgbClr val="FF66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66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baseline="30000" dirty="0">
                    <a:solidFill>
                      <a:srgbClr val="FF6600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5BF432-F1D5-4BCB-91B8-EAD1C7CFC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305" y="3575831"/>
                <a:ext cx="1579600" cy="716478"/>
              </a:xfrm>
              <a:prstGeom prst="rect">
                <a:avLst/>
              </a:prstGeom>
              <a:blipFill>
                <a:blip r:embed="rId11"/>
                <a:stretch>
                  <a:fillRect l="-6178" b="-6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16">
            <a:extLst>
              <a:ext uri="{FF2B5EF4-FFF2-40B4-BE49-F238E27FC236}">
                <a16:creationId xmlns:a16="http://schemas.microsoft.com/office/drawing/2014/main" id="{03D26EBC-1AC5-4161-B612-BB54C7CBD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761" y="3728230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37B12E3-27EF-4AB1-84EB-E7C83444B6DB}"/>
                  </a:ext>
                </a:extLst>
              </p:cNvPr>
              <p:cNvSpPr/>
              <p:nvPr/>
            </p:nvSpPr>
            <p:spPr>
              <a:xfrm>
                <a:off x="6710029" y="4381055"/>
                <a:ext cx="644728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+mn-lt"/>
                </a:endParaRPr>
              </a:p>
            </p:txBody>
          </p:sp>
        </mc:Choice>
        <mc:Fallback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37B12E3-27EF-4AB1-84EB-E7C83444B6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0029" y="4381055"/>
                <a:ext cx="644728" cy="78380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 Box 16">
            <a:extLst>
              <a:ext uri="{FF2B5EF4-FFF2-40B4-BE49-F238E27FC236}">
                <a16:creationId xmlns:a16="http://schemas.microsoft.com/office/drawing/2014/main" id="{F0D0003B-220C-48C3-B6CC-A8DD36139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252" y="4541056"/>
            <a:ext cx="3577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4" name="Rectangle 3">
            <a:hlinkClick r:id="rId13"/>
            <a:extLst>
              <a:ext uri="{FF2B5EF4-FFF2-40B4-BE49-F238E27FC236}">
                <a16:creationId xmlns:a16="http://schemas.microsoft.com/office/drawing/2014/main" id="{C5DE01F3-EEF8-4531-AE25-46D8B3227C5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13"/>
            <a:extLst>
              <a:ext uri="{FF2B5EF4-FFF2-40B4-BE49-F238E27FC236}">
                <a16:creationId xmlns:a16="http://schemas.microsoft.com/office/drawing/2014/main" id="{5DD2DF92-910D-4BC1-80A8-937A8EEE8EDF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9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7888" grpId="0"/>
      <p:bldP spid="11" grpId="0"/>
      <p:bldP spid="12" grpId="0"/>
      <p:bldP spid="13" grpId="0"/>
      <p:bldP spid="14" grpId="0"/>
      <p:bldP spid="19" grpId="0"/>
      <p:bldP spid="20" grpId="0"/>
      <p:bldP spid="24" grpId="0"/>
      <p:bldP spid="25" grpId="0"/>
      <p:bldP spid="26" grpId="0"/>
      <p:bldP spid="30" grpId="0"/>
      <p:bldP spid="31" grpId="0"/>
      <p:bldP spid="21" grpId="0"/>
      <p:bldP spid="22" grpId="0"/>
      <p:bldP spid="23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847876" name="Rectangle 4"/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847878" name="Rectangle 6"/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847880" name="Text Box 8"/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hlinkClick r:id="rId4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4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Box 3">
            <a:extLst>
              <a:ext uri="{FF2B5EF4-FFF2-40B4-BE49-F238E27FC236}">
                <a16:creationId xmlns:a16="http://schemas.microsoft.com/office/drawing/2014/main" id="{B56E9E70-F35D-4E83-88EA-B5B718D11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geometric series</a:t>
            </a: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id="{26E3C277-A312-4CBD-A30A-86E983C6C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9" y="2690526"/>
            <a:ext cx="88092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/>
              <a:t>We are going to use a Graphing display calculator to solve the problem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5C6104A-84B5-4F8F-9D57-59EB1DC497F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04772" y="3615159"/>
            <a:ext cx="1328079" cy="2971800"/>
          </a:xfrm>
          <a:prstGeom prst="rect">
            <a:avLst/>
          </a:prstGeom>
        </p:spPr>
      </p:pic>
      <p:sp>
        <p:nvSpPr>
          <p:cNvPr id="24" name="Text Box 4">
            <a:extLst>
              <a:ext uri="{FF2B5EF4-FFF2-40B4-BE49-F238E27FC236}">
                <a16:creationId xmlns:a16="http://schemas.microsoft.com/office/drawing/2014/main" id="{FF49D0B6-F2A2-47EF-B776-6FBFB6D34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264" y="3112845"/>
            <a:ext cx="2868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/>
              <a:t>Texas Instruments</a:t>
            </a:r>
            <a:endParaRPr lang="en-GB" dirty="0"/>
          </a:p>
        </p:txBody>
      </p:sp>
      <p:sp>
        <p:nvSpPr>
          <p:cNvPr id="25" name="Rectangle 2">
            <a:extLst>
              <a:ext uri="{FF2B5EF4-FFF2-40B4-BE49-F238E27FC236}">
                <a16:creationId xmlns:a16="http://schemas.microsoft.com/office/drawing/2014/main" id="{02A33B2A-C457-4FE7-8936-936CA6FEC8A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8229600" cy="765175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800"/>
              <a:t>Using sigma (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800"/>
              <a:t>)</a:t>
            </a:r>
            <a:r>
              <a:rPr lang="en-GB" sz="2800"/>
              <a:t> notation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45257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7CF6F03-5FA9-4876-9C61-A05B31875BD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" y="1188720"/>
            <a:ext cx="2367346" cy="5303520"/>
          </a:xfrm>
          <a:prstGeom prst="rect">
            <a:avLst/>
          </a:prstGeom>
        </p:spPr>
      </p:pic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2610A2D4-6F7D-4A23-97A5-0BD8DA02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" name="Rectangle 3">
            <a:hlinkClick r:id="rId4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4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Box 3">
            <a:extLst>
              <a:ext uri="{FF2B5EF4-FFF2-40B4-BE49-F238E27FC236}">
                <a16:creationId xmlns:a16="http://schemas.microsoft.com/office/drawing/2014/main" id="{B56E9E70-F35D-4E83-88EA-B5B718D11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  <p:sp>
        <p:nvSpPr>
          <p:cNvPr id="22" name="Text Box 10">
            <a:extLst>
              <a:ext uri="{FF2B5EF4-FFF2-40B4-BE49-F238E27FC236}">
                <a16:creationId xmlns:a16="http://schemas.microsoft.com/office/drawing/2014/main" id="{ACD6965D-FBEF-43F4-82ED-036FCAEF6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30022FB3-5050-4C96-A0E8-07E9E398A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grpSp>
        <p:nvGrpSpPr>
          <p:cNvPr id="16" name="Group 3">
            <a:extLst>
              <a:ext uri="{FF2B5EF4-FFF2-40B4-BE49-F238E27FC236}">
                <a16:creationId xmlns:a16="http://schemas.microsoft.com/office/drawing/2014/main" id="{1CFE9780-FBC4-4D56-8D98-C5301EB3C0F7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id="{D6BC42E9-3D4A-45B6-9F1D-98151A2EB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19" name="Group 5">
              <a:extLst>
                <a:ext uri="{FF2B5EF4-FFF2-40B4-BE49-F238E27FC236}">
                  <a16:creationId xmlns:a16="http://schemas.microsoft.com/office/drawing/2014/main" id="{D0E9E017-6CA0-4D73-85EE-7843BDAC3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20" name="Rectangle 6">
                <a:extLst>
                  <a:ext uri="{FF2B5EF4-FFF2-40B4-BE49-F238E27FC236}">
                    <a16:creationId xmlns:a16="http://schemas.microsoft.com/office/drawing/2014/main" id="{3F47EBA3-DB28-4D2A-9DA3-683675BED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21" name="Text Box 8">
                <a:extLst>
                  <a:ext uri="{FF2B5EF4-FFF2-40B4-BE49-F238E27FC236}">
                    <a16:creationId xmlns:a16="http://schemas.microsoft.com/office/drawing/2014/main" id="{1AD6F80C-DA26-4701-A2DE-D9B75854C4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AB4FB8E-DD66-456C-83DB-5682804E5646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AB4FB8E-DD66-456C-83DB-5682804E5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91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2610A2D4-6F7D-4A23-97A5-0BD8DA02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CB13E1E4-647B-479B-8B99-A37281177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A37EF0B0-3B80-4D17-ABC3-4E6A4ACF1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8A7E3100-2186-4F85-AF8B-B6438EC97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3614894"/>
            <a:ext cx="2056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Scroll up to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7378EFAC-EFCE-49F3-8B47-94CA6FC2D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32" y="3603484"/>
            <a:ext cx="2990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0: summation </a:t>
            </a:r>
            <a:r>
              <a:rPr lang="en-US" dirty="0">
                <a:solidFill>
                  <a:srgbClr val="FF6600"/>
                </a:solidFill>
                <a:latin typeface="Symbol" panose="05050102010706020507" pitchFamily="18" charset="2"/>
              </a:rPr>
              <a:t>S</a:t>
            </a:r>
            <a:r>
              <a:rPr lang="en-US" dirty="0">
                <a:solidFill>
                  <a:srgbClr val="FF6600"/>
                </a:solidFill>
                <a:latin typeface="+mn-lt"/>
              </a:rPr>
              <a:t>(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A104DB-D1E6-4361-82F3-76851811947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" y="1188720"/>
            <a:ext cx="2400806" cy="5303520"/>
          </a:xfrm>
          <a:prstGeom prst="rect">
            <a:avLst/>
          </a:prstGeom>
        </p:spPr>
      </p:pic>
      <p:grpSp>
        <p:nvGrpSpPr>
          <p:cNvPr id="20" name="Group 3">
            <a:extLst>
              <a:ext uri="{FF2B5EF4-FFF2-40B4-BE49-F238E27FC236}">
                <a16:creationId xmlns:a16="http://schemas.microsoft.com/office/drawing/2014/main" id="{6900E7E8-43CF-4979-A7EE-04DF38BC5372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id="{754FF833-575C-4079-B112-47E33C0AC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22" name="Group 5">
              <a:extLst>
                <a:ext uri="{FF2B5EF4-FFF2-40B4-BE49-F238E27FC236}">
                  <a16:creationId xmlns:a16="http://schemas.microsoft.com/office/drawing/2014/main" id="{E3E60892-516E-4830-AC70-6F7FDF125C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24" name="Rectangle 6">
                <a:extLst>
                  <a:ext uri="{FF2B5EF4-FFF2-40B4-BE49-F238E27FC236}">
                    <a16:creationId xmlns:a16="http://schemas.microsoft.com/office/drawing/2014/main" id="{4F1AA697-7470-4E5B-B512-2429B2726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25" name="Text Box 8">
                <a:extLst>
                  <a:ext uri="{FF2B5EF4-FFF2-40B4-BE49-F238E27FC236}">
                    <a16:creationId xmlns:a16="http://schemas.microsoft.com/office/drawing/2014/main" id="{371E596A-DA39-4726-B46A-DF5D0B609F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9A517D8-D379-4A7F-83E9-41A6A22B8676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9A517D8-D379-4A7F-83E9-41A6A22B86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 Box 3">
            <a:extLst>
              <a:ext uri="{FF2B5EF4-FFF2-40B4-BE49-F238E27FC236}">
                <a16:creationId xmlns:a16="http://schemas.microsoft.com/office/drawing/2014/main" id="{CFB88B6B-2281-47E6-90F0-9ED4BEA78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</p:spTree>
    <p:extLst>
      <p:ext uri="{BB962C8B-B14F-4D97-AF65-F5344CB8AC3E}">
        <p14:creationId xmlns:p14="http://schemas.microsoft.com/office/powerpoint/2010/main" val="99524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517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2800" dirty="0"/>
              <a:t> notation - Using GDC Texas Instruments</a:t>
            </a:r>
            <a:endParaRPr lang="el-GR" sz="2800" dirty="0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2610A2D4-6F7D-4A23-97A5-0BD8DA02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2730661"/>
            <a:ext cx="36216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Turn on the GDC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D0528199-8B36-43E1-A6C1-20D6ED7B06CA}"/>
              </a:ext>
            </a:extLst>
          </p:cNvPr>
          <p:cNvSpPr/>
          <p:nvPr/>
        </p:nvSpPr>
        <p:spPr>
          <a:xfrm>
            <a:off x="8100392" y="6142894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/>
            <a:extLst>
              <a:ext uri="{FF2B5EF4-FFF2-40B4-BE49-F238E27FC236}">
                <a16:creationId xmlns:a16="http://schemas.microsoft.com/office/drawing/2014/main" id="{AF410F62-27EE-4274-A112-040FDA66CBC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CB13E1E4-647B-479B-8B99-A37281177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43" y="3186681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Press 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A37EF0B0-3B80-4D17-ABC3-4E6A4ACF1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46" y="3205012"/>
            <a:ext cx="1853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MATH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8A7E3100-2186-4F85-AF8B-B6438EC97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3614894"/>
            <a:ext cx="2056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Scroll up to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id="{7378EFAC-EFCE-49F3-8B47-94CA6FC2D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832" y="3603484"/>
            <a:ext cx="2990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0: summation </a:t>
            </a:r>
            <a:r>
              <a:rPr lang="en-US" dirty="0">
                <a:solidFill>
                  <a:srgbClr val="FF6600"/>
                </a:solidFill>
                <a:latin typeface="Symbol" panose="05050102010706020507" pitchFamily="18" charset="2"/>
              </a:rPr>
              <a:t>S</a:t>
            </a:r>
            <a:r>
              <a:rPr lang="en-US" dirty="0">
                <a:solidFill>
                  <a:srgbClr val="FF6600"/>
                </a:solidFill>
                <a:latin typeface="+mn-lt"/>
              </a:rPr>
              <a:t>(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sp>
        <p:nvSpPr>
          <p:cNvPr id="20" name="Text Box 10">
            <a:extLst>
              <a:ext uri="{FF2B5EF4-FFF2-40B4-BE49-F238E27FC236}">
                <a16:creationId xmlns:a16="http://schemas.microsoft.com/office/drawing/2014/main" id="{FBCBACF4-9DB9-4328-B77B-B23BE94E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5833" y="4037462"/>
            <a:ext cx="12721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6600"/>
                </a:solidFill>
                <a:latin typeface="+mn-lt"/>
              </a:rPr>
              <a:t>ENTER</a:t>
            </a:r>
            <a:endParaRPr lang="en-US" baseline="30000" dirty="0">
              <a:solidFill>
                <a:srgbClr val="FF6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73BE2E-C4F5-49B7-A13F-6E092D97C18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760" y="1188720"/>
            <a:ext cx="2412976" cy="5303520"/>
          </a:xfrm>
          <a:prstGeom prst="rect">
            <a:avLst/>
          </a:prstGeom>
        </p:spPr>
      </p:pic>
      <p:grpSp>
        <p:nvGrpSpPr>
          <p:cNvPr id="21" name="Group 3">
            <a:extLst>
              <a:ext uri="{FF2B5EF4-FFF2-40B4-BE49-F238E27FC236}">
                <a16:creationId xmlns:a16="http://schemas.microsoft.com/office/drawing/2014/main" id="{D942D199-4FB7-4032-BB2E-01D6D975C765}"/>
              </a:ext>
            </a:extLst>
          </p:cNvPr>
          <p:cNvGrpSpPr>
            <a:grpSpLocks/>
          </p:cNvGrpSpPr>
          <p:nvPr/>
        </p:nvGrpSpPr>
        <p:grpSpPr bwMode="auto">
          <a:xfrm>
            <a:off x="3060699" y="1309681"/>
            <a:ext cx="4031581" cy="1335823"/>
            <a:chOff x="1928" y="606"/>
            <a:chExt cx="1905" cy="590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id="{58EECBCE-339D-46D7-B024-F8D5E1576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607"/>
              <a:ext cx="1905" cy="58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81476B6A-9255-4E27-9CE8-821A5E08BA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606"/>
              <a:ext cx="1815" cy="590"/>
              <a:chOff x="1791" y="527"/>
              <a:chExt cx="1815" cy="590"/>
            </a:xfrm>
          </p:grpSpPr>
          <p:sp>
            <p:nvSpPr>
              <p:cNvPr id="25" name="Rectangle 6">
                <a:extLst>
                  <a:ext uri="{FF2B5EF4-FFF2-40B4-BE49-F238E27FC236}">
                    <a16:creationId xmlns:a16="http://schemas.microsoft.com/office/drawing/2014/main" id="{4C902CE5-83D1-41E7-9739-98A71D4C9A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1" y="527"/>
                <a:ext cx="1815" cy="5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 sz="2400"/>
              </a:p>
            </p:txBody>
          </p:sp>
          <p:sp>
            <p:nvSpPr>
              <p:cNvPr id="26" name="Text Box 8">
                <a:extLst>
                  <a:ext uri="{FF2B5EF4-FFF2-40B4-BE49-F238E27FC236}">
                    <a16:creationId xmlns:a16="http://schemas.microsoft.com/office/drawing/2014/main" id="{3B047D6E-8A4F-48B0-A368-46DF3B06F5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0" y="649"/>
                <a:ext cx="99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400" dirty="0">
                    <a:latin typeface="+mn-lt"/>
                  </a:rPr>
                  <a:t>Evaluate</a:t>
                </a:r>
                <a:endParaRPr lang="el-GR" sz="2400" dirty="0">
                  <a:latin typeface="+mn-lt"/>
                  <a:cs typeface="Arial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F7683AD-B148-4C79-88F7-929D3EB1447C}"/>
                  </a:ext>
                </a:extLst>
              </p:cNvPr>
              <p:cNvSpPr txBox="1"/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  <m:e>
                          <m:d>
                            <m:dPr>
                              <m:ctrlPr>
                                <a:rPr lang="en-GB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F7683AD-B148-4C79-88F7-929D3EB14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812" y="1344761"/>
                <a:ext cx="2199000" cy="12263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 Box 3">
            <a:extLst>
              <a:ext uri="{FF2B5EF4-FFF2-40B4-BE49-F238E27FC236}">
                <a16:creationId xmlns:a16="http://schemas.microsoft.com/office/drawing/2014/main" id="{CF78ADE1-F1DC-42BB-9286-BE575B226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7" y="692135"/>
            <a:ext cx="8767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Using GDC to evaluate a </a:t>
            </a:r>
            <a:r>
              <a:rPr lang="en-US" dirty="0" err="1"/>
              <a:t>a</a:t>
            </a:r>
            <a:r>
              <a:rPr lang="en-US" dirty="0"/>
              <a:t> geometric series</a:t>
            </a:r>
          </a:p>
        </p:txBody>
      </p:sp>
    </p:spTree>
    <p:extLst>
      <p:ext uri="{BB962C8B-B14F-4D97-AF65-F5344CB8AC3E}">
        <p14:creationId xmlns:p14="http://schemas.microsoft.com/office/powerpoint/2010/main" val="321869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4_IBAA" id="{6ADC0F22-E213-402E-8B07-8ABD4CD42FB9}" vid="{34CA1712-6305-4A55-BB9B-2B838D6F99F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3_IBAI</Template>
  <TotalTime>591</TotalTime>
  <Words>627</Words>
  <Application>Microsoft Office PowerPoint</Application>
  <PresentationFormat>On-screen Show (4:3)</PresentationFormat>
  <Paragraphs>173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Comic Sans MS</vt:lpstr>
      <vt:lpstr>Symbol</vt:lpstr>
      <vt:lpstr>Times New Roman</vt:lpstr>
      <vt:lpstr>Wingdings 2</vt:lpstr>
      <vt:lpstr>Theme1</vt:lpstr>
      <vt:lpstr>Using sigma (Σ) notation (Geometric series)</vt:lpstr>
      <vt:lpstr>Using sigma (Σ) notation</vt:lpstr>
      <vt:lpstr>Using Σ notation</vt:lpstr>
      <vt:lpstr>Using Σ notation</vt:lpstr>
      <vt:lpstr>Using Σ notation</vt:lpstr>
      <vt:lpstr>PowerPoint Presentation</vt:lpstr>
      <vt:lpstr>Σ notation - Using GDC Texas Instruments</vt:lpstr>
      <vt:lpstr>Σ notation - Using GDC Texas Instruments</vt:lpstr>
      <vt:lpstr>Σ notation - Using GDC Texas Instruments</vt:lpstr>
      <vt:lpstr>Σ notation - Using GDC Texas Instruments</vt:lpstr>
      <vt:lpstr>Σ notation - Using GDC Texas Instruments</vt:lpstr>
      <vt:lpstr>Σ notation - Using GDC Texas Instruments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Mathssupport</dc:creator>
  <cp:lastModifiedBy>Orlando Hurtado</cp:lastModifiedBy>
  <cp:revision>39</cp:revision>
  <dcterms:created xsi:type="dcterms:W3CDTF">2012-12-18T06:17:28Z</dcterms:created>
  <dcterms:modified xsi:type="dcterms:W3CDTF">2024-01-03T18:18:23Z</dcterms:modified>
</cp:coreProperties>
</file>