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3" r:id="rId6"/>
    <p:sldId id="316" r:id="rId7"/>
    <p:sldId id="324" r:id="rId8"/>
    <p:sldId id="319" r:id="rId9"/>
    <p:sldId id="320" r:id="rId10"/>
    <p:sldId id="321" r:id="rId11"/>
    <p:sldId id="322" r:id="rId12"/>
    <p:sldId id="323" r:id="rId13"/>
    <p:sldId id="31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35" autoAdjust="0"/>
  </p:normalViewPr>
  <p:slideViewPr>
    <p:cSldViewPr>
      <p:cViewPr>
        <p:scale>
          <a:sx n="66" d="100"/>
          <a:sy n="66" d="100"/>
        </p:scale>
        <p:origin x="142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03/01/2024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87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88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0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74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5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1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05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4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Wednesday, 03 January 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632848" cy="1600200"/>
          </a:xfrm>
        </p:spPr>
        <p:txBody>
          <a:bodyPr>
            <a:normAutofit/>
          </a:bodyPr>
          <a:lstStyle/>
          <a:p>
            <a:pPr marL="625475" indent="-625475" algn="l"/>
            <a:r>
              <a:rPr lang="en-US" dirty="0"/>
              <a:t>LO: Write geometric series using sigma notation and use the GDC to evaluate them.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4048" y="404664"/>
            <a:ext cx="3816424" cy="476250"/>
          </a:xfrm>
        </p:spPr>
        <p:txBody>
          <a:bodyPr/>
          <a:lstStyle/>
          <a:p>
            <a:fld id="{0D1A23B9-EC25-4F25-A0AA-9D77539DB52D}" type="datetime2">
              <a:rPr lang="en-GB" sz="2000" smtClean="0"/>
              <a:pPr/>
              <a:t>Wednesday, 03 January 2024</a:t>
            </a:fld>
            <a:endParaRPr lang="en-US" sz="2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(Geometric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3CE56C-2CD2-4FAD-977D-2A19FFFB510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311" y="2057400"/>
            <a:ext cx="2241156" cy="4297680"/>
          </a:xfrm>
          <a:prstGeom prst="rect">
            <a:avLst/>
          </a:prstGeom>
        </p:spPr>
      </p:pic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1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3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31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686" y="492786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778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2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46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1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7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6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2CEC8B4-41AD-440A-8603-74D02F733AAC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2CEC8B4-41AD-440A-8603-74D02F73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0">
            <a:extLst>
              <a:ext uri="{FF2B5EF4-FFF2-40B4-BE49-F238E27FC236}">
                <a16:creationId xmlns:a16="http://schemas.microsoft.com/office/drawing/2014/main" id="{A836B02C-33FB-45AE-B45F-995CFE64E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12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B186BB39-5605-4C59-83A0-72B066D3A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014" y="4937760"/>
            <a:ext cx="45776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^</a:t>
            </a:r>
            <a:endParaRPr lang="en-US" sz="4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205F4311-27D3-4F82-9746-3FB0B4E9E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34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5F813D58-EC46-4303-B69A-61A8355AE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824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CAD27C11-F48F-4691-8D5E-4B590A5A8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760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45DBE713-3B4A-4418-8116-101FD5014AE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/>
              <a:t> notation - Using GDC Casio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646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E2815AF0-8A01-4193-8FA7-F1E20C76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676" y="5530759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EXE</a:t>
            </a:r>
            <a:endParaRPr lang="en-US" baseline="30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44BBA22-9087-42C7-894F-8432EC5477AA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44BBA22-9087-42C7-894F-8432EC547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50308470-B0CC-4746-BF4F-A14C4562E78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44482" cy="4297680"/>
          </a:xfrm>
          <a:prstGeom prst="rect">
            <a:avLst/>
          </a:prstGeom>
        </p:spPr>
      </p:pic>
      <p:sp>
        <p:nvSpPr>
          <p:cNvPr id="41" name="Text Box 10">
            <a:extLst>
              <a:ext uri="{FF2B5EF4-FFF2-40B4-BE49-F238E27FC236}">
                <a16:creationId xmlns:a16="http://schemas.microsoft.com/office/drawing/2014/main" id="{659D65B3-6BCC-48CF-AE24-1481769F3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1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98C9B15C-A44C-4A21-BEC7-823085A29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3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8C62E0CB-C58E-47A9-AD91-6D6008769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31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05A6F8D7-71B5-40B4-BADB-4BABBC43E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686" y="492786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B13CDA63-EAAF-48A3-AB7B-41922C8EA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778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1E9A42E6-78E0-4F45-A854-1483F880B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2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A93260B9-8940-453C-9947-A65DD69D1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46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38E3ED9A-A5CB-4DF6-AD51-2F267DB6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1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5924B991-0E2F-4743-9B74-4B930C780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7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4FEDE01E-0864-49CB-9A98-8FDD7B28D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6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C847E3F8-6041-490B-AAF1-9B38DCBDF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12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A80C500B-4E0C-48AC-8E03-B27A9ED62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014" y="4937760"/>
            <a:ext cx="45776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^</a:t>
            </a:r>
            <a:endParaRPr lang="en-US" sz="4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EED15CC5-7DED-4456-863B-99E31E217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34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CD6AD8FD-6A29-43C8-B8BC-1D678C744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824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9A73D4C5-AC50-4EEF-BD7D-BD6A8ECA8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760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1F2A2145-D6BE-47BA-A149-4AB97C19190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/>
              <a:t> notation - Using GDC Casio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1188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E2815AF0-8A01-4193-8FA7-F1E20C76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676" y="5530759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EXE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901" y="5950813"/>
            <a:ext cx="1516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15624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F12F4-509E-4DD1-A755-73A2DD013CA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199525" cy="4297680"/>
          </a:xfrm>
          <a:prstGeom prst="rect">
            <a:avLst/>
          </a:prstGeom>
        </p:spPr>
      </p:pic>
      <p:sp>
        <p:nvSpPr>
          <p:cNvPr id="40" name="Text Box 10">
            <a:extLst>
              <a:ext uri="{FF2B5EF4-FFF2-40B4-BE49-F238E27FC236}">
                <a16:creationId xmlns:a16="http://schemas.microsoft.com/office/drawing/2014/main" id="{53A0D491-D906-415C-A11F-0AD2C3897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1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409F008C-7388-4E8B-AA96-17D8B9A8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3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25BC2E29-FDE2-4767-9ADD-54DE08992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31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C62D18D3-ACBC-4FCD-A5A5-0D1F4FC11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686" y="492786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4C031D53-5B7A-4CB6-A0AB-18027CFC2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778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E5287BF0-83F2-4417-97B0-206B39CB3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2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847365E1-9BD9-446F-B2B1-AC22BAF79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46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69551E0D-6D48-4393-BDED-79928F394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1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180798BD-2805-40A9-9084-D8A2EF9E3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7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EFCCEF46-5CC6-498D-B0C5-5F2581399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6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059C0F4E-E868-497B-AA40-5EBB764F8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12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990475DF-61E8-492D-A4AE-547E67574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014" y="4937760"/>
            <a:ext cx="45776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^</a:t>
            </a:r>
            <a:endParaRPr lang="en-US" sz="4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89F86EF2-38DA-4DB9-8191-C8D9732AC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34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BF64A478-6DCB-4909-9BFD-A0071A433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824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5F31E281-4C78-4FF1-838D-F5986B3F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760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05EBEA6-4582-4E2B-8BFD-D15DBC1FB305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05EBEA6-4582-4E2B-8BFD-D15DBC1FB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2">
            <a:extLst>
              <a:ext uri="{FF2B5EF4-FFF2-40B4-BE49-F238E27FC236}">
                <a16:creationId xmlns:a16="http://schemas.microsoft.com/office/drawing/2014/main" id="{3E6982E9-FD8E-4B8A-976B-7C5C52AA153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/>
              <a:t> notation - Using GDC Casio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697104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23961" y="1791348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1" y="3875020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8" y="3440004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4" y="3297129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7" y="1871465"/>
            <a:ext cx="3986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… </a:t>
            </a:r>
            <a:r>
              <a:rPr lang="en-GB" sz="2000" dirty="0">
                <a:solidFill>
                  <a:srgbClr val="FF6600"/>
                </a:solidFill>
              </a:rPr>
              <a:t>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1" y="2178785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60" y="4326444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13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write in sigma notation the sum of the first 6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2</a:t>
            </a:r>
            <a:r>
              <a:rPr lang="en-GB" i="1" baseline="30000" dirty="0"/>
              <a:t>n</a:t>
            </a:r>
            <a:r>
              <a:rPr lang="en-GB" dirty="0"/>
              <a:t> </a:t>
            </a:r>
            <a:r>
              <a:rPr lang="en-GB" sz="2400" dirty="0"/>
              <a:t>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3784" name="Text Box 8"/>
          <p:cNvSpPr txBox="1">
            <a:spLocks noChangeArrowheads="1"/>
          </p:cNvSpPr>
          <p:nvPr/>
        </p:nvSpPr>
        <p:spPr bwMode="auto">
          <a:xfrm>
            <a:off x="2514600" y="3866046"/>
            <a:ext cx="34355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baseline="30000" dirty="0"/>
              <a:t>1</a:t>
            </a:r>
            <a:r>
              <a:rPr lang="en-GB" sz="2400" dirty="0"/>
              <a:t> + 2</a:t>
            </a:r>
            <a:r>
              <a:rPr lang="en-GB" sz="2400" baseline="30000" dirty="0"/>
              <a:t>2</a:t>
            </a:r>
            <a:r>
              <a:rPr lang="en-GB" sz="2400" dirty="0"/>
              <a:t> + 2</a:t>
            </a:r>
            <a:r>
              <a:rPr lang="en-GB" sz="2400" baseline="30000" dirty="0"/>
              <a:t>3</a:t>
            </a:r>
            <a:r>
              <a:rPr lang="en-GB" sz="2400" dirty="0"/>
              <a:t> + 2</a:t>
            </a:r>
            <a:r>
              <a:rPr lang="en-GB" sz="2400" baseline="30000" dirty="0"/>
              <a:t>4</a:t>
            </a:r>
            <a:r>
              <a:rPr lang="en-GB" sz="2400" dirty="0"/>
              <a:t> + 2</a:t>
            </a:r>
            <a:r>
              <a:rPr lang="en-GB" sz="2400" baseline="30000" dirty="0"/>
              <a:t>5</a:t>
            </a:r>
            <a:r>
              <a:rPr lang="en-GB" sz="2400" dirty="0"/>
              <a:t> + 2</a:t>
            </a:r>
            <a:r>
              <a:rPr lang="en-GB" sz="2400" baseline="30000" dirty="0"/>
              <a:t>6</a:t>
            </a:r>
            <a:r>
              <a:rPr lang="en-GB" sz="2400" dirty="0"/>
              <a:t>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719724" y="4660058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dirty="0"/>
              <a:t>126</a:t>
            </a:r>
            <a:endParaRPr lang="en-US" sz="2400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5A5F33-FCC9-4457-87F8-01050E022A64}"/>
              </a:ext>
            </a:extLst>
          </p:cNvPr>
          <p:cNvSpPr/>
          <p:nvPr/>
        </p:nvSpPr>
        <p:spPr>
          <a:xfrm>
            <a:off x="3516539" y="2275809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DA6944-EB29-4617-B93B-441071006E42}"/>
              </a:ext>
            </a:extLst>
          </p:cNvPr>
          <p:cNvSpPr/>
          <p:nvPr/>
        </p:nvSpPr>
        <p:spPr>
          <a:xfrm>
            <a:off x="4118548" y="2685000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(2</a:t>
            </a:r>
            <a:r>
              <a:rPr lang="en-GB" i="1" baseline="30000" dirty="0"/>
              <a:t>n</a:t>
            </a:r>
            <a:r>
              <a:rPr lang="en-GB" dirty="0"/>
              <a:t>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95616D-ACB6-4B53-9227-B39AE2259C30}"/>
              </a:ext>
            </a:extLst>
          </p:cNvPr>
          <p:cNvSpPr/>
          <p:nvPr/>
        </p:nvSpPr>
        <p:spPr>
          <a:xfrm>
            <a:off x="3599093" y="3186959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679F0-5CE2-4072-992C-D0CE8270F230}"/>
              </a:ext>
            </a:extLst>
          </p:cNvPr>
          <p:cNvSpPr/>
          <p:nvPr/>
        </p:nvSpPr>
        <p:spPr>
          <a:xfrm>
            <a:off x="3687259" y="2319755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6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4" grpId="0"/>
      <p:bldP spid="15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2550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en-GB" dirty="0"/>
              <a:t>Using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/>
              <a:t> notation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+ 20 + 100 + 500 + 2500 + 12500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0824" y="251811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29964" y="4295602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six terms of the geometric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6423196" y="2489286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 err="1">
                <a:latin typeface="Times New Roman" panose="02020603050405020304" pitchFamily="18" charset="0"/>
              </a:rPr>
              <a:t>r</a:t>
            </a:r>
            <a:r>
              <a:rPr lang="en-GB" i="1" baseline="30000" dirty="0" err="1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 geometric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= 5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444890" y="3407438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358379" y="3406275"/>
            <a:ext cx="596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745143" y="3393922"/>
            <a:ext cx="5148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13845" y="5279650"/>
                <a:ext cx="2256323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845" y="5279650"/>
                <a:ext cx="2256323" cy="122206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53168" y="997628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47888" name="Text Box 16"/>
              <p:cNvSpPr txBox="1">
                <a:spLocks noChangeArrowheads="1"/>
              </p:cNvSpPr>
              <p:nvPr/>
            </p:nvSpPr>
            <p:spPr bwMode="auto">
              <a:xfrm>
                <a:off x="1904589" y="5531660"/>
                <a:ext cx="1239955" cy="7936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84788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4589" y="5531660"/>
                <a:ext cx="1239955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561281" y="1032708"/>
                <a:ext cx="2081147" cy="12209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d>
                                <m:dPr>
                                  <m:ctrlP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8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num>
                                    <m:den>
                                      <m:r>
                                        <a:rPr lang="en-US" sz="28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281" y="1032708"/>
                <a:ext cx="2081147" cy="12209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10">
                <a:extLst>
                  <a:ext uri="{FF2B5EF4-FFF2-40B4-BE49-F238E27FC236}">
                    <a16:creationId xmlns:a16="http://schemas.microsoft.com/office/drawing/2014/main" id="{2610A2D4-6F7D-4A23-97A5-0BD8DA02F0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780" y="2699026"/>
                <a:ext cx="5844066" cy="6879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FF6600"/>
                    </a:solidFill>
                    <a:latin typeface="+mn-lt"/>
                  </a:rPr>
                  <a:t>Substituting </a:t>
                </a:r>
                <a:r>
                  <a:rPr lang="en-US" i="1" dirty="0">
                    <a:solidFill>
                      <a:srgbClr val="FF6600"/>
                    </a:solidFill>
                  </a:rPr>
                  <a:t>n</a:t>
                </a:r>
                <a:r>
                  <a:rPr lang="en-US" dirty="0">
                    <a:solidFill>
                      <a:srgbClr val="FF6600"/>
                    </a:solidFill>
                  </a:rPr>
                  <a:t> = </a:t>
                </a:r>
                <a:r>
                  <a:rPr lang="en-US" dirty="0">
                    <a:solidFill>
                      <a:srgbClr val="FF6600"/>
                    </a:solidFill>
                    <a:latin typeface="+mn-lt"/>
                  </a:rPr>
                  <a:t>1, 2, 3, 4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baseline="30000" dirty="0">
                  <a:solidFill>
                    <a:srgbClr val="FF6600"/>
                  </a:solidFill>
                </a:endParaRPr>
              </a:p>
            </p:txBody>
          </p:sp>
        </mc:Choice>
        <mc:Fallback>
          <p:sp>
            <p:nvSpPr>
              <p:cNvPr id="11" name="Text Box 10">
                <a:extLst>
                  <a:ext uri="{FF2B5EF4-FFF2-40B4-BE49-F238E27FC236}">
                    <a16:creationId xmlns:a16="http://schemas.microsoft.com/office/drawing/2014/main" id="{2610A2D4-6F7D-4A23-97A5-0BD8DA02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6780" y="2699026"/>
                <a:ext cx="5844066" cy="687945"/>
              </a:xfrm>
              <a:prstGeom prst="rect">
                <a:avLst/>
              </a:prstGeom>
              <a:blipFill>
                <a:blip r:embed="rId5"/>
                <a:stretch>
                  <a:fillRect l="-1564" b="-708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005BF3A-4877-491D-9956-8672F8CC420C}"/>
                  </a:ext>
                </a:extLst>
              </p:cNvPr>
              <p:cNvSpPr/>
              <p:nvPr/>
            </p:nvSpPr>
            <p:spPr>
              <a:xfrm>
                <a:off x="3200025" y="3575831"/>
                <a:ext cx="1605248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005BF3A-4877-491D-9956-8672F8CC4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025" y="3575831"/>
                <a:ext cx="1605248" cy="718017"/>
              </a:xfrm>
              <a:prstGeom prst="rect">
                <a:avLst/>
              </a:prstGeom>
              <a:blipFill>
                <a:blip r:embed="rId6"/>
                <a:stretch>
                  <a:fillRect l="-6084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9707994-D35E-4448-8C53-D910849AA6E8}"/>
                  </a:ext>
                </a:extLst>
              </p:cNvPr>
              <p:cNvSpPr/>
              <p:nvPr/>
            </p:nvSpPr>
            <p:spPr>
              <a:xfrm>
                <a:off x="1481016" y="3494250"/>
                <a:ext cx="1665969" cy="7172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9707994-D35E-4448-8C53-D910849AA6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016" y="3494250"/>
                <a:ext cx="1665969" cy="717248"/>
              </a:xfrm>
              <a:prstGeom prst="rect">
                <a:avLst/>
              </a:prstGeom>
              <a:blipFill>
                <a:blip r:embed="rId7"/>
                <a:stretch>
                  <a:fillRect l="-5861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2EC783-AB23-4DD9-8CBF-9D709AA51B72}"/>
                  </a:ext>
                </a:extLst>
              </p:cNvPr>
              <p:cNvSpPr/>
              <p:nvPr/>
            </p:nvSpPr>
            <p:spPr>
              <a:xfrm>
                <a:off x="4857794" y="3585120"/>
                <a:ext cx="1605248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2EC783-AB23-4DD9-8CBF-9D709AA51B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94" y="3585120"/>
                <a:ext cx="1605248" cy="718017"/>
              </a:xfrm>
              <a:prstGeom prst="rect">
                <a:avLst/>
              </a:prstGeom>
              <a:blipFill>
                <a:blip r:embed="rId8"/>
                <a:stretch>
                  <a:fillRect l="-6084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017" y="3726502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389" y="372943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166040" y="4571675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-6 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922A25D-E5CB-4647-A58D-B59B07F6724E}"/>
                  </a:ext>
                </a:extLst>
              </p:cNvPr>
              <p:cNvSpPr/>
              <p:nvPr/>
            </p:nvSpPr>
            <p:spPr>
              <a:xfrm>
                <a:off x="3562876" y="4463306"/>
                <a:ext cx="460382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922A25D-E5CB-4647-A58D-B59B07F67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876" y="4463306"/>
                <a:ext cx="460382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13D14AB-A1E8-467A-83CB-327D1ECD1AB8}"/>
                  </a:ext>
                </a:extLst>
              </p:cNvPr>
              <p:cNvSpPr/>
              <p:nvPr/>
            </p:nvSpPr>
            <p:spPr>
              <a:xfrm>
                <a:off x="4931179" y="4409322"/>
                <a:ext cx="925253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13D14AB-A1E8-467A-83CB-327D1ECD1A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179" y="4409322"/>
                <a:ext cx="925253" cy="786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8403" y="4545897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184" y="455047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E5BF432-F1D5-4BCB-91B8-EAD1C7CFC9BC}"/>
                  </a:ext>
                </a:extLst>
              </p:cNvPr>
              <p:cNvSpPr/>
              <p:nvPr/>
            </p:nvSpPr>
            <p:spPr>
              <a:xfrm>
                <a:off x="6593305" y="3575831"/>
                <a:ext cx="1579600" cy="716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baseline="30000" dirty="0">
                    <a:solidFill>
                      <a:srgbClr val="FF6600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E5BF432-F1D5-4BCB-91B8-EAD1C7CFC9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305" y="3575831"/>
                <a:ext cx="1579600" cy="716478"/>
              </a:xfrm>
              <a:prstGeom prst="rect">
                <a:avLst/>
              </a:prstGeom>
              <a:blipFill>
                <a:blip r:embed="rId11"/>
                <a:stretch>
                  <a:fillRect l="-6178" b="-6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16">
            <a:extLst>
              <a:ext uri="{FF2B5EF4-FFF2-40B4-BE49-F238E27FC236}">
                <a16:creationId xmlns:a16="http://schemas.microsoft.com/office/drawing/2014/main" id="{03D26EBC-1AC5-4161-B612-BB54C7CBD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761" y="3728230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37B12E3-27EF-4AB1-84EB-E7C83444B6DB}"/>
                  </a:ext>
                </a:extLst>
              </p:cNvPr>
              <p:cNvSpPr/>
              <p:nvPr/>
            </p:nvSpPr>
            <p:spPr>
              <a:xfrm>
                <a:off x="6710029" y="4381055"/>
                <a:ext cx="64472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37B12E3-27EF-4AB1-84EB-E7C83444B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029" y="4381055"/>
                <a:ext cx="644728" cy="7838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16">
            <a:extLst>
              <a:ext uri="{FF2B5EF4-FFF2-40B4-BE49-F238E27FC236}">
                <a16:creationId xmlns:a16="http://schemas.microsoft.com/office/drawing/2014/main" id="{F0D0003B-220C-48C3-B6CC-A8DD36139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252" y="454105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13"/>
            <a:extLst>
              <a:ext uri="{FF2B5EF4-FFF2-40B4-BE49-F238E27FC236}">
                <a16:creationId xmlns:a16="http://schemas.microsoft.com/office/drawing/2014/main" id="{C5DE01F3-EEF8-4531-AE25-46D8B3227C5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13"/>
            <a:extLst>
              <a:ext uri="{FF2B5EF4-FFF2-40B4-BE49-F238E27FC236}">
                <a16:creationId xmlns:a16="http://schemas.microsoft.com/office/drawing/2014/main" id="{5DD2DF92-910D-4BC1-80A8-937A8EEE8E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  <p:bldP spid="21" grpId="0"/>
      <p:bldP spid="22" grpId="0"/>
      <p:bldP spid="23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6AE3956-2AC9-4570-9797-D14333DB79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3769" y="3706781"/>
            <a:ext cx="1523154" cy="2967335"/>
          </a:xfrm>
          <a:prstGeom prst="rect">
            <a:avLst/>
          </a:prstGeom>
        </p:spPr>
      </p:pic>
      <p:sp>
        <p:nvSpPr>
          <p:cNvPr id="19" name="Text Box 4">
            <a:extLst>
              <a:ext uri="{FF2B5EF4-FFF2-40B4-BE49-F238E27FC236}">
                <a16:creationId xmlns:a16="http://schemas.microsoft.com/office/drawing/2014/main" id="{26E3C277-A312-4CBD-A30A-86E983C6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9" y="2690526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solve the problem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C7C97320-EE2B-4E4E-BFFB-42A7FDDDE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769" y="3200002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02A33B2A-C457-4FE7-8936-936CA6FEC8A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Using sigma (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/>
              <a:t>)</a:t>
            </a:r>
            <a:r>
              <a:rPr lang="en-GB" sz="2800"/>
              <a:t> notation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5257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5EDB6-9AA8-4C9A-8BB6-AD4A7E82070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884" y="2059575"/>
            <a:ext cx="2248161" cy="4297680"/>
          </a:xfrm>
          <a:prstGeom prst="rect">
            <a:avLst/>
          </a:prstGeom>
        </p:spPr>
      </p:pic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CAE7FD3-255A-4B5A-A382-5EA133B63CC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/>
              <a:t> notation - Using GDC Casio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65530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0D50F4-9ED9-4AFF-8ABA-B3F0374EFD8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53243" cy="4297680"/>
          </a:xfrm>
          <a:prstGeom prst="rect">
            <a:avLst/>
          </a:prstGeom>
        </p:spPr>
      </p:pic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37880-A005-4340-9B46-5DAAA95C45ED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37880-A005-4340-9B46-5DAAA95C4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>
            <a:extLst>
              <a:ext uri="{FF2B5EF4-FFF2-40B4-BE49-F238E27FC236}">
                <a16:creationId xmlns:a16="http://schemas.microsoft.com/office/drawing/2014/main" id="{05B7A2EC-A796-4C65-9C32-D21D01E5D14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/>
              <a:t> notation - Using GDC Casio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53575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3683E1-83E7-4E94-B289-5F500F610EE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0122" y="2057400"/>
            <a:ext cx="2260384" cy="4297680"/>
          </a:xfrm>
          <a:prstGeom prst="rect">
            <a:avLst/>
          </a:prstGeom>
        </p:spPr>
      </p:pic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5D9CC3-5B35-4085-A362-147A4F42855B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5D9CC3-5B35-4085-A362-147A4F428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">
            <a:extLst>
              <a:ext uri="{FF2B5EF4-FFF2-40B4-BE49-F238E27FC236}">
                <a16:creationId xmlns:a16="http://schemas.microsoft.com/office/drawing/2014/main" id="{C3ADE7AF-B72A-4DD7-9711-1A7C6541D41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/>
              <a:t> notation - Using GDC Casio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4087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619</TotalTime>
  <Words>616</Words>
  <Application>Microsoft Office PowerPoint</Application>
  <PresentationFormat>On-screen Show (4:3)</PresentationFormat>
  <Paragraphs>196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Wingdings 3</vt:lpstr>
      <vt:lpstr>Theme1</vt:lpstr>
      <vt:lpstr>Using sigma (Σ) notation (Geometric series)</vt:lpstr>
      <vt:lpstr>Using sigma (Σ) notation</vt:lpstr>
      <vt:lpstr>Using Σ notation</vt:lpstr>
      <vt:lpstr>Using Σ notation</vt:lpstr>
      <vt:lpstr>Using Σ 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39</cp:revision>
  <dcterms:created xsi:type="dcterms:W3CDTF">2012-12-18T06:17:28Z</dcterms:created>
  <dcterms:modified xsi:type="dcterms:W3CDTF">2024-01-03T18:16:02Z</dcterms:modified>
</cp:coreProperties>
</file>