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63" r:id="rId6"/>
    <p:sldId id="316" r:id="rId7"/>
    <p:sldId id="324" r:id="rId8"/>
    <p:sldId id="319" r:id="rId9"/>
    <p:sldId id="320" r:id="rId10"/>
    <p:sldId id="321" r:id="rId11"/>
    <p:sldId id="322" r:id="rId12"/>
    <p:sldId id="323" r:id="rId13"/>
    <p:sldId id="31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35" autoAdjust="0"/>
  </p:normalViewPr>
  <p:slideViewPr>
    <p:cSldViewPr>
      <p:cViewPr>
        <p:scale>
          <a:sx n="66" d="100"/>
          <a:sy n="66" d="100"/>
        </p:scale>
        <p:origin x="142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5900B-85ED-4A97-B5F5-32E016796A76}" type="datetimeFigureOut">
              <a:rPr lang="en-GB" smtClean="0"/>
              <a:pPr/>
              <a:t>03/01/2024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655D8-18C4-4C0F-BF05-26F08F81522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427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655D8-18C4-4C0F-BF05-26F08F81522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743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10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0871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11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4880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12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402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DDC6EF-9BE4-43A1-9C3B-477CA753BD1F}" type="slidenum">
              <a:rPr lang="en-GB"/>
              <a:pPr/>
              <a:t>2</a:t>
            </a:fld>
            <a:endParaRPr lang="en-GB"/>
          </a:p>
        </p:txBody>
      </p:sp>
      <p:sp>
        <p:nvSpPr>
          <p:cNvPr id="84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375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878DB-1DFB-485F-8FA0-70C8E261700C}" type="slidenum">
              <a:rPr lang="en-GB"/>
              <a:pPr/>
              <a:t>3</a:t>
            </a:fld>
            <a:endParaRPr lang="en-GB"/>
          </a:p>
        </p:txBody>
      </p:sp>
      <p:sp>
        <p:nvSpPr>
          <p:cNvPr id="84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672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4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374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5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118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6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10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7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305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8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54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9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23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1363439F-9695-41DD-AFA1-6852CDC347B4}" type="datetime2">
              <a:rPr lang="en-GB" smtClean="0"/>
              <a:pPr/>
              <a:t>Wednesday, 03 January 2024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90046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6E81-902D-4A07-8CCE-3C73A7A23D45}" type="datetime2">
              <a:rPr lang="en-GB" smtClean="0"/>
              <a:pPr/>
              <a:t>Wednesday, 03 January 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9701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6193-ABFA-420F-B2FA-89751521A6F1}" type="datetime2">
              <a:rPr lang="en-GB" smtClean="0"/>
              <a:pPr/>
              <a:t>Wednesday, 03 January 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2535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1183-AD5A-4504-BD0F-71586782908C}" type="datetime2">
              <a:rPr lang="en-GB" smtClean="0"/>
              <a:pPr/>
              <a:t>Wednesday, 03 January 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15228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8C06F1AF-04DA-489F-8FF3-E4375D53E635}" type="datetime2">
              <a:rPr lang="en-GB" smtClean="0"/>
              <a:pPr/>
              <a:t>Wednesday, 03 January 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323928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CD50D-02AB-401B-8A83-391A3AF8EDA8}" type="datetime2">
              <a:rPr lang="en-GB" smtClean="0"/>
              <a:pPr/>
              <a:t>Wednesday, 03 January 2024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36182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EC7D-3D59-4338-84B5-67966F7AA333}" type="datetime2">
              <a:rPr lang="en-GB" smtClean="0"/>
              <a:pPr/>
              <a:t>Wednesday, 03 January 2024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021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050E-58B9-421C-AD08-AA2285BC0AA2}" type="datetime2">
              <a:rPr lang="en-GB" smtClean="0"/>
              <a:pPr/>
              <a:t>Wednesday, 03 January 2024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291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2A49-3C7C-47A9-8CD6-0169990B4ABE}" type="datetime2">
              <a:rPr lang="en-GB" smtClean="0"/>
              <a:pPr/>
              <a:t>Wednesday, 03 January 2024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86703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6CBC-CA8F-43DF-A0F4-DEE7FDFCD59F}" type="datetime2">
              <a:rPr lang="en-GB" smtClean="0"/>
              <a:pPr/>
              <a:t>Wednesday, 03 January 2024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8720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9B99-53D6-400A-8501-20D450ECD91F}" type="datetime2">
              <a:rPr lang="en-GB" smtClean="0"/>
              <a:pPr/>
              <a:t>Wednesday, 03 January 2024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53244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4D79CC1-A2B7-4F9A-909D-6F8303913A8D}" type="datetime2">
              <a:rPr lang="en-GB" smtClean="0"/>
              <a:pPr/>
              <a:t>Wednesday, 03 January 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32741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hyperlink" Target="http://www.mathssupport.org/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2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hyperlink" Target="http://www.mathssupport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hyperlink" Target="http://www.mathssupport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3200400"/>
            <a:ext cx="7632848" cy="1600200"/>
          </a:xfrm>
        </p:spPr>
        <p:txBody>
          <a:bodyPr>
            <a:normAutofit/>
          </a:bodyPr>
          <a:lstStyle/>
          <a:p>
            <a:pPr marL="625475" indent="-625475" algn="l"/>
            <a:r>
              <a:rPr lang="en-US" dirty="0"/>
              <a:t>LO: Write geometric series using sigma notation and use the GDC to evaluate them.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04048" y="404664"/>
            <a:ext cx="3816424" cy="476250"/>
          </a:xfrm>
        </p:spPr>
        <p:txBody>
          <a:bodyPr/>
          <a:lstStyle/>
          <a:p>
            <a:fld id="{0D1A23B9-EC25-4F25-A0AA-9D77539DB52D}" type="datetime2">
              <a:rPr lang="en-GB" sz="2000" smtClean="0"/>
              <a:pPr/>
              <a:t>Wednesday, 03 January 2024</a:t>
            </a:fld>
            <a:endParaRPr lang="en-US" sz="20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6000" dirty="0"/>
              <a:t>Using sigma (</a:t>
            </a:r>
            <a:r>
              <a:rPr lang="el-GR" sz="60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6000" dirty="0"/>
              <a:t>)</a:t>
            </a:r>
            <a:r>
              <a:rPr lang="en-GB" sz="6000" dirty="0"/>
              <a:t> notation</a:t>
            </a:r>
            <a:br>
              <a:rPr lang="en-GB" sz="6000" dirty="0"/>
            </a:br>
            <a:r>
              <a:rPr lang="en-GB" sz="3100" dirty="0"/>
              <a:t>(Geometric series)</a:t>
            </a:r>
          </a:p>
        </p:txBody>
      </p:sp>
      <p:sp>
        <p:nvSpPr>
          <p:cNvPr id="6" name="Rectangle 5">
            <a:hlinkClick r:id="rId3"/>
            <a:extLst>
              <a:ext uri="{FF2B5EF4-FFF2-40B4-BE49-F238E27FC236}">
                <a16:creationId xmlns:a16="http://schemas.microsoft.com/office/drawing/2014/main" id="{2E2DB960-7DFB-463A-8F6D-4D58D25049E5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43D99314-E619-4489-9C53-70684E43D53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 geometric series</a:t>
            </a:r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CB13E1E4-647B-479B-8B99-A37281177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 1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A37EF0B0-3B80-4D17-ABC3-4E6A4ACF1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9" y="3204010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8A7E3100-2186-4F85-AF8B-B6438EC97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F4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7378EFAC-EFCE-49F3-8B47-94CA6FC2D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7989" y="3632223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FBCBACF4-9DB9-4328-B77B-B23BE94E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037462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F6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9124EF28-110D-4B26-8F53-824F705D7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0405" y="4106574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aseline="30000" dirty="0">
                <a:solidFill>
                  <a:srgbClr val="FF6600"/>
                </a:solidFill>
                <a:sym typeface="Wingdings 3" panose="05040102010807070707" pitchFamily="18" charset="2"/>
              </a:rPr>
              <a:t></a:t>
            </a:r>
            <a:endParaRPr lang="en-US" sz="3600" baseline="30000" dirty="0">
              <a:solidFill>
                <a:srgbClr val="FF6600"/>
              </a:solidFill>
            </a:endParaRPr>
          </a:p>
        </p:txBody>
      </p:sp>
      <p:sp>
        <p:nvSpPr>
          <p:cNvPr id="22" name="Text Box 10">
            <a:extLst>
              <a:ext uri="{FF2B5EF4-FFF2-40B4-BE49-F238E27FC236}">
                <a16:creationId xmlns:a16="http://schemas.microsoft.com/office/drawing/2014/main" id="{54037C99-DBF1-4270-8BDF-A0F233FB5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248" y="4483004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F2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A3F141A5-D3C2-4E1C-BCDE-9A6375CFC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884" y="4391194"/>
            <a:ext cx="18534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6600"/>
                </a:solidFill>
                <a:latin typeface="Symbol" panose="05050102010706020507" pitchFamily="18" charset="2"/>
                <a:sym typeface="Wingdings 3" panose="05040102010807070707" pitchFamily="18" charset="2"/>
              </a:rPr>
              <a:t>S</a:t>
            </a:r>
            <a:r>
              <a:rPr lang="en-US" dirty="0">
                <a:solidFill>
                  <a:srgbClr val="FF6600"/>
                </a:solidFill>
                <a:latin typeface="Symbol" panose="05050102010706020507" pitchFamily="18" charset="2"/>
                <a:sym typeface="Wingdings 3" panose="05040102010807070707" pitchFamily="18" charset="2"/>
              </a:rPr>
              <a:t>(</a:t>
            </a:r>
            <a:endParaRPr lang="en-US" dirty="0">
              <a:solidFill>
                <a:srgbClr val="FF6600"/>
              </a:solidFill>
              <a:latin typeface="Symbol" panose="05050102010706020507" pitchFamily="18" charset="2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3CE56C-2CD2-4FAD-977D-2A19FFFB510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4311" y="2057400"/>
            <a:ext cx="2241156" cy="4297680"/>
          </a:xfrm>
          <a:prstGeom prst="rect">
            <a:avLst/>
          </a:prstGeom>
        </p:spPr>
      </p:pic>
      <p:sp>
        <p:nvSpPr>
          <p:cNvPr id="25" name="Text Box 10">
            <a:extLst>
              <a:ext uri="{FF2B5EF4-FFF2-40B4-BE49-F238E27FC236}">
                <a16:creationId xmlns:a16="http://schemas.microsoft.com/office/drawing/2014/main" id="{24879DF7-1A79-4A4F-944D-4A7BE227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6709" y="4937760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6" name="Text Box 10">
            <a:extLst>
              <a:ext uri="{FF2B5EF4-FFF2-40B4-BE49-F238E27FC236}">
                <a16:creationId xmlns:a16="http://schemas.microsoft.com/office/drawing/2014/main" id="{1F4A1627-FDF1-465F-8AD6-25559C125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811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4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10">
            <a:extLst>
              <a:ext uri="{FF2B5EF4-FFF2-40B4-BE49-F238E27FC236}">
                <a16:creationId xmlns:a16="http://schemas.microsoft.com/office/drawing/2014/main" id="{0692D935-F271-4581-A826-01EBDD6A4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34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30" name="Text Box 10">
            <a:extLst>
              <a:ext uri="{FF2B5EF4-FFF2-40B4-BE49-F238E27FC236}">
                <a16:creationId xmlns:a16="http://schemas.microsoft.com/office/drawing/2014/main" id="{D5A1DB49-3B89-40C6-A352-A588D6C45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9319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–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1" name="Text Box 10">
            <a:extLst>
              <a:ext uri="{FF2B5EF4-FFF2-40B4-BE49-F238E27FC236}">
                <a16:creationId xmlns:a16="http://schemas.microsoft.com/office/drawing/2014/main" id="{1D872B83-58F8-44DE-B759-16AAE0915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0686" y="4927864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5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2" name="Text Box 10">
            <a:extLst>
              <a:ext uri="{FF2B5EF4-FFF2-40B4-BE49-F238E27FC236}">
                <a16:creationId xmlns:a16="http://schemas.microsoft.com/office/drawing/2014/main" id="{E66C4BAA-AA12-4EA9-AFC0-6B688ED5A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778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►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0EE7E34B-6A9A-4E34-BE8B-D8D90C8A8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204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4" name="Text Box 10">
            <a:extLst>
              <a:ext uri="{FF2B5EF4-FFF2-40B4-BE49-F238E27FC236}">
                <a16:creationId xmlns:a16="http://schemas.microsoft.com/office/drawing/2014/main" id="{68ACEA99-F389-462D-9C54-14E36DD9B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4466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35" name="Text Box 10">
            <a:extLst>
              <a:ext uri="{FF2B5EF4-FFF2-40B4-BE49-F238E27FC236}">
                <a16:creationId xmlns:a16="http://schemas.microsoft.com/office/drawing/2014/main" id="{53675079-A905-4FF0-9DC6-64460C73F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8172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►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6" name="Text Box 10">
            <a:extLst>
              <a:ext uri="{FF2B5EF4-FFF2-40B4-BE49-F238E27FC236}">
                <a16:creationId xmlns:a16="http://schemas.microsoft.com/office/drawing/2014/main" id="{A688CB1F-49D0-442D-AD00-874F09D93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2751" y="4937760"/>
            <a:ext cx="6112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6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7" name="Text Box 10">
            <a:extLst>
              <a:ext uri="{FF2B5EF4-FFF2-40B4-BE49-F238E27FC236}">
                <a16:creationId xmlns:a16="http://schemas.microsoft.com/office/drawing/2014/main" id="{98C64E1C-ABE4-4B2D-A1D2-6065F86BA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7697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►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2CEC8B4-41AD-440A-8603-74D02F733AAC}"/>
                  </a:ext>
                </a:extLst>
              </p:cNvPr>
              <p:cNvSpPr txBox="1"/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  <m:e>
                          <m:d>
                            <m:dPr>
                              <m:ctrlPr>
                                <a:rPr lang="en-GB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2CEC8B4-41AD-440A-8603-74D02F733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 Box 10">
            <a:extLst>
              <a:ext uri="{FF2B5EF4-FFF2-40B4-BE49-F238E27FC236}">
                <a16:creationId xmlns:a16="http://schemas.microsoft.com/office/drawing/2014/main" id="{A836B02C-33FB-45AE-B45F-995CFE64E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121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(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0" name="Text Box 10">
            <a:extLst>
              <a:ext uri="{FF2B5EF4-FFF2-40B4-BE49-F238E27FC236}">
                <a16:creationId xmlns:a16="http://schemas.microsoft.com/office/drawing/2014/main" id="{B186BB39-5605-4C59-83A0-72B066D3A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1014" y="4937760"/>
            <a:ext cx="4577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^</a:t>
            </a:r>
            <a:endParaRPr lang="en-US" sz="4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1" name="Text Box 10">
            <a:extLst>
              <a:ext uri="{FF2B5EF4-FFF2-40B4-BE49-F238E27FC236}">
                <a16:creationId xmlns:a16="http://schemas.microsoft.com/office/drawing/2014/main" id="{205F4311-27D3-4F82-9746-3FB0B4E9E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9349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)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2" name="Text Box 10">
            <a:extLst>
              <a:ext uri="{FF2B5EF4-FFF2-40B4-BE49-F238E27FC236}">
                <a16:creationId xmlns:a16="http://schemas.microsoft.com/office/drawing/2014/main" id="{5F813D58-EC46-4303-B69A-61A8355AE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8249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3" name="Text Box 10">
            <a:extLst>
              <a:ext uri="{FF2B5EF4-FFF2-40B4-BE49-F238E27FC236}">
                <a16:creationId xmlns:a16="http://schemas.microsoft.com/office/drawing/2014/main" id="{CAD27C11-F48F-4691-8D5E-4B590A5A8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4760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►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45DBE713-3B4A-4418-8116-101FD5014AEF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8229600" cy="765175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l-GR" sz="28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/>
              <a:t> notation - Using GDC Casio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86463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 geometric series</a:t>
            </a:r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CB13E1E4-647B-479B-8B99-A37281177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 1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A37EF0B0-3B80-4D17-ABC3-4E6A4ACF1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9" y="3204010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8A7E3100-2186-4F85-AF8B-B6438EC97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F4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7378EFAC-EFCE-49F3-8B47-94CA6FC2D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7989" y="3632223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FBCBACF4-9DB9-4328-B77B-B23BE94E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037462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F6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9124EF28-110D-4B26-8F53-824F705D7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0405" y="4106574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aseline="30000" dirty="0">
                <a:solidFill>
                  <a:srgbClr val="FF6600"/>
                </a:solidFill>
                <a:sym typeface="Wingdings 3" panose="05040102010807070707" pitchFamily="18" charset="2"/>
              </a:rPr>
              <a:t></a:t>
            </a:r>
            <a:endParaRPr lang="en-US" sz="3600" baseline="30000" dirty="0">
              <a:solidFill>
                <a:srgbClr val="FF6600"/>
              </a:solidFill>
            </a:endParaRPr>
          </a:p>
        </p:txBody>
      </p:sp>
      <p:sp>
        <p:nvSpPr>
          <p:cNvPr id="22" name="Text Box 10">
            <a:extLst>
              <a:ext uri="{FF2B5EF4-FFF2-40B4-BE49-F238E27FC236}">
                <a16:creationId xmlns:a16="http://schemas.microsoft.com/office/drawing/2014/main" id="{54037C99-DBF1-4270-8BDF-A0F233FB5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248" y="4483004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F2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A3F141A5-D3C2-4E1C-BCDE-9A6375CFC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884" y="4391194"/>
            <a:ext cx="18534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6600"/>
                </a:solidFill>
                <a:latin typeface="Symbol" panose="05050102010706020507" pitchFamily="18" charset="2"/>
                <a:sym typeface="Wingdings 3" panose="05040102010807070707" pitchFamily="18" charset="2"/>
              </a:rPr>
              <a:t>S</a:t>
            </a:r>
            <a:r>
              <a:rPr lang="en-US" dirty="0">
                <a:solidFill>
                  <a:srgbClr val="FF6600"/>
                </a:solidFill>
                <a:latin typeface="Symbol" panose="05050102010706020507" pitchFamily="18" charset="2"/>
                <a:sym typeface="Wingdings 3" panose="05040102010807070707" pitchFamily="18" charset="2"/>
              </a:rPr>
              <a:t>(</a:t>
            </a:r>
            <a:endParaRPr lang="en-US" dirty="0">
              <a:solidFill>
                <a:srgbClr val="FF6600"/>
              </a:solidFill>
              <a:latin typeface="Symbol" panose="05050102010706020507" pitchFamily="18" charset="2"/>
            </a:endParaRPr>
          </a:p>
        </p:txBody>
      </p:sp>
      <p:sp>
        <p:nvSpPr>
          <p:cNvPr id="25" name="Text Box 10">
            <a:extLst>
              <a:ext uri="{FF2B5EF4-FFF2-40B4-BE49-F238E27FC236}">
                <a16:creationId xmlns:a16="http://schemas.microsoft.com/office/drawing/2014/main" id="{24879DF7-1A79-4A4F-944D-4A7BE227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6709" y="4937760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38" name="Text Box 10">
            <a:extLst>
              <a:ext uri="{FF2B5EF4-FFF2-40B4-BE49-F238E27FC236}">
                <a16:creationId xmlns:a16="http://schemas.microsoft.com/office/drawing/2014/main" id="{E2815AF0-8A01-4193-8FA7-F1E20C76B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7676" y="5530759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EXE</a:t>
            </a:r>
            <a:endParaRPr lang="en-US" baseline="30000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44BBA22-9087-42C7-894F-8432EC5477AA}"/>
                  </a:ext>
                </a:extLst>
              </p:cNvPr>
              <p:cNvSpPr txBox="1"/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  <m:e>
                          <m:d>
                            <m:dPr>
                              <m:ctrlPr>
                                <a:rPr lang="en-GB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44BBA22-9087-42C7-894F-8432EC5477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50308470-B0CC-4746-BF4F-A14C4562E78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920" y="2057400"/>
            <a:ext cx="2244482" cy="4297680"/>
          </a:xfrm>
          <a:prstGeom prst="rect">
            <a:avLst/>
          </a:prstGeom>
        </p:spPr>
      </p:pic>
      <p:sp>
        <p:nvSpPr>
          <p:cNvPr id="41" name="Text Box 10">
            <a:extLst>
              <a:ext uri="{FF2B5EF4-FFF2-40B4-BE49-F238E27FC236}">
                <a16:creationId xmlns:a16="http://schemas.microsoft.com/office/drawing/2014/main" id="{659D65B3-6BCC-48CF-AE24-1481769F3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811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4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2" name="Text Box 10">
            <a:extLst>
              <a:ext uri="{FF2B5EF4-FFF2-40B4-BE49-F238E27FC236}">
                <a16:creationId xmlns:a16="http://schemas.microsoft.com/office/drawing/2014/main" id="{98C9B15C-A44C-4A21-BEC7-823085A29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34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43" name="Text Box 10">
            <a:extLst>
              <a:ext uri="{FF2B5EF4-FFF2-40B4-BE49-F238E27FC236}">
                <a16:creationId xmlns:a16="http://schemas.microsoft.com/office/drawing/2014/main" id="{8C62E0CB-C58E-47A9-AD91-6D6008769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9319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–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4" name="Text Box 10">
            <a:extLst>
              <a:ext uri="{FF2B5EF4-FFF2-40B4-BE49-F238E27FC236}">
                <a16:creationId xmlns:a16="http://schemas.microsoft.com/office/drawing/2014/main" id="{05A6F8D7-71B5-40B4-BADB-4BABBC43E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0686" y="4927864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5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5" name="Text Box 10">
            <a:extLst>
              <a:ext uri="{FF2B5EF4-FFF2-40B4-BE49-F238E27FC236}">
                <a16:creationId xmlns:a16="http://schemas.microsoft.com/office/drawing/2014/main" id="{B13CDA63-EAAF-48A3-AB7B-41922C8EA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778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►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6" name="Text Box 10">
            <a:extLst>
              <a:ext uri="{FF2B5EF4-FFF2-40B4-BE49-F238E27FC236}">
                <a16:creationId xmlns:a16="http://schemas.microsoft.com/office/drawing/2014/main" id="{1E9A42E6-78E0-4F45-A854-1483F880B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204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7" name="Text Box 10">
            <a:extLst>
              <a:ext uri="{FF2B5EF4-FFF2-40B4-BE49-F238E27FC236}">
                <a16:creationId xmlns:a16="http://schemas.microsoft.com/office/drawing/2014/main" id="{A93260B9-8940-453C-9947-A65DD69D1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4466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48" name="Text Box 10">
            <a:extLst>
              <a:ext uri="{FF2B5EF4-FFF2-40B4-BE49-F238E27FC236}">
                <a16:creationId xmlns:a16="http://schemas.microsoft.com/office/drawing/2014/main" id="{38E3ED9A-A5CB-4DF6-AD51-2F267DB6F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8172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►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9" name="Text Box 10">
            <a:extLst>
              <a:ext uri="{FF2B5EF4-FFF2-40B4-BE49-F238E27FC236}">
                <a16:creationId xmlns:a16="http://schemas.microsoft.com/office/drawing/2014/main" id="{5924B991-0E2F-4743-9B74-4B930C780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2751" y="4937760"/>
            <a:ext cx="6112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6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0" name="Text Box 10">
            <a:extLst>
              <a:ext uri="{FF2B5EF4-FFF2-40B4-BE49-F238E27FC236}">
                <a16:creationId xmlns:a16="http://schemas.microsoft.com/office/drawing/2014/main" id="{4FEDE01E-0864-49CB-9A98-8FDD7B28D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7697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►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1" name="Text Box 10">
            <a:extLst>
              <a:ext uri="{FF2B5EF4-FFF2-40B4-BE49-F238E27FC236}">
                <a16:creationId xmlns:a16="http://schemas.microsoft.com/office/drawing/2014/main" id="{C847E3F8-6041-490B-AAF1-9B38DCBDF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121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(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2" name="Text Box 10">
            <a:extLst>
              <a:ext uri="{FF2B5EF4-FFF2-40B4-BE49-F238E27FC236}">
                <a16:creationId xmlns:a16="http://schemas.microsoft.com/office/drawing/2014/main" id="{A80C500B-4E0C-48AC-8E03-B27A9ED62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1014" y="4937760"/>
            <a:ext cx="4577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^</a:t>
            </a:r>
            <a:endParaRPr lang="en-US" sz="4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3" name="Text Box 10">
            <a:extLst>
              <a:ext uri="{FF2B5EF4-FFF2-40B4-BE49-F238E27FC236}">
                <a16:creationId xmlns:a16="http://schemas.microsoft.com/office/drawing/2014/main" id="{EED15CC5-7DED-4456-863B-99E31E217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9349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)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4" name="Text Box 10">
            <a:extLst>
              <a:ext uri="{FF2B5EF4-FFF2-40B4-BE49-F238E27FC236}">
                <a16:creationId xmlns:a16="http://schemas.microsoft.com/office/drawing/2014/main" id="{CD6AD8FD-6A29-43C8-B8BC-1D678C744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8249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5" name="Text Box 10">
            <a:extLst>
              <a:ext uri="{FF2B5EF4-FFF2-40B4-BE49-F238E27FC236}">
                <a16:creationId xmlns:a16="http://schemas.microsoft.com/office/drawing/2014/main" id="{9A73D4C5-AC50-4EEF-BD7D-BD6A8ECA8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4760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►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1F2A2145-D6BE-47BA-A149-4AB97C19190B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8229600" cy="765175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l-GR" sz="28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/>
              <a:t> notation - Using GDC Casio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91188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 geometric series</a:t>
            </a:r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CB13E1E4-647B-479B-8B99-A37281177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 1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A37EF0B0-3B80-4D17-ABC3-4E6A4ACF1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9" y="3204010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8A7E3100-2186-4F85-AF8B-B6438EC97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F4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7378EFAC-EFCE-49F3-8B47-94CA6FC2D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7989" y="3632223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FBCBACF4-9DB9-4328-B77B-B23BE94E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037462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F6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9124EF28-110D-4B26-8F53-824F705D7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0405" y="4106574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aseline="30000" dirty="0">
                <a:solidFill>
                  <a:srgbClr val="FF6600"/>
                </a:solidFill>
                <a:sym typeface="Wingdings 3" panose="05040102010807070707" pitchFamily="18" charset="2"/>
              </a:rPr>
              <a:t></a:t>
            </a:r>
            <a:endParaRPr lang="en-US" sz="3600" baseline="30000" dirty="0">
              <a:solidFill>
                <a:srgbClr val="FF6600"/>
              </a:solidFill>
            </a:endParaRPr>
          </a:p>
        </p:txBody>
      </p:sp>
      <p:sp>
        <p:nvSpPr>
          <p:cNvPr id="22" name="Text Box 10">
            <a:extLst>
              <a:ext uri="{FF2B5EF4-FFF2-40B4-BE49-F238E27FC236}">
                <a16:creationId xmlns:a16="http://schemas.microsoft.com/office/drawing/2014/main" id="{54037C99-DBF1-4270-8BDF-A0F233FB5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248" y="4483004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F2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A3F141A5-D3C2-4E1C-BCDE-9A6375CFC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884" y="4391194"/>
            <a:ext cx="18534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6600"/>
                </a:solidFill>
                <a:latin typeface="Symbol" panose="05050102010706020507" pitchFamily="18" charset="2"/>
                <a:sym typeface="Wingdings 3" panose="05040102010807070707" pitchFamily="18" charset="2"/>
              </a:rPr>
              <a:t>S</a:t>
            </a:r>
            <a:r>
              <a:rPr lang="en-US" dirty="0">
                <a:solidFill>
                  <a:srgbClr val="FF6600"/>
                </a:solidFill>
                <a:latin typeface="Symbol" panose="05050102010706020507" pitchFamily="18" charset="2"/>
                <a:sym typeface="Wingdings 3" panose="05040102010807070707" pitchFamily="18" charset="2"/>
              </a:rPr>
              <a:t>(</a:t>
            </a:r>
            <a:endParaRPr lang="en-US" dirty="0">
              <a:solidFill>
                <a:srgbClr val="FF6600"/>
              </a:solidFill>
              <a:latin typeface="Symbol" panose="05050102010706020507" pitchFamily="18" charset="2"/>
            </a:endParaRPr>
          </a:p>
        </p:txBody>
      </p:sp>
      <p:sp>
        <p:nvSpPr>
          <p:cNvPr id="25" name="Text Box 10">
            <a:extLst>
              <a:ext uri="{FF2B5EF4-FFF2-40B4-BE49-F238E27FC236}">
                <a16:creationId xmlns:a16="http://schemas.microsoft.com/office/drawing/2014/main" id="{24879DF7-1A79-4A4F-944D-4A7BE227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6709" y="4937760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38" name="Text Box 10">
            <a:extLst>
              <a:ext uri="{FF2B5EF4-FFF2-40B4-BE49-F238E27FC236}">
                <a16:creationId xmlns:a16="http://schemas.microsoft.com/office/drawing/2014/main" id="{E2815AF0-8A01-4193-8FA7-F1E20C76B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7676" y="5530759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EXE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39" name="Text Box 16">
            <a:extLst>
              <a:ext uri="{FF2B5EF4-FFF2-40B4-BE49-F238E27FC236}">
                <a16:creationId xmlns:a16="http://schemas.microsoft.com/office/drawing/2014/main" id="{CA7EF389-EB0B-49AC-9BB9-7233048A8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9901" y="5950813"/>
            <a:ext cx="15167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= </a:t>
            </a:r>
            <a:r>
              <a:rPr lang="en-US" sz="2800" dirty="0">
                <a:solidFill>
                  <a:srgbClr val="FF6600"/>
                </a:solidFill>
                <a:latin typeface="+mn-lt"/>
              </a:rPr>
              <a:t>15624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DF12F4-509E-4DD1-A755-73A2DD013CA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920" y="2057400"/>
            <a:ext cx="2199525" cy="4297680"/>
          </a:xfrm>
          <a:prstGeom prst="rect">
            <a:avLst/>
          </a:prstGeom>
        </p:spPr>
      </p:pic>
      <p:sp>
        <p:nvSpPr>
          <p:cNvPr id="40" name="Text Box 10">
            <a:extLst>
              <a:ext uri="{FF2B5EF4-FFF2-40B4-BE49-F238E27FC236}">
                <a16:creationId xmlns:a16="http://schemas.microsoft.com/office/drawing/2014/main" id="{53A0D491-D906-415C-A11F-0AD2C3897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811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4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1" name="Text Box 10">
            <a:extLst>
              <a:ext uri="{FF2B5EF4-FFF2-40B4-BE49-F238E27FC236}">
                <a16:creationId xmlns:a16="http://schemas.microsoft.com/office/drawing/2014/main" id="{409F008C-7388-4E8B-AA96-17D8B9A81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34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42" name="Text Box 10">
            <a:extLst>
              <a:ext uri="{FF2B5EF4-FFF2-40B4-BE49-F238E27FC236}">
                <a16:creationId xmlns:a16="http://schemas.microsoft.com/office/drawing/2014/main" id="{25BC2E29-FDE2-4767-9ADD-54DE08992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9319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–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3" name="Text Box 10">
            <a:extLst>
              <a:ext uri="{FF2B5EF4-FFF2-40B4-BE49-F238E27FC236}">
                <a16:creationId xmlns:a16="http://schemas.microsoft.com/office/drawing/2014/main" id="{C62D18D3-ACBC-4FCD-A5A5-0D1F4FC11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0686" y="4927864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5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4" name="Text Box 10">
            <a:extLst>
              <a:ext uri="{FF2B5EF4-FFF2-40B4-BE49-F238E27FC236}">
                <a16:creationId xmlns:a16="http://schemas.microsoft.com/office/drawing/2014/main" id="{4C031D53-5B7A-4CB6-A0AB-18027CFC2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778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►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5" name="Text Box 10">
            <a:extLst>
              <a:ext uri="{FF2B5EF4-FFF2-40B4-BE49-F238E27FC236}">
                <a16:creationId xmlns:a16="http://schemas.microsoft.com/office/drawing/2014/main" id="{E5287BF0-83F2-4417-97B0-206B39CB3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204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6" name="Text Box 10">
            <a:extLst>
              <a:ext uri="{FF2B5EF4-FFF2-40B4-BE49-F238E27FC236}">
                <a16:creationId xmlns:a16="http://schemas.microsoft.com/office/drawing/2014/main" id="{847365E1-9BD9-446F-B2B1-AC22BAF79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4466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47" name="Text Box 10">
            <a:extLst>
              <a:ext uri="{FF2B5EF4-FFF2-40B4-BE49-F238E27FC236}">
                <a16:creationId xmlns:a16="http://schemas.microsoft.com/office/drawing/2014/main" id="{69551E0D-6D48-4393-BDED-79928F394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8172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►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8" name="Text Box 10">
            <a:extLst>
              <a:ext uri="{FF2B5EF4-FFF2-40B4-BE49-F238E27FC236}">
                <a16:creationId xmlns:a16="http://schemas.microsoft.com/office/drawing/2014/main" id="{180798BD-2805-40A9-9084-D8A2EF9E3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2751" y="4937760"/>
            <a:ext cx="6112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6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9" name="Text Box 10">
            <a:extLst>
              <a:ext uri="{FF2B5EF4-FFF2-40B4-BE49-F238E27FC236}">
                <a16:creationId xmlns:a16="http://schemas.microsoft.com/office/drawing/2014/main" id="{EFCCEF46-5CC6-498D-B0C5-5F2581399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7697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►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0" name="Text Box 10">
            <a:extLst>
              <a:ext uri="{FF2B5EF4-FFF2-40B4-BE49-F238E27FC236}">
                <a16:creationId xmlns:a16="http://schemas.microsoft.com/office/drawing/2014/main" id="{059C0F4E-E868-497B-AA40-5EBB764F8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121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(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1" name="Text Box 10">
            <a:extLst>
              <a:ext uri="{FF2B5EF4-FFF2-40B4-BE49-F238E27FC236}">
                <a16:creationId xmlns:a16="http://schemas.microsoft.com/office/drawing/2014/main" id="{990475DF-61E8-492D-A4AE-547E67574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1014" y="4937760"/>
            <a:ext cx="4577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^</a:t>
            </a:r>
            <a:endParaRPr lang="en-US" sz="4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2" name="Text Box 10">
            <a:extLst>
              <a:ext uri="{FF2B5EF4-FFF2-40B4-BE49-F238E27FC236}">
                <a16:creationId xmlns:a16="http://schemas.microsoft.com/office/drawing/2014/main" id="{89F86EF2-38DA-4DB9-8191-C8D9732AC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9349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)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3" name="Text Box 10">
            <a:extLst>
              <a:ext uri="{FF2B5EF4-FFF2-40B4-BE49-F238E27FC236}">
                <a16:creationId xmlns:a16="http://schemas.microsoft.com/office/drawing/2014/main" id="{BF64A478-6DCB-4909-9BFD-A0071A433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8249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4" name="Text Box 10">
            <a:extLst>
              <a:ext uri="{FF2B5EF4-FFF2-40B4-BE49-F238E27FC236}">
                <a16:creationId xmlns:a16="http://schemas.microsoft.com/office/drawing/2014/main" id="{5F31E281-4C78-4FF1-838D-F5986B3FD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4760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►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05EBEA6-4582-4E2B-8BFD-D15DBC1FB305}"/>
                  </a:ext>
                </a:extLst>
              </p:cNvPr>
              <p:cNvSpPr txBox="1"/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  <m:e>
                          <m:d>
                            <m:dPr>
                              <m:ctrlPr>
                                <a:rPr lang="en-GB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05EBEA6-4582-4E2B-8BFD-D15DBC1FB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2">
            <a:extLst>
              <a:ext uri="{FF2B5EF4-FFF2-40B4-BE49-F238E27FC236}">
                <a16:creationId xmlns:a16="http://schemas.microsoft.com/office/drawing/2014/main" id="{3E6982E9-FD8E-4B8A-976B-7C5C52AA1530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8229600" cy="765175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l-GR" sz="28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/>
              <a:t> notation - Using GDC Casio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697104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n-GB" sz="2800" dirty="0"/>
              <a:t>Using sigma (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800" dirty="0"/>
              <a:t>)</a:t>
            </a:r>
            <a:r>
              <a:rPr lang="en-GB" sz="2800" dirty="0"/>
              <a:t> notation</a:t>
            </a:r>
            <a:endParaRPr lang="el-GR" sz="2800" dirty="0"/>
          </a:p>
        </p:txBody>
      </p:sp>
      <p:sp>
        <p:nvSpPr>
          <p:cNvPr id="841731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64165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When working with series, the Greek symbol </a:t>
            </a:r>
            <a:r>
              <a:rPr lang="el-GR" sz="28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400" dirty="0">
                <a:cs typeface="Arial" charset="0"/>
              </a:rPr>
              <a:t> </a:t>
            </a:r>
            <a:r>
              <a:rPr lang="en-GB" sz="2400" dirty="0">
                <a:latin typeface="+mn-lt"/>
                <a:cs typeface="Arial" charset="0"/>
              </a:rPr>
              <a:t>(the capital letter sigma) is used to mean ‘the sum of’.</a:t>
            </a:r>
            <a:endParaRPr lang="el-GR" sz="2400" dirty="0">
              <a:latin typeface="+mn-lt"/>
              <a:cs typeface="Arial" charset="0"/>
            </a:endParaRPr>
          </a:p>
        </p:txBody>
      </p:sp>
      <p:sp>
        <p:nvSpPr>
          <p:cNvPr id="841733" name="Text Box 5"/>
          <p:cNvSpPr txBox="1">
            <a:spLocks noChangeArrowheads="1"/>
          </p:cNvSpPr>
          <p:nvPr/>
        </p:nvSpPr>
        <p:spPr bwMode="auto">
          <a:xfrm>
            <a:off x="223961" y="1791348"/>
            <a:ext cx="2028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For example:</a:t>
            </a:r>
          </a:p>
        </p:txBody>
      </p:sp>
      <p:sp>
        <p:nvSpPr>
          <p:cNvPr id="841735" name="Text Box 7"/>
          <p:cNvSpPr txBox="1">
            <a:spLocks noChangeArrowheads="1"/>
          </p:cNvSpPr>
          <p:nvPr/>
        </p:nvSpPr>
        <p:spPr bwMode="auto">
          <a:xfrm>
            <a:off x="223961" y="3875020"/>
            <a:ext cx="851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represents a finite series containing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terms:</a:t>
            </a:r>
          </a:p>
        </p:txBody>
      </p:sp>
      <p:sp>
        <p:nvSpPr>
          <p:cNvPr id="841736" name="Text Box 8"/>
          <p:cNvSpPr txBox="1">
            <a:spLocks noChangeArrowheads="1"/>
          </p:cNvSpPr>
          <p:nvPr/>
        </p:nvSpPr>
        <p:spPr bwMode="auto">
          <a:xfrm>
            <a:off x="115688" y="3440004"/>
            <a:ext cx="35990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+mn-lt"/>
              </a:rPr>
              <a:t>This is the first value of </a:t>
            </a:r>
            <a:r>
              <a:rPr lang="en-GB" sz="2000" i="1" dirty="0" err="1">
                <a:solidFill>
                  <a:srgbClr val="FF6600"/>
                </a:solidFill>
                <a:latin typeface="Times New Roman" pitchFamily="18" charset="0"/>
              </a:rPr>
              <a:t>i</a:t>
            </a:r>
            <a:r>
              <a:rPr lang="en-GB" sz="2000" i="1" dirty="0">
                <a:solidFill>
                  <a:srgbClr val="FF6600"/>
                </a:solidFill>
                <a:latin typeface="Times New Roman" pitchFamily="18" charset="0"/>
              </a:rPr>
              <a:t> …</a:t>
            </a:r>
          </a:p>
        </p:txBody>
      </p:sp>
      <p:sp>
        <p:nvSpPr>
          <p:cNvPr id="841737" name="Line 9"/>
          <p:cNvSpPr>
            <a:spLocks noChangeShapeType="1"/>
          </p:cNvSpPr>
          <p:nvPr/>
        </p:nvSpPr>
        <p:spPr bwMode="auto">
          <a:xfrm flipV="1">
            <a:off x="3620594" y="3297129"/>
            <a:ext cx="303334" cy="365312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841738" name="Text Box 10"/>
          <p:cNvSpPr txBox="1">
            <a:spLocks noChangeArrowheads="1"/>
          </p:cNvSpPr>
          <p:nvPr/>
        </p:nvSpPr>
        <p:spPr bwMode="auto">
          <a:xfrm>
            <a:off x="5051077" y="1871465"/>
            <a:ext cx="39869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… </a:t>
            </a:r>
            <a:r>
              <a:rPr lang="en-GB" sz="2000" dirty="0">
                <a:solidFill>
                  <a:srgbClr val="FF6600"/>
                </a:solidFill>
              </a:rPr>
              <a:t>and this is the last value of </a:t>
            </a:r>
            <a:r>
              <a:rPr lang="en-GB" sz="2000" i="1" dirty="0" err="1">
                <a:solidFill>
                  <a:srgbClr val="FF6600"/>
                </a:solidFill>
                <a:latin typeface="Times New Roman" pitchFamily="18" charset="0"/>
              </a:rPr>
              <a:t>i</a:t>
            </a:r>
            <a:r>
              <a:rPr lang="en-GB" sz="2000" dirty="0">
                <a:solidFill>
                  <a:srgbClr val="FF6600"/>
                </a:solidFill>
              </a:rPr>
              <a:t>.</a:t>
            </a:r>
            <a:endParaRPr lang="en-GB" sz="2000" i="1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841739" name="Line 11"/>
          <p:cNvSpPr>
            <a:spLocks noChangeShapeType="1"/>
          </p:cNvSpPr>
          <p:nvPr/>
        </p:nvSpPr>
        <p:spPr bwMode="auto">
          <a:xfrm flipH="1">
            <a:off x="4138811" y="2178785"/>
            <a:ext cx="967655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841740" name="Text Box 12"/>
          <p:cNvSpPr txBox="1">
            <a:spLocks noChangeArrowheads="1"/>
          </p:cNvSpPr>
          <p:nvPr/>
        </p:nvSpPr>
        <p:spPr bwMode="auto">
          <a:xfrm>
            <a:off x="3121734" y="5002000"/>
            <a:ext cx="2775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+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2</a:t>
            </a:r>
            <a:r>
              <a:rPr lang="en-GB" sz="2400" dirty="0"/>
              <a:t> +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3</a:t>
            </a:r>
            <a:r>
              <a:rPr lang="en-GB" sz="2400" dirty="0"/>
              <a:t> + … +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endParaRPr lang="en-US" sz="2400" i="1" baseline="-25000" dirty="0">
              <a:latin typeface="Times New Roman" pitchFamily="18" charset="0"/>
            </a:endParaRPr>
          </a:p>
        </p:txBody>
      </p:sp>
      <p:sp>
        <p:nvSpPr>
          <p:cNvPr id="841741" name="Text Box 13"/>
          <p:cNvSpPr txBox="1">
            <a:spLocks noChangeArrowheads="1"/>
          </p:cNvSpPr>
          <p:nvPr/>
        </p:nvSpPr>
        <p:spPr bwMode="auto">
          <a:xfrm>
            <a:off x="573459" y="5536348"/>
            <a:ext cx="78179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The terms in the series are obtained by substituting 1, 2, 3, </a:t>
            </a:r>
            <a:r>
              <a:rPr lang="en-GB" sz="2400" dirty="0"/>
              <a:t>…,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in turn for </a:t>
            </a:r>
            <a:r>
              <a:rPr lang="en-GB" sz="2400" i="1" dirty="0" err="1">
                <a:latin typeface="Times New Roman" pitchFamily="18" charset="0"/>
              </a:rPr>
              <a:t>i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in</a:t>
            </a:r>
            <a:r>
              <a:rPr lang="en-GB" sz="2400" dirty="0"/>
              <a:t> </a:t>
            </a:r>
            <a:r>
              <a:rPr lang="en-GB" sz="2400" i="1" dirty="0" err="1">
                <a:latin typeface="Times New Roman" pitchFamily="18" charset="0"/>
              </a:rPr>
              <a:t>u</a:t>
            </a:r>
            <a:r>
              <a:rPr lang="en-GB" sz="2400" i="1" baseline="-25000" dirty="0" err="1">
                <a:latin typeface="Times New Roman" pitchFamily="18" charset="0"/>
              </a:rPr>
              <a:t>i</a:t>
            </a:r>
            <a:r>
              <a:rPr lang="en-GB" sz="2400" dirty="0"/>
              <a:t>.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20593" y="2067458"/>
                <a:ext cx="1036438" cy="11742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  <m:e>
                          <m:sSub>
                            <m:sSubPr>
                              <m:ctrlPr>
                                <a:rPr lang="en-GB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0593" y="2067458"/>
                <a:ext cx="1036438" cy="1174296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23960" y="4326444"/>
            <a:ext cx="8668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You read this </a:t>
            </a:r>
            <a:r>
              <a:rPr lang="en-GB" sz="2400" i="1" dirty="0">
                <a:latin typeface="+mn-lt"/>
              </a:rPr>
              <a:t>‘</a:t>
            </a:r>
            <a:r>
              <a:rPr lang="en-GB" sz="2400" dirty="0">
                <a:latin typeface="+mn-lt"/>
              </a:rPr>
              <a:t>the sum of all the terms </a:t>
            </a:r>
            <a:r>
              <a:rPr lang="en-GB" sz="2400" i="1" dirty="0" err="1">
                <a:latin typeface="Times New Roman" pitchFamily="18" charset="0"/>
              </a:rPr>
              <a:t>u</a:t>
            </a:r>
            <a:r>
              <a:rPr lang="en-GB" sz="2400" i="1" baseline="-25000" dirty="0" err="1">
                <a:latin typeface="Times New Roman" pitchFamily="18" charset="0"/>
              </a:rPr>
              <a:t>i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from</a:t>
            </a:r>
            <a:r>
              <a:rPr lang="en-GB" sz="2400" dirty="0"/>
              <a:t> </a:t>
            </a:r>
            <a:r>
              <a:rPr lang="en-GB" sz="2400" i="1" dirty="0" err="1">
                <a:latin typeface="Times New Roman" pitchFamily="18" charset="0"/>
              </a:rPr>
              <a:t>i</a:t>
            </a:r>
            <a:r>
              <a:rPr lang="en-GB" sz="2400" dirty="0"/>
              <a:t> = 1 </a:t>
            </a:r>
            <a:r>
              <a:rPr lang="en-GB" sz="2400" dirty="0">
                <a:latin typeface="+mn-lt"/>
              </a:rPr>
              <a:t>to</a:t>
            </a:r>
            <a:r>
              <a:rPr lang="en-GB" sz="2400" dirty="0"/>
              <a:t> </a:t>
            </a:r>
            <a:r>
              <a:rPr lang="en-GB" sz="2400" i="1" dirty="0" err="1">
                <a:latin typeface="Times New Roman" pitchFamily="18" charset="0"/>
              </a:rPr>
              <a:t>i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itchFamily="18" charset="0"/>
              </a:rPr>
              <a:t>n’</a:t>
            </a:r>
            <a:endParaRPr lang="en-GB" sz="2400" dirty="0"/>
          </a:p>
        </p:txBody>
      </p:sp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C3F1F72B-F65A-428A-A00E-4EF9A038B905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CA26A190-A453-4086-BD50-9FDFE87532E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41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841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735" grpId="0"/>
      <p:bldP spid="841736" grpId="0"/>
      <p:bldP spid="841737" grpId="0" animBg="1"/>
      <p:bldP spid="841738" grpId="0"/>
      <p:bldP spid="841739" grpId="0" animBg="1"/>
      <p:bldP spid="841740" grpId="0"/>
      <p:bldP spid="841741" grpId="0"/>
      <p:bldP spid="3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6613"/>
          </a:xfrm>
        </p:spPr>
        <p:txBody>
          <a:bodyPr>
            <a:normAutofit/>
          </a:bodyPr>
          <a:lstStyle/>
          <a:p>
            <a:r>
              <a:rPr lang="en-GB" sz="2800" dirty="0"/>
              <a:t>Using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</a:t>
            </a:r>
            <a:endParaRPr lang="el-GR" sz="2800" dirty="0"/>
          </a:p>
        </p:txBody>
      </p:sp>
      <p:sp>
        <p:nvSpPr>
          <p:cNvPr id="843779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7137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For example, suppose we want to write in sigma notation the sum of the first 6 terms of the series whose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baseline="30000" dirty="0"/>
              <a:t>th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term is of the form 2</a:t>
            </a:r>
            <a:r>
              <a:rPr lang="en-GB" i="1" baseline="30000" dirty="0"/>
              <a:t>n</a:t>
            </a:r>
            <a:r>
              <a:rPr lang="en-GB" dirty="0"/>
              <a:t> </a:t>
            </a:r>
            <a:r>
              <a:rPr lang="en-GB" sz="2400" dirty="0"/>
              <a:t>. </a:t>
            </a:r>
          </a:p>
          <a:p>
            <a:r>
              <a:rPr lang="en-GB" sz="2400" dirty="0">
                <a:latin typeface="+mn-lt"/>
              </a:rPr>
              <a:t>We can write:</a:t>
            </a:r>
            <a:endParaRPr lang="el-GR" sz="2400" dirty="0">
              <a:latin typeface="+mn-lt"/>
              <a:cs typeface="Arial" charset="0"/>
            </a:endParaRPr>
          </a:p>
        </p:txBody>
      </p:sp>
      <p:sp>
        <p:nvSpPr>
          <p:cNvPr id="843784" name="Text Box 8"/>
          <p:cNvSpPr txBox="1">
            <a:spLocks noChangeArrowheads="1"/>
          </p:cNvSpPr>
          <p:nvPr/>
        </p:nvSpPr>
        <p:spPr bwMode="auto">
          <a:xfrm>
            <a:off x="2514600" y="3866046"/>
            <a:ext cx="34355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2</a:t>
            </a:r>
            <a:r>
              <a:rPr lang="en-GB" sz="2400" baseline="30000" dirty="0"/>
              <a:t>1</a:t>
            </a:r>
            <a:r>
              <a:rPr lang="en-GB" sz="2400" dirty="0"/>
              <a:t> + 2</a:t>
            </a:r>
            <a:r>
              <a:rPr lang="en-GB" sz="2400" baseline="30000" dirty="0"/>
              <a:t>2</a:t>
            </a:r>
            <a:r>
              <a:rPr lang="en-GB" sz="2400" dirty="0"/>
              <a:t> + 2</a:t>
            </a:r>
            <a:r>
              <a:rPr lang="en-GB" sz="2400" baseline="30000" dirty="0"/>
              <a:t>3</a:t>
            </a:r>
            <a:r>
              <a:rPr lang="en-GB" sz="2400" dirty="0"/>
              <a:t> + 2</a:t>
            </a:r>
            <a:r>
              <a:rPr lang="en-GB" sz="2400" baseline="30000" dirty="0"/>
              <a:t>4</a:t>
            </a:r>
            <a:r>
              <a:rPr lang="en-GB" sz="2400" dirty="0"/>
              <a:t> + 2</a:t>
            </a:r>
            <a:r>
              <a:rPr lang="en-GB" sz="2400" baseline="30000" dirty="0"/>
              <a:t>5</a:t>
            </a:r>
            <a:r>
              <a:rPr lang="en-GB" sz="2400" dirty="0"/>
              <a:t> + 2</a:t>
            </a:r>
            <a:r>
              <a:rPr lang="en-GB" sz="2400" baseline="30000" dirty="0"/>
              <a:t>6</a:t>
            </a:r>
            <a:r>
              <a:rPr lang="en-GB" sz="2400" dirty="0"/>
              <a:t> 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719724" y="4660058"/>
            <a:ext cx="8963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</a:t>
            </a:r>
            <a:r>
              <a:rPr lang="en-GB" dirty="0"/>
              <a:t>126</a:t>
            </a:r>
            <a:endParaRPr lang="en-US" sz="2400" dirty="0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15580A59-073A-44F2-A275-C1516E53FAF3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8658D545-D6AF-434B-B247-138C7B626D5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E5A5F33-FCC9-4457-87F8-01050E022A64}"/>
              </a:ext>
            </a:extLst>
          </p:cNvPr>
          <p:cNvSpPr/>
          <p:nvPr/>
        </p:nvSpPr>
        <p:spPr>
          <a:xfrm>
            <a:off x="3516539" y="2275809"/>
            <a:ext cx="73129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GB" sz="7200" dirty="0">
                <a:solidFill>
                  <a:srgbClr val="010066"/>
                </a:solidFill>
                <a:latin typeface="Symbol" panose="05050102010706020507" pitchFamily="18" charset="2"/>
              </a:rPr>
              <a:t>S</a:t>
            </a:r>
            <a:endParaRPr lang="en-GB" sz="7200" baseline="30000" dirty="0">
              <a:solidFill>
                <a:srgbClr val="010066"/>
              </a:solidFill>
              <a:latin typeface="Symbol" panose="05050102010706020507" pitchFamily="18" charset="2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DDA6944-EB29-4617-B93B-441071006E42}"/>
              </a:ext>
            </a:extLst>
          </p:cNvPr>
          <p:cNvSpPr/>
          <p:nvPr/>
        </p:nvSpPr>
        <p:spPr>
          <a:xfrm>
            <a:off x="4118548" y="2685000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(2</a:t>
            </a:r>
            <a:r>
              <a:rPr lang="en-GB" i="1" baseline="30000" dirty="0"/>
              <a:t>n</a:t>
            </a:r>
            <a:r>
              <a:rPr lang="en-GB" dirty="0"/>
              <a:t>)</a:t>
            </a:r>
            <a:endParaRPr lang="en-GB" sz="2400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795616D-ACB6-4B53-9227-B39AE2259C30}"/>
              </a:ext>
            </a:extLst>
          </p:cNvPr>
          <p:cNvSpPr/>
          <p:nvPr/>
        </p:nvSpPr>
        <p:spPr>
          <a:xfrm>
            <a:off x="3599093" y="3186959"/>
            <a:ext cx="6206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/>
              <a:t>n </a:t>
            </a:r>
            <a:r>
              <a:rPr lang="en-GB" sz="1600" b="1" dirty="0"/>
              <a:t>= 1</a:t>
            </a:r>
            <a:endParaRPr lang="en-GB" sz="1600" b="1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FD679F0-5CE2-4072-992C-D0CE8270F230}"/>
              </a:ext>
            </a:extLst>
          </p:cNvPr>
          <p:cNvSpPr/>
          <p:nvPr/>
        </p:nvSpPr>
        <p:spPr>
          <a:xfrm>
            <a:off x="3687259" y="2319755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/>
              <a:t>6</a:t>
            </a:r>
            <a:endParaRPr lang="en-GB" sz="1600" b="1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3784" grpId="0"/>
      <p:bldP spid="15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2550"/>
            <a:ext cx="8153400" cy="609600"/>
          </a:xfrm>
          <a:noFill/>
        </p:spPr>
        <p:txBody>
          <a:bodyPr>
            <a:normAutofit fontScale="90000"/>
          </a:bodyPr>
          <a:lstStyle/>
          <a:p>
            <a:r>
              <a:rPr lang="en-GB" dirty="0"/>
              <a:t>Using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dirty="0"/>
              <a:t> notation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81263" y="817313"/>
            <a:ext cx="7672137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dirty="0"/>
              <a:t>Write the series 4 + 20 + 100 + 500 + 2500 + 12500 using sigma notation 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50824" y="2518111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First we have to find the general term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 </a:t>
            </a:r>
            <a:r>
              <a:rPr lang="en-US" dirty="0"/>
              <a:t>.</a:t>
            </a: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29964" y="4295602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This series is the first six terms of the geometric progression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6423196" y="2489286"/>
            <a:ext cx="1533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i="1" dirty="0"/>
              <a:t>=</a:t>
            </a:r>
            <a:r>
              <a:rPr lang="en-GB" i="1" dirty="0">
                <a:latin typeface="Times New Roman" panose="02020603050405020304" pitchFamily="18" charset="0"/>
              </a:rPr>
              <a:t> u</a:t>
            </a:r>
            <a:r>
              <a:rPr lang="en-GB" baseline="-25000" dirty="0">
                <a:latin typeface="Times New Roman" panose="02020603050405020304" pitchFamily="18" charset="0"/>
              </a:rPr>
              <a:t>1 </a:t>
            </a:r>
            <a:r>
              <a:rPr lang="en-GB" i="1" dirty="0" err="1">
                <a:latin typeface="Times New Roman" panose="02020603050405020304" pitchFamily="18" charset="0"/>
              </a:rPr>
              <a:t>r</a:t>
            </a:r>
            <a:r>
              <a:rPr lang="en-GB" i="1" baseline="30000" dirty="0" err="1">
                <a:latin typeface="Times New Roman" panose="02020603050405020304" pitchFamily="18" charset="0"/>
              </a:rPr>
              <a:t>n</a:t>
            </a:r>
            <a:r>
              <a:rPr lang="en-GB" baseline="30000" dirty="0"/>
              <a:t>–1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254842" y="4848610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sigma notation we write: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323209" y="179467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sym typeface="Symbol" panose="05050102010706020507" pitchFamily="18" charset="2"/>
              </a:rPr>
              <a:t>the terms are a geometric progression with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= 4 and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dirty="0"/>
              <a:t> = 5</a:t>
            </a:r>
            <a:endParaRPr lang="en-US" dirty="0"/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3444890" y="3407438"/>
            <a:ext cx="962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i="1" dirty="0"/>
              <a:t>=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4</a:t>
            </a:r>
            <a:endParaRPr lang="en-GB" baseline="30000" dirty="0"/>
          </a:p>
        </p:txBody>
      </p:sp>
      <p:sp>
        <p:nvSpPr>
          <p:cNvPr id="57" name="Rectangle 56"/>
          <p:cNvSpPr/>
          <p:nvPr/>
        </p:nvSpPr>
        <p:spPr>
          <a:xfrm>
            <a:off x="4358379" y="3406275"/>
            <a:ext cx="5966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(5)</a:t>
            </a:r>
          </a:p>
        </p:txBody>
      </p:sp>
      <p:sp>
        <p:nvSpPr>
          <p:cNvPr id="72" name="Rectangle 71"/>
          <p:cNvSpPr/>
          <p:nvPr/>
        </p:nvSpPr>
        <p:spPr>
          <a:xfrm>
            <a:off x="4745143" y="3393922"/>
            <a:ext cx="5148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GB" i="1" baseline="30000" dirty="0">
                <a:latin typeface="Times New Roman" panose="02020603050405020304" pitchFamily="18" charset="0"/>
              </a:rPr>
              <a:t>n</a:t>
            </a:r>
            <a:r>
              <a:rPr lang="en-GB" baseline="30000" dirty="0"/>
              <a:t>–1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613845" y="5279650"/>
                <a:ext cx="2256323" cy="12220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  <m:e>
                          <m:d>
                            <m:dPr>
                              <m:ctrlPr>
                                <a:rPr lang="en-GB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3845" y="5279650"/>
                <a:ext cx="2256323" cy="1222066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4F3B3544-39FC-461E-9939-2140EBD603F4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4"/>
            <a:extLst>
              <a:ext uri="{FF2B5EF4-FFF2-40B4-BE49-F238E27FC236}">
                <a16:creationId xmlns:a16="http://schemas.microsoft.com/office/drawing/2014/main" id="{03C84148-64E5-44C3-82C8-0CA9AE1473D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2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1" grpId="0"/>
      <p:bldP spid="32" grpId="0"/>
      <p:bldP spid="34" grpId="0"/>
      <p:bldP spid="30" grpId="0"/>
      <p:bldP spid="33" grpId="0"/>
      <p:bldP spid="57" grpId="0"/>
      <p:bldP spid="72" grpId="0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n-GB" sz="2800" dirty="0"/>
              <a:t>Using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53168" y="997628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47888" name="Text Box 16"/>
              <p:cNvSpPr txBox="1">
                <a:spLocks noChangeArrowheads="1"/>
              </p:cNvSpPr>
              <p:nvPr/>
            </p:nvSpPr>
            <p:spPr bwMode="auto">
              <a:xfrm>
                <a:off x="1904589" y="5531660"/>
                <a:ext cx="1239955" cy="7936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𝟕𝟓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6600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847888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4589" y="5531660"/>
                <a:ext cx="1239955" cy="7936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4561281" y="1032708"/>
                <a:ext cx="2081147" cy="12209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  <m:e>
                          <m:sSup>
                            <m:sSupPr>
                              <m:ctrlP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  <m:d>
                                <m:dPr>
                                  <m:ctrlPr>
                                    <a:rPr lang="en-US" sz="28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2800" b="1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 b="1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num>
                                    <m:den>
                                      <m:r>
                                        <a:rPr lang="en-US" sz="2800" b="1" i="1" smtClean="0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𝟒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281" y="1032708"/>
                <a:ext cx="2081147" cy="12209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 Box 10">
                <a:extLst>
                  <a:ext uri="{FF2B5EF4-FFF2-40B4-BE49-F238E27FC236}">
                    <a16:creationId xmlns:a16="http://schemas.microsoft.com/office/drawing/2014/main" id="{2610A2D4-6F7D-4A23-97A5-0BD8DA02F0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6780" y="2699026"/>
                <a:ext cx="5844066" cy="6879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solidFill>
                      <a:srgbClr val="FF6600"/>
                    </a:solidFill>
                    <a:latin typeface="+mn-lt"/>
                  </a:rPr>
                  <a:t>Substituting </a:t>
                </a:r>
                <a:r>
                  <a:rPr lang="en-US" i="1" dirty="0">
                    <a:solidFill>
                      <a:srgbClr val="FF6600"/>
                    </a:solidFill>
                  </a:rPr>
                  <a:t>n</a:t>
                </a:r>
                <a:r>
                  <a:rPr lang="en-US" dirty="0">
                    <a:solidFill>
                      <a:srgbClr val="FF6600"/>
                    </a:solidFill>
                  </a:rPr>
                  <a:t> = </a:t>
                </a:r>
                <a:r>
                  <a:rPr lang="en-US" dirty="0">
                    <a:solidFill>
                      <a:srgbClr val="FF6600"/>
                    </a:solidFill>
                    <a:latin typeface="+mn-lt"/>
                  </a:rPr>
                  <a:t>1, 2, 3, 4 into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d>
                          <m:dPr>
                            <m:ctrlPr>
                              <a:rPr lang="en-US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 smtClean="0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baseline="30000" dirty="0">
                  <a:solidFill>
                    <a:srgbClr val="FF6600"/>
                  </a:solidFill>
                </a:endParaRPr>
              </a:p>
            </p:txBody>
          </p:sp>
        </mc:Choice>
        <mc:Fallback>
          <p:sp>
            <p:nvSpPr>
              <p:cNvPr id="11" name="Text Box 10">
                <a:extLst>
                  <a:ext uri="{FF2B5EF4-FFF2-40B4-BE49-F238E27FC236}">
                    <a16:creationId xmlns:a16="http://schemas.microsoft.com/office/drawing/2014/main" id="{2610A2D4-6F7D-4A23-97A5-0BD8DA02F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6780" y="2699026"/>
                <a:ext cx="5844066" cy="687945"/>
              </a:xfrm>
              <a:prstGeom prst="rect">
                <a:avLst/>
              </a:prstGeom>
              <a:blipFill>
                <a:blip r:embed="rId5"/>
                <a:stretch>
                  <a:fillRect l="-1564" b="-708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005BF3A-4877-491D-9956-8672F8CC420C}"/>
                  </a:ext>
                </a:extLst>
              </p:cNvPr>
              <p:cNvSpPr/>
              <p:nvPr/>
            </p:nvSpPr>
            <p:spPr>
              <a:xfrm>
                <a:off x="3200025" y="3575831"/>
                <a:ext cx="1605248" cy="7180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+mn-lt"/>
                  </a:rPr>
                  <a:t>(8)</a:t>
                </a:r>
                <a:r>
                  <a:rPr lang="en-US" dirty="0">
                    <a:solidFill>
                      <a:srgbClr val="FF66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i="1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  <a:endParaRPr lang="en-GB" sz="2400" dirty="0"/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005BF3A-4877-491D-9956-8672F8CC42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025" y="3575831"/>
                <a:ext cx="1605248" cy="718017"/>
              </a:xfrm>
              <a:prstGeom prst="rect">
                <a:avLst/>
              </a:prstGeom>
              <a:blipFill>
                <a:blip r:embed="rId6"/>
                <a:stretch>
                  <a:fillRect l="-6084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9707994-D35E-4448-8C53-D910849AA6E8}"/>
                  </a:ext>
                </a:extLst>
              </p:cNvPr>
              <p:cNvSpPr/>
              <p:nvPr/>
            </p:nvSpPr>
            <p:spPr>
              <a:xfrm>
                <a:off x="1481016" y="3494250"/>
                <a:ext cx="1665969" cy="7172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+mn-lt"/>
                  </a:rPr>
                  <a:t>(8)</a:t>
                </a:r>
                <a:r>
                  <a:rPr lang="en-US" dirty="0">
                    <a:solidFill>
                      <a:srgbClr val="FF66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i="1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i="1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</a:t>
                </a:r>
                <a:endParaRPr lang="en-GB" sz="2400" dirty="0"/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9707994-D35E-4448-8C53-D910849AA6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1016" y="3494250"/>
                <a:ext cx="1665969" cy="717248"/>
              </a:xfrm>
              <a:prstGeom prst="rect">
                <a:avLst/>
              </a:prstGeom>
              <a:blipFill>
                <a:blip r:embed="rId7"/>
                <a:stretch>
                  <a:fillRect l="-5861" b="-6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72EC783-AB23-4DD9-8CBF-9D709AA51B72}"/>
                  </a:ext>
                </a:extLst>
              </p:cNvPr>
              <p:cNvSpPr/>
              <p:nvPr/>
            </p:nvSpPr>
            <p:spPr>
              <a:xfrm>
                <a:off x="4857794" y="3585120"/>
                <a:ext cx="1605248" cy="7180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+mn-lt"/>
                  </a:rPr>
                  <a:t>(8)</a:t>
                </a:r>
                <a:r>
                  <a:rPr lang="en-US" dirty="0">
                    <a:solidFill>
                      <a:srgbClr val="FF66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i="1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  <a:endParaRPr lang="en-GB" sz="2400" dirty="0"/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72EC783-AB23-4DD9-8CBF-9D709AA51B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794" y="3585120"/>
                <a:ext cx="1605248" cy="718017"/>
              </a:xfrm>
              <a:prstGeom prst="rect">
                <a:avLst/>
              </a:prstGeom>
              <a:blipFill>
                <a:blip r:embed="rId8"/>
                <a:stretch>
                  <a:fillRect l="-6084" b="-6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16">
            <a:extLst>
              <a:ext uri="{FF2B5EF4-FFF2-40B4-BE49-F238E27FC236}">
                <a16:creationId xmlns:a16="http://schemas.microsoft.com/office/drawing/2014/main" id="{122CDBD4-B466-471F-868F-1B45D2B69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1017" y="3726502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0" name="Text Box 16">
            <a:extLst>
              <a:ext uri="{FF2B5EF4-FFF2-40B4-BE49-F238E27FC236}">
                <a16:creationId xmlns:a16="http://schemas.microsoft.com/office/drawing/2014/main" id="{4C01DF5B-CD32-4CBB-B5A2-FF350D325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3389" y="3729434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96B6181-0E73-4A0A-9889-30393DB46081}"/>
              </a:ext>
            </a:extLst>
          </p:cNvPr>
          <p:cNvSpPr/>
          <p:nvPr/>
        </p:nvSpPr>
        <p:spPr>
          <a:xfrm>
            <a:off x="2166040" y="4571675"/>
            <a:ext cx="591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-6 </a:t>
            </a:r>
            <a:endParaRPr lang="en-GB" sz="2400" dirty="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2922A25D-E5CB-4647-A58D-B59B07F6724E}"/>
                  </a:ext>
                </a:extLst>
              </p:cNvPr>
              <p:cNvSpPr/>
              <p:nvPr/>
            </p:nvSpPr>
            <p:spPr>
              <a:xfrm>
                <a:off x="3562876" y="4463306"/>
                <a:ext cx="460382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+mn-lt"/>
                </a:endParaRPr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2922A25D-E5CB-4647-A58D-B59B07F672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2876" y="4463306"/>
                <a:ext cx="460382" cy="7838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13D14AB-A1E8-467A-83CB-327D1ECD1AB8}"/>
                  </a:ext>
                </a:extLst>
              </p:cNvPr>
              <p:cNvSpPr/>
              <p:nvPr/>
            </p:nvSpPr>
            <p:spPr>
              <a:xfrm>
                <a:off x="4931179" y="4409322"/>
                <a:ext cx="925253" cy="786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𝟐𝟕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+mn-lt"/>
                </a:endParaRPr>
              </a:p>
            </p:txBody>
          </p:sp>
        </mc:Choice>
        <mc:Fallback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13D14AB-A1E8-467A-83CB-327D1ECD1A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179" y="4409322"/>
                <a:ext cx="925253" cy="78636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 Box 16">
            <a:extLst>
              <a:ext uri="{FF2B5EF4-FFF2-40B4-BE49-F238E27FC236}">
                <a16:creationId xmlns:a16="http://schemas.microsoft.com/office/drawing/2014/main" id="{D7C5EE57-E26B-4F28-B9F9-D3596CF14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8403" y="4545897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31" name="Text Box 16">
            <a:extLst>
              <a:ext uri="{FF2B5EF4-FFF2-40B4-BE49-F238E27FC236}">
                <a16:creationId xmlns:a16="http://schemas.microsoft.com/office/drawing/2014/main" id="{531F4694-AA5E-4444-84F3-9BEAF9784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184" y="4550476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E5BF432-F1D5-4BCB-91B8-EAD1C7CFC9BC}"/>
                  </a:ext>
                </a:extLst>
              </p:cNvPr>
              <p:cNvSpPr/>
              <p:nvPr/>
            </p:nvSpPr>
            <p:spPr>
              <a:xfrm>
                <a:off x="6593305" y="3575831"/>
                <a:ext cx="1579600" cy="7164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+mn-lt"/>
                  </a:rPr>
                  <a:t>(8)</a:t>
                </a:r>
                <a:r>
                  <a:rPr lang="en-US" dirty="0">
                    <a:solidFill>
                      <a:srgbClr val="FF66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i="1">
                                    <a:solidFill>
                                      <a:srgbClr val="FF66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baseline="30000" dirty="0">
                    <a:solidFill>
                      <a:srgbClr val="FF6600"/>
                    </a:solidFill>
                  </a:rPr>
                  <a:t> </a:t>
                </a:r>
                <a:endParaRPr lang="en-GB" sz="2400" dirty="0"/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E5BF432-F1D5-4BCB-91B8-EAD1C7CFC9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305" y="3575831"/>
                <a:ext cx="1579600" cy="716478"/>
              </a:xfrm>
              <a:prstGeom prst="rect">
                <a:avLst/>
              </a:prstGeom>
              <a:blipFill>
                <a:blip r:embed="rId11"/>
                <a:stretch>
                  <a:fillRect l="-6178" b="-68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16">
            <a:extLst>
              <a:ext uri="{FF2B5EF4-FFF2-40B4-BE49-F238E27FC236}">
                <a16:creationId xmlns:a16="http://schemas.microsoft.com/office/drawing/2014/main" id="{03D26EBC-1AC5-4161-B612-BB54C7CBD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5761" y="3728230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37B12E3-27EF-4AB1-84EB-E7C83444B6DB}"/>
                  </a:ext>
                </a:extLst>
              </p:cNvPr>
              <p:cNvSpPr/>
              <p:nvPr/>
            </p:nvSpPr>
            <p:spPr>
              <a:xfrm>
                <a:off x="6710029" y="4381055"/>
                <a:ext cx="644728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𝟖𝟏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+mn-lt"/>
                </a:endParaRPr>
              </a:p>
            </p:txBody>
          </p:sp>
        </mc:Choice>
        <mc:Fallback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37B12E3-27EF-4AB1-84EB-E7C83444B6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0029" y="4381055"/>
                <a:ext cx="644728" cy="78380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 Box 16">
            <a:extLst>
              <a:ext uri="{FF2B5EF4-FFF2-40B4-BE49-F238E27FC236}">
                <a16:creationId xmlns:a16="http://schemas.microsoft.com/office/drawing/2014/main" id="{F0D0003B-220C-48C3-B6CC-A8DD36139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5252" y="4541056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13"/>
            <a:extLst>
              <a:ext uri="{FF2B5EF4-FFF2-40B4-BE49-F238E27FC236}">
                <a16:creationId xmlns:a16="http://schemas.microsoft.com/office/drawing/2014/main" id="{C5DE01F3-EEF8-4531-AE25-46D8B3227C5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13"/>
            <a:extLst>
              <a:ext uri="{FF2B5EF4-FFF2-40B4-BE49-F238E27FC236}">
                <a16:creationId xmlns:a16="http://schemas.microsoft.com/office/drawing/2014/main" id="{5DD2DF92-910D-4BC1-80A8-937A8EEE8E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31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7888" grpId="0"/>
      <p:bldP spid="11" grpId="0"/>
      <p:bldP spid="12" grpId="0"/>
      <p:bldP spid="13" grpId="0"/>
      <p:bldP spid="14" grpId="0"/>
      <p:bldP spid="19" grpId="0"/>
      <p:bldP spid="20" grpId="0"/>
      <p:bldP spid="24" grpId="0"/>
      <p:bldP spid="25" grpId="0"/>
      <p:bldP spid="26" grpId="0"/>
      <p:bldP spid="30" grpId="0"/>
      <p:bldP spid="31" grpId="0"/>
      <p:bldP spid="21" grpId="0"/>
      <p:bldP spid="22" grpId="0"/>
      <p:bldP spid="23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  <m:e>
                          <m:d>
                            <m:dPr>
                              <m:ctrlPr>
                                <a:rPr lang="en-GB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 geometric series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6AE3956-2AC9-4570-9797-D14333DB79E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63769" y="3706781"/>
            <a:ext cx="1523154" cy="2967335"/>
          </a:xfrm>
          <a:prstGeom prst="rect">
            <a:avLst/>
          </a:prstGeom>
        </p:spPr>
      </p:pic>
      <p:sp>
        <p:nvSpPr>
          <p:cNvPr id="19" name="Text Box 4">
            <a:extLst>
              <a:ext uri="{FF2B5EF4-FFF2-40B4-BE49-F238E27FC236}">
                <a16:creationId xmlns:a16="http://schemas.microsoft.com/office/drawing/2014/main" id="{26E3C277-A312-4CBD-A30A-86E983C6C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9" y="2690526"/>
            <a:ext cx="8809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a Graphing display calculator to solve the problem</a:t>
            </a:r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C7C97320-EE2B-4E4E-BFFB-42A7FDDDE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769" y="3200002"/>
            <a:ext cx="15231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CASIO</a:t>
            </a:r>
            <a:endParaRPr lang="en-GB" dirty="0"/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02A33B2A-C457-4FE7-8936-936CA6FEC8A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8229600" cy="765175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Using sigma (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800"/>
              <a:t>)</a:t>
            </a:r>
            <a:r>
              <a:rPr lang="en-GB" sz="2800"/>
              <a:t> notation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45257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  <m:e>
                          <m:d>
                            <m:dPr>
                              <m:ctrlPr>
                                <a:rPr lang="en-GB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 geometric series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25EDB6-9AA8-4C9A-8BB6-AD4A7E82070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6884" y="2059575"/>
            <a:ext cx="2248161" cy="4297680"/>
          </a:xfrm>
          <a:prstGeom prst="rect">
            <a:avLst/>
          </a:prstGeom>
        </p:spPr>
      </p:pic>
      <p:sp>
        <p:nvSpPr>
          <p:cNvPr id="27" name="Text Box 10">
            <a:extLst>
              <a:ext uri="{FF2B5EF4-FFF2-40B4-BE49-F238E27FC236}">
                <a16:creationId xmlns:a16="http://schemas.microsoft.com/office/drawing/2014/main" id="{CB13E1E4-647B-479B-8B99-A37281177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 1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A37EF0B0-3B80-4D17-ABC3-4E6A4ACF1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9" y="3204010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0CAE7FD3-255A-4B5A-A382-5EA133B63CCA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8229600" cy="765175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l-GR" sz="28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/>
              <a:t> notation - Using GDC Casio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65530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 geometric series</a:t>
            </a:r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CB13E1E4-647B-479B-8B99-A37281177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 1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A37EF0B0-3B80-4D17-ABC3-4E6A4ACF1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9" y="3204010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0D50F4-9ED9-4AFF-8ABA-B3F0374EFD8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920" y="2057400"/>
            <a:ext cx="2253243" cy="4297680"/>
          </a:xfrm>
          <a:prstGeom prst="rect">
            <a:avLst/>
          </a:prstGeom>
        </p:spPr>
      </p:pic>
      <p:sp>
        <p:nvSpPr>
          <p:cNvPr id="17" name="Text Box 10">
            <a:extLst>
              <a:ext uri="{FF2B5EF4-FFF2-40B4-BE49-F238E27FC236}">
                <a16:creationId xmlns:a16="http://schemas.microsoft.com/office/drawing/2014/main" id="{8A7E3100-2186-4F85-AF8B-B6438EC97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F4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7378EFAC-EFCE-49F3-8B47-94CA6FC2D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7989" y="3632223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FBCBACF4-9DB9-4328-B77B-B23BE94E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037462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F6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9124EF28-110D-4B26-8F53-824F705D7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0405" y="4106574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aseline="30000" dirty="0">
                <a:solidFill>
                  <a:srgbClr val="FF6600"/>
                </a:solidFill>
                <a:sym typeface="Wingdings 3" panose="05040102010807070707" pitchFamily="18" charset="2"/>
              </a:rPr>
              <a:t></a:t>
            </a:r>
            <a:endParaRPr lang="en-US" sz="3600" baseline="30000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7637880-A005-4340-9B46-5DAAA95C45ED}"/>
                  </a:ext>
                </a:extLst>
              </p:cNvPr>
              <p:cNvSpPr txBox="1"/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  <m:e>
                          <m:d>
                            <m:dPr>
                              <m:ctrlPr>
                                <a:rPr lang="en-GB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7637880-A005-4340-9B46-5DAAA95C45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">
            <a:extLst>
              <a:ext uri="{FF2B5EF4-FFF2-40B4-BE49-F238E27FC236}">
                <a16:creationId xmlns:a16="http://schemas.microsoft.com/office/drawing/2014/main" id="{05B7A2EC-A796-4C65-9C32-D21D01E5D146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8229600" cy="765175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l-GR" sz="28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/>
              <a:t> notation - Using GDC Casio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53575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 geometric series</a:t>
            </a:r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CB13E1E4-647B-479B-8B99-A37281177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 1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A37EF0B0-3B80-4D17-ABC3-4E6A4ACF1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9" y="3204010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8A7E3100-2186-4F85-AF8B-B6438EC97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F4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7378EFAC-EFCE-49F3-8B47-94CA6FC2D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7989" y="3632223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FBCBACF4-9DB9-4328-B77B-B23BE94E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037462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F6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9124EF28-110D-4B26-8F53-824F705D7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0405" y="4106574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aseline="30000" dirty="0">
                <a:solidFill>
                  <a:srgbClr val="FF6600"/>
                </a:solidFill>
                <a:sym typeface="Wingdings 3" panose="05040102010807070707" pitchFamily="18" charset="2"/>
              </a:rPr>
              <a:t></a:t>
            </a:r>
            <a:endParaRPr lang="en-US" sz="3600" baseline="30000" dirty="0">
              <a:solidFill>
                <a:srgbClr val="FF66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3683E1-83E7-4E94-B289-5F500F610EE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0122" y="2057400"/>
            <a:ext cx="2260384" cy="4297680"/>
          </a:xfrm>
          <a:prstGeom prst="rect">
            <a:avLst/>
          </a:prstGeom>
        </p:spPr>
      </p:pic>
      <p:sp>
        <p:nvSpPr>
          <p:cNvPr id="22" name="Text Box 10">
            <a:extLst>
              <a:ext uri="{FF2B5EF4-FFF2-40B4-BE49-F238E27FC236}">
                <a16:creationId xmlns:a16="http://schemas.microsoft.com/office/drawing/2014/main" id="{54037C99-DBF1-4270-8BDF-A0F233FB5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248" y="4483004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F2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A3F141A5-D3C2-4E1C-BCDE-9A6375CFC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884" y="4391194"/>
            <a:ext cx="18534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6600"/>
                </a:solidFill>
                <a:latin typeface="Symbol" panose="05050102010706020507" pitchFamily="18" charset="2"/>
                <a:sym typeface="Wingdings 3" panose="05040102010807070707" pitchFamily="18" charset="2"/>
              </a:rPr>
              <a:t>S</a:t>
            </a:r>
            <a:r>
              <a:rPr lang="en-US" dirty="0">
                <a:solidFill>
                  <a:srgbClr val="FF6600"/>
                </a:solidFill>
                <a:latin typeface="Symbol" panose="05050102010706020507" pitchFamily="18" charset="2"/>
                <a:sym typeface="Wingdings 3" panose="05040102010807070707" pitchFamily="18" charset="2"/>
              </a:rPr>
              <a:t>(</a:t>
            </a:r>
            <a:endParaRPr lang="en-US" dirty="0">
              <a:solidFill>
                <a:srgbClr val="FF6600"/>
              </a:solidFill>
              <a:latin typeface="Symbol" panose="05050102010706020507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25D9CC3-5B35-4085-A362-147A4F42855B}"/>
                  </a:ext>
                </a:extLst>
              </p:cNvPr>
              <p:cNvSpPr txBox="1"/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  <m:e>
                          <m:d>
                            <m:dPr>
                              <m:ctrlPr>
                                <a:rPr lang="en-GB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25D9CC3-5B35-4085-A362-147A4F4285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2199000" cy="12263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">
            <a:extLst>
              <a:ext uri="{FF2B5EF4-FFF2-40B4-BE49-F238E27FC236}">
                <a16:creationId xmlns:a16="http://schemas.microsoft.com/office/drawing/2014/main" id="{C3ADE7AF-B72A-4DD7-9711-1A7C6541D417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8229600" cy="765175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l-GR" sz="28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/>
              <a:t> notation - Using GDC Casio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414087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_IBAA" id="{6ADC0F22-E213-402E-8B07-8ABD4CD42FB9}" vid="{34CA1712-6305-4A55-BB9B-2B838D6F99F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3_IBAI</Template>
  <TotalTime>619</TotalTime>
  <Words>616</Words>
  <Application>Microsoft Office PowerPoint</Application>
  <PresentationFormat>On-screen Show (4:3)</PresentationFormat>
  <Paragraphs>196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Cambria Math</vt:lpstr>
      <vt:lpstr>Comic Sans MS</vt:lpstr>
      <vt:lpstr>Symbol</vt:lpstr>
      <vt:lpstr>Times New Roman</vt:lpstr>
      <vt:lpstr>Wingdings 2</vt:lpstr>
      <vt:lpstr>Wingdings 3</vt:lpstr>
      <vt:lpstr>Theme1</vt:lpstr>
      <vt:lpstr>Using sigma (Σ) notation (Geometric series)</vt:lpstr>
      <vt:lpstr>Using sigma (Σ) notation</vt:lpstr>
      <vt:lpstr>Using Σ notation</vt:lpstr>
      <vt:lpstr>Using Σ notation</vt:lpstr>
      <vt:lpstr>Using Σ notation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Mathssupport</dc:creator>
  <cp:lastModifiedBy>Orlando Hurtado</cp:lastModifiedBy>
  <cp:revision>39</cp:revision>
  <dcterms:created xsi:type="dcterms:W3CDTF">2012-12-18T06:17:28Z</dcterms:created>
  <dcterms:modified xsi:type="dcterms:W3CDTF">2024-01-03T18:16:02Z</dcterms:modified>
</cp:coreProperties>
</file>