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372" r:id="rId2"/>
    <p:sldId id="264" r:id="rId3"/>
    <p:sldId id="270" r:id="rId4"/>
    <p:sldId id="266" r:id="rId5"/>
    <p:sldId id="271" r:id="rId6"/>
    <p:sldId id="272" r:id="rId7"/>
    <p:sldId id="273" r:id="rId8"/>
    <p:sldId id="280" r:id="rId9"/>
    <p:sldId id="375" r:id="rId10"/>
    <p:sldId id="376" r:id="rId11"/>
    <p:sldId id="377" r:id="rId12"/>
    <p:sldId id="378" r:id="rId13"/>
    <p:sldId id="379" r:id="rId14"/>
    <p:sldId id="380" r:id="rId15"/>
    <p:sldId id="315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010066"/>
    <a:srgbClr val="FFFFCC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5" d="100"/>
          <a:sy n="65" d="100"/>
        </p:scale>
        <p:origin x="147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24300C-1D14-445A-9D9D-39C2A4EAA819}" type="datetimeFigureOut">
              <a:rPr lang="en-GB" smtClean="0"/>
              <a:pPr/>
              <a:t>30/12/2023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D5B982-10B9-466B-9B7C-7ADCCCDB1F6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71333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B19E322-3244-4E75-8048-CD0F697968E7}" type="slidenum">
              <a:rPr lang="en-GB"/>
              <a:pPr/>
              <a:t>2</a:t>
            </a:fld>
            <a:endParaRPr lang="en-GB"/>
          </a:p>
        </p:txBody>
      </p:sp>
      <p:sp>
        <p:nvSpPr>
          <p:cNvPr id="834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4563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433644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B44FACB-E730-4507-9949-8F887A5671EC}" type="slidenum">
              <a:rPr lang="ar-SA" sz="1200"/>
              <a:pPr/>
              <a:t>11</a:t>
            </a:fld>
            <a:endParaRPr lang="en-GB" sz="1200">
              <a:cs typeface="Arial" panose="020B0604020202020204" pitchFamily="34" charset="0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923548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B44FACB-E730-4507-9949-8F887A5671EC}" type="slidenum">
              <a:rPr lang="ar-SA" sz="1200"/>
              <a:pPr/>
              <a:t>12</a:t>
            </a:fld>
            <a:endParaRPr lang="en-GB" sz="1200">
              <a:cs typeface="Arial" panose="020B0604020202020204" pitchFamily="34" charset="0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676404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B44FACB-E730-4507-9949-8F887A5671EC}" type="slidenum">
              <a:rPr lang="ar-SA" sz="1200"/>
              <a:pPr/>
              <a:t>13</a:t>
            </a:fld>
            <a:endParaRPr lang="en-GB" sz="1200">
              <a:cs typeface="Arial" panose="020B0604020202020204" pitchFamily="34" charset="0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027378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B44FACB-E730-4507-9949-8F887A5671EC}" type="slidenum">
              <a:rPr lang="ar-SA" sz="1200"/>
              <a:pPr/>
              <a:t>14</a:t>
            </a:fld>
            <a:endParaRPr lang="en-GB" sz="1200">
              <a:cs typeface="Arial" panose="020B0604020202020204" pitchFamily="34" charset="0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84865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B19E322-3244-4E75-8048-CD0F697968E7}" type="slidenum">
              <a:rPr lang="en-GB"/>
              <a:pPr/>
              <a:t>3</a:t>
            </a:fld>
            <a:endParaRPr lang="en-GB"/>
          </a:p>
        </p:txBody>
      </p:sp>
      <p:sp>
        <p:nvSpPr>
          <p:cNvPr id="834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4563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8794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FFC6084-B94D-4EB0-A0E4-3463BFA9DEB5}" type="slidenum">
              <a:rPr lang="en-GB"/>
              <a:pPr/>
              <a:t>4</a:t>
            </a:fld>
            <a:endParaRPr lang="en-GB"/>
          </a:p>
        </p:txBody>
      </p:sp>
      <p:sp>
        <p:nvSpPr>
          <p:cNvPr id="838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865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68043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FFC6084-B94D-4EB0-A0E4-3463BFA9DEB5}" type="slidenum">
              <a:rPr lang="en-GB"/>
              <a:pPr/>
              <a:t>5</a:t>
            </a:fld>
            <a:endParaRPr lang="en-GB"/>
          </a:p>
        </p:txBody>
      </p:sp>
      <p:sp>
        <p:nvSpPr>
          <p:cNvPr id="838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865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70967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FFC6084-B94D-4EB0-A0E4-3463BFA9DEB5}" type="slidenum">
              <a:rPr lang="en-GB"/>
              <a:pPr/>
              <a:t>6</a:t>
            </a:fld>
            <a:endParaRPr lang="en-GB"/>
          </a:p>
        </p:txBody>
      </p:sp>
      <p:sp>
        <p:nvSpPr>
          <p:cNvPr id="838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865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95228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FFC6084-B94D-4EB0-A0E4-3463BFA9DEB5}" type="slidenum">
              <a:rPr lang="en-GB"/>
              <a:pPr/>
              <a:t>7</a:t>
            </a:fld>
            <a:endParaRPr lang="en-GB"/>
          </a:p>
        </p:txBody>
      </p:sp>
      <p:sp>
        <p:nvSpPr>
          <p:cNvPr id="838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865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68424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19BF6DE-8C5C-4A38-B160-38E8C679B3E7}" type="slidenum">
              <a:rPr lang="en-GB" sz="1200">
                <a:solidFill>
                  <a:schemeClr val="tx1"/>
                </a:solidFill>
              </a:rPr>
              <a:pPr/>
              <a:t>8</a:t>
            </a:fld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5041189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B44FACB-E730-4507-9949-8F887A5671EC}" type="slidenum">
              <a:rPr lang="ar-SA" sz="1200"/>
              <a:pPr/>
              <a:t>9</a:t>
            </a:fld>
            <a:endParaRPr lang="en-GB" sz="1200">
              <a:cs typeface="Arial" panose="020B0604020202020204" pitchFamily="34" charset="0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49375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B44FACB-E730-4507-9949-8F887A5671EC}" type="slidenum">
              <a:rPr lang="ar-SA" sz="1200"/>
              <a:pPr/>
              <a:t>10</a:t>
            </a:fld>
            <a:endParaRPr lang="en-GB" sz="1200">
              <a:cs typeface="Arial" panose="020B0604020202020204" pitchFamily="34" charset="0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22285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350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7"/>
            <a:ext cx="9013372" cy="6692201"/>
          </a:xfrm>
          <a:prstGeom prst="roundRect">
            <a:avLst>
              <a:gd name="adj" fmla="val 1410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1950">
                <a:solidFill>
                  <a:schemeClr val="tx2"/>
                </a:solidFill>
              </a:defRPr>
            </a:lvl1pPr>
            <a:lvl2pPr marL="342900" indent="0" algn="ctr">
              <a:buNone/>
            </a:lvl2pPr>
            <a:lvl3pPr marL="685800" indent="0" algn="ctr">
              <a:buNone/>
            </a:lvl3pPr>
            <a:lvl4pPr marL="1028700" indent="0" algn="ctr">
              <a:buNone/>
            </a:lvl4pPr>
            <a:lvl5pPr marL="1371600" indent="0" algn="ctr">
              <a:buNone/>
            </a:lvl5pPr>
            <a:lvl6pPr marL="1714500" indent="0" algn="ctr">
              <a:buNone/>
            </a:lvl6pPr>
            <a:lvl7pPr marL="2057400" indent="0" algn="ctr">
              <a:buNone/>
            </a:lvl7pPr>
            <a:lvl8pPr marL="2400300" indent="0" algn="ctr">
              <a:buNone/>
            </a:lvl8pPr>
            <a:lvl9pPr marL="27432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98086"/>
            <a:ext cx="1828800" cy="207818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www.mathssupport.org</a:t>
            </a:r>
            <a:endParaRPr lang="en-GB" dirty="0"/>
          </a:p>
        </p:txBody>
      </p:sp>
      <p:sp>
        <p:nvSpPr>
          <p:cNvPr id="7" name="6 Rectángulo"/>
          <p:cNvSpPr/>
          <p:nvPr/>
        </p:nvSpPr>
        <p:spPr>
          <a:xfrm>
            <a:off x="62932" y="1449305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10" name="9 Rectángulo"/>
          <p:cNvSpPr/>
          <p:nvPr/>
        </p:nvSpPr>
        <p:spPr>
          <a:xfrm>
            <a:off x="62932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11" name="10 Rectángulo"/>
          <p:cNvSpPr/>
          <p:nvPr/>
        </p:nvSpPr>
        <p:spPr>
          <a:xfrm>
            <a:off x="62932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2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pic>
        <p:nvPicPr>
          <p:cNvPr id="3" name="Picture 2" descr="A close up of a cage&#10;&#10;Description automatically generated">
            <a:extLst>
              <a:ext uri="{FF2B5EF4-FFF2-40B4-BE49-F238E27FC236}">
                <a16:creationId xmlns:a16="http://schemas.microsoft.com/office/drawing/2014/main" id="{0D075517-0C4E-4FFA-B9AE-AB862B5E4A8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0F94A4CB-B18F-4707-BCC1-F757C4E38D32}"/>
              </a:ext>
            </a:extLst>
          </p:cNvPr>
          <p:cNvSpPr/>
          <p:nvPr userDrawn="1"/>
        </p:nvSpPr>
        <p:spPr>
          <a:xfrm>
            <a:off x="453003" y="6484959"/>
            <a:ext cx="1794081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www.mathssupport.org</a:t>
            </a:r>
            <a:endParaRPr lang="en-GB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177068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16 Marcador de pie de página">
            <a:extLst>
              <a:ext uri="{FF2B5EF4-FFF2-40B4-BE49-F238E27FC236}">
                <a16:creationId xmlns:a16="http://schemas.microsoft.com/office/drawing/2014/main" id="{AFD345C7-88C8-4C40-8C37-EA0E69DF80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498086"/>
            <a:ext cx="1828800" cy="207818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www.mathssupport.org</a:t>
            </a:r>
            <a:endParaRPr lang="en-GB" dirty="0"/>
          </a:p>
        </p:txBody>
      </p:sp>
      <p:pic>
        <p:nvPicPr>
          <p:cNvPr id="8" name="Picture 7" descr="A close up of a cage&#10;&#10;Description automatically generated">
            <a:extLst>
              <a:ext uri="{FF2B5EF4-FFF2-40B4-BE49-F238E27FC236}">
                <a16:creationId xmlns:a16="http://schemas.microsoft.com/office/drawing/2014/main" id="{027FC195-A4B0-453F-B5BF-518A91BCCEC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3602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3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2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16 Marcador de pie de página">
            <a:extLst>
              <a:ext uri="{FF2B5EF4-FFF2-40B4-BE49-F238E27FC236}">
                <a16:creationId xmlns:a16="http://schemas.microsoft.com/office/drawing/2014/main" id="{2B2C94A5-366B-41C8-AAE3-A6FCCC4597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498086"/>
            <a:ext cx="1828800" cy="207818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www.mathssupport.org</a:t>
            </a:r>
            <a:endParaRPr lang="en-GB" dirty="0"/>
          </a:p>
        </p:txBody>
      </p:sp>
      <p:pic>
        <p:nvPicPr>
          <p:cNvPr id="8" name="Picture 7" descr="A close up of a cage&#10;&#10;Description automatically generated">
            <a:extLst>
              <a:ext uri="{FF2B5EF4-FFF2-40B4-BE49-F238E27FC236}">
                <a16:creationId xmlns:a16="http://schemas.microsoft.com/office/drawing/2014/main" id="{A4D7A1A8-5F73-4E09-9CF0-C9611111378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44334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16 Marcador de pie de página">
            <a:extLst>
              <a:ext uri="{FF2B5EF4-FFF2-40B4-BE49-F238E27FC236}">
                <a16:creationId xmlns:a16="http://schemas.microsoft.com/office/drawing/2014/main" id="{8ED31852-F201-433F-924E-1C52B0161B89}"/>
              </a:ext>
            </a:extLst>
          </p:cNvPr>
          <p:cNvSpPr txBox="1">
            <a:spLocks/>
          </p:cNvSpPr>
          <p:nvPr userDrawn="1"/>
        </p:nvSpPr>
        <p:spPr>
          <a:xfrm>
            <a:off x="457200" y="6498086"/>
            <a:ext cx="1828800" cy="207818"/>
          </a:xfrm>
          <a:prstGeom prst="rect">
            <a:avLst/>
          </a:prstGeom>
        </p:spPr>
        <p:txBody>
          <a:bodyPr anchor="ctr" anchorCtr="0"/>
          <a:lstStyle>
            <a:defPPr>
              <a:defRPr lang="en-US"/>
            </a:defPPr>
            <a:lvl1pPr marL="0" algn="l" defTabSz="914400" rtl="0" eaLnBrk="1" latinLnBrk="0" hangingPunct="1">
              <a:defRPr kumimoji="0" sz="105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www.mathssupport.org</a:t>
            </a:r>
            <a:endParaRPr lang="en-GB" dirty="0"/>
          </a:p>
        </p:txBody>
      </p:sp>
      <p:pic>
        <p:nvPicPr>
          <p:cNvPr id="9" name="Picture 8" descr="A close up of a cage&#10;&#10;Description automatically generated">
            <a:extLst>
              <a:ext uri="{FF2B5EF4-FFF2-40B4-BE49-F238E27FC236}">
                <a16:creationId xmlns:a16="http://schemas.microsoft.com/office/drawing/2014/main" id="{37CA81BE-885C-4673-AF36-4CB1C467433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580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350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7"/>
            <a:ext cx="9013372" cy="6692201"/>
          </a:xfrm>
          <a:prstGeom prst="roundRect">
            <a:avLst>
              <a:gd name="adj" fmla="val 2445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2"/>
            <a:ext cx="7772400" cy="1362075"/>
          </a:xfrm>
        </p:spPr>
        <p:txBody>
          <a:bodyPr anchor="b" anchorCtr="0"/>
          <a:lstStyle>
            <a:lvl1pPr algn="l">
              <a:buNone/>
              <a:defRPr sz="3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Rectángulo"/>
          <p:cNvSpPr/>
          <p:nvPr/>
        </p:nvSpPr>
        <p:spPr>
          <a:xfrm flipV="1">
            <a:off x="69413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8" name="7 Rectángulo"/>
          <p:cNvSpPr/>
          <p:nvPr/>
        </p:nvSpPr>
        <p:spPr>
          <a:xfrm>
            <a:off x="69147" y="2341477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9" name="8 Rectángulo"/>
          <p:cNvSpPr/>
          <p:nvPr/>
        </p:nvSpPr>
        <p:spPr>
          <a:xfrm>
            <a:off x="68307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12" name="16 Marcador de pie de página">
            <a:extLst>
              <a:ext uri="{FF2B5EF4-FFF2-40B4-BE49-F238E27FC236}">
                <a16:creationId xmlns:a16="http://schemas.microsoft.com/office/drawing/2014/main" id="{72A59DA7-E9EF-4EC8-8971-A8EBE1D197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498086"/>
            <a:ext cx="1828800" cy="207818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www.mathssupport.org</a:t>
            </a:r>
            <a:endParaRPr lang="en-GB" dirty="0"/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48B83A62-81DD-4AFE-9476-42B9F6DBAA6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90EC640-BB45-4161-B9E5-09455BCCA55C}"/>
              </a:ext>
            </a:extLst>
          </p:cNvPr>
          <p:cNvSpPr/>
          <p:nvPr userDrawn="1"/>
        </p:nvSpPr>
        <p:spPr>
          <a:xfrm>
            <a:off x="453003" y="6484959"/>
            <a:ext cx="1794081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www.mathssupport.org</a:t>
            </a:r>
            <a:endParaRPr lang="en-GB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932757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16 Marcador de pie de página">
            <a:extLst>
              <a:ext uri="{FF2B5EF4-FFF2-40B4-BE49-F238E27FC236}">
                <a16:creationId xmlns:a16="http://schemas.microsoft.com/office/drawing/2014/main" id="{D471BE60-9A94-4F32-ABF3-AD2FDA3AB6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498086"/>
            <a:ext cx="1828800" cy="207818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www.mathssupport.org</a:t>
            </a:r>
            <a:endParaRPr lang="en-GB" dirty="0"/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035DAF40-1285-451B-87E7-930E14A10F3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73138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18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1500" b="1"/>
            </a:lvl2pPr>
            <a:lvl3pPr>
              <a:buNone/>
              <a:defRPr sz="1350" b="1"/>
            </a:lvl3pPr>
            <a:lvl4pPr>
              <a:buNone/>
              <a:defRPr sz="1200" b="1"/>
            </a:lvl4pPr>
            <a:lvl5pPr>
              <a:buNone/>
              <a:defRPr sz="12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18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1500" b="1"/>
            </a:lvl2pPr>
            <a:lvl3pPr>
              <a:buNone/>
              <a:defRPr sz="1350" b="1"/>
            </a:lvl3pPr>
            <a:lvl4pPr>
              <a:buNone/>
              <a:defRPr sz="1200" b="1"/>
            </a:lvl4pPr>
            <a:lvl5pPr>
              <a:buNone/>
              <a:defRPr sz="12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16 Marcador de pie de página">
            <a:extLst>
              <a:ext uri="{FF2B5EF4-FFF2-40B4-BE49-F238E27FC236}">
                <a16:creationId xmlns:a16="http://schemas.microsoft.com/office/drawing/2014/main" id="{AC40F106-4387-4ECB-A444-BCD7C487EA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498086"/>
            <a:ext cx="1828800" cy="207818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www.mathssupport.org</a:t>
            </a:r>
            <a:endParaRPr lang="en-GB" dirty="0"/>
          </a:p>
        </p:txBody>
      </p:sp>
      <p:pic>
        <p:nvPicPr>
          <p:cNvPr id="14" name="Picture 13" descr="A close up of a cage&#10;&#10;Description automatically generated">
            <a:extLst>
              <a:ext uri="{FF2B5EF4-FFF2-40B4-BE49-F238E27FC236}">
                <a16:creationId xmlns:a16="http://schemas.microsoft.com/office/drawing/2014/main" id="{25AE321E-B7CD-4A06-A49A-DB60C403974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91827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6" name="16 Marcador de pie de página">
            <a:extLst>
              <a:ext uri="{FF2B5EF4-FFF2-40B4-BE49-F238E27FC236}">
                <a16:creationId xmlns:a16="http://schemas.microsoft.com/office/drawing/2014/main" id="{1CB52BE6-EE12-48FD-86D5-0099C0049F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498086"/>
            <a:ext cx="1828800" cy="207818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www.mathssupport.org</a:t>
            </a:r>
            <a:endParaRPr lang="en-GB" dirty="0"/>
          </a:p>
        </p:txBody>
      </p:sp>
      <p:pic>
        <p:nvPicPr>
          <p:cNvPr id="7" name="Picture 6" descr="A close up of a cage&#10;&#10;Description automatically generated">
            <a:extLst>
              <a:ext uri="{FF2B5EF4-FFF2-40B4-BE49-F238E27FC236}">
                <a16:creationId xmlns:a16="http://schemas.microsoft.com/office/drawing/2014/main" id="{40389C13-F826-4771-A1E5-B566176DD59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58864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6 Marcador de pie de página">
            <a:extLst>
              <a:ext uri="{FF2B5EF4-FFF2-40B4-BE49-F238E27FC236}">
                <a16:creationId xmlns:a16="http://schemas.microsoft.com/office/drawing/2014/main" id="{B93E19C5-C10A-499F-9E3C-325C69A023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498086"/>
            <a:ext cx="1828800" cy="207818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www.mathssupport.org</a:t>
            </a:r>
            <a:endParaRPr lang="en-GB" dirty="0"/>
          </a:p>
        </p:txBody>
      </p:sp>
      <p:pic>
        <p:nvPicPr>
          <p:cNvPr id="6" name="Picture 5" descr="A close up of a cage&#10;&#10;Description automatically generated">
            <a:extLst>
              <a:ext uri="{FF2B5EF4-FFF2-40B4-BE49-F238E27FC236}">
                <a16:creationId xmlns:a16="http://schemas.microsoft.com/office/drawing/2014/main" id="{301C7021-154E-4087-9A2A-0E90C3A5444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87905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3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350"/>
            </a:lvl1pPr>
            <a:lvl2pPr>
              <a:buNone/>
              <a:defRPr sz="900"/>
            </a:lvl2pPr>
            <a:lvl3pPr>
              <a:buNone/>
              <a:defRPr sz="750"/>
            </a:lvl3pPr>
            <a:lvl4pPr>
              <a:buNone/>
              <a:defRPr sz="675"/>
            </a:lvl4pPr>
            <a:lvl5pPr>
              <a:buNone/>
              <a:defRPr sz="675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16 Marcador de pie de página">
            <a:extLst>
              <a:ext uri="{FF2B5EF4-FFF2-40B4-BE49-F238E27FC236}">
                <a16:creationId xmlns:a16="http://schemas.microsoft.com/office/drawing/2014/main" id="{C6EED7ED-6936-4C87-88C1-5C85D19313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498086"/>
            <a:ext cx="1828800" cy="207818"/>
          </a:xfrm>
        </p:spPr>
        <p:txBody>
          <a:bodyPr/>
          <a:lstStyle/>
          <a:p>
            <a:r>
              <a:rPr lang="en-US" dirty="0"/>
              <a:t>www.mathssupport.org</a:t>
            </a:r>
            <a:endParaRPr lang="en-GB" dirty="0"/>
          </a:p>
        </p:txBody>
      </p:sp>
      <p:pic>
        <p:nvPicPr>
          <p:cNvPr id="12" name="Picture 11" descr="A close up of a cage&#10;&#10;Description automatically generated">
            <a:extLst>
              <a:ext uri="{FF2B5EF4-FFF2-40B4-BE49-F238E27FC236}">
                <a16:creationId xmlns:a16="http://schemas.microsoft.com/office/drawing/2014/main" id="{69594C5B-3250-441A-A84A-478F5088486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7284F13B-C6B0-49BE-A142-10C7359AE974}"/>
              </a:ext>
            </a:extLst>
          </p:cNvPr>
          <p:cNvSpPr/>
          <p:nvPr userDrawn="1"/>
        </p:nvSpPr>
        <p:spPr>
          <a:xfrm>
            <a:off x="453003" y="6484959"/>
            <a:ext cx="1794081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www.mathssupport.org</a:t>
            </a:r>
            <a:endParaRPr lang="en-GB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41796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1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200"/>
            </a:lvl1pPr>
            <a:lvl2pPr>
              <a:defRPr sz="900"/>
            </a:lvl2pPr>
            <a:lvl3pPr>
              <a:defRPr sz="750"/>
            </a:lvl3pPr>
            <a:lvl4pPr>
              <a:defRPr sz="675"/>
            </a:lvl4pPr>
            <a:lvl5pPr>
              <a:defRPr sz="675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12" name="11 Rectángulo"/>
          <p:cNvSpPr/>
          <p:nvPr/>
        </p:nvSpPr>
        <p:spPr>
          <a:xfrm>
            <a:off x="68509" y="4650476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13" name="12 Rectángulo"/>
          <p:cNvSpPr/>
          <p:nvPr/>
        </p:nvSpPr>
        <p:spPr>
          <a:xfrm>
            <a:off x="68511" y="4773226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9" y="66677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24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4" name="16 Marcador de pie de página">
            <a:extLst>
              <a:ext uri="{FF2B5EF4-FFF2-40B4-BE49-F238E27FC236}">
                <a16:creationId xmlns:a16="http://schemas.microsoft.com/office/drawing/2014/main" id="{173EF3A4-E56A-48E1-8851-9998283420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498086"/>
            <a:ext cx="1828800" cy="207818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www.mathssupport.org</a:t>
            </a:r>
            <a:endParaRPr lang="en-GB" dirty="0"/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EEC3F205-87EA-4EA9-9083-11ECBF4EE93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47474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://www.mathssupport.org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350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445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35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0" name="16 Marcador de pie de página">
            <a:extLst>
              <a:ext uri="{FF2B5EF4-FFF2-40B4-BE49-F238E27FC236}">
                <a16:creationId xmlns:a16="http://schemas.microsoft.com/office/drawing/2014/main" id="{8D69E188-FFD4-467E-A532-7C8A51D0E36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57200" y="6498086"/>
            <a:ext cx="1828800" cy="207818"/>
          </a:xfrm>
          <a:prstGeom prst="rect">
            <a:avLst/>
          </a:prstGeom>
        </p:spPr>
        <p:txBody>
          <a:bodyPr/>
          <a:lstStyle>
            <a:lvl1pPr>
              <a:defRPr sz="1050"/>
            </a:lvl1pPr>
          </a:lstStyle>
          <a:p>
            <a:r>
              <a:rPr lang="en-US"/>
              <a:t>www.mathssupport.org</a:t>
            </a:r>
            <a:endParaRPr lang="en-GB" dirty="0"/>
          </a:p>
        </p:txBody>
      </p:sp>
      <p:pic>
        <p:nvPicPr>
          <p:cNvPr id="11" name="Picture 10" descr="A close up of a cage&#10;&#10;Description automatically generated">
            <a:extLst>
              <a:ext uri="{FF2B5EF4-FFF2-40B4-BE49-F238E27FC236}">
                <a16:creationId xmlns:a16="http://schemas.microsoft.com/office/drawing/2014/main" id="{EEF646DB-8B05-4408-9BC0-30BB6870A177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0403E9F5-475F-4C01-BE9C-AD56D9BA8564}"/>
              </a:ext>
            </a:extLst>
          </p:cNvPr>
          <p:cNvSpPr/>
          <p:nvPr userDrawn="1"/>
        </p:nvSpPr>
        <p:spPr>
          <a:xfrm>
            <a:off x="453003" y="6484959"/>
            <a:ext cx="1794081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rgbClr val="0070C0"/>
                </a:solidFill>
                <a:hlinkClick r:id="rId1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www.mathssupport.org</a:t>
            </a:r>
            <a:endParaRPr lang="en-GB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44310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05740" indent="-205740" algn="l" rtl="0" eaLnBrk="1" latinLnBrk="0" hangingPunct="1">
        <a:spcBef>
          <a:spcPts val="435"/>
        </a:spcBef>
        <a:buClr>
          <a:schemeClr val="accent1"/>
        </a:buClr>
        <a:buSzPct val="85000"/>
        <a:buFont typeface="Wingdings 2"/>
        <a:buChar char=""/>
        <a:defRPr kumimoji="0" sz="195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71450" algn="l" rtl="0" eaLnBrk="1" latinLnBrk="0" hangingPunct="1">
        <a:spcBef>
          <a:spcPts val="278"/>
        </a:spcBef>
        <a:buClr>
          <a:schemeClr val="accent2"/>
        </a:buClr>
        <a:buSzPct val="85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17220" indent="-171450" algn="l" rtl="0" eaLnBrk="1" latinLnBrk="0" hangingPunct="1">
        <a:spcBef>
          <a:spcPts val="278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822960" indent="-171450" algn="l" rtl="0" eaLnBrk="1" latinLnBrk="0" hangingPunct="1">
        <a:spcBef>
          <a:spcPts val="278"/>
        </a:spcBef>
        <a:buClr>
          <a:schemeClr val="accent3"/>
        </a:buClr>
        <a:buSzPct val="80000"/>
        <a:buFont typeface="Wingdings 2"/>
        <a:buChar char="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indent="-171450" algn="l" rtl="0" eaLnBrk="1" latinLnBrk="0" hangingPunct="1">
        <a:spcBef>
          <a:spcPts val="278"/>
        </a:spcBef>
        <a:buClr>
          <a:schemeClr val="accent3"/>
        </a:buClr>
        <a:buFontTx/>
        <a:buChar char="o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234440" indent="-171450" algn="l" rtl="0" eaLnBrk="1" latinLnBrk="0" hangingPunct="1">
        <a:spcBef>
          <a:spcPts val="278"/>
        </a:spcBef>
        <a:buClr>
          <a:schemeClr val="accent3"/>
        </a:buClr>
        <a:buChar char="•"/>
        <a:defRPr kumimoji="0" sz="135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440180" indent="-171450" algn="l" rtl="0" eaLnBrk="1" latinLnBrk="0" hangingPunct="1">
        <a:spcBef>
          <a:spcPts val="278"/>
        </a:spcBef>
        <a:buClr>
          <a:schemeClr val="accent2"/>
        </a:buClr>
        <a:buChar char="•"/>
        <a:defRPr kumimoji="0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1645920" indent="-171450" algn="l" rtl="0" eaLnBrk="1" latinLnBrk="0" hangingPunct="1">
        <a:spcBef>
          <a:spcPts val="278"/>
        </a:spcBef>
        <a:buClr>
          <a:schemeClr val="accent1">
            <a:tint val="60000"/>
          </a:schemeClr>
        </a:buClr>
        <a:buChar char="•"/>
        <a:defRPr kumimoji="0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1851660" indent="-171450" algn="l" rtl="0" eaLnBrk="1" latinLnBrk="0" hangingPunct="1">
        <a:spcBef>
          <a:spcPts val="278"/>
        </a:spcBef>
        <a:buClr>
          <a:schemeClr val="accent2">
            <a:tint val="60000"/>
          </a:schemeClr>
        </a:buClr>
        <a:buChar char="•"/>
        <a:defRPr kumimoji="0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mathssupport.org/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hyperlink" Target="https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hyperlink" Target="mailto:info@mathssupport.org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hlinkClick r:id="rId2"/>
            <a:extLst>
              <a:ext uri="{FF2B5EF4-FFF2-40B4-BE49-F238E27FC236}">
                <a16:creationId xmlns:a16="http://schemas.microsoft.com/office/drawing/2014/main" id="{EF492AFF-A359-48CB-AFDB-E35791A82693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>
            <a:hlinkClick r:id="rId2"/>
            <a:extLst>
              <a:ext uri="{FF2B5EF4-FFF2-40B4-BE49-F238E27FC236}">
                <a16:creationId xmlns:a16="http://schemas.microsoft.com/office/drawing/2014/main" id="{69A8CD2F-EA74-47B7-85DE-A23F53230E42}"/>
              </a:ext>
            </a:extLst>
          </p:cNvPr>
          <p:cNvSpPr/>
          <p:nvPr/>
        </p:nvSpPr>
        <p:spPr>
          <a:xfrm>
            <a:off x="4572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E04DA36-AB37-4DD8-94AA-453030403B8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  <a:prstGeom prst="rect">
            <a:avLst/>
          </a:prstGeom>
        </p:spPr>
        <p:txBody>
          <a:bodyPr anchor="ctr" anchorCtr="0"/>
          <a:lstStyle>
            <a:defPPr>
              <a:defRPr lang="en-US"/>
            </a:defPPr>
            <a:lvl1pPr algn="r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2000" kern="1200">
                <a:solidFill>
                  <a:schemeClr val="tx2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fld id="{B4510FA6-054B-44A2-9CCE-DFDB17D57D33}" type="datetime3">
              <a:rPr lang="en-US" smtClean="0"/>
              <a:t>30 December 2023</a:t>
            </a:fld>
            <a:endParaRPr lang="en-US" dirty="0"/>
          </a:p>
        </p:txBody>
      </p:sp>
      <p:sp>
        <p:nvSpPr>
          <p:cNvPr id="11" name="Subtitle 1">
            <a:extLst>
              <a:ext uri="{FF2B5EF4-FFF2-40B4-BE49-F238E27FC236}">
                <a16:creationId xmlns:a16="http://schemas.microsoft.com/office/drawing/2014/main" id="{14E3CCBE-8CCF-4911-9250-FB82D26F08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/>
          <a:p>
            <a:pPr marL="463550" indent="-463550" algn="l"/>
            <a:r>
              <a:rPr lang="en-US" dirty="0"/>
              <a:t>LO: Calculate the sum of the first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dirty="0"/>
              <a:t> terms in a geometric series</a:t>
            </a:r>
            <a:endParaRPr lang="en-GB" dirty="0"/>
          </a:p>
        </p:txBody>
      </p:sp>
      <p:sp>
        <p:nvSpPr>
          <p:cNvPr id="12" name="Title 2">
            <a:extLst>
              <a:ext uri="{FF2B5EF4-FFF2-40B4-BE49-F238E27FC236}">
                <a16:creationId xmlns:a16="http://schemas.microsoft.com/office/drawing/2014/main" id="{C9011A03-65A5-4D1A-85F9-F30B47AD79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7200" y="1505932"/>
            <a:ext cx="8229600" cy="1470025"/>
          </a:xfrm>
        </p:spPr>
        <p:txBody>
          <a:bodyPr/>
          <a:lstStyle/>
          <a:p>
            <a:r>
              <a:rPr lang="en-GB" sz="2800" dirty="0"/>
              <a:t>Geometric series</a:t>
            </a:r>
            <a:endParaRPr lang="en-GB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1 Rectángulo"/>
          <p:cNvSpPr>
            <a:spLocks noChangeArrowheads="1"/>
          </p:cNvSpPr>
          <p:nvPr/>
        </p:nvSpPr>
        <p:spPr bwMode="auto">
          <a:xfrm>
            <a:off x="109737" y="2017220"/>
            <a:ext cx="200041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Type in Y1 =</a:t>
            </a:r>
            <a:endParaRPr lang="en-GB" dirty="0">
              <a:solidFill>
                <a:srgbClr val="010066"/>
              </a:solidFill>
            </a:endParaRPr>
          </a:p>
        </p:txBody>
      </p:sp>
      <p:sp>
        <p:nvSpPr>
          <p:cNvPr id="2" name="Rectangle 1">
            <a:hlinkClick r:id="rId3"/>
            <a:extLst>
              <a:ext uri="{FF2B5EF4-FFF2-40B4-BE49-F238E27FC236}">
                <a16:creationId xmlns:a16="http://schemas.microsoft.com/office/drawing/2014/main" id="{10C378B7-6D2C-4A71-8199-FD711CC6AE50}"/>
              </a:ext>
            </a:extLst>
          </p:cNvPr>
          <p:cNvSpPr/>
          <p:nvPr/>
        </p:nvSpPr>
        <p:spPr>
          <a:xfrm>
            <a:off x="8115300" y="118735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>
            <a:hlinkClick r:id="rId3"/>
            <a:extLst>
              <a:ext uri="{FF2B5EF4-FFF2-40B4-BE49-F238E27FC236}">
                <a16:creationId xmlns:a16="http://schemas.microsoft.com/office/drawing/2014/main" id="{CFF30FB4-CBC1-4E78-B3D6-1CC74100F68E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09C7A19A-4695-44CD-AB90-58C34318FD08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160"/>
          <a:stretch/>
        </p:blipFill>
        <p:spPr>
          <a:xfrm>
            <a:off x="6217920" y="365760"/>
            <a:ext cx="2587589" cy="5678389"/>
          </a:xfrm>
          <a:prstGeom prst="rect">
            <a:avLst/>
          </a:prstGeom>
        </p:spPr>
      </p:pic>
      <p:sp>
        <p:nvSpPr>
          <p:cNvPr id="11" name="11 Rectángulo">
            <a:extLst>
              <a:ext uri="{FF2B5EF4-FFF2-40B4-BE49-F238E27FC236}">
                <a16:creationId xmlns:a16="http://schemas.microsoft.com/office/drawing/2014/main" id="{5B10CADE-1CFD-457C-A06F-C1AE54C793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600" y="1556792"/>
            <a:ext cx="3452288" cy="46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Turn on the calculator</a:t>
            </a:r>
          </a:p>
        </p:txBody>
      </p:sp>
      <p:sp>
        <p:nvSpPr>
          <p:cNvPr id="12" name="11 Rectángulo">
            <a:extLst>
              <a:ext uri="{FF2B5EF4-FFF2-40B4-BE49-F238E27FC236}">
                <a16:creationId xmlns:a16="http://schemas.microsoft.com/office/drawing/2014/main" id="{D644E9A2-112E-4FC8-AE41-D2AB2F18BE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56522" y="1556792"/>
            <a:ext cx="1714500" cy="46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Press Y =</a:t>
            </a:r>
          </a:p>
        </p:txBody>
      </p:sp>
      <p:sp>
        <p:nvSpPr>
          <p:cNvPr id="15" name="11 Rectángulo">
            <a:extLst>
              <a:ext uri="{FF2B5EF4-FFF2-40B4-BE49-F238E27FC236}">
                <a16:creationId xmlns:a16="http://schemas.microsoft.com/office/drawing/2014/main" id="{0957517E-8458-42C6-8F4D-B7993637E3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2054057"/>
            <a:ext cx="1276119" cy="46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ENTER</a:t>
            </a:r>
          </a:p>
        </p:txBody>
      </p:sp>
      <p:sp>
        <p:nvSpPr>
          <p:cNvPr id="16" name="Rectangle 4">
            <a:extLst>
              <a:ext uri="{FF2B5EF4-FFF2-40B4-BE49-F238E27FC236}">
                <a16:creationId xmlns:a16="http://schemas.microsoft.com/office/drawing/2014/main" id="{0BD8344D-7C49-49C7-A7F9-98A4EE03F04F}"/>
              </a:ext>
            </a:extLst>
          </p:cNvPr>
          <p:cNvSpPr txBox="1">
            <a:spLocks noChangeArrowheads="1"/>
          </p:cNvSpPr>
          <p:nvPr/>
        </p:nvSpPr>
        <p:spPr>
          <a:xfrm>
            <a:off x="111600" y="118735"/>
            <a:ext cx="7772400" cy="660400"/>
          </a:xfrm>
          <a:prstGeom prst="rect">
            <a:avLst/>
          </a:prstGeom>
        </p:spPr>
        <p:txBody>
          <a:bodyPr bIns="91440" anchor="b" anchorCtr="0">
            <a:normAutofit fontScale="900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GB">
                <a:solidFill>
                  <a:schemeClr val="accent2"/>
                </a:solidFill>
                <a:latin typeface="Comic Sans MS" panose="030F0702030302020204" pitchFamily="66" charset="0"/>
              </a:rPr>
              <a:t>Using</a:t>
            </a:r>
            <a:r>
              <a:rPr lang="en-GB"/>
              <a:t> </a:t>
            </a:r>
            <a:r>
              <a:rPr lang="en-GB">
                <a:solidFill>
                  <a:schemeClr val="accent2"/>
                </a:solidFill>
                <a:latin typeface="Comic Sans MS" panose="030F0702030302020204" pitchFamily="66" charset="0"/>
              </a:rPr>
              <a:t>the GDC</a:t>
            </a:r>
            <a:r>
              <a:rPr lang="en-US">
                <a:solidFill>
                  <a:schemeClr val="accent2"/>
                </a:solidFill>
                <a:latin typeface="Comic Sans MS" panose="030F0702030302020204" pitchFamily="66" charset="0"/>
              </a:rPr>
              <a:t>: TI-84 Plus</a:t>
            </a:r>
            <a:endParaRPr lang="en-GB" dirty="0">
              <a:solidFill>
                <a:schemeClr val="accent2"/>
              </a:solidFill>
              <a:latin typeface="Comic Sans MS" panose="030F0702030302020204" pitchFamily="66" charset="0"/>
            </a:endParaRPr>
          </a:p>
        </p:txBody>
      </p:sp>
      <p:sp>
        <p:nvSpPr>
          <p:cNvPr id="14" name="Text Box 13">
            <a:extLst>
              <a:ext uri="{FF2B5EF4-FFF2-40B4-BE49-F238E27FC236}">
                <a16:creationId xmlns:a16="http://schemas.microsoft.com/office/drawing/2014/main" id="{A66BF9B7-B328-43D0-8344-3B0D1F4911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3479" y="779135"/>
            <a:ext cx="401026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/>
              <a:t>We need to find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GB" dirty="0"/>
              <a:t> such that </a:t>
            </a:r>
          </a:p>
          <a:p>
            <a:pPr algn="ctr" eaLnBrk="1" hangingPunct="1"/>
            <a:r>
              <a:rPr lang="en-GB" dirty="0"/>
              <a:t>5</a:t>
            </a:r>
            <a:r>
              <a:rPr lang="en-US" dirty="0">
                <a:solidFill>
                  <a:srgbClr val="006600"/>
                </a:solidFill>
              </a:rPr>
              <a:t>(2</a:t>
            </a:r>
            <a:r>
              <a:rPr lang="en-GB" i="1" baseline="30000" dirty="0">
                <a:solidFill>
                  <a:srgbClr val="006600"/>
                </a:solidFill>
                <a:latin typeface="Times New Roman" pitchFamily="18" charset="0"/>
              </a:rPr>
              <a:t>n</a:t>
            </a:r>
            <a:r>
              <a:rPr lang="en-US" i="1" dirty="0">
                <a:solidFill>
                  <a:srgbClr val="006600"/>
                </a:solidFill>
                <a:latin typeface="Times New Roman" pitchFamily="18" charset="0"/>
              </a:rPr>
              <a:t> </a:t>
            </a:r>
            <a:r>
              <a:rPr lang="en-GB" i="1" dirty="0">
                <a:solidFill>
                  <a:srgbClr val="006600"/>
                </a:solidFill>
                <a:latin typeface="Times New Roman" pitchFamily="18" charset="0"/>
              </a:rPr>
              <a:t>– </a:t>
            </a:r>
            <a:r>
              <a:rPr lang="en-US" dirty="0">
                <a:solidFill>
                  <a:srgbClr val="006600"/>
                </a:solidFill>
              </a:rPr>
              <a:t>1</a:t>
            </a:r>
            <a:r>
              <a:rPr lang="en-GB" dirty="0">
                <a:solidFill>
                  <a:srgbClr val="006600"/>
                </a:solidFill>
              </a:rPr>
              <a:t>)</a:t>
            </a:r>
            <a:r>
              <a:rPr lang="en-GB" dirty="0"/>
              <a:t> = 635</a:t>
            </a:r>
          </a:p>
        </p:txBody>
      </p:sp>
      <p:sp>
        <p:nvSpPr>
          <p:cNvPr id="17" name="11 Rectángulo">
            <a:extLst>
              <a:ext uri="{FF2B5EF4-FFF2-40B4-BE49-F238E27FC236}">
                <a16:creationId xmlns:a16="http://schemas.microsoft.com/office/drawing/2014/main" id="{1079D9C6-80FF-4924-818F-2892289C93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47418" y="2014526"/>
            <a:ext cx="39176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>
                <a:solidFill>
                  <a:srgbClr val="010066"/>
                </a:solidFill>
                <a:latin typeface="Eras Light ITC" panose="020B0402030504020804" pitchFamily="34" charset="0"/>
              </a:rPr>
              <a:t>^</a:t>
            </a:r>
            <a:endParaRPr lang="en-GB" dirty="0">
              <a:solidFill>
                <a:srgbClr val="010066"/>
              </a:solidFill>
            </a:endParaRPr>
          </a:p>
        </p:txBody>
      </p:sp>
      <p:sp>
        <p:nvSpPr>
          <p:cNvPr id="18" name="11 Rectángulo">
            <a:extLst>
              <a:ext uri="{FF2B5EF4-FFF2-40B4-BE49-F238E27FC236}">
                <a16:creationId xmlns:a16="http://schemas.microsoft.com/office/drawing/2014/main" id="{C8DCD601-66D3-40FB-8C94-D389C5A62F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55448" y="2008769"/>
            <a:ext cx="43961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i="1" dirty="0">
                <a:solidFill>
                  <a:srgbClr val="010066"/>
                </a:solidFill>
              </a:rPr>
              <a:t>x</a:t>
            </a:r>
            <a:endParaRPr lang="en-GB" dirty="0">
              <a:solidFill>
                <a:srgbClr val="010066"/>
              </a:solidFill>
            </a:endParaRPr>
          </a:p>
        </p:txBody>
      </p:sp>
      <p:sp>
        <p:nvSpPr>
          <p:cNvPr id="19" name="11 Rectángulo">
            <a:extLst>
              <a:ext uri="{FF2B5EF4-FFF2-40B4-BE49-F238E27FC236}">
                <a16:creationId xmlns:a16="http://schemas.microsoft.com/office/drawing/2014/main" id="{93326CD8-A5D7-4B29-8ED5-0AB7E05D21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14829" y="2014526"/>
            <a:ext cx="41282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>
                <a:sym typeface="Wingdings 3" panose="05040102010807070707" pitchFamily="18" charset="2"/>
              </a:rPr>
              <a:t></a:t>
            </a:r>
            <a:endParaRPr lang="en-GB" dirty="0">
              <a:solidFill>
                <a:srgbClr val="010066"/>
              </a:solidFill>
            </a:endParaRPr>
          </a:p>
        </p:txBody>
      </p:sp>
      <p:sp>
        <p:nvSpPr>
          <p:cNvPr id="20" name="11 Rectángulo">
            <a:extLst>
              <a:ext uri="{FF2B5EF4-FFF2-40B4-BE49-F238E27FC236}">
                <a16:creationId xmlns:a16="http://schemas.microsoft.com/office/drawing/2014/main" id="{ABD595F7-F9D7-4CC2-86F0-F0731F2D55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41264" y="2008768"/>
            <a:ext cx="28995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i="1" dirty="0">
                <a:solidFill>
                  <a:srgbClr val="006600"/>
                </a:solidFill>
              </a:rPr>
              <a:t>– </a:t>
            </a:r>
            <a:endParaRPr lang="en-GB" dirty="0">
              <a:solidFill>
                <a:srgbClr val="010066"/>
              </a:solidFill>
            </a:endParaRPr>
          </a:p>
        </p:txBody>
      </p:sp>
      <p:sp>
        <p:nvSpPr>
          <p:cNvPr id="21" name="11 Rectángulo">
            <a:extLst>
              <a:ext uri="{FF2B5EF4-FFF2-40B4-BE49-F238E27FC236}">
                <a16:creationId xmlns:a16="http://schemas.microsoft.com/office/drawing/2014/main" id="{4D837835-BBB1-424A-B067-442F750B50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96361" y="2008767"/>
            <a:ext cx="32817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dirty="0">
                <a:solidFill>
                  <a:srgbClr val="006600"/>
                </a:solidFill>
              </a:rPr>
              <a:t>1</a:t>
            </a:r>
            <a:endParaRPr lang="en-GB" dirty="0">
              <a:solidFill>
                <a:srgbClr val="010066"/>
              </a:solidFill>
            </a:endParaRPr>
          </a:p>
        </p:txBody>
      </p:sp>
      <p:sp>
        <p:nvSpPr>
          <p:cNvPr id="22" name="11 Rectángulo">
            <a:extLst>
              <a:ext uri="{FF2B5EF4-FFF2-40B4-BE49-F238E27FC236}">
                <a16:creationId xmlns:a16="http://schemas.microsoft.com/office/drawing/2014/main" id="{E05226A7-99A3-4D1B-B9D5-3987CFB939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57615" y="2008766"/>
            <a:ext cx="3048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>
                <a:solidFill>
                  <a:srgbClr val="006600"/>
                </a:solidFill>
              </a:rPr>
              <a:t>)</a:t>
            </a:r>
            <a:endParaRPr lang="en-GB" dirty="0">
              <a:solidFill>
                <a:srgbClr val="010066"/>
              </a:solidFill>
            </a:endParaRPr>
          </a:p>
        </p:txBody>
      </p:sp>
      <p:sp>
        <p:nvSpPr>
          <p:cNvPr id="23" name="11 Rectángulo">
            <a:extLst>
              <a:ext uri="{FF2B5EF4-FFF2-40B4-BE49-F238E27FC236}">
                <a16:creationId xmlns:a16="http://schemas.microsoft.com/office/drawing/2014/main" id="{ED275A2F-21B5-4E95-AEC2-5C3981D9B9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02719" y="2008770"/>
            <a:ext cx="32817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dirty="0">
                <a:solidFill>
                  <a:srgbClr val="006600"/>
                </a:solidFill>
              </a:rPr>
              <a:t>2</a:t>
            </a:r>
            <a:endParaRPr lang="en-GB" dirty="0">
              <a:solidFill>
                <a:srgbClr val="010066"/>
              </a:solidFill>
            </a:endParaRPr>
          </a:p>
        </p:txBody>
      </p:sp>
      <p:sp>
        <p:nvSpPr>
          <p:cNvPr id="24" name="11 Rectángulo">
            <a:extLst>
              <a:ext uri="{FF2B5EF4-FFF2-40B4-BE49-F238E27FC236}">
                <a16:creationId xmlns:a16="http://schemas.microsoft.com/office/drawing/2014/main" id="{091D06DF-934F-4778-9CA5-F6C3AFD011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37243" y="2014526"/>
            <a:ext cx="3048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>
                <a:solidFill>
                  <a:srgbClr val="006600"/>
                </a:solidFill>
              </a:rPr>
              <a:t>(</a:t>
            </a:r>
            <a:endParaRPr lang="en-GB" dirty="0">
              <a:solidFill>
                <a:srgbClr val="010066"/>
              </a:solidFill>
            </a:endParaRPr>
          </a:p>
        </p:txBody>
      </p:sp>
      <p:sp>
        <p:nvSpPr>
          <p:cNvPr id="25" name="11 Rectángulo">
            <a:extLst>
              <a:ext uri="{FF2B5EF4-FFF2-40B4-BE49-F238E27FC236}">
                <a16:creationId xmlns:a16="http://schemas.microsoft.com/office/drawing/2014/main" id="{BF7E9A8B-0855-4DB9-9BCC-C9FBCA8001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70719" y="2014526"/>
            <a:ext cx="32817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dirty="0">
                <a:solidFill>
                  <a:srgbClr val="006600"/>
                </a:solidFill>
              </a:rPr>
              <a:t>5</a:t>
            </a:r>
            <a:endParaRPr lang="en-GB" dirty="0">
              <a:solidFill>
                <a:srgbClr val="01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3303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4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0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800"/>
                            </p:stCondLst>
                            <p:childTnLst>
                              <p:par>
                                <p:cTn id="24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200"/>
                            </p:stCondLst>
                            <p:childTnLst>
                              <p:par>
                                <p:cTn id="30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400"/>
                            </p:stCondLst>
                            <p:childTnLst>
                              <p:par>
                                <p:cTn id="33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5" grpId="0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69228BB8-3BF6-40CA-ADFC-B8046488AE1A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217920" y="365760"/>
            <a:ext cx="2578579" cy="5669280"/>
          </a:xfrm>
          <a:prstGeom prst="rect">
            <a:avLst/>
          </a:prstGeom>
        </p:spPr>
      </p:pic>
      <p:sp>
        <p:nvSpPr>
          <p:cNvPr id="14" name="11 Rectángulo"/>
          <p:cNvSpPr>
            <a:spLocks noChangeArrowheads="1"/>
          </p:cNvSpPr>
          <p:nvPr/>
        </p:nvSpPr>
        <p:spPr bwMode="auto">
          <a:xfrm>
            <a:off x="104426" y="2611917"/>
            <a:ext cx="186811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Press 2nd</a:t>
            </a:r>
          </a:p>
        </p:txBody>
      </p:sp>
      <p:sp>
        <p:nvSpPr>
          <p:cNvPr id="2" name="Rectangle 1">
            <a:hlinkClick r:id="rId4"/>
            <a:extLst>
              <a:ext uri="{FF2B5EF4-FFF2-40B4-BE49-F238E27FC236}">
                <a16:creationId xmlns:a16="http://schemas.microsoft.com/office/drawing/2014/main" id="{101BE277-7DF8-4721-95A7-4DEEADB20029}"/>
              </a:ext>
            </a:extLst>
          </p:cNvPr>
          <p:cNvSpPr/>
          <p:nvPr/>
        </p:nvSpPr>
        <p:spPr>
          <a:xfrm>
            <a:off x="8115300" y="118735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>
            <a:hlinkClick r:id="rId4"/>
            <a:extLst>
              <a:ext uri="{FF2B5EF4-FFF2-40B4-BE49-F238E27FC236}">
                <a16:creationId xmlns:a16="http://schemas.microsoft.com/office/drawing/2014/main" id="{A7E91031-7094-424A-A36E-843261E73BD5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11 Rectángulo">
            <a:extLst>
              <a:ext uri="{FF2B5EF4-FFF2-40B4-BE49-F238E27FC236}">
                <a16:creationId xmlns:a16="http://schemas.microsoft.com/office/drawing/2014/main" id="{202BEE18-7EBD-4695-9EDD-D78D6CCA58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70370" y="2611917"/>
            <a:ext cx="186811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WINDOW</a:t>
            </a: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8DA87F4B-0FF3-4034-B28F-7F9650701341}"/>
              </a:ext>
            </a:extLst>
          </p:cNvPr>
          <p:cNvSpPr/>
          <p:nvPr/>
        </p:nvSpPr>
        <p:spPr>
          <a:xfrm>
            <a:off x="6557926" y="2762810"/>
            <a:ext cx="360040" cy="231169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83912BC8-7D71-44BD-9DAF-FA8A2161E79A}"/>
              </a:ext>
            </a:extLst>
          </p:cNvPr>
          <p:cNvSpPr/>
          <p:nvPr/>
        </p:nvSpPr>
        <p:spPr>
          <a:xfrm>
            <a:off x="6953610" y="2330762"/>
            <a:ext cx="360040" cy="182880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11 Rectángulo">
            <a:extLst>
              <a:ext uri="{FF2B5EF4-FFF2-40B4-BE49-F238E27FC236}">
                <a16:creationId xmlns:a16="http://schemas.microsoft.com/office/drawing/2014/main" id="{D26CB758-DD0D-48F4-BC12-5A0088689D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600" y="1556792"/>
            <a:ext cx="3452288" cy="46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Turn on the calculator</a:t>
            </a:r>
          </a:p>
        </p:txBody>
      </p:sp>
      <p:sp>
        <p:nvSpPr>
          <p:cNvPr id="20" name="11 Rectángulo">
            <a:extLst>
              <a:ext uri="{FF2B5EF4-FFF2-40B4-BE49-F238E27FC236}">
                <a16:creationId xmlns:a16="http://schemas.microsoft.com/office/drawing/2014/main" id="{EC5268DD-0B84-4B12-9B8C-1F2BF1D4AE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56522" y="1556792"/>
            <a:ext cx="1714500" cy="46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Press Y =</a:t>
            </a:r>
          </a:p>
        </p:txBody>
      </p:sp>
      <p:sp>
        <p:nvSpPr>
          <p:cNvPr id="22" name="Rectangle 4">
            <a:extLst>
              <a:ext uri="{FF2B5EF4-FFF2-40B4-BE49-F238E27FC236}">
                <a16:creationId xmlns:a16="http://schemas.microsoft.com/office/drawing/2014/main" id="{8C9DADF2-DA54-43A6-BBE7-56F821B3A5E8}"/>
              </a:ext>
            </a:extLst>
          </p:cNvPr>
          <p:cNvSpPr txBox="1">
            <a:spLocks noChangeArrowheads="1"/>
          </p:cNvSpPr>
          <p:nvPr/>
        </p:nvSpPr>
        <p:spPr>
          <a:xfrm>
            <a:off x="111600" y="118735"/>
            <a:ext cx="7772400" cy="660400"/>
          </a:xfrm>
          <a:prstGeom prst="rect">
            <a:avLst/>
          </a:prstGeom>
        </p:spPr>
        <p:txBody>
          <a:bodyPr bIns="91440" anchor="b" anchorCtr="0">
            <a:normAutofit fontScale="900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GB">
                <a:solidFill>
                  <a:schemeClr val="accent2"/>
                </a:solidFill>
                <a:latin typeface="Comic Sans MS" panose="030F0702030302020204" pitchFamily="66" charset="0"/>
              </a:rPr>
              <a:t>Using</a:t>
            </a:r>
            <a:r>
              <a:rPr lang="en-GB"/>
              <a:t> </a:t>
            </a:r>
            <a:r>
              <a:rPr lang="en-GB">
                <a:solidFill>
                  <a:schemeClr val="accent2"/>
                </a:solidFill>
                <a:latin typeface="Comic Sans MS" panose="030F0702030302020204" pitchFamily="66" charset="0"/>
              </a:rPr>
              <a:t>the GDC</a:t>
            </a:r>
            <a:r>
              <a:rPr lang="en-US">
                <a:solidFill>
                  <a:schemeClr val="accent2"/>
                </a:solidFill>
                <a:latin typeface="Comic Sans MS" panose="030F0702030302020204" pitchFamily="66" charset="0"/>
              </a:rPr>
              <a:t>: TI-84 Plus</a:t>
            </a:r>
            <a:endParaRPr lang="en-GB" dirty="0">
              <a:solidFill>
                <a:schemeClr val="accent2"/>
              </a:solidFill>
              <a:latin typeface="Comic Sans MS" panose="030F0702030302020204" pitchFamily="66" charset="0"/>
            </a:endParaRPr>
          </a:p>
        </p:txBody>
      </p:sp>
      <p:sp>
        <p:nvSpPr>
          <p:cNvPr id="15" name="Text Box 13">
            <a:extLst>
              <a:ext uri="{FF2B5EF4-FFF2-40B4-BE49-F238E27FC236}">
                <a16:creationId xmlns:a16="http://schemas.microsoft.com/office/drawing/2014/main" id="{36FD91AF-CB1E-4728-AF65-5F1512C84F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3479" y="779135"/>
            <a:ext cx="401026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/>
              <a:t>We need to find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GB" dirty="0"/>
              <a:t> such that </a:t>
            </a:r>
          </a:p>
          <a:p>
            <a:pPr algn="ctr" eaLnBrk="1" hangingPunct="1"/>
            <a:r>
              <a:rPr lang="en-GB" dirty="0"/>
              <a:t>5</a:t>
            </a:r>
            <a:r>
              <a:rPr lang="en-US" dirty="0">
                <a:solidFill>
                  <a:srgbClr val="006600"/>
                </a:solidFill>
              </a:rPr>
              <a:t>(2</a:t>
            </a:r>
            <a:r>
              <a:rPr lang="en-GB" i="1" baseline="30000" dirty="0">
                <a:solidFill>
                  <a:srgbClr val="006600"/>
                </a:solidFill>
                <a:latin typeface="Times New Roman" pitchFamily="18" charset="0"/>
              </a:rPr>
              <a:t>n</a:t>
            </a:r>
            <a:r>
              <a:rPr lang="en-US" i="1" dirty="0">
                <a:solidFill>
                  <a:srgbClr val="006600"/>
                </a:solidFill>
                <a:latin typeface="Times New Roman" pitchFamily="18" charset="0"/>
              </a:rPr>
              <a:t> </a:t>
            </a:r>
            <a:r>
              <a:rPr lang="en-GB" i="1" dirty="0">
                <a:solidFill>
                  <a:srgbClr val="006600"/>
                </a:solidFill>
                <a:latin typeface="Times New Roman" pitchFamily="18" charset="0"/>
              </a:rPr>
              <a:t>– </a:t>
            </a:r>
            <a:r>
              <a:rPr lang="en-US" dirty="0">
                <a:solidFill>
                  <a:srgbClr val="006600"/>
                </a:solidFill>
              </a:rPr>
              <a:t>1</a:t>
            </a:r>
            <a:r>
              <a:rPr lang="en-GB" dirty="0">
                <a:solidFill>
                  <a:srgbClr val="006600"/>
                </a:solidFill>
              </a:rPr>
              <a:t>)</a:t>
            </a:r>
            <a:r>
              <a:rPr lang="en-GB" dirty="0"/>
              <a:t> = 635</a:t>
            </a:r>
          </a:p>
        </p:txBody>
      </p:sp>
      <p:sp>
        <p:nvSpPr>
          <p:cNvPr id="23" name="11 Rectángulo">
            <a:extLst>
              <a:ext uri="{FF2B5EF4-FFF2-40B4-BE49-F238E27FC236}">
                <a16:creationId xmlns:a16="http://schemas.microsoft.com/office/drawing/2014/main" id="{A2F41556-F781-48D8-AA98-25E153BF8A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737" y="2017220"/>
            <a:ext cx="200041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Type in Y1 =</a:t>
            </a:r>
            <a:endParaRPr lang="en-GB" dirty="0">
              <a:solidFill>
                <a:srgbClr val="010066"/>
              </a:solidFill>
            </a:endParaRPr>
          </a:p>
        </p:txBody>
      </p:sp>
      <p:sp>
        <p:nvSpPr>
          <p:cNvPr id="24" name="11 Rectángulo">
            <a:extLst>
              <a:ext uri="{FF2B5EF4-FFF2-40B4-BE49-F238E27FC236}">
                <a16:creationId xmlns:a16="http://schemas.microsoft.com/office/drawing/2014/main" id="{EAB44EDA-84DA-4A09-995D-523586FD7F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2054057"/>
            <a:ext cx="1276119" cy="46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ENTER</a:t>
            </a:r>
          </a:p>
        </p:txBody>
      </p:sp>
      <p:sp>
        <p:nvSpPr>
          <p:cNvPr id="25" name="11 Rectángulo">
            <a:extLst>
              <a:ext uri="{FF2B5EF4-FFF2-40B4-BE49-F238E27FC236}">
                <a16:creationId xmlns:a16="http://schemas.microsoft.com/office/drawing/2014/main" id="{9C62789E-482A-4623-9583-A3260AAF73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47418" y="2014526"/>
            <a:ext cx="39176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>
                <a:solidFill>
                  <a:srgbClr val="010066"/>
                </a:solidFill>
                <a:latin typeface="Eras Light ITC" panose="020B0402030504020804" pitchFamily="34" charset="0"/>
              </a:rPr>
              <a:t>^</a:t>
            </a:r>
            <a:endParaRPr lang="en-GB" dirty="0">
              <a:solidFill>
                <a:srgbClr val="010066"/>
              </a:solidFill>
            </a:endParaRPr>
          </a:p>
        </p:txBody>
      </p:sp>
      <p:sp>
        <p:nvSpPr>
          <p:cNvPr id="26" name="11 Rectángulo">
            <a:extLst>
              <a:ext uri="{FF2B5EF4-FFF2-40B4-BE49-F238E27FC236}">
                <a16:creationId xmlns:a16="http://schemas.microsoft.com/office/drawing/2014/main" id="{4FB237BE-D7B0-48CF-9E66-138AB51E5E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55448" y="2008769"/>
            <a:ext cx="43961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i="1" dirty="0">
                <a:solidFill>
                  <a:srgbClr val="010066"/>
                </a:solidFill>
              </a:rPr>
              <a:t>x</a:t>
            </a:r>
            <a:endParaRPr lang="en-GB" dirty="0">
              <a:solidFill>
                <a:srgbClr val="010066"/>
              </a:solidFill>
            </a:endParaRPr>
          </a:p>
        </p:txBody>
      </p:sp>
      <p:sp>
        <p:nvSpPr>
          <p:cNvPr id="27" name="11 Rectángulo">
            <a:extLst>
              <a:ext uri="{FF2B5EF4-FFF2-40B4-BE49-F238E27FC236}">
                <a16:creationId xmlns:a16="http://schemas.microsoft.com/office/drawing/2014/main" id="{8B8ACD99-7558-42D6-9554-7154102D8F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14829" y="2014526"/>
            <a:ext cx="41282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>
                <a:sym typeface="Wingdings 3" panose="05040102010807070707" pitchFamily="18" charset="2"/>
              </a:rPr>
              <a:t></a:t>
            </a:r>
            <a:endParaRPr lang="en-GB" dirty="0">
              <a:solidFill>
                <a:srgbClr val="010066"/>
              </a:solidFill>
            </a:endParaRPr>
          </a:p>
        </p:txBody>
      </p:sp>
      <p:sp>
        <p:nvSpPr>
          <p:cNvPr id="28" name="11 Rectángulo">
            <a:extLst>
              <a:ext uri="{FF2B5EF4-FFF2-40B4-BE49-F238E27FC236}">
                <a16:creationId xmlns:a16="http://schemas.microsoft.com/office/drawing/2014/main" id="{17D4D2AA-6758-4611-A54B-ED097B2E50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41264" y="2008768"/>
            <a:ext cx="28995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i="1" dirty="0">
                <a:solidFill>
                  <a:srgbClr val="006600"/>
                </a:solidFill>
              </a:rPr>
              <a:t>– </a:t>
            </a:r>
            <a:endParaRPr lang="en-GB" dirty="0">
              <a:solidFill>
                <a:srgbClr val="010066"/>
              </a:solidFill>
            </a:endParaRPr>
          </a:p>
        </p:txBody>
      </p:sp>
      <p:sp>
        <p:nvSpPr>
          <p:cNvPr id="29" name="11 Rectángulo">
            <a:extLst>
              <a:ext uri="{FF2B5EF4-FFF2-40B4-BE49-F238E27FC236}">
                <a16:creationId xmlns:a16="http://schemas.microsoft.com/office/drawing/2014/main" id="{662081F2-0C06-4C59-B8F2-FBC9951512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96361" y="2008767"/>
            <a:ext cx="32817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dirty="0">
                <a:solidFill>
                  <a:srgbClr val="006600"/>
                </a:solidFill>
              </a:rPr>
              <a:t>1</a:t>
            </a:r>
            <a:endParaRPr lang="en-GB" dirty="0">
              <a:solidFill>
                <a:srgbClr val="010066"/>
              </a:solidFill>
            </a:endParaRPr>
          </a:p>
        </p:txBody>
      </p:sp>
      <p:sp>
        <p:nvSpPr>
          <p:cNvPr id="30" name="11 Rectángulo">
            <a:extLst>
              <a:ext uri="{FF2B5EF4-FFF2-40B4-BE49-F238E27FC236}">
                <a16:creationId xmlns:a16="http://schemas.microsoft.com/office/drawing/2014/main" id="{BE0F6EFE-8290-47A8-BB9A-F38E4E052E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57615" y="2008766"/>
            <a:ext cx="3048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>
                <a:solidFill>
                  <a:srgbClr val="006600"/>
                </a:solidFill>
              </a:rPr>
              <a:t>)</a:t>
            </a:r>
            <a:endParaRPr lang="en-GB" dirty="0">
              <a:solidFill>
                <a:srgbClr val="010066"/>
              </a:solidFill>
            </a:endParaRPr>
          </a:p>
        </p:txBody>
      </p:sp>
      <p:sp>
        <p:nvSpPr>
          <p:cNvPr id="31" name="11 Rectángulo">
            <a:extLst>
              <a:ext uri="{FF2B5EF4-FFF2-40B4-BE49-F238E27FC236}">
                <a16:creationId xmlns:a16="http://schemas.microsoft.com/office/drawing/2014/main" id="{14D54CBF-A988-4FB0-92A3-C571530EA2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02719" y="2008770"/>
            <a:ext cx="32817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dirty="0">
                <a:solidFill>
                  <a:srgbClr val="006600"/>
                </a:solidFill>
              </a:rPr>
              <a:t>2</a:t>
            </a:r>
            <a:endParaRPr lang="en-GB" dirty="0">
              <a:solidFill>
                <a:srgbClr val="010066"/>
              </a:solidFill>
            </a:endParaRPr>
          </a:p>
        </p:txBody>
      </p:sp>
      <p:sp>
        <p:nvSpPr>
          <p:cNvPr id="32" name="11 Rectángulo">
            <a:extLst>
              <a:ext uri="{FF2B5EF4-FFF2-40B4-BE49-F238E27FC236}">
                <a16:creationId xmlns:a16="http://schemas.microsoft.com/office/drawing/2014/main" id="{3812F714-50DA-4428-944D-F6FAD8D4D4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37243" y="2014526"/>
            <a:ext cx="3048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>
                <a:solidFill>
                  <a:srgbClr val="006600"/>
                </a:solidFill>
              </a:rPr>
              <a:t>(</a:t>
            </a:r>
            <a:endParaRPr lang="en-GB" dirty="0">
              <a:solidFill>
                <a:srgbClr val="010066"/>
              </a:solidFill>
            </a:endParaRPr>
          </a:p>
        </p:txBody>
      </p:sp>
      <p:sp>
        <p:nvSpPr>
          <p:cNvPr id="33" name="11 Rectángulo">
            <a:extLst>
              <a:ext uri="{FF2B5EF4-FFF2-40B4-BE49-F238E27FC236}">
                <a16:creationId xmlns:a16="http://schemas.microsoft.com/office/drawing/2014/main" id="{F69863A1-54F9-4207-AB0F-93DA18E164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70719" y="2014526"/>
            <a:ext cx="32817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dirty="0">
                <a:solidFill>
                  <a:srgbClr val="006600"/>
                </a:solidFill>
              </a:rPr>
              <a:t>5</a:t>
            </a:r>
            <a:endParaRPr lang="en-GB" dirty="0">
              <a:solidFill>
                <a:srgbClr val="01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6467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2" grpId="0"/>
      <p:bldP spid="16" grpId="0" animBg="1"/>
      <p:bldP spid="1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1 Rectángulo"/>
          <p:cNvSpPr>
            <a:spLocks noChangeArrowheads="1"/>
          </p:cNvSpPr>
          <p:nvPr/>
        </p:nvSpPr>
        <p:spPr bwMode="auto">
          <a:xfrm>
            <a:off x="111600" y="3091911"/>
            <a:ext cx="569567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b="0" dirty="0">
                <a:solidFill>
                  <a:srgbClr val="010066"/>
                </a:solidFill>
                <a:latin typeface="Arial" panose="020B0604020202020204" pitchFamily="34" charset="0"/>
              </a:rPr>
              <a:t>State the number you want to start with</a:t>
            </a:r>
          </a:p>
        </p:txBody>
      </p:sp>
      <p:sp>
        <p:nvSpPr>
          <p:cNvPr id="15" name="11 Rectángulo"/>
          <p:cNvSpPr>
            <a:spLocks noChangeArrowheads="1"/>
          </p:cNvSpPr>
          <p:nvPr/>
        </p:nvSpPr>
        <p:spPr bwMode="auto">
          <a:xfrm>
            <a:off x="104426" y="3865923"/>
            <a:ext cx="5702844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b="0" dirty="0">
                <a:solidFill>
                  <a:srgbClr val="010066"/>
                </a:solidFill>
                <a:latin typeface="Arial" panose="020B0604020202020204" pitchFamily="34" charset="0"/>
              </a:rPr>
              <a:t>The </a:t>
            </a:r>
            <a:r>
              <a:rPr lang="en-GB" dirty="0" err="1">
                <a:solidFill>
                  <a:srgbClr val="010066"/>
                </a:solidFill>
                <a:latin typeface="Symbol" panose="05050102010706020507" pitchFamily="18" charset="2"/>
              </a:rPr>
              <a:t>D</a:t>
            </a:r>
            <a:r>
              <a:rPr lang="en-GB" dirty="0" err="1">
                <a:solidFill>
                  <a:srgbClr val="010066"/>
                </a:solidFill>
                <a:latin typeface="Arial" panose="020B0604020202020204" pitchFamily="34" charset="0"/>
              </a:rPr>
              <a:t>Tbl</a:t>
            </a:r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 </a:t>
            </a:r>
            <a:r>
              <a:rPr lang="en-GB" b="0" dirty="0">
                <a:solidFill>
                  <a:srgbClr val="010066"/>
                </a:solidFill>
                <a:latin typeface="Arial" panose="020B0604020202020204" pitchFamily="34" charset="0"/>
              </a:rPr>
              <a:t>is the change in the table, </a:t>
            </a:r>
          </a:p>
          <a:p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I set 1</a:t>
            </a:r>
          </a:p>
        </p:txBody>
      </p:sp>
      <p:sp>
        <p:nvSpPr>
          <p:cNvPr id="2" name="Rectangle 1">
            <a:hlinkClick r:id="rId3"/>
            <a:extLst>
              <a:ext uri="{FF2B5EF4-FFF2-40B4-BE49-F238E27FC236}">
                <a16:creationId xmlns:a16="http://schemas.microsoft.com/office/drawing/2014/main" id="{E336110E-508D-4319-A52C-C251D34A312E}"/>
              </a:ext>
            </a:extLst>
          </p:cNvPr>
          <p:cNvSpPr/>
          <p:nvPr/>
        </p:nvSpPr>
        <p:spPr>
          <a:xfrm>
            <a:off x="8115300" y="118735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>
            <a:hlinkClick r:id="rId3"/>
            <a:extLst>
              <a:ext uri="{FF2B5EF4-FFF2-40B4-BE49-F238E27FC236}">
                <a16:creationId xmlns:a16="http://schemas.microsoft.com/office/drawing/2014/main" id="{5A055D47-2436-4D33-910F-BFD6FE71D928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6986E82-8AF5-42E6-9DE6-597B577E4939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217920" y="365760"/>
            <a:ext cx="2594139" cy="5669280"/>
          </a:xfrm>
          <a:prstGeom prst="rect">
            <a:avLst/>
          </a:prstGeom>
        </p:spPr>
      </p:pic>
      <p:sp>
        <p:nvSpPr>
          <p:cNvPr id="17" name="11 Rectángulo">
            <a:extLst>
              <a:ext uri="{FF2B5EF4-FFF2-40B4-BE49-F238E27FC236}">
                <a16:creationId xmlns:a16="http://schemas.microsoft.com/office/drawing/2014/main" id="{05212611-5876-448F-91AC-4F14EA95FD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426" y="2611917"/>
            <a:ext cx="186811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Press 2nd</a:t>
            </a:r>
          </a:p>
        </p:txBody>
      </p:sp>
      <p:sp>
        <p:nvSpPr>
          <p:cNvPr id="18" name="11 Rectángulo">
            <a:extLst>
              <a:ext uri="{FF2B5EF4-FFF2-40B4-BE49-F238E27FC236}">
                <a16:creationId xmlns:a16="http://schemas.microsoft.com/office/drawing/2014/main" id="{545D74EC-4C67-4475-B411-BF9C12A69A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70370" y="2611917"/>
            <a:ext cx="186811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WINDOW</a:t>
            </a:r>
          </a:p>
        </p:txBody>
      </p:sp>
      <p:sp>
        <p:nvSpPr>
          <p:cNvPr id="20" name="11 Rectángulo">
            <a:extLst>
              <a:ext uri="{FF2B5EF4-FFF2-40B4-BE49-F238E27FC236}">
                <a16:creationId xmlns:a16="http://schemas.microsoft.com/office/drawing/2014/main" id="{8831A6B5-8ACA-479E-97A2-8AAB271569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600" y="1556792"/>
            <a:ext cx="3452288" cy="46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Turn on the calculator</a:t>
            </a:r>
          </a:p>
        </p:txBody>
      </p:sp>
      <p:sp>
        <p:nvSpPr>
          <p:cNvPr id="21" name="11 Rectángulo">
            <a:extLst>
              <a:ext uri="{FF2B5EF4-FFF2-40B4-BE49-F238E27FC236}">
                <a16:creationId xmlns:a16="http://schemas.microsoft.com/office/drawing/2014/main" id="{74208547-0321-4922-B0C9-F04D5A971B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56522" y="1556792"/>
            <a:ext cx="1714500" cy="46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Press Y =</a:t>
            </a:r>
          </a:p>
        </p:txBody>
      </p:sp>
      <p:sp>
        <p:nvSpPr>
          <p:cNvPr id="24" name="11 Rectángulo">
            <a:extLst>
              <a:ext uri="{FF2B5EF4-FFF2-40B4-BE49-F238E27FC236}">
                <a16:creationId xmlns:a16="http://schemas.microsoft.com/office/drawing/2014/main" id="{34033C7C-7CDC-4A61-9CE6-ED09404363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600" y="3488001"/>
            <a:ext cx="545942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b="0" dirty="0">
                <a:solidFill>
                  <a:srgbClr val="010066"/>
                </a:solidFill>
                <a:latin typeface="Arial" panose="020B0604020202020204" pitchFamily="34" charset="0"/>
              </a:rPr>
              <a:t>I want to start in </a:t>
            </a:r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1. EXE</a:t>
            </a:r>
          </a:p>
        </p:txBody>
      </p:sp>
      <p:sp>
        <p:nvSpPr>
          <p:cNvPr id="25" name="11 Rectángulo">
            <a:extLst>
              <a:ext uri="{FF2B5EF4-FFF2-40B4-BE49-F238E27FC236}">
                <a16:creationId xmlns:a16="http://schemas.microsoft.com/office/drawing/2014/main" id="{15FD0821-0FFB-4ED9-AC05-78B8A67396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784" y="4593768"/>
            <a:ext cx="6196408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b="0" dirty="0">
                <a:solidFill>
                  <a:srgbClr val="010066"/>
                </a:solidFill>
                <a:latin typeface="Arial" panose="020B0604020202020204" pitchFamily="34" charset="0"/>
              </a:rPr>
              <a:t>We have two options for the independent and dependent variable</a:t>
            </a:r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: </a:t>
            </a:r>
            <a:r>
              <a:rPr lang="en-GB" dirty="0">
                <a:solidFill>
                  <a:srgbClr val="FF0000"/>
                </a:solidFill>
                <a:latin typeface="Arial" panose="020B0604020202020204" pitchFamily="34" charset="0"/>
              </a:rPr>
              <a:t>Auto</a:t>
            </a:r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 and </a:t>
            </a:r>
            <a:r>
              <a:rPr lang="en-GB" dirty="0">
                <a:solidFill>
                  <a:srgbClr val="FF0000"/>
                </a:solidFill>
                <a:latin typeface="Arial" panose="020B0604020202020204" pitchFamily="34" charset="0"/>
              </a:rPr>
              <a:t>Ask</a:t>
            </a:r>
          </a:p>
        </p:txBody>
      </p:sp>
      <p:sp>
        <p:nvSpPr>
          <p:cNvPr id="26" name="11 Rectángulo">
            <a:extLst>
              <a:ext uri="{FF2B5EF4-FFF2-40B4-BE49-F238E27FC236}">
                <a16:creationId xmlns:a16="http://schemas.microsoft.com/office/drawing/2014/main" id="{E4D0041A-689E-42AF-AD47-455154E45E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426" y="5487615"/>
            <a:ext cx="186811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Press 2nd</a:t>
            </a:r>
          </a:p>
        </p:txBody>
      </p:sp>
      <p:sp>
        <p:nvSpPr>
          <p:cNvPr id="27" name="11 Rectángulo">
            <a:extLst>
              <a:ext uri="{FF2B5EF4-FFF2-40B4-BE49-F238E27FC236}">
                <a16:creationId xmlns:a16="http://schemas.microsoft.com/office/drawing/2014/main" id="{D2F36564-06EE-41B1-9AB7-CC28D69E3E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70370" y="5487615"/>
            <a:ext cx="186811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GRAPH</a:t>
            </a: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4A35F2D8-450F-4BB7-937E-9B4EB31800A7}"/>
              </a:ext>
            </a:extLst>
          </p:cNvPr>
          <p:cNvSpPr/>
          <p:nvPr/>
        </p:nvSpPr>
        <p:spPr>
          <a:xfrm>
            <a:off x="6549307" y="2777702"/>
            <a:ext cx="360040" cy="231169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0D7DB3E9-C20E-496C-811B-1B49DD1BB918}"/>
              </a:ext>
            </a:extLst>
          </p:cNvPr>
          <p:cNvSpPr/>
          <p:nvPr/>
        </p:nvSpPr>
        <p:spPr>
          <a:xfrm>
            <a:off x="8104666" y="2314039"/>
            <a:ext cx="360040" cy="182880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Rectangle 4">
            <a:extLst>
              <a:ext uri="{FF2B5EF4-FFF2-40B4-BE49-F238E27FC236}">
                <a16:creationId xmlns:a16="http://schemas.microsoft.com/office/drawing/2014/main" id="{ADEF2B05-916D-425C-B9A0-5743797CB2C2}"/>
              </a:ext>
            </a:extLst>
          </p:cNvPr>
          <p:cNvSpPr txBox="1">
            <a:spLocks noChangeArrowheads="1"/>
          </p:cNvSpPr>
          <p:nvPr/>
        </p:nvSpPr>
        <p:spPr>
          <a:xfrm>
            <a:off x="111600" y="118735"/>
            <a:ext cx="7772400" cy="660400"/>
          </a:xfrm>
          <a:prstGeom prst="rect">
            <a:avLst/>
          </a:prstGeom>
        </p:spPr>
        <p:txBody>
          <a:bodyPr bIns="91440" anchor="b" anchorCtr="0">
            <a:normAutofit fontScale="900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GB">
                <a:solidFill>
                  <a:schemeClr val="accent2"/>
                </a:solidFill>
                <a:latin typeface="Comic Sans MS" panose="030F0702030302020204" pitchFamily="66" charset="0"/>
              </a:rPr>
              <a:t>Using</a:t>
            </a:r>
            <a:r>
              <a:rPr lang="en-GB"/>
              <a:t> </a:t>
            </a:r>
            <a:r>
              <a:rPr lang="en-GB">
                <a:solidFill>
                  <a:schemeClr val="accent2"/>
                </a:solidFill>
                <a:latin typeface="Comic Sans MS" panose="030F0702030302020204" pitchFamily="66" charset="0"/>
              </a:rPr>
              <a:t>the GDC</a:t>
            </a:r>
            <a:r>
              <a:rPr lang="en-US">
                <a:solidFill>
                  <a:schemeClr val="accent2"/>
                </a:solidFill>
                <a:latin typeface="Comic Sans MS" panose="030F0702030302020204" pitchFamily="66" charset="0"/>
              </a:rPr>
              <a:t>: TI-84 Plus</a:t>
            </a:r>
            <a:endParaRPr lang="en-GB" dirty="0">
              <a:solidFill>
                <a:schemeClr val="accent2"/>
              </a:solidFill>
              <a:latin typeface="Comic Sans MS" panose="030F0702030302020204" pitchFamily="66" charset="0"/>
            </a:endParaRPr>
          </a:p>
        </p:txBody>
      </p:sp>
      <p:sp>
        <p:nvSpPr>
          <p:cNvPr id="23" name="11 Rectángulo">
            <a:extLst>
              <a:ext uri="{FF2B5EF4-FFF2-40B4-BE49-F238E27FC236}">
                <a16:creationId xmlns:a16="http://schemas.microsoft.com/office/drawing/2014/main" id="{76C96DC4-53FB-49A3-BA98-127F6A3F71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79004" y="5287560"/>
            <a:ext cx="2764596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sz="2200" b="0" dirty="0">
                <a:solidFill>
                  <a:srgbClr val="010066"/>
                </a:solidFill>
                <a:latin typeface="Arial" panose="020B0604020202020204" pitchFamily="34" charset="0"/>
              </a:rPr>
              <a:t>I leave both in </a:t>
            </a:r>
            <a:r>
              <a:rPr lang="en-GB" sz="2200" dirty="0">
                <a:solidFill>
                  <a:srgbClr val="010066"/>
                </a:solidFill>
                <a:latin typeface="Arial" panose="020B0604020202020204" pitchFamily="34" charset="0"/>
              </a:rPr>
              <a:t>Auto</a:t>
            </a:r>
          </a:p>
        </p:txBody>
      </p:sp>
      <p:sp>
        <p:nvSpPr>
          <p:cNvPr id="31" name="Text Box 13">
            <a:extLst>
              <a:ext uri="{FF2B5EF4-FFF2-40B4-BE49-F238E27FC236}">
                <a16:creationId xmlns:a16="http://schemas.microsoft.com/office/drawing/2014/main" id="{1632CB36-F492-4557-A201-80CB2A543C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3479" y="779135"/>
            <a:ext cx="401026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/>
              <a:t>We need to find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GB" dirty="0"/>
              <a:t> such that </a:t>
            </a:r>
          </a:p>
          <a:p>
            <a:pPr algn="ctr" eaLnBrk="1" hangingPunct="1"/>
            <a:r>
              <a:rPr lang="en-GB" dirty="0"/>
              <a:t>5</a:t>
            </a:r>
            <a:r>
              <a:rPr lang="en-US" dirty="0">
                <a:solidFill>
                  <a:srgbClr val="006600"/>
                </a:solidFill>
              </a:rPr>
              <a:t>(2</a:t>
            </a:r>
            <a:r>
              <a:rPr lang="en-GB" i="1" baseline="30000" dirty="0">
                <a:solidFill>
                  <a:srgbClr val="006600"/>
                </a:solidFill>
                <a:latin typeface="Times New Roman" pitchFamily="18" charset="0"/>
              </a:rPr>
              <a:t>n</a:t>
            </a:r>
            <a:r>
              <a:rPr lang="en-US" i="1" dirty="0">
                <a:solidFill>
                  <a:srgbClr val="006600"/>
                </a:solidFill>
                <a:latin typeface="Times New Roman" pitchFamily="18" charset="0"/>
              </a:rPr>
              <a:t> </a:t>
            </a:r>
            <a:r>
              <a:rPr lang="en-GB" i="1" dirty="0">
                <a:solidFill>
                  <a:srgbClr val="006600"/>
                </a:solidFill>
                <a:latin typeface="Times New Roman" pitchFamily="18" charset="0"/>
              </a:rPr>
              <a:t>– </a:t>
            </a:r>
            <a:r>
              <a:rPr lang="en-US" dirty="0">
                <a:solidFill>
                  <a:srgbClr val="006600"/>
                </a:solidFill>
              </a:rPr>
              <a:t>1</a:t>
            </a:r>
            <a:r>
              <a:rPr lang="en-GB" dirty="0">
                <a:solidFill>
                  <a:srgbClr val="006600"/>
                </a:solidFill>
              </a:rPr>
              <a:t>)</a:t>
            </a:r>
            <a:r>
              <a:rPr lang="en-GB" dirty="0"/>
              <a:t> = 635</a:t>
            </a:r>
          </a:p>
        </p:txBody>
      </p:sp>
      <p:sp>
        <p:nvSpPr>
          <p:cNvPr id="32" name="11 Rectángulo">
            <a:extLst>
              <a:ext uri="{FF2B5EF4-FFF2-40B4-BE49-F238E27FC236}">
                <a16:creationId xmlns:a16="http://schemas.microsoft.com/office/drawing/2014/main" id="{725CB8EF-FD23-4943-8CE9-90C1137D3B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737" y="2017220"/>
            <a:ext cx="200041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Type in Y1 =</a:t>
            </a:r>
            <a:endParaRPr lang="en-GB" dirty="0">
              <a:solidFill>
                <a:srgbClr val="010066"/>
              </a:solidFill>
            </a:endParaRPr>
          </a:p>
        </p:txBody>
      </p:sp>
      <p:sp>
        <p:nvSpPr>
          <p:cNvPr id="33" name="11 Rectángulo">
            <a:extLst>
              <a:ext uri="{FF2B5EF4-FFF2-40B4-BE49-F238E27FC236}">
                <a16:creationId xmlns:a16="http://schemas.microsoft.com/office/drawing/2014/main" id="{72833FB7-07B6-4F39-AB0F-DF5B786E8A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2054057"/>
            <a:ext cx="1276119" cy="46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ENTER</a:t>
            </a:r>
          </a:p>
        </p:txBody>
      </p:sp>
      <p:sp>
        <p:nvSpPr>
          <p:cNvPr id="34" name="11 Rectángulo">
            <a:extLst>
              <a:ext uri="{FF2B5EF4-FFF2-40B4-BE49-F238E27FC236}">
                <a16:creationId xmlns:a16="http://schemas.microsoft.com/office/drawing/2014/main" id="{91B6C593-27D7-41DF-8F89-50F77FDB72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47418" y="2014526"/>
            <a:ext cx="39176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>
                <a:solidFill>
                  <a:srgbClr val="010066"/>
                </a:solidFill>
                <a:latin typeface="Eras Light ITC" panose="020B0402030504020804" pitchFamily="34" charset="0"/>
              </a:rPr>
              <a:t>^</a:t>
            </a:r>
            <a:endParaRPr lang="en-GB" dirty="0">
              <a:solidFill>
                <a:srgbClr val="010066"/>
              </a:solidFill>
            </a:endParaRPr>
          </a:p>
        </p:txBody>
      </p:sp>
      <p:sp>
        <p:nvSpPr>
          <p:cNvPr id="35" name="11 Rectángulo">
            <a:extLst>
              <a:ext uri="{FF2B5EF4-FFF2-40B4-BE49-F238E27FC236}">
                <a16:creationId xmlns:a16="http://schemas.microsoft.com/office/drawing/2014/main" id="{5B00BA5A-6EAC-438F-B729-B3B8A6BBFC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55448" y="2008769"/>
            <a:ext cx="43961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i="1" dirty="0">
                <a:solidFill>
                  <a:srgbClr val="010066"/>
                </a:solidFill>
              </a:rPr>
              <a:t>x</a:t>
            </a:r>
            <a:endParaRPr lang="en-GB" dirty="0">
              <a:solidFill>
                <a:srgbClr val="010066"/>
              </a:solidFill>
            </a:endParaRPr>
          </a:p>
        </p:txBody>
      </p:sp>
      <p:sp>
        <p:nvSpPr>
          <p:cNvPr id="36" name="11 Rectángulo">
            <a:extLst>
              <a:ext uri="{FF2B5EF4-FFF2-40B4-BE49-F238E27FC236}">
                <a16:creationId xmlns:a16="http://schemas.microsoft.com/office/drawing/2014/main" id="{D59D4766-8C32-4841-B9D0-C88C25AC5F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14829" y="2014526"/>
            <a:ext cx="41282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>
                <a:sym typeface="Wingdings 3" panose="05040102010807070707" pitchFamily="18" charset="2"/>
              </a:rPr>
              <a:t></a:t>
            </a:r>
            <a:endParaRPr lang="en-GB" dirty="0">
              <a:solidFill>
                <a:srgbClr val="010066"/>
              </a:solidFill>
            </a:endParaRPr>
          </a:p>
        </p:txBody>
      </p:sp>
      <p:sp>
        <p:nvSpPr>
          <p:cNvPr id="37" name="11 Rectángulo">
            <a:extLst>
              <a:ext uri="{FF2B5EF4-FFF2-40B4-BE49-F238E27FC236}">
                <a16:creationId xmlns:a16="http://schemas.microsoft.com/office/drawing/2014/main" id="{E735BE23-2A8A-4200-BE29-96A2CA936C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41264" y="2008768"/>
            <a:ext cx="28995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i="1" dirty="0">
                <a:solidFill>
                  <a:srgbClr val="006600"/>
                </a:solidFill>
              </a:rPr>
              <a:t>– </a:t>
            </a:r>
            <a:endParaRPr lang="en-GB" dirty="0">
              <a:solidFill>
                <a:srgbClr val="010066"/>
              </a:solidFill>
            </a:endParaRPr>
          </a:p>
        </p:txBody>
      </p:sp>
      <p:sp>
        <p:nvSpPr>
          <p:cNvPr id="38" name="11 Rectángulo">
            <a:extLst>
              <a:ext uri="{FF2B5EF4-FFF2-40B4-BE49-F238E27FC236}">
                <a16:creationId xmlns:a16="http://schemas.microsoft.com/office/drawing/2014/main" id="{B02AC319-9B35-47B6-B0A6-71BE6C9ADF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96361" y="2008767"/>
            <a:ext cx="32817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dirty="0">
                <a:solidFill>
                  <a:srgbClr val="006600"/>
                </a:solidFill>
              </a:rPr>
              <a:t>1</a:t>
            </a:r>
            <a:endParaRPr lang="en-GB" dirty="0">
              <a:solidFill>
                <a:srgbClr val="010066"/>
              </a:solidFill>
            </a:endParaRPr>
          </a:p>
        </p:txBody>
      </p:sp>
      <p:sp>
        <p:nvSpPr>
          <p:cNvPr id="39" name="11 Rectángulo">
            <a:extLst>
              <a:ext uri="{FF2B5EF4-FFF2-40B4-BE49-F238E27FC236}">
                <a16:creationId xmlns:a16="http://schemas.microsoft.com/office/drawing/2014/main" id="{F7811E27-3561-4123-9B49-AFC7151FAA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57615" y="2008766"/>
            <a:ext cx="3048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>
                <a:solidFill>
                  <a:srgbClr val="006600"/>
                </a:solidFill>
              </a:rPr>
              <a:t>)</a:t>
            </a:r>
            <a:endParaRPr lang="en-GB" dirty="0">
              <a:solidFill>
                <a:srgbClr val="010066"/>
              </a:solidFill>
            </a:endParaRPr>
          </a:p>
        </p:txBody>
      </p:sp>
      <p:sp>
        <p:nvSpPr>
          <p:cNvPr id="40" name="11 Rectángulo">
            <a:extLst>
              <a:ext uri="{FF2B5EF4-FFF2-40B4-BE49-F238E27FC236}">
                <a16:creationId xmlns:a16="http://schemas.microsoft.com/office/drawing/2014/main" id="{BAF6A3F4-461B-4572-821D-74DFF1CD1B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02719" y="2008770"/>
            <a:ext cx="32817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dirty="0">
                <a:solidFill>
                  <a:srgbClr val="006600"/>
                </a:solidFill>
              </a:rPr>
              <a:t>2</a:t>
            </a:r>
            <a:endParaRPr lang="en-GB" dirty="0">
              <a:solidFill>
                <a:srgbClr val="010066"/>
              </a:solidFill>
            </a:endParaRPr>
          </a:p>
        </p:txBody>
      </p:sp>
      <p:sp>
        <p:nvSpPr>
          <p:cNvPr id="41" name="11 Rectángulo">
            <a:extLst>
              <a:ext uri="{FF2B5EF4-FFF2-40B4-BE49-F238E27FC236}">
                <a16:creationId xmlns:a16="http://schemas.microsoft.com/office/drawing/2014/main" id="{9EB1ABCC-BE47-4D23-92F6-6A14425A0C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37243" y="2014526"/>
            <a:ext cx="3048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>
                <a:solidFill>
                  <a:srgbClr val="006600"/>
                </a:solidFill>
              </a:rPr>
              <a:t>(</a:t>
            </a:r>
            <a:endParaRPr lang="en-GB" dirty="0">
              <a:solidFill>
                <a:srgbClr val="010066"/>
              </a:solidFill>
            </a:endParaRPr>
          </a:p>
        </p:txBody>
      </p:sp>
      <p:sp>
        <p:nvSpPr>
          <p:cNvPr id="42" name="11 Rectángulo">
            <a:extLst>
              <a:ext uri="{FF2B5EF4-FFF2-40B4-BE49-F238E27FC236}">
                <a16:creationId xmlns:a16="http://schemas.microsoft.com/office/drawing/2014/main" id="{54E33DAD-6BF0-44C6-B801-8470270A24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70719" y="2014526"/>
            <a:ext cx="32817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dirty="0">
                <a:solidFill>
                  <a:srgbClr val="006600"/>
                </a:solidFill>
              </a:rPr>
              <a:t>5</a:t>
            </a:r>
            <a:endParaRPr lang="en-GB" dirty="0">
              <a:solidFill>
                <a:srgbClr val="01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60177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5" grpId="0"/>
      <p:bldP spid="24" grpId="0"/>
      <p:bldP spid="25" grpId="0"/>
      <p:bldP spid="26" grpId="0"/>
      <p:bldP spid="27" grpId="0"/>
      <p:bldP spid="28" grpId="0" animBg="1"/>
      <p:bldP spid="29" grpId="0" animBg="1"/>
      <p:bldP spid="2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1 Rectángulo"/>
          <p:cNvSpPr>
            <a:spLocks noChangeArrowheads="1"/>
          </p:cNvSpPr>
          <p:nvPr/>
        </p:nvSpPr>
        <p:spPr bwMode="auto">
          <a:xfrm>
            <a:off x="111600" y="5838363"/>
            <a:ext cx="5832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b="0" dirty="0">
                <a:solidFill>
                  <a:srgbClr val="010066"/>
                </a:solidFill>
                <a:latin typeface="Arial" panose="020B0604020202020204" pitchFamily="34" charset="0"/>
              </a:rPr>
              <a:t>Scroll down until you find 635 for Y</a:t>
            </a:r>
          </a:p>
        </p:txBody>
      </p:sp>
      <p:sp>
        <p:nvSpPr>
          <p:cNvPr id="3" name="Rectangle 2">
            <a:hlinkClick r:id="rId3"/>
            <a:extLst>
              <a:ext uri="{FF2B5EF4-FFF2-40B4-BE49-F238E27FC236}">
                <a16:creationId xmlns:a16="http://schemas.microsoft.com/office/drawing/2014/main" id="{D1327445-EE3B-4EBF-B7B4-DC0974D8920C}"/>
              </a:ext>
            </a:extLst>
          </p:cNvPr>
          <p:cNvSpPr/>
          <p:nvPr/>
        </p:nvSpPr>
        <p:spPr>
          <a:xfrm>
            <a:off x="8115300" y="118735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>
            <a:hlinkClick r:id="rId3"/>
            <a:extLst>
              <a:ext uri="{FF2B5EF4-FFF2-40B4-BE49-F238E27FC236}">
                <a16:creationId xmlns:a16="http://schemas.microsoft.com/office/drawing/2014/main" id="{1ED9F475-FF32-4DD5-B605-66659670A27B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11 Rectángulo">
            <a:extLst>
              <a:ext uri="{FF2B5EF4-FFF2-40B4-BE49-F238E27FC236}">
                <a16:creationId xmlns:a16="http://schemas.microsoft.com/office/drawing/2014/main" id="{65071251-F00C-4151-B479-B3D798CC09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600" y="3091911"/>
            <a:ext cx="569567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b="0" dirty="0">
                <a:solidFill>
                  <a:srgbClr val="010066"/>
                </a:solidFill>
                <a:latin typeface="Arial" panose="020B0604020202020204" pitchFamily="34" charset="0"/>
              </a:rPr>
              <a:t>State the number you want to start with</a:t>
            </a:r>
          </a:p>
        </p:txBody>
      </p:sp>
      <p:sp>
        <p:nvSpPr>
          <p:cNvPr id="19" name="11 Rectángulo">
            <a:extLst>
              <a:ext uri="{FF2B5EF4-FFF2-40B4-BE49-F238E27FC236}">
                <a16:creationId xmlns:a16="http://schemas.microsoft.com/office/drawing/2014/main" id="{0C2846A1-24F2-4C0E-A27E-2FE0DBC441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426" y="3865923"/>
            <a:ext cx="5702844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b="0" dirty="0">
                <a:solidFill>
                  <a:srgbClr val="010066"/>
                </a:solidFill>
                <a:latin typeface="Arial" panose="020B0604020202020204" pitchFamily="34" charset="0"/>
              </a:rPr>
              <a:t>The </a:t>
            </a:r>
            <a:r>
              <a:rPr lang="en-GB" dirty="0" err="1">
                <a:solidFill>
                  <a:srgbClr val="010066"/>
                </a:solidFill>
                <a:latin typeface="Symbol" panose="05050102010706020507" pitchFamily="18" charset="2"/>
              </a:rPr>
              <a:t>D</a:t>
            </a:r>
            <a:r>
              <a:rPr lang="en-GB" dirty="0" err="1">
                <a:solidFill>
                  <a:srgbClr val="010066"/>
                </a:solidFill>
                <a:latin typeface="Arial" panose="020B0604020202020204" pitchFamily="34" charset="0"/>
              </a:rPr>
              <a:t>Tbl</a:t>
            </a:r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 </a:t>
            </a:r>
            <a:r>
              <a:rPr lang="en-GB" b="0" dirty="0">
                <a:solidFill>
                  <a:srgbClr val="010066"/>
                </a:solidFill>
                <a:latin typeface="Arial" panose="020B0604020202020204" pitchFamily="34" charset="0"/>
              </a:rPr>
              <a:t>is the change in the table, </a:t>
            </a:r>
          </a:p>
          <a:p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I set 1</a:t>
            </a:r>
          </a:p>
        </p:txBody>
      </p:sp>
      <p:sp>
        <p:nvSpPr>
          <p:cNvPr id="20" name="11 Rectángulo">
            <a:extLst>
              <a:ext uri="{FF2B5EF4-FFF2-40B4-BE49-F238E27FC236}">
                <a16:creationId xmlns:a16="http://schemas.microsoft.com/office/drawing/2014/main" id="{A21D435E-AC8A-4701-B761-3DF26680BE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426" y="2611917"/>
            <a:ext cx="186811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Press 2nd</a:t>
            </a:r>
          </a:p>
        </p:txBody>
      </p:sp>
      <p:sp>
        <p:nvSpPr>
          <p:cNvPr id="21" name="11 Rectángulo">
            <a:extLst>
              <a:ext uri="{FF2B5EF4-FFF2-40B4-BE49-F238E27FC236}">
                <a16:creationId xmlns:a16="http://schemas.microsoft.com/office/drawing/2014/main" id="{30568B11-2743-4FA8-8766-C531EF765F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70370" y="2611917"/>
            <a:ext cx="186811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WINDOW</a:t>
            </a:r>
          </a:p>
        </p:txBody>
      </p:sp>
      <p:sp>
        <p:nvSpPr>
          <p:cNvPr id="24" name="11 Rectángulo">
            <a:extLst>
              <a:ext uri="{FF2B5EF4-FFF2-40B4-BE49-F238E27FC236}">
                <a16:creationId xmlns:a16="http://schemas.microsoft.com/office/drawing/2014/main" id="{79C4F43C-EC7D-4888-A150-F02151DB70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600" y="1556792"/>
            <a:ext cx="3452288" cy="46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Turn on the calculator</a:t>
            </a:r>
          </a:p>
        </p:txBody>
      </p:sp>
      <p:sp>
        <p:nvSpPr>
          <p:cNvPr id="25" name="11 Rectángulo">
            <a:extLst>
              <a:ext uri="{FF2B5EF4-FFF2-40B4-BE49-F238E27FC236}">
                <a16:creationId xmlns:a16="http://schemas.microsoft.com/office/drawing/2014/main" id="{4698D97F-143B-4689-B43B-D6820CFB34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56522" y="1556792"/>
            <a:ext cx="1714500" cy="46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Press Y =</a:t>
            </a:r>
          </a:p>
        </p:txBody>
      </p:sp>
      <p:sp>
        <p:nvSpPr>
          <p:cNvPr id="27" name="11 Rectángulo">
            <a:extLst>
              <a:ext uri="{FF2B5EF4-FFF2-40B4-BE49-F238E27FC236}">
                <a16:creationId xmlns:a16="http://schemas.microsoft.com/office/drawing/2014/main" id="{92F2A98F-D2DD-4CB5-A55E-9641484F73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600" y="3488001"/>
            <a:ext cx="545942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b="0" dirty="0">
                <a:solidFill>
                  <a:srgbClr val="010066"/>
                </a:solidFill>
                <a:latin typeface="Arial" panose="020B0604020202020204" pitchFamily="34" charset="0"/>
              </a:rPr>
              <a:t>I want to start in </a:t>
            </a:r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1. EXE</a:t>
            </a:r>
          </a:p>
        </p:txBody>
      </p:sp>
      <p:sp>
        <p:nvSpPr>
          <p:cNvPr id="28" name="11 Rectángulo">
            <a:extLst>
              <a:ext uri="{FF2B5EF4-FFF2-40B4-BE49-F238E27FC236}">
                <a16:creationId xmlns:a16="http://schemas.microsoft.com/office/drawing/2014/main" id="{E86D77F7-7EB5-4004-992E-D1ECD79AB3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426" y="5487615"/>
            <a:ext cx="186811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Press 2nd</a:t>
            </a:r>
          </a:p>
        </p:txBody>
      </p:sp>
      <p:sp>
        <p:nvSpPr>
          <p:cNvPr id="29" name="11 Rectángulo">
            <a:extLst>
              <a:ext uri="{FF2B5EF4-FFF2-40B4-BE49-F238E27FC236}">
                <a16:creationId xmlns:a16="http://schemas.microsoft.com/office/drawing/2014/main" id="{FDF8F2BE-D4DE-4824-9D63-5344F619EB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70370" y="5487615"/>
            <a:ext cx="186811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GRAPH</a:t>
            </a:r>
          </a:p>
        </p:txBody>
      </p:sp>
      <p:sp>
        <p:nvSpPr>
          <p:cNvPr id="30" name="11 Rectángulo">
            <a:extLst>
              <a:ext uri="{FF2B5EF4-FFF2-40B4-BE49-F238E27FC236}">
                <a16:creationId xmlns:a16="http://schemas.microsoft.com/office/drawing/2014/main" id="{9DE2DBCF-0B93-476B-8672-3F07DA42B6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784" y="4593768"/>
            <a:ext cx="6196408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b="0" dirty="0">
                <a:solidFill>
                  <a:srgbClr val="010066"/>
                </a:solidFill>
                <a:latin typeface="Arial" panose="020B0604020202020204" pitchFamily="34" charset="0"/>
              </a:rPr>
              <a:t>We have two options for the independent and dependent variable</a:t>
            </a:r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: </a:t>
            </a:r>
            <a:r>
              <a:rPr lang="en-GB" dirty="0">
                <a:solidFill>
                  <a:srgbClr val="FF0000"/>
                </a:solidFill>
                <a:latin typeface="Arial" panose="020B0604020202020204" pitchFamily="34" charset="0"/>
              </a:rPr>
              <a:t>Auto</a:t>
            </a:r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 and </a:t>
            </a:r>
            <a:r>
              <a:rPr lang="en-GB" dirty="0">
                <a:solidFill>
                  <a:srgbClr val="FF0000"/>
                </a:solidFill>
                <a:latin typeface="Arial" panose="020B0604020202020204" pitchFamily="34" charset="0"/>
              </a:rPr>
              <a:t>Ask</a:t>
            </a:r>
          </a:p>
        </p:txBody>
      </p:sp>
      <p:sp>
        <p:nvSpPr>
          <p:cNvPr id="31" name="Rectangle 4">
            <a:extLst>
              <a:ext uri="{FF2B5EF4-FFF2-40B4-BE49-F238E27FC236}">
                <a16:creationId xmlns:a16="http://schemas.microsoft.com/office/drawing/2014/main" id="{D9220A90-A9D8-4690-8337-6ED74FB78BAE}"/>
              </a:ext>
            </a:extLst>
          </p:cNvPr>
          <p:cNvSpPr txBox="1">
            <a:spLocks noChangeArrowheads="1"/>
          </p:cNvSpPr>
          <p:nvPr/>
        </p:nvSpPr>
        <p:spPr>
          <a:xfrm>
            <a:off x="111600" y="118735"/>
            <a:ext cx="7772400" cy="660400"/>
          </a:xfrm>
          <a:prstGeom prst="rect">
            <a:avLst/>
          </a:prstGeom>
        </p:spPr>
        <p:txBody>
          <a:bodyPr bIns="91440" anchor="b" anchorCtr="0">
            <a:normAutofit fontScale="900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GB">
                <a:solidFill>
                  <a:schemeClr val="accent2"/>
                </a:solidFill>
                <a:latin typeface="Comic Sans MS" panose="030F0702030302020204" pitchFamily="66" charset="0"/>
              </a:rPr>
              <a:t>Using</a:t>
            </a:r>
            <a:r>
              <a:rPr lang="en-GB"/>
              <a:t> </a:t>
            </a:r>
            <a:r>
              <a:rPr lang="en-GB">
                <a:solidFill>
                  <a:schemeClr val="accent2"/>
                </a:solidFill>
                <a:latin typeface="Comic Sans MS" panose="030F0702030302020204" pitchFamily="66" charset="0"/>
              </a:rPr>
              <a:t>the GDC</a:t>
            </a:r>
            <a:r>
              <a:rPr lang="en-US">
                <a:solidFill>
                  <a:schemeClr val="accent2"/>
                </a:solidFill>
                <a:latin typeface="Comic Sans MS" panose="030F0702030302020204" pitchFamily="66" charset="0"/>
              </a:rPr>
              <a:t>: TI-84 Plus</a:t>
            </a:r>
            <a:endParaRPr lang="en-GB" dirty="0">
              <a:solidFill>
                <a:schemeClr val="accent2"/>
              </a:solidFill>
              <a:latin typeface="Comic Sans MS" panose="030F0702030302020204" pitchFamily="66" charset="0"/>
            </a:endParaRPr>
          </a:p>
        </p:txBody>
      </p:sp>
      <p:sp>
        <p:nvSpPr>
          <p:cNvPr id="23" name="11 Rectángulo">
            <a:extLst>
              <a:ext uri="{FF2B5EF4-FFF2-40B4-BE49-F238E27FC236}">
                <a16:creationId xmlns:a16="http://schemas.microsoft.com/office/drawing/2014/main" id="{9CF9CC75-4A07-4FEE-B688-E9FB38A20B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79004" y="5287560"/>
            <a:ext cx="2764596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sz="2200" b="0" dirty="0">
                <a:solidFill>
                  <a:srgbClr val="010066"/>
                </a:solidFill>
                <a:latin typeface="Arial" panose="020B0604020202020204" pitchFamily="34" charset="0"/>
              </a:rPr>
              <a:t>I leave both in </a:t>
            </a:r>
            <a:r>
              <a:rPr lang="en-GB" sz="2200" dirty="0">
                <a:solidFill>
                  <a:srgbClr val="010066"/>
                </a:solidFill>
                <a:latin typeface="Arial" panose="020B0604020202020204" pitchFamily="34" charset="0"/>
              </a:rPr>
              <a:t>Auto</a:t>
            </a:r>
          </a:p>
        </p:txBody>
      </p:sp>
      <p:sp>
        <p:nvSpPr>
          <p:cNvPr id="32" name="Text Box 13">
            <a:extLst>
              <a:ext uri="{FF2B5EF4-FFF2-40B4-BE49-F238E27FC236}">
                <a16:creationId xmlns:a16="http://schemas.microsoft.com/office/drawing/2014/main" id="{5FE94306-D8C6-4A01-9C71-E2C76A6A27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3479" y="779135"/>
            <a:ext cx="401026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/>
              <a:t>We need to find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GB" dirty="0"/>
              <a:t> such that </a:t>
            </a:r>
          </a:p>
          <a:p>
            <a:pPr algn="ctr" eaLnBrk="1" hangingPunct="1"/>
            <a:r>
              <a:rPr lang="en-GB" dirty="0"/>
              <a:t>5</a:t>
            </a:r>
            <a:r>
              <a:rPr lang="en-US" dirty="0">
                <a:solidFill>
                  <a:srgbClr val="006600"/>
                </a:solidFill>
              </a:rPr>
              <a:t>(2</a:t>
            </a:r>
            <a:r>
              <a:rPr lang="en-GB" i="1" baseline="30000" dirty="0">
                <a:solidFill>
                  <a:srgbClr val="006600"/>
                </a:solidFill>
                <a:latin typeface="Times New Roman" pitchFamily="18" charset="0"/>
              </a:rPr>
              <a:t>n</a:t>
            </a:r>
            <a:r>
              <a:rPr lang="en-US" i="1" dirty="0">
                <a:solidFill>
                  <a:srgbClr val="006600"/>
                </a:solidFill>
                <a:latin typeface="Times New Roman" pitchFamily="18" charset="0"/>
              </a:rPr>
              <a:t> </a:t>
            </a:r>
            <a:r>
              <a:rPr lang="en-GB" i="1" dirty="0">
                <a:solidFill>
                  <a:srgbClr val="006600"/>
                </a:solidFill>
                <a:latin typeface="Times New Roman" pitchFamily="18" charset="0"/>
              </a:rPr>
              <a:t>– </a:t>
            </a:r>
            <a:r>
              <a:rPr lang="en-US" dirty="0">
                <a:solidFill>
                  <a:srgbClr val="006600"/>
                </a:solidFill>
              </a:rPr>
              <a:t>1</a:t>
            </a:r>
            <a:r>
              <a:rPr lang="en-GB" dirty="0">
                <a:solidFill>
                  <a:srgbClr val="006600"/>
                </a:solidFill>
              </a:rPr>
              <a:t>)</a:t>
            </a:r>
            <a:r>
              <a:rPr lang="en-GB" dirty="0"/>
              <a:t> = 635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1540A4FA-67B2-4FFA-ACA7-CE96E0C07380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217920" y="320040"/>
            <a:ext cx="2586778" cy="5669280"/>
          </a:xfrm>
          <a:prstGeom prst="rect">
            <a:avLst/>
          </a:prstGeom>
        </p:spPr>
      </p:pic>
      <p:sp>
        <p:nvSpPr>
          <p:cNvPr id="33" name="11 Rectángulo">
            <a:extLst>
              <a:ext uri="{FF2B5EF4-FFF2-40B4-BE49-F238E27FC236}">
                <a16:creationId xmlns:a16="http://schemas.microsoft.com/office/drawing/2014/main" id="{F75FACC5-7295-4429-91C0-4D1014879D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737" y="2017220"/>
            <a:ext cx="200041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Type in Y1 =</a:t>
            </a:r>
            <a:endParaRPr lang="en-GB" dirty="0">
              <a:solidFill>
                <a:srgbClr val="010066"/>
              </a:solidFill>
            </a:endParaRPr>
          </a:p>
        </p:txBody>
      </p:sp>
      <p:sp>
        <p:nvSpPr>
          <p:cNvPr id="34" name="11 Rectángulo">
            <a:extLst>
              <a:ext uri="{FF2B5EF4-FFF2-40B4-BE49-F238E27FC236}">
                <a16:creationId xmlns:a16="http://schemas.microsoft.com/office/drawing/2014/main" id="{FFF25402-E607-47FF-AC0D-A592E47684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2054057"/>
            <a:ext cx="1276119" cy="46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ENTER</a:t>
            </a:r>
          </a:p>
        </p:txBody>
      </p:sp>
      <p:sp>
        <p:nvSpPr>
          <p:cNvPr id="35" name="11 Rectángulo">
            <a:extLst>
              <a:ext uri="{FF2B5EF4-FFF2-40B4-BE49-F238E27FC236}">
                <a16:creationId xmlns:a16="http://schemas.microsoft.com/office/drawing/2014/main" id="{A4DC6FEF-5C49-4E24-98C4-EB28AFE997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47418" y="2014526"/>
            <a:ext cx="39176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>
                <a:solidFill>
                  <a:srgbClr val="010066"/>
                </a:solidFill>
                <a:latin typeface="Eras Light ITC" panose="020B0402030504020804" pitchFamily="34" charset="0"/>
              </a:rPr>
              <a:t>^</a:t>
            </a:r>
            <a:endParaRPr lang="en-GB" dirty="0">
              <a:solidFill>
                <a:srgbClr val="010066"/>
              </a:solidFill>
            </a:endParaRPr>
          </a:p>
        </p:txBody>
      </p:sp>
      <p:sp>
        <p:nvSpPr>
          <p:cNvPr id="36" name="11 Rectángulo">
            <a:extLst>
              <a:ext uri="{FF2B5EF4-FFF2-40B4-BE49-F238E27FC236}">
                <a16:creationId xmlns:a16="http://schemas.microsoft.com/office/drawing/2014/main" id="{6766579B-87E5-41A4-9CCA-A89ECEAFA3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55448" y="2008769"/>
            <a:ext cx="43961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i="1" dirty="0">
                <a:solidFill>
                  <a:srgbClr val="010066"/>
                </a:solidFill>
              </a:rPr>
              <a:t>x</a:t>
            </a:r>
            <a:endParaRPr lang="en-GB" dirty="0">
              <a:solidFill>
                <a:srgbClr val="010066"/>
              </a:solidFill>
            </a:endParaRPr>
          </a:p>
        </p:txBody>
      </p:sp>
      <p:sp>
        <p:nvSpPr>
          <p:cNvPr id="37" name="11 Rectángulo">
            <a:extLst>
              <a:ext uri="{FF2B5EF4-FFF2-40B4-BE49-F238E27FC236}">
                <a16:creationId xmlns:a16="http://schemas.microsoft.com/office/drawing/2014/main" id="{275A6D92-8F55-4DED-8BCF-83A62B2CDC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14829" y="2014526"/>
            <a:ext cx="41282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>
                <a:sym typeface="Wingdings 3" panose="05040102010807070707" pitchFamily="18" charset="2"/>
              </a:rPr>
              <a:t></a:t>
            </a:r>
            <a:endParaRPr lang="en-GB" dirty="0">
              <a:solidFill>
                <a:srgbClr val="010066"/>
              </a:solidFill>
            </a:endParaRPr>
          </a:p>
        </p:txBody>
      </p:sp>
      <p:sp>
        <p:nvSpPr>
          <p:cNvPr id="38" name="11 Rectángulo">
            <a:extLst>
              <a:ext uri="{FF2B5EF4-FFF2-40B4-BE49-F238E27FC236}">
                <a16:creationId xmlns:a16="http://schemas.microsoft.com/office/drawing/2014/main" id="{E5689E47-DC0E-4D0C-8E52-4EF4A9B07B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41264" y="2008768"/>
            <a:ext cx="28995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i="1" dirty="0">
                <a:solidFill>
                  <a:srgbClr val="006600"/>
                </a:solidFill>
              </a:rPr>
              <a:t>– </a:t>
            </a:r>
            <a:endParaRPr lang="en-GB" dirty="0">
              <a:solidFill>
                <a:srgbClr val="010066"/>
              </a:solidFill>
            </a:endParaRPr>
          </a:p>
        </p:txBody>
      </p:sp>
      <p:sp>
        <p:nvSpPr>
          <p:cNvPr id="39" name="11 Rectángulo">
            <a:extLst>
              <a:ext uri="{FF2B5EF4-FFF2-40B4-BE49-F238E27FC236}">
                <a16:creationId xmlns:a16="http://schemas.microsoft.com/office/drawing/2014/main" id="{61B5522D-6969-4743-BD49-4927611565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96361" y="2008767"/>
            <a:ext cx="32817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dirty="0">
                <a:solidFill>
                  <a:srgbClr val="006600"/>
                </a:solidFill>
              </a:rPr>
              <a:t>1</a:t>
            </a:r>
            <a:endParaRPr lang="en-GB" dirty="0">
              <a:solidFill>
                <a:srgbClr val="010066"/>
              </a:solidFill>
            </a:endParaRPr>
          </a:p>
        </p:txBody>
      </p:sp>
      <p:sp>
        <p:nvSpPr>
          <p:cNvPr id="40" name="11 Rectángulo">
            <a:extLst>
              <a:ext uri="{FF2B5EF4-FFF2-40B4-BE49-F238E27FC236}">
                <a16:creationId xmlns:a16="http://schemas.microsoft.com/office/drawing/2014/main" id="{5967A583-5EFB-48A9-BCC2-CC2C2C1FDC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57615" y="2008766"/>
            <a:ext cx="3048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>
                <a:solidFill>
                  <a:srgbClr val="006600"/>
                </a:solidFill>
              </a:rPr>
              <a:t>)</a:t>
            </a:r>
            <a:endParaRPr lang="en-GB" dirty="0">
              <a:solidFill>
                <a:srgbClr val="010066"/>
              </a:solidFill>
            </a:endParaRPr>
          </a:p>
        </p:txBody>
      </p:sp>
      <p:sp>
        <p:nvSpPr>
          <p:cNvPr id="41" name="11 Rectángulo">
            <a:extLst>
              <a:ext uri="{FF2B5EF4-FFF2-40B4-BE49-F238E27FC236}">
                <a16:creationId xmlns:a16="http://schemas.microsoft.com/office/drawing/2014/main" id="{E87C22E0-44E8-4A18-92B6-940D217804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02719" y="2008770"/>
            <a:ext cx="32817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dirty="0">
                <a:solidFill>
                  <a:srgbClr val="006600"/>
                </a:solidFill>
              </a:rPr>
              <a:t>2</a:t>
            </a:r>
            <a:endParaRPr lang="en-GB" dirty="0">
              <a:solidFill>
                <a:srgbClr val="010066"/>
              </a:solidFill>
            </a:endParaRPr>
          </a:p>
        </p:txBody>
      </p:sp>
      <p:sp>
        <p:nvSpPr>
          <p:cNvPr id="42" name="11 Rectángulo">
            <a:extLst>
              <a:ext uri="{FF2B5EF4-FFF2-40B4-BE49-F238E27FC236}">
                <a16:creationId xmlns:a16="http://schemas.microsoft.com/office/drawing/2014/main" id="{C2F0A41E-899E-4575-A9CA-0FB1283348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37243" y="2014526"/>
            <a:ext cx="3048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>
                <a:solidFill>
                  <a:srgbClr val="006600"/>
                </a:solidFill>
              </a:rPr>
              <a:t>(</a:t>
            </a:r>
            <a:endParaRPr lang="en-GB" dirty="0">
              <a:solidFill>
                <a:srgbClr val="010066"/>
              </a:solidFill>
            </a:endParaRPr>
          </a:p>
        </p:txBody>
      </p:sp>
      <p:sp>
        <p:nvSpPr>
          <p:cNvPr id="43" name="11 Rectángulo">
            <a:extLst>
              <a:ext uri="{FF2B5EF4-FFF2-40B4-BE49-F238E27FC236}">
                <a16:creationId xmlns:a16="http://schemas.microsoft.com/office/drawing/2014/main" id="{0F1DDE7F-BFB9-4325-9EB1-FB3319974A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70719" y="2014526"/>
            <a:ext cx="32817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dirty="0">
                <a:solidFill>
                  <a:srgbClr val="006600"/>
                </a:solidFill>
              </a:rPr>
              <a:t>5</a:t>
            </a:r>
            <a:endParaRPr lang="en-GB" dirty="0">
              <a:solidFill>
                <a:srgbClr val="01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9222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hlinkClick r:id="rId3"/>
            <a:extLst>
              <a:ext uri="{FF2B5EF4-FFF2-40B4-BE49-F238E27FC236}">
                <a16:creationId xmlns:a16="http://schemas.microsoft.com/office/drawing/2014/main" id="{DA5FB7E0-B439-447C-B7F8-3A93343A27D3}"/>
              </a:ext>
            </a:extLst>
          </p:cNvPr>
          <p:cNvSpPr/>
          <p:nvPr/>
        </p:nvSpPr>
        <p:spPr>
          <a:xfrm>
            <a:off x="8115300" y="118735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>
            <a:hlinkClick r:id="rId3"/>
            <a:extLst>
              <a:ext uri="{FF2B5EF4-FFF2-40B4-BE49-F238E27FC236}">
                <a16:creationId xmlns:a16="http://schemas.microsoft.com/office/drawing/2014/main" id="{E6530C78-4BA2-4BB6-A736-6A553CF35264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11 Rectángulo">
            <a:extLst>
              <a:ext uri="{FF2B5EF4-FFF2-40B4-BE49-F238E27FC236}">
                <a16:creationId xmlns:a16="http://schemas.microsoft.com/office/drawing/2014/main" id="{D17D03BC-D05A-4425-B247-E27DBEB3E9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600" y="5838363"/>
            <a:ext cx="569567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b="0" dirty="0">
                <a:solidFill>
                  <a:srgbClr val="010066"/>
                </a:solidFill>
                <a:latin typeface="Arial" panose="020B0604020202020204" pitchFamily="34" charset="0"/>
              </a:rPr>
              <a:t>Scroll down until you find 635 for Y</a:t>
            </a:r>
          </a:p>
        </p:txBody>
      </p:sp>
      <p:sp>
        <p:nvSpPr>
          <p:cNvPr id="22" name="11 Rectángulo">
            <a:extLst>
              <a:ext uri="{FF2B5EF4-FFF2-40B4-BE49-F238E27FC236}">
                <a16:creationId xmlns:a16="http://schemas.microsoft.com/office/drawing/2014/main" id="{3B907AC4-C52D-4355-8803-E5B35179E9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600" y="3091911"/>
            <a:ext cx="569567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b="0" dirty="0">
                <a:solidFill>
                  <a:srgbClr val="010066"/>
                </a:solidFill>
                <a:latin typeface="Arial" panose="020B0604020202020204" pitchFamily="34" charset="0"/>
              </a:rPr>
              <a:t>State the number you want to start with</a:t>
            </a:r>
          </a:p>
        </p:txBody>
      </p:sp>
      <p:sp>
        <p:nvSpPr>
          <p:cNvPr id="24" name="11 Rectángulo">
            <a:extLst>
              <a:ext uri="{FF2B5EF4-FFF2-40B4-BE49-F238E27FC236}">
                <a16:creationId xmlns:a16="http://schemas.microsoft.com/office/drawing/2014/main" id="{0E0B0FAD-6E5C-4D50-BD6C-1980435F06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426" y="3865923"/>
            <a:ext cx="5702844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b="0" dirty="0">
                <a:solidFill>
                  <a:srgbClr val="010066"/>
                </a:solidFill>
                <a:latin typeface="Arial" panose="020B0604020202020204" pitchFamily="34" charset="0"/>
              </a:rPr>
              <a:t>The </a:t>
            </a:r>
            <a:r>
              <a:rPr lang="en-GB" dirty="0" err="1">
                <a:solidFill>
                  <a:srgbClr val="010066"/>
                </a:solidFill>
                <a:latin typeface="Symbol" panose="05050102010706020507" pitchFamily="18" charset="2"/>
              </a:rPr>
              <a:t>D</a:t>
            </a:r>
            <a:r>
              <a:rPr lang="en-GB" dirty="0" err="1">
                <a:solidFill>
                  <a:srgbClr val="010066"/>
                </a:solidFill>
                <a:latin typeface="Arial" panose="020B0604020202020204" pitchFamily="34" charset="0"/>
              </a:rPr>
              <a:t>Tbl</a:t>
            </a:r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 </a:t>
            </a:r>
            <a:r>
              <a:rPr lang="en-GB" b="0" dirty="0">
                <a:solidFill>
                  <a:srgbClr val="010066"/>
                </a:solidFill>
                <a:latin typeface="Arial" panose="020B0604020202020204" pitchFamily="34" charset="0"/>
              </a:rPr>
              <a:t>is the change in the table, </a:t>
            </a:r>
          </a:p>
          <a:p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I set 1</a:t>
            </a:r>
          </a:p>
        </p:txBody>
      </p:sp>
      <p:sp>
        <p:nvSpPr>
          <p:cNvPr id="25" name="11 Rectángulo">
            <a:extLst>
              <a:ext uri="{FF2B5EF4-FFF2-40B4-BE49-F238E27FC236}">
                <a16:creationId xmlns:a16="http://schemas.microsoft.com/office/drawing/2014/main" id="{6D790A16-BF85-44AD-9CEA-EAB1A4C343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426" y="2611917"/>
            <a:ext cx="186811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Press 2nd</a:t>
            </a:r>
          </a:p>
        </p:txBody>
      </p:sp>
      <p:sp>
        <p:nvSpPr>
          <p:cNvPr id="26" name="11 Rectángulo">
            <a:extLst>
              <a:ext uri="{FF2B5EF4-FFF2-40B4-BE49-F238E27FC236}">
                <a16:creationId xmlns:a16="http://schemas.microsoft.com/office/drawing/2014/main" id="{C04793E7-7CBE-437C-9906-65C22CB073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70370" y="2611917"/>
            <a:ext cx="186811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WINDOW</a:t>
            </a:r>
          </a:p>
        </p:txBody>
      </p:sp>
      <p:sp>
        <p:nvSpPr>
          <p:cNvPr id="28" name="11 Rectángulo">
            <a:extLst>
              <a:ext uri="{FF2B5EF4-FFF2-40B4-BE49-F238E27FC236}">
                <a16:creationId xmlns:a16="http://schemas.microsoft.com/office/drawing/2014/main" id="{184A474F-435B-437B-B2EE-91D2CE85EE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600" y="1556792"/>
            <a:ext cx="3452288" cy="46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Turn on the calculator</a:t>
            </a:r>
          </a:p>
        </p:txBody>
      </p:sp>
      <p:sp>
        <p:nvSpPr>
          <p:cNvPr id="29" name="11 Rectángulo">
            <a:extLst>
              <a:ext uri="{FF2B5EF4-FFF2-40B4-BE49-F238E27FC236}">
                <a16:creationId xmlns:a16="http://schemas.microsoft.com/office/drawing/2014/main" id="{0CDE6F80-807B-47D7-95BE-00F1C2132A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56522" y="1556792"/>
            <a:ext cx="1714500" cy="46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Press Y =</a:t>
            </a:r>
          </a:p>
        </p:txBody>
      </p:sp>
      <p:sp>
        <p:nvSpPr>
          <p:cNvPr id="31" name="11 Rectángulo">
            <a:extLst>
              <a:ext uri="{FF2B5EF4-FFF2-40B4-BE49-F238E27FC236}">
                <a16:creationId xmlns:a16="http://schemas.microsoft.com/office/drawing/2014/main" id="{6E22185D-5BAC-47D1-8B82-3669915D16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600" y="3488001"/>
            <a:ext cx="545942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b="0" dirty="0">
                <a:solidFill>
                  <a:srgbClr val="010066"/>
                </a:solidFill>
                <a:latin typeface="Arial" panose="020B0604020202020204" pitchFamily="34" charset="0"/>
              </a:rPr>
              <a:t>I want to start in </a:t>
            </a:r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1. EXE</a:t>
            </a:r>
          </a:p>
        </p:txBody>
      </p:sp>
      <p:sp>
        <p:nvSpPr>
          <p:cNvPr id="32" name="11 Rectángulo">
            <a:extLst>
              <a:ext uri="{FF2B5EF4-FFF2-40B4-BE49-F238E27FC236}">
                <a16:creationId xmlns:a16="http://schemas.microsoft.com/office/drawing/2014/main" id="{FAE56B7B-A52E-4153-9A67-04549E1D10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426" y="5487615"/>
            <a:ext cx="186811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Press 2nd</a:t>
            </a:r>
          </a:p>
        </p:txBody>
      </p:sp>
      <p:sp>
        <p:nvSpPr>
          <p:cNvPr id="33" name="11 Rectángulo">
            <a:extLst>
              <a:ext uri="{FF2B5EF4-FFF2-40B4-BE49-F238E27FC236}">
                <a16:creationId xmlns:a16="http://schemas.microsoft.com/office/drawing/2014/main" id="{C7680B84-CB13-401B-94E4-D870C09B6B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70370" y="5487615"/>
            <a:ext cx="186811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GRAPH</a:t>
            </a:r>
          </a:p>
        </p:txBody>
      </p:sp>
      <p:sp>
        <p:nvSpPr>
          <p:cNvPr id="34" name="11 Rectángulo">
            <a:extLst>
              <a:ext uri="{FF2B5EF4-FFF2-40B4-BE49-F238E27FC236}">
                <a16:creationId xmlns:a16="http://schemas.microsoft.com/office/drawing/2014/main" id="{D5C2C615-DA36-43B2-B6F6-80B596A941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784" y="4593768"/>
            <a:ext cx="6196408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b="0" dirty="0">
                <a:solidFill>
                  <a:srgbClr val="010066"/>
                </a:solidFill>
                <a:latin typeface="Arial" panose="020B0604020202020204" pitchFamily="34" charset="0"/>
              </a:rPr>
              <a:t>We have two options for the independent and dependent variable</a:t>
            </a:r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: </a:t>
            </a:r>
            <a:r>
              <a:rPr lang="en-GB" dirty="0">
                <a:solidFill>
                  <a:srgbClr val="FF0000"/>
                </a:solidFill>
                <a:latin typeface="Arial" panose="020B0604020202020204" pitchFamily="34" charset="0"/>
              </a:rPr>
              <a:t>Auto</a:t>
            </a:r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 and </a:t>
            </a:r>
            <a:r>
              <a:rPr lang="en-GB" dirty="0">
                <a:solidFill>
                  <a:srgbClr val="FF0000"/>
                </a:solidFill>
                <a:latin typeface="Arial" panose="020B0604020202020204" pitchFamily="34" charset="0"/>
              </a:rPr>
              <a:t>Ask</a:t>
            </a:r>
          </a:p>
        </p:txBody>
      </p:sp>
      <p:sp>
        <p:nvSpPr>
          <p:cNvPr id="35" name="Rectangle 4">
            <a:extLst>
              <a:ext uri="{FF2B5EF4-FFF2-40B4-BE49-F238E27FC236}">
                <a16:creationId xmlns:a16="http://schemas.microsoft.com/office/drawing/2014/main" id="{A425C4EA-6280-4A67-B676-34D4A0C573ED}"/>
              </a:ext>
            </a:extLst>
          </p:cNvPr>
          <p:cNvSpPr txBox="1">
            <a:spLocks noChangeArrowheads="1"/>
          </p:cNvSpPr>
          <p:nvPr/>
        </p:nvSpPr>
        <p:spPr>
          <a:xfrm>
            <a:off x="111600" y="118735"/>
            <a:ext cx="7772400" cy="660400"/>
          </a:xfrm>
          <a:prstGeom prst="rect">
            <a:avLst/>
          </a:prstGeom>
        </p:spPr>
        <p:txBody>
          <a:bodyPr bIns="91440" anchor="b" anchorCtr="0">
            <a:normAutofit fontScale="900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GB">
                <a:solidFill>
                  <a:schemeClr val="accent2"/>
                </a:solidFill>
                <a:latin typeface="Comic Sans MS" panose="030F0702030302020204" pitchFamily="66" charset="0"/>
              </a:rPr>
              <a:t>Using</a:t>
            </a:r>
            <a:r>
              <a:rPr lang="en-GB"/>
              <a:t> </a:t>
            </a:r>
            <a:r>
              <a:rPr lang="en-GB">
                <a:solidFill>
                  <a:schemeClr val="accent2"/>
                </a:solidFill>
                <a:latin typeface="Comic Sans MS" panose="030F0702030302020204" pitchFamily="66" charset="0"/>
              </a:rPr>
              <a:t>the GDC</a:t>
            </a:r>
            <a:r>
              <a:rPr lang="en-US">
                <a:solidFill>
                  <a:schemeClr val="accent2"/>
                </a:solidFill>
                <a:latin typeface="Comic Sans MS" panose="030F0702030302020204" pitchFamily="66" charset="0"/>
              </a:rPr>
              <a:t>: TI-84 Plus</a:t>
            </a:r>
            <a:endParaRPr lang="en-GB" dirty="0">
              <a:solidFill>
                <a:schemeClr val="accent2"/>
              </a:solidFill>
              <a:latin typeface="Comic Sans MS" panose="030F0702030302020204" pitchFamily="66" charset="0"/>
            </a:endParaRPr>
          </a:p>
        </p:txBody>
      </p:sp>
      <p:sp>
        <p:nvSpPr>
          <p:cNvPr id="23" name="11 Rectángulo">
            <a:extLst>
              <a:ext uri="{FF2B5EF4-FFF2-40B4-BE49-F238E27FC236}">
                <a16:creationId xmlns:a16="http://schemas.microsoft.com/office/drawing/2014/main" id="{BC23C4EE-DBA1-44EA-AA1F-8234945153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79004" y="5287560"/>
            <a:ext cx="2764596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sz="2200" b="0" dirty="0">
                <a:solidFill>
                  <a:srgbClr val="010066"/>
                </a:solidFill>
                <a:latin typeface="Arial" panose="020B0604020202020204" pitchFamily="34" charset="0"/>
              </a:rPr>
              <a:t>I leave both in </a:t>
            </a:r>
            <a:r>
              <a:rPr lang="en-GB" sz="2200" dirty="0">
                <a:solidFill>
                  <a:srgbClr val="010066"/>
                </a:solidFill>
                <a:latin typeface="Arial" panose="020B0604020202020204" pitchFamily="34" charset="0"/>
              </a:rPr>
              <a:t>Auto</a:t>
            </a:r>
          </a:p>
        </p:txBody>
      </p:sp>
      <p:sp>
        <p:nvSpPr>
          <p:cNvPr id="36" name="Text Box 13">
            <a:extLst>
              <a:ext uri="{FF2B5EF4-FFF2-40B4-BE49-F238E27FC236}">
                <a16:creationId xmlns:a16="http://schemas.microsoft.com/office/drawing/2014/main" id="{F70CF7AD-43EB-446D-809F-86433C1D2A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3479" y="779135"/>
            <a:ext cx="401026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/>
              <a:t>We need to find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GB" dirty="0"/>
              <a:t> such that </a:t>
            </a:r>
          </a:p>
          <a:p>
            <a:pPr algn="ctr" eaLnBrk="1" hangingPunct="1"/>
            <a:r>
              <a:rPr lang="en-GB" dirty="0"/>
              <a:t>5</a:t>
            </a:r>
            <a:r>
              <a:rPr lang="en-US" dirty="0">
                <a:solidFill>
                  <a:srgbClr val="006600"/>
                </a:solidFill>
              </a:rPr>
              <a:t>(2</a:t>
            </a:r>
            <a:r>
              <a:rPr lang="en-GB" i="1" baseline="30000" dirty="0">
                <a:solidFill>
                  <a:srgbClr val="006600"/>
                </a:solidFill>
                <a:latin typeface="Times New Roman" pitchFamily="18" charset="0"/>
              </a:rPr>
              <a:t>n</a:t>
            </a:r>
            <a:r>
              <a:rPr lang="en-US" i="1" dirty="0">
                <a:solidFill>
                  <a:srgbClr val="006600"/>
                </a:solidFill>
                <a:latin typeface="Times New Roman" pitchFamily="18" charset="0"/>
              </a:rPr>
              <a:t> </a:t>
            </a:r>
            <a:r>
              <a:rPr lang="en-GB" i="1" dirty="0">
                <a:solidFill>
                  <a:srgbClr val="006600"/>
                </a:solidFill>
                <a:latin typeface="Times New Roman" pitchFamily="18" charset="0"/>
              </a:rPr>
              <a:t>– </a:t>
            </a:r>
            <a:r>
              <a:rPr lang="en-US" dirty="0">
                <a:solidFill>
                  <a:srgbClr val="006600"/>
                </a:solidFill>
              </a:rPr>
              <a:t>1</a:t>
            </a:r>
            <a:r>
              <a:rPr lang="en-GB" dirty="0">
                <a:solidFill>
                  <a:srgbClr val="006600"/>
                </a:solidFill>
              </a:rPr>
              <a:t>)</a:t>
            </a:r>
            <a:r>
              <a:rPr lang="en-GB" dirty="0"/>
              <a:t> = 635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44B55CE-09A1-4574-A2D7-88A9241E85C6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944"/>
          <a:stretch/>
        </p:blipFill>
        <p:spPr>
          <a:xfrm>
            <a:off x="6217920" y="320040"/>
            <a:ext cx="2594934" cy="5669280"/>
          </a:xfrm>
          <a:prstGeom prst="rect">
            <a:avLst/>
          </a:prstGeom>
        </p:spPr>
      </p:pic>
      <p:sp>
        <p:nvSpPr>
          <p:cNvPr id="37" name="11 Rectángulo">
            <a:extLst>
              <a:ext uri="{FF2B5EF4-FFF2-40B4-BE49-F238E27FC236}">
                <a16:creationId xmlns:a16="http://schemas.microsoft.com/office/drawing/2014/main" id="{9312BD0C-EA26-4469-A123-F258F2D0B3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737" y="2017220"/>
            <a:ext cx="200041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Type in Y1 =</a:t>
            </a:r>
            <a:endParaRPr lang="en-GB" dirty="0">
              <a:solidFill>
                <a:srgbClr val="010066"/>
              </a:solidFill>
            </a:endParaRPr>
          </a:p>
        </p:txBody>
      </p:sp>
      <p:sp>
        <p:nvSpPr>
          <p:cNvPr id="38" name="11 Rectángulo">
            <a:extLst>
              <a:ext uri="{FF2B5EF4-FFF2-40B4-BE49-F238E27FC236}">
                <a16:creationId xmlns:a16="http://schemas.microsoft.com/office/drawing/2014/main" id="{052FC110-60B2-4148-8340-D5C09D45E3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2054057"/>
            <a:ext cx="1276119" cy="46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ENTER</a:t>
            </a:r>
          </a:p>
        </p:txBody>
      </p:sp>
      <p:sp>
        <p:nvSpPr>
          <p:cNvPr id="39" name="11 Rectángulo">
            <a:extLst>
              <a:ext uri="{FF2B5EF4-FFF2-40B4-BE49-F238E27FC236}">
                <a16:creationId xmlns:a16="http://schemas.microsoft.com/office/drawing/2014/main" id="{7466A197-EC76-47EB-9E11-F18564E6AE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47418" y="2014526"/>
            <a:ext cx="39176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>
                <a:solidFill>
                  <a:srgbClr val="010066"/>
                </a:solidFill>
                <a:latin typeface="Eras Light ITC" panose="020B0402030504020804" pitchFamily="34" charset="0"/>
              </a:rPr>
              <a:t>^</a:t>
            </a:r>
            <a:endParaRPr lang="en-GB" dirty="0">
              <a:solidFill>
                <a:srgbClr val="010066"/>
              </a:solidFill>
            </a:endParaRPr>
          </a:p>
        </p:txBody>
      </p:sp>
      <p:sp>
        <p:nvSpPr>
          <p:cNvPr id="40" name="11 Rectángulo">
            <a:extLst>
              <a:ext uri="{FF2B5EF4-FFF2-40B4-BE49-F238E27FC236}">
                <a16:creationId xmlns:a16="http://schemas.microsoft.com/office/drawing/2014/main" id="{8FB7E926-8E3B-42B3-9F6B-9B6680ACDD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55448" y="2008769"/>
            <a:ext cx="43961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i="1" dirty="0">
                <a:solidFill>
                  <a:srgbClr val="010066"/>
                </a:solidFill>
              </a:rPr>
              <a:t>x</a:t>
            </a:r>
            <a:endParaRPr lang="en-GB" dirty="0">
              <a:solidFill>
                <a:srgbClr val="010066"/>
              </a:solidFill>
            </a:endParaRPr>
          </a:p>
        </p:txBody>
      </p:sp>
      <p:sp>
        <p:nvSpPr>
          <p:cNvPr id="41" name="11 Rectángulo">
            <a:extLst>
              <a:ext uri="{FF2B5EF4-FFF2-40B4-BE49-F238E27FC236}">
                <a16:creationId xmlns:a16="http://schemas.microsoft.com/office/drawing/2014/main" id="{32E4D4FE-7910-4F53-B646-1D405F65E3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14829" y="2014526"/>
            <a:ext cx="41282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>
                <a:sym typeface="Wingdings 3" panose="05040102010807070707" pitchFamily="18" charset="2"/>
              </a:rPr>
              <a:t></a:t>
            </a:r>
            <a:endParaRPr lang="en-GB" dirty="0">
              <a:solidFill>
                <a:srgbClr val="010066"/>
              </a:solidFill>
            </a:endParaRPr>
          </a:p>
        </p:txBody>
      </p:sp>
      <p:sp>
        <p:nvSpPr>
          <p:cNvPr id="42" name="11 Rectángulo">
            <a:extLst>
              <a:ext uri="{FF2B5EF4-FFF2-40B4-BE49-F238E27FC236}">
                <a16:creationId xmlns:a16="http://schemas.microsoft.com/office/drawing/2014/main" id="{8A66C6B9-2642-4CB2-97DF-7C90D2A234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41264" y="2008768"/>
            <a:ext cx="28995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i="1" dirty="0">
                <a:solidFill>
                  <a:srgbClr val="006600"/>
                </a:solidFill>
              </a:rPr>
              <a:t>– </a:t>
            </a:r>
            <a:endParaRPr lang="en-GB" dirty="0">
              <a:solidFill>
                <a:srgbClr val="010066"/>
              </a:solidFill>
            </a:endParaRPr>
          </a:p>
        </p:txBody>
      </p:sp>
      <p:sp>
        <p:nvSpPr>
          <p:cNvPr id="43" name="11 Rectángulo">
            <a:extLst>
              <a:ext uri="{FF2B5EF4-FFF2-40B4-BE49-F238E27FC236}">
                <a16:creationId xmlns:a16="http://schemas.microsoft.com/office/drawing/2014/main" id="{01E2B60B-990E-4879-9A22-3648816EA0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96361" y="2008767"/>
            <a:ext cx="32817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dirty="0">
                <a:solidFill>
                  <a:srgbClr val="006600"/>
                </a:solidFill>
              </a:rPr>
              <a:t>1</a:t>
            </a:r>
            <a:endParaRPr lang="en-GB" dirty="0">
              <a:solidFill>
                <a:srgbClr val="010066"/>
              </a:solidFill>
            </a:endParaRPr>
          </a:p>
        </p:txBody>
      </p:sp>
      <p:sp>
        <p:nvSpPr>
          <p:cNvPr id="44" name="11 Rectángulo">
            <a:extLst>
              <a:ext uri="{FF2B5EF4-FFF2-40B4-BE49-F238E27FC236}">
                <a16:creationId xmlns:a16="http://schemas.microsoft.com/office/drawing/2014/main" id="{A000CC22-B516-4AF9-B961-48892D4733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57615" y="2008766"/>
            <a:ext cx="3048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>
                <a:solidFill>
                  <a:srgbClr val="006600"/>
                </a:solidFill>
              </a:rPr>
              <a:t>)</a:t>
            </a:r>
            <a:endParaRPr lang="en-GB" dirty="0">
              <a:solidFill>
                <a:srgbClr val="010066"/>
              </a:solidFill>
            </a:endParaRPr>
          </a:p>
        </p:txBody>
      </p:sp>
      <p:sp>
        <p:nvSpPr>
          <p:cNvPr id="45" name="11 Rectángulo">
            <a:extLst>
              <a:ext uri="{FF2B5EF4-FFF2-40B4-BE49-F238E27FC236}">
                <a16:creationId xmlns:a16="http://schemas.microsoft.com/office/drawing/2014/main" id="{E4106F27-A8D2-46F0-9662-3A32FC271E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02719" y="2008770"/>
            <a:ext cx="32817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dirty="0">
                <a:solidFill>
                  <a:srgbClr val="006600"/>
                </a:solidFill>
              </a:rPr>
              <a:t>2</a:t>
            </a:r>
            <a:endParaRPr lang="en-GB" dirty="0">
              <a:solidFill>
                <a:srgbClr val="010066"/>
              </a:solidFill>
            </a:endParaRPr>
          </a:p>
        </p:txBody>
      </p:sp>
      <p:sp>
        <p:nvSpPr>
          <p:cNvPr id="46" name="11 Rectángulo">
            <a:extLst>
              <a:ext uri="{FF2B5EF4-FFF2-40B4-BE49-F238E27FC236}">
                <a16:creationId xmlns:a16="http://schemas.microsoft.com/office/drawing/2014/main" id="{035D87EA-794D-44B4-8C74-9738221A09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37243" y="2014526"/>
            <a:ext cx="3048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>
                <a:solidFill>
                  <a:srgbClr val="006600"/>
                </a:solidFill>
              </a:rPr>
              <a:t>(</a:t>
            </a:r>
            <a:endParaRPr lang="en-GB" dirty="0">
              <a:solidFill>
                <a:srgbClr val="010066"/>
              </a:solidFill>
            </a:endParaRPr>
          </a:p>
        </p:txBody>
      </p:sp>
      <p:sp>
        <p:nvSpPr>
          <p:cNvPr id="47" name="11 Rectángulo">
            <a:extLst>
              <a:ext uri="{FF2B5EF4-FFF2-40B4-BE49-F238E27FC236}">
                <a16:creationId xmlns:a16="http://schemas.microsoft.com/office/drawing/2014/main" id="{1AF55209-FE8B-4EEE-AE1E-EAA034865A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70719" y="2014526"/>
            <a:ext cx="32817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dirty="0">
                <a:solidFill>
                  <a:srgbClr val="006600"/>
                </a:solidFill>
              </a:rPr>
              <a:t>5</a:t>
            </a:r>
            <a:endParaRPr lang="en-GB" dirty="0">
              <a:solidFill>
                <a:srgbClr val="010066"/>
              </a:solidFill>
            </a:endParaRPr>
          </a:p>
        </p:txBody>
      </p:sp>
      <p:sp>
        <p:nvSpPr>
          <p:cNvPr id="48" name="Text Box 9">
            <a:extLst>
              <a:ext uri="{FF2B5EF4-FFF2-40B4-BE49-F238E27FC236}">
                <a16:creationId xmlns:a16="http://schemas.microsoft.com/office/drawing/2014/main" id="{987E1703-1EBF-40F6-804A-2C25AAA4AA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40644" y="6287198"/>
            <a:ext cx="31021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cs typeface="Times New Roman" panose="02020603050405020304" pitchFamily="18" charset="0"/>
              </a:rPr>
              <a:t>So,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</a:t>
            </a:r>
            <a:r>
              <a:rPr lang="en-US" sz="24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en-US" sz="2400" dirty="0"/>
              <a:t> = 635  </a:t>
            </a:r>
            <a:r>
              <a:rPr lang="en-US" sz="2400" dirty="0">
                <a:sym typeface="Symbol" panose="05050102010706020507" pitchFamily="18" charset="2"/>
              </a:rPr>
              <a:t>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n</a:t>
            </a:r>
            <a:r>
              <a:rPr lang="en-US" sz="2400" dirty="0">
                <a:sym typeface="Symbol" panose="05050102010706020507" pitchFamily="18" charset="2"/>
              </a:rPr>
              <a:t> = 7</a:t>
            </a:r>
            <a:endParaRPr lang="en-US" sz="2400" dirty="0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0887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cage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F1229F4D-42CD-45F9-A346-0BEB3F4D81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09775" y="762000"/>
            <a:ext cx="5381625" cy="345757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34A3044-064E-4F4F-9A40-DCB022A1AF45}"/>
              </a:ext>
            </a:extLst>
          </p:cNvPr>
          <p:cNvSpPr txBox="1"/>
          <p:nvPr/>
        </p:nvSpPr>
        <p:spPr>
          <a:xfrm>
            <a:off x="1524000" y="205115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Thank you for using resources from</a:t>
            </a:r>
            <a:endParaRPr lang="en-GB" sz="28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C7B91D-FA43-4DDC-AF24-F0D95F8771D8}"/>
              </a:ext>
            </a:extLst>
          </p:cNvPr>
          <p:cNvSpPr txBox="1"/>
          <p:nvPr/>
        </p:nvSpPr>
        <p:spPr>
          <a:xfrm>
            <a:off x="1828800" y="4678740"/>
            <a:ext cx="5815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2"/>
              </a:rPr>
              <a:t>https://www.mathssupport.org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331B16-2188-481D-902D-B24DB2D19006}"/>
              </a:ext>
            </a:extLst>
          </p:cNvPr>
          <p:cNvSpPr txBox="1"/>
          <p:nvPr/>
        </p:nvSpPr>
        <p:spPr>
          <a:xfrm>
            <a:off x="762000" y="5201960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If you have a special request, drop us an email</a:t>
            </a:r>
            <a:endParaRPr lang="en-GB" sz="28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DDA8DB-4973-4CCB-A3BF-CDF0FC0B875C}"/>
              </a:ext>
            </a:extLst>
          </p:cNvPr>
          <p:cNvSpPr txBox="1"/>
          <p:nvPr/>
        </p:nvSpPr>
        <p:spPr>
          <a:xfrm>
            <a:off x="2286000" y="5725180"/>
            <a:ext cx="4852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4"/>
              </a:rPr>
              <a:t>info@mathssupport.org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11" name="Rectangle 10">
            <a:hlinkClick r:id="rId5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070166" y="6142894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hlinkClick r:id="rId5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462476" y="6545034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8983EF-CE04-4600-8A87-8640EEF47371}"/>
              </a:ext>
            </a:extLst>
          </p:cNvPr>
          <p:cNvSpPr txBox="1"/>
          <p:nvPr/>
        </p:nvSpPr>
        <p:spPr>
          <a:xfrm>
            <a:off x="1524000" y="4155520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For more resources visit our website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9386976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3539" name="Text Box 3"/>
          <p:cNvSpPr txBox="1">
            <a:spLocks noChangeArrowheads="1"/>
          </p:cNvSpPr>
          <p:nvPr/>
        </p:nvSpPr>
        <p:spPr bwMode="auto">
          <a:xfrm>
            <a:off x="238320" y="592783"/>
            <a:ext cx="856932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2400" dirty="0"/>
              <a:t>A </a:t>
            </a:r>
            <a:r>
              <a:rPr lang="en-GB" sz="2400" b="1" dirty="0">
                <a:solidFill>
                  <a:srgbClr val="FF6600"/>
                </a:solidFill>
              </a:rPr>
              <a:t>geometric series </a:t>
            </a:r>
            <a:r>
              <a:rPr lang="en-GB" sz="2400" dirty="0"/>
              <a:t>is the addition of successive terms of a geometric sequence. </a:t>
            </a:r>
          </a:p>
        </p:txBody>
      </p:sp>
      <p:sp>
        <p:nvSpPr>
          <p:cNvPr id="73" name="Text Box 4"/>
          <p:cNvSpPr txBox="1">
            <a:spLocks noChangeArrowheads="1"/>
          </p:cNvSpPr>
          <p:nvPr/>
        </p:nvSpPr>
        <p:spPr bwMode="auto">
          <a:xfrm>
            <a:off x="2459023" y="1706463"/>
            <a:ext cx="523091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/>
              <a:t>1, 2, 4, 8, 16, …  ,1024 is a sequence</a:t>
            </a:r>
          </a:p>
        </p:txBody>
      </p:sp>
      <p:grpSp>
        <p:nvGrpSpPr>
          <p:cNvPr id="80" name="Group 5"/>
          <p:cNvGrpSpPr>
            <a:grpSpLocks/>
          </p:cNvGrpSpPr>
          <p:nvPr/>
        </p:nvGrpSpPr>
        <p:grpSpPr bwMode="auto">
          <a:xfrm>
            <a:off x="265098" y="2133498"/>
            <a:ext cx="7716839" cy="463549"/>
            <a:chOff x="191" y="1485"/>
            <a:chExt cx="4861" cy="292"/>
          </a:xfrm>
        </p:grpSpPr>
        <p:sp>
          <p:nvSpPr>
            <p:cNvPr id="82" name="Text Box 6"/>
            <p:cNvSpPr txBox="1">
              <a:spLocks noChangeArrowheads="1"/>
            </p:cNvSpPr>
            <p:nvPr/>
          </p:nvSpPr>
          <p:spPr bwMode="auto">
            <a:xfrm>
              <a:off x="191" y="1486"/>
              <a:ext cx="632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sz="2400"/>
                <a:t>while:</a:t>
              </a:r>
            </a:p>
          </p:txBody>
        </p:sp>
        <p:sp>
          <p:nvSpPr>
            <p:cNvPr id="84" name="Text Box 7"/>
            <p:cNvSpPr txBox="1">
              <a:spLocks noChangeArrowheads="1"/>
            </p:cNvSpPr>
            <p:nvPr/>
          </p:nvSpPr>
          <p:spPr bwMode="auto">
            <a:xfrm>
              <a:off x="1453" y="1485"/>
              <a:ext cx="3599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GB" sz="2400" dirty="0"/>
                <a:t>1 + 2 + 4 + 8 + 16 + … + 1024 is a series.</a:t>
              </a:r>
            </a:p>
          </p:txBody>
        </p:sp>
      </p:grpSp>
      <p:sp>
        <p:nvSpPr>
          <p:cNvPr id="85" name="Rectangle 8"/>
          <p:cNvSpPr>
            <a:spLocks noChangeArrowheads="1"/>
          </p:cNvSpPr>
          <p:nvPr/>
        </p:nvSpPr>
        <p:spPr bwMode="auto">
          <a:xfrm>
            <a:off x="265098" y="1412776"/>
            <a:ext cx="211949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/>
              <a:t>For example: </a:t>
            </a:r>
          </a:p>
        </p:txBody>
      </p:sp>
      <p:sp>
        <p:nvSpPr>
          <p:cNvPr id="86" name="Rectangle 8"/>
          <p:cNvSpPr>
            <a:spLocks noChangeArrowheads="1"/>
          </p:cNvSpPr>
          <p:nvPr/>
        </p:nvSpPr>
        <p:spPr bwMode="auto">
          <a:xfrm>
            <a:off x="248199" y="2636912"/>
            <a:ext cx="508023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b="1" dirty="0"/>
              <a:t>Sum of a finite geometric series</a:t>
            </a:r>
          </a:p>
        </p:txBody>
      </p:sp>
      <p:sp>
        <p:nvSpPr>
          <p:cNvPr id="87" name="Text Box 4"/>
          <p:cNvSpPr txBox="1">
            <a:spLocks noChangeArrowheads="1"/>
          </p:cNvSpPr>
          <p:nvPr/>
        </p:nvSpPr>
        <p:spPr bwMode="auto">
          <a:xfrm>
            <a:off x="1170220" y="4223530"/>
            <a:ext cx="44114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u</a:t>
            </a:r>
            <a:r>
              <a:rPr lang="en-GB" sz="2400" i="1" baseline="-25000" dirty="0">
                <a:latin typeface="Times New Roman" pitchFamily="18" charset="0"/>
              </a:rPr>
              <a:t>1</a:t>
            </a:r>
            <a:endParaRPr lang="en-GB" sz="2400" dirty="0"/>
          </a:p>
        </p:txBody>
      </p:sp>
      <p:sp>
        <p:nvSpPr>
          <p:cNvPr id="88" name="Text Box 28"/>
          <p:cNvSpPr txBox="1">
            <a:spLocks noChangeArrowheads="1"/>
          </p:cNvSpPr>
          <p:nvPr/>
        </p:nvSpPr>
        <p:spPr bwMode="auto">
          <a:xfrm>
            <a:off x="650248" y="4267944"/>
            <a:ext cx="7000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S</a:t>
            </a:r>
            <a:r>
              <a:rPr lang="en-GB" sz="2400" i="1" baseline="-25000" dirty="0">
                <a:latin typeface="Times New Roman" pitchFamily="18" charset="0"/>
              </a:rPr>
              <a:t>n</a:t>
            </a:r>
            <a:r>
              <a:rPr lang="en-GB" sz="2400" dirty="0"/>
              <a:t> =</a:t>
            </a:r>
          </a:p>
        </p:txBody>
      </p:sp>
      <p:sp>
        <p:nvSpPr>
          <p:cNvPr id="89" name="Text Box 4"/>
          <p:cNvSpPr txBox="1">
            <a:spLocks noChangeArrowheads="1"/>
          </p:cNvSpPr>
          <p:nvPr/>
        </p:nvSpPr>
        <p:spPr bwMode="auto">
          <a:xfrm>
            <a:off x="2101653" y="4259260"/>
            <a:ext cx="65274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u</a:t>
            </a:r>
            <a:r>
              <a:rPr lang="en-GB" sz="2400" i="1" baseline="-25000" dirty="0">
                <a:latin typeface="Times New Roman" pitchFamily="18" charset="0"/>
              </a:rPr>
              <a:t>1</a:t>
            </a:r>
            <a:r>
              <a:rPr lang="en-GB" sz="2400" dirty="0"/>
              <a:t> </a:t>
            </a:r>
            <a:r>
              <a:rPr lang="en-GB" sz="2400" i="1" dirty="0">
                <a:latin typeface="Times New Roman" pitchFamily="18" charset="0"/>
              </a:rPr>
              <a:t>r</a:t>
            </a:r>
            <a:endParaRPr lang="en-GB" sz="2400" dirty="0"/>
          </a:p>
        </p:txBody>
      </p:sp>
      <p:sp>
        <p:nvSpPr>
          <p:cNvPr id="90" name="Text Box 4"/>
          <p:cNvSpPr txBox="1">
            <a:spLocks noChangeArrowheads="1"/>
          </p:cNvSpPr>
          <p:nvPr/>
        </p:nvSpPr>
        <p:spPr bwMode="auto">
          <a:xfrm>
            <a:off x="3079181" y="4253477"/>
            <a:ext cx="75533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u</a:t>
            </a:r>
            <a:r>
              <a:rPr lang="en-GB" sz="2400" i="1" baseline="-25000" dirty="0">
                <a:latin typeface="Times New Roman" pitchFamily="18" charset="0"/>
              </a:rPr>
              <a:t>1</a:t>
            </a:r>
            <a:r>
              <a:rPr lang="en-GB" sz="2400" dirty="0"/>
              <a:t> </a:t>
            </a:r>
            <a:r>
              <a:rPr lang="en-GB" sz="2400" i="1" dirty="0">
                <a:latin typeface="Times New Roman" pitchFamily="18" charset="0"/>
              </a:rPr>
              <a:t>r</a:t>
            </a:r>
            <a:r>
              <a:rPr lang="en-GB" sz="2400" i="1" baseline="30000" dirty="0">
                <a:latin typeface="Times New Roman" pitchFamily="18" charset="0"/>
              </a:rPr>
              <a:t>2</a:t>
            </a:r>
            <a:endParaRPr lang="en-GB" sz="2400" baseline="30000" dirty="0"/>
          </a:p>
        </p:txBody>
      </p:sp>
      <p:sp>
        <p:nvSpPr>
          <p:cNvPr id="91" name="Text Box 4"/>
          <p:cNvSpPr txBox="1">
            <a:spLocks noChangeArrowheads="1"/>
          </p:cNvSpPr>
          <p:nvPr/>
        </p:nvSpPr>
        <p:spPr bwMode="auto">
          <a:xfrm>
            <a:off x="7325912" y="4229521"/>
            <a:ext cx="88678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u</a:t>
            </a:r>
            <a:r>
              <a:rPr lang="en-GB" sz="2400" i="1" baseline="-25000" dirty="0">
                <a:latin typeface="Times New Roman" pitchFamily="18" charset="0"/>
              </a:rPr>
              <a:t>1 </a:t>
            </a:r>
            <a:r>
              <a:rPr lang="en-GB" sz="2400" i="1" dirty="0">
                <a:latin typeface="Times New Roman" pitchFamily="18" charset="0"/>
              </a:rPr>
              <a:t>r</a:t>
            </a:r>
            <a:r>
              <a:rPr lang="en-GB" sz="2400" i="1" baseline="30000" dirty="0">
                <a:latin typeface="Times New Roman" pitchFamily="18" charset="0"/>
              </a:rPr>
              <a:t>n-1</a:t>
            </a:r>
            <a:endParaRPr lang="en-GB" sz="2400" baseline="30000" dirty="0"/>
          </a:p>
        </p:txBody>
      </p:sp>
      <p:sp>
        <p:nvSpPr>
          <p:cNvPr id="92" name="Text Box 4"/>
          <p:cNvSpPr txBox="1">
            <a:spLocks noChangeArrowheads="1"/>
          </p:cNvSpPr>
          <p:nvPr/>
        </p:nvSpPr>
        <p:spPr bwMode="auto">
          <a:xfrm>
            <a:off x="6138772" y="4218737"/>
            <a:ext cx="92685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u</a:t>
            </a:r>
            <a:r>
              <a:rPr lang="en-GB" sz="2400" i="1" baseline="-25000" dirty="0">
                <a:latin typeface="Times New Roman" pitchFamily="18" charset="0"/>
              </a:rPr>
              <a:t>1</a:t>
            </a:r>
            <a:r>
              <a:rPr lang="en-GB" sz="2400" dirty="0"/>
              <a:t> </a:t>
            </a:r>
            <a:r>
              <a:rPr lang="en-GB" sz="2400" i="1" dirty="0">
                <a:latin typeface="Times New Roman" pitchFamily="18" charset="0"/>
              </a:rPr>
              <a:t>r</a:t>
            </a:r>
            <a:r>
              <a:rPr lang="en-GB" sz="2400" i="1" baseline="30000" dirty="0">
                <a:latin typeface="Times New Roman" pitchFamily="18" charset="0"/>
              </a:rPr>
              <a:t>n-2</a:t>
            </a:r>
            <a:endParaRPr lang="en-GB" sz="2400" baseline="30000" dirty="0"/>
          </a:p>
        </p:txBody>
      </p:sp>
      <p:sp>
        <p:nvSpPr>
          <p:cNvPr id="93" name="Text Box 4"/>
          <p:cNvSpPr txBox="1">
            <a:spLocks noChangeArrowheads="1"/>
          </p:cNvSpPr>
          <p:nvPr/>
        </p:nvSpPr>
        <p:spPr bwMode="auto">
          <a:xfrm>
            <a:off x="4914636" y="4217347"/>
            <a:ext cx="92685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u</a:t>
            </a:r>
            <a:r>
              <a:rPr lang="en-GB" sz="2400" i="1" baseline="-25000" dirty="0">
                <a:latin typeface="Times New Roman" pitchFamily="18" charset="0"/>
              </a:rPr>
              <a:t>1</a:t>
            </a:r>
            <a:r>
              <a:rPr lang="en-GB" sz="2400" dirty="0"/>
              <a:t> </a:t>
            </a:r>
            <a:r>
              <a:rPr lang="en-GB" sz="2400" i="1" dirty="0">
                <a:latin typeface="Times New Roman" pitchFamily="18" charset="0"/>
              </a:rPr>
              <a:t>r</a:t>
            </a:r>
            <a:r>
              <a:rPr lang="en-GB" sz="2400" i="1" baseline="30000" dirty="0">
                <a:latin typeface="Times New Roman" pitchFamily="18" charset="0"/>
              </a:rPr>
              <a:t>n-3</a:t>
            </a:r>
            <a:endParaRPr lang="en-GB" sz="2400" baseline="30000" dirty="0"/>
          </a:p>
        </p:txBody>
      </p:sp>
      <p:sp>
        <p:nvSpPr>
          <p:cNvPr id="94" name="Text Box 4"/>
          <p:cNvSpPr txBox="1">
            <a:spLocks noChangeArrowheads="1"/>
          </p:cNvSpPr>
          <p:nvPr/>
        </p:nvSpPr>
        <p:spPr bwMode="auto">
          <a:xfrm>
            <a:off x="1818292" y="4218809"/>
            <a:ext cx="33214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/>
              <a:t>+</a:t>
            </a:r>
          </a:p>
        </p:txBody>
      </p:sp>
      <p:sp>
        <p:nvSpPr>
          <p:cNvPr id="95" name="Text Box 4"/>
          <p:cNvSpPr txBox="1">
            <a:spLocks noChangeArrowheads="1"/>
          </p:cNvSpPr>
          <p:nvPr/>
        </p:nvSpPr>
        <p:spPr bwMode="auto">
          <a:xfrm>
            <a:off x="2782294" y="4221424"/>
            <a:ext cx="33214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/>
              <a:t>+</a:t>
            </a:r>
          </a:p>
        </p:txBody>
      </p:sp>
      <p:sp>
        <p:nvSpPr>
          <p:cNvPr id="96" name="Text Box 4"/>
          <p:cNvSpPr txBox="1">
            <a:spLocks noChangeArrowheads="1"/>
          </p:cNvSpPr>
          <p:nvPr/>
        </p:nvSpPr>
        <p:spPr bwMode="auto">
          <a:xfrm>
            <a:off x="7074876" y="4221424"/>
            <a:ext cx="33214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/>
              <a:t>+</a:t>
            </a:r>
          </a:p>
        </p:txBody>
      </p:sp>
      <p:sp>
        <p:nvSpPr>
          <p:cNvPr id="97" name="Text Box 4"/>
          <p:cNvSpPr txBox="1">
            <a:spLocks noChangeArrowheads="1"/>
          </p:cNvSpPr>
          <p:nvPr/>
        </p:nvSpPr>
        <p:spPr bwMode="auto">
          <a:xfrm>
            <a:off x="5778732" y="4221424"/>
            <a:ext cx="33214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/>
              <a:t>+</a:t>
            </a:r>
          </a:p>
        </p:txBody>
      </p:sp>
      <p:sp>
        <p:nvSpPr>
          <p:cNvPr id="98" name="Text Box 4"/>
          <p:cNvSpPr txBox="1">
            <a:spLocks noChangeArrowheads="1"/>
          </p:cNvSpPr>
          <p:nvPr/>
        </p:nvSpPr>
        <p:spPr bwMode="auto">
          <a:xfrm>
            <a:off x="3834516" y="4232933"/>
            <a:ext cx="107914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/>
              <a:t>+ …… +</a:t>
            </a:r>
          </a:p>
        </p:txBody>
      </p:sp>
      <p:sp>
        <p:nvSpPr>
          <p:cNvPr id="101" name="Text Box 5"/>
          <p:cNvSpPr txBox="1">
            <a:spLocks noChangeArrowheads="1"/>
          </p:cNvSpPr>
          <p:nvPr/>
        </p:nvSpPr>
        <p:spPr bwMode="auto">
          <a:xfrm>
            <a:off x="265098" y="3008170"/>
            <a:ext cx="851693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2400" dirty="0"/>
              <a:t>If </a:t>
            </a:r>
            <a:r>
              <a:rPr lang="en-GB" sz="2400" i="1" dirty="0">
                <a:latin typeface="Times New Roman" pitchFamily="18" charset="0"/>
              </a:rPr>
              <a:t>u</a:t>
            </a:r>
            <a:r>
              <a:rPr lang="en-GB" sz="2400" i="1" baseline="-25000" dirty="0">
                <a:latin typeface="Times New Roman" pitchFamily="18" charset="0"/>
              </a:rPr>
              <a:t>1</a:t>
            </a:r>
            <a:r>
              <a:rPr lang="en-GB" sz="2400" dirty="0"/>
              <a:t> is the first term, </a:t>
            </a:r>
            <a:r>
              <a:rPr lang="en-GB" sz="2400" i="1" dirty="0">
                <a:latin typeface="Times New Roman" pitchFamily="18" charset="0"/>
              </a:rPr>
              <a:t>r</a:t>
            </a:r>
            <a:r>
              <a:rPr lang="en-GB" sz="2400" dirty="0"/>
              <a:t> is the common ratio and </a:t>
            </a:r>
            <a:r>
              <a:rPr lang="en-GB" sz="2400" i="1" dirty="0">
                <a:latin typeface="Times New Roman" pitchFamily="18" charset="0"/>
              </a:rPr>
              <a:t>n </a:t>
            </a:r>
            <a:r>
              <a:rPr lang="en-GB" sz="2400" dirty="0"/>
              <a:t>is the number of terms in the series,</a:t>
            </a:r>
          </a:p>
        </p:txBody>
      </p:sp>
      <p:sp>
        <p:nvSpPr>
          <p:cNvPr id="102" name="Text Box 6"/>
          <p:cNvSpPr txBox="1">
            <a:spLocks noChangeArrowheads="1"/>
          </p:cNvSpPr>
          <p:nvPr/>
        </p:nvSpPr>
        <p:spPr bwMode="auto">
          <a:xfrm>
            <a:off x="2418237" y="3785880"/>
            <a:ext cx="309251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6600"/>
                </a:solidFill>
              </a:rPr>
              <a:t>the last term will be</a:t>
            </a:r>
            <a:endParaRPr lang="en-US" sz="2400" dirty="0">
              <a:solidFill>
                <a:srgbClr val="FF6600"/>
              </a:solidFill>
            </a:endParaRPr>
          </a:p>
        </p:txBody>
      </p:sp>
      <p:sp>
        <p:nvSpPr>
          <p:cNvPr id="103" name="Text Box 8"/>
          <p:cNvSpPr txBox="1">
            <a:spLocks noChangeArrowheads="1"/>
          </p:cNvSpPr>
          <p:nvPr/>
        </p:nvSpPr>
        <p:spPr bwMode="auto">
          <a:xfrm>
            <a:off x="862718" y="3788661"/>
            <a:ext cx="761298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/>
              <a:t>The sum of the first </a:t>
            </a:r>
            <a:r>
              <a:rPr lang="en-GB" sz="2400" i="1" dirty="0">
                <a:latin typeface="Times New Roman" pitchFamily="18" charset="0"/>
              </a:rPr>
              <a:t>n</a:t>
            </a:r>
            <a:r>
              <a:rPr lang="en-GB" sz="2400" dirty="0"/>
              <a:t> terms can now be written as:</a:t>
            </a:r>
            <a:endParaRPr lang="en-US" sz="2400" dirty="0"/>
          </a:p>
        </p:txBody>
      </p:sp>
      <p:sp>
        <p:nvSpPr>
          <p:cNvPr id="104" name="Text Box 6"/>
          <p:cNvSpPr txBox="1">
            <a:spLocks noChangeArrowheads="1"/>
          </p:cNvSpPr>
          <p:nvPr/>
        </p:nvSpPr>
        <p:spPr bwMode="auto">
          <a:xfrm>
            <a:off x="2413483" y="3788390"/>
            <a:ext cx="362952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6600"/>
                </a:solidFill>
              </a:rPr>
              <a:t>the second term will be:</a:t>
            </a:r>
            <a:endParaRPr lang="en-US" sz="2400" dirty="0">
              <a:solidFill>
                <a:srgbClr val="FF6600"/>
              </a:solidFill>
            </a:endParaRPr>
          </a:p>
        </p:txBody>
      </p:sp>
      <p:sp>
        <p:nvSpPr>
          <p:cNvPr id="105" name="Text Box 6"/>
          <p:cNvSpPr txBox="1">
            <a:spLocks noChangeArrowheads="1"/>
          </p:cNvSpPr>
          <p:nvPr/>
        </p:nvSpPr>
        <p:spPr bwMode="auto">
          <a:xfrm>
            <a:off x="2407948" y="3782060"/>
            <a:ext cx="337143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6600"/>
                </a:solidFill>
              </a:rPr>
              <a:t>the third term will be</a:t>
            </a:r>
            <a:endParaRPr lang="en-US" sz="2400" dirty="0">
              <a:solidFill>
                <a:srgbClr val="FF6600"/>
              </a:solidFill>
            </a:endParaRPr>
          </a:p>
        </p:txBody>
      </p:sp>
      <p:sp>
        <p:nvSpPr>
          <p:cNvPr id="106" name="Text Box 6"/>
          <p:cNvSpPr txBox="1">
            <a:spLocks noChangeArrowheads="1"/>
          </p:cNvSpPr>
          <p:nvPr/>
        </p:nvSpPr>
        <p:spPr bwMode="auto">
          <a:xfrm>
            <a:off x="2416571" y="3790569"/>
            <a:ext cx="484591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6600"/>
                </a:solidFill>
              </a:rPr>
              <a:t>the penultimate term will be</a:t>
            </a:r>
            <a:endParaRPr lang="en-US" sz="2400" dirty="0">
              <a:solidFill>
                <a:srgbClr val="FF6600"/>
              </a:solidFill>
            </a:endParaRPr>
          </a:p>
        </p:txBody>
      </p:sp>
      <p:sp>
        <p:nvSpPr>
          <p:cNvPr id="107" name="Text Box 6"/>
          <p:cNvSpPr txBox="1">
            <a:spLocks noChangeArrowheads="1"/>
          </p:cNvSpPr>
          <p:nvPr/>
        </p:nvSpPr>
        <p:spPr bwMode="auto">
          <a:xfrm>
            <a:off x="2417669" y="3782831"/>
            <a:ext cx="486864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6600"/>
                </a:solidFill>
              </a:rPr>
              <a:t>the antepenultimate term will be</a:t>
            </a:r>
            <a:endParaRPr lang="en-US" sz="2400" dirty="0">
              <a:solidFill>
                <a:srgbClr val="FF6600"/>
              </a:solidFill>
            </a:endParaRPr>
          </a:p>
        </p:txBody>
      </p:sp>
      <p:sp>
        <p:nvSpPr>
          <p:cNvPr id="108" name="Text Box 4"/>
          <p:cNvSpPr txBox="1">
            <a:spLocks noChangeArrowheads="1"/>
          </p:cNvSpPr>
          <p:nvPr/>
        </p:nvSpPr>
        <p:spPr bwMode="auto">
          <a:xfrm>
            <a:off x="7325912" y="4569152"/>
            <a:ext cx="76655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u</a:t>
            </a:r>
            <a:r>
              <a:rPr lang="en-GB" sz="2400" i="1" baseline="-25000" dirty="0">
                <a:latin typeface="Times New Roman" pitchFamily="18" charset="0"/>
              </a:rPr>
              <a:t>1  </a:t>
            </a:r>
            <a:r>
              <a:rPr lang="en-GB" sz="2400" i="1" dirty="0" err="1">
                <a:latin typeface="Times New Roman" pitchFamily="18" charset="0"/>
              </a:rPr>
              <a:t>r</a:t>
            </a:r>
            <a:r>
              <a:rPr lang="en-GB" sz="2400" i="1" baseline="30000" dirty="0" err="1">
                <a:latin typeface="Times New Roman" pitchFamily="18" charset="0"/>
              </a:rPr>
              <a:t>n</a:t>
            </a:r>
            <a:endParaRPr lang="en-GB" sz="2400" baseline="30000" dirty="0"/>
          </a:p>
        </p:txBody>
      </p:sp>
      <p:sp>
        <p:nvSpPr>
          <p:cNvPr id="109" name="Text Box 28"/>
          <p:cNvSpPr txBox="1">
            <a:spLocks noChangeArrowheads="1"/>
          </p:cNvSpPr>
          <p:nvPr/>
        </p:nvSpPr>
        <p:spPr bwMode="auto">
          <a:xfrm>
            <a:off x="522148" y="4694622"/>
            <a:ext cx="80983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 err="1">
                <a:latin typeface="Times New Roman" pitchFamily="18" charset="0"/>
              </a:rPr>
              <a:t>rS</a:t>
            </a:r>
            <a:r>
              <a:rPr lang="en-GB" sz="2400" i="1" baseline="-25000" dirty="0" err="1">
                <a:latin typeface="Times New Roman" pitchFamily="18" charset="0"/>
              </a:rPr>
              <a:t>n</a:t>
            </a:r>
            <a:r>
              <a:rPr lang="en-GB" sz="2400" dirty="0"/>
              <a:t> =</a:t>
            </a:r>
          </a:p>
        </p:txBody>
      </p:sp>
      <p:sp>
        <p:nvSpPr>
          <p:cNvPr id="110" name="Text Box 4"/>
          <p:cNvSpPr txBox="1">
            <a:spLocks noChangeArrowheads="1"/>
          </p:cNvSpPr>
          <p:nvPr/>
        </p:nvSpPr>
        <p:spPr bwMode="auto">
          <a:xfrm>
            <a:off x="1170220" y="4685938"/>
            <a:ext cx="65274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u</a:t>
            </a:r>
            <a:r>
              <a:rPr lang="en-GB" sz="2400" i="1" baseline="-25000" dirty="0">
                <a:latin typeface="Times New Roman" pitchFamily="18" charset="0"/>
              </a:rPr>
              <a:t>1</a:t>
            </a:r>
            <a:r>
              <a:rPr lang="en-GB" sz="2400" dirty="0"/>
              <a:t> </a:t>
            </a:r>
            <a:r>
              <a:rPr lang="en-GB" sz="2400" i="1" dirty="0">
                <a:latin typeface="Times New Roman" pitchFamily="18" charset="0"/>
              </a:rPr>
              <a:t>r</a:t>
            </a:r>
            <a:endParaRPr lang="en-GB" sz="2400" dirty="0"/>
          </a:p>
        </p:txBody>
      </p:sp>
      <p:sp>
        <p:nvSpPr>
          <p:cNvPr id="111" name="Text Box 4"/>
          <p:cNvSpPr txBox="1">
            <a:spLocks noChangeArrowheads="1"/>
          </p:cNvSpPr>
          <p:nvPr/>
        </p:nvSpPr>
        <p:spPr bwMode="auto">
          <a:xfrm>
            <a:off x="2055830" y="4693457"/>
            <a:ext cx="75533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u</a:t>
            </a:r>
            <a:r>
              <a:rPr lang="en-GB" sz="2400" i="1" baseline="-25000" dirty="0">
                <a:latin typeface="Times New Roman" pitchFamily="18" charset="0"/>
              </a:rPr>
              <a:t>1</a:t>
            </a:r>
            <a:r>
              <a:rPr lang="en-GB" sz="2400" dirty="0"/>
              <a:t> </a:t>
            </a:r>
            <a:r>
              <a:rPr lang="en-GB" sz="2400" i="1" dirty="0">
                <a:latin typeface="Times New Roman" pitchFamily="18" charset="0"/>
              </a:rPr>
              <a:t>r</a:t>
            </a:r>
            <a:r>
              <a:rPr lang="en-GB" sz="2400" i="1" baseline="30000" dirty="0">
                <a:latin typeface="Times New Roman" pitchFamily="18" charset="0"/>
              </a:rPr>
              <a:t>2</a:t>
            </a:r>
            <a:endParaRPr lang="en-GB" sz="2400" baseline="30000" dirty="0"/>
          </a:p>
        </p:txBody>
      </p:sp>
      <p:sp>
        <p:nvSpPr>
          <p:cNvPr id="112" name="Text Box 4"/>
          <p:cNvSpPr txBox="1">
            <a:spLocks noChangeArrowheads="1"/>
          </p:cNvSpPr>
          <p:nvPr/>
        </p:nvSpPr>
        <p:spPr bwMode="auto">
          <a:xfrm>
            <a:off x="6110896" y="4601950"/>
            <a:ext cx="88678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u</a:t>
            </a:r>
            <a:r>
              <a:rPr lang="en-GB" sz="2400" i="1" baseline="-25000" dirty="0">
                <a:latin typeface="Times New Roman" pitchFamily="18" charset="0"/>
              </a:rPr>
              <a:t>1 </a:t>
            </a:r>
            <a:r>
              <a:rPr lang="en-GB" sz="2400" i="1" dirty="0">
                <a:latin typeface="Times New Roman" pitchFamily="18" charset="0"/>
              </a:rPr>
              <a:t>r</a:t>
            </a:r>
            <a:r>
              <a:rPr lang="en-GB" sz="2400" i="1" baseline="30000" dirty="0">
                <a:latin typeface="Times New Roman" pitchFamily="18" charset="0"/>
              </a:rPr>
              <a:t>n-1</a:t>
            </a:r>
            <a:endParaRPr lang="en-GB" sz="2400" baseline="30000" dirty="0"/>
          </a:p>
        </p:txBody>
      </p:sp>
      <p:sp>
        <p:nvSpPr>
          <p:cNvPr id="113" name="Text Box 4"/>
          <p:cNvSpPr txBox="1">
            <a:spLocks noChangeArrowheads="1"/>
          </p:cNvSpPr>
          <p:nvPr/>
        </p:nvSpPr>
        <p:spPr bwMode="auto">
          <a:xfrm>
            <a:off x="4876066" y="4632497"/>
            <a:ext cx="92685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u</a:t>
            </a:r>
            <a:r>
              <a:rPr lang="en-GB" sz="2400" i="1" baseline="-25000" dirty="0">
                <a:latin typeface="Times New Roman" pitchFamily="18" charset="0"/>
              </a:rPr>
              <a:t>1</a:t>
            </a:r>
            <a:r>
              <a:rPr lang="en-GB" sz="2400" dirty="0"/>
              <a:t> </a:t>
            </a:r>
            <a:r>
              <a:rPr lang="en-GB" sz="2400" i="1" dirty="0">
                <a:latin typeface="Times New Roman" pitchFamily="18" charset="0"/>
              </a:rPr>
              <a:t>r</a:t>
            </a:r>
            <a:r>
              <a:rPr lang="en-GB" sz="2400" i="1" baseline="30000" dirty="0">
                <a:latin typeface="Times New Roman" pitchFamily="18" charset="0"/>
              </a:rPr>
              <a:t>n-2</a:t>
            </a:r>
            <a:endParaRPr lang="en-GB" sz="2400" baseline="30000" dirty="0"/>
          </a:p>
        </p:txBody>
      </p:sp>
      <p:sp>
        <p:nvSpPr>
          <p:cNvPr id="115" name="Text Box 4"/>
          <p:cNvSpPr txBox="1">
            <a:spLocks noChangeArrowheads="1"/>
          </p:cNvSpPr>
          <p:nvPr/>
        </p:nvSpPr>
        <p:spPr bwMode="auto">
          <a:xfrm>
            <a:off x="7077915" y="4632496"/>
            <a:ext cx="33214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/>
              <a:t>+</a:t>
            </a:r>
          </a:p>
        </p:txBody>
      </p:sp>
      <p:sp>
        <p:nvSpPr>
          <p:cNvPr id="116" name="Text Box 4"/>
          <p:cNvSpPr txBox="1">
            <a:spLocks noChangeArrowheads="1"/>
          </p:cNvSpPr>
          <p:nvPr/>
        </p:nvSpPr>
        <p:spPr bwMode="auto">
          <a:xfrm>
            <a:off x="1832337" y="4696398"/>
            <a:ext cx="33214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/>
              <a:t>+</a:t>
            </a:r>
          </a:p>
        </p:txBody>
      </p:sp>
      <p:sp>
        <p:nvSpPr>
          <p:cNvPr id="117" name="Text Box 4"/>
          <p:cNvSpPr txBox="1">
            <a:spLocks noChangeArrowheads="1"/>
          </p:cNvSpPr>
          <p:nvPr/>
        </p:nvSpPr>
        <p:spPr bwMode="auto">
          <a:xfrm>
            <a:off x="5819188" y="4644092"/>
            <a:ext cx="33214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/>
              <a:t>+</a:t>
            </a:r>
          </a:p>
        </p:txBody>
      </p:sp>
      <p:sp>
        <p:nvSpPr>
          <p:cNvPr id="119" name="Text Box 4"/>
          <p:cNvSpPr txBox="1">
            <a:spLocks noChangeArrowheads="1"/>
          </p:cNvSpPr>
          <p:nvPr/>
        </p:nvSpPr>
        <p:spPr bwMode="auto">
          <a:xfrm>
            <a:off x="3828102" y="4644092"/>
            <a:ext cx="107914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/>
              <a:t>+ …… +</a:t>
            </a:r>
          </a:p>
        </p:txBody>
      </p:sp>
      <p:sp>
        <p:nvSpPr>
          <p:cNvPr id="120" name="Text Box 4"/>
          <p:cNvSpPr txBox="1">
            <a:spLocks noChangeArrowheads="1"/>
          </p:cNvSpPr>
          <p:nvPr/>
        </p:nvSpPr>
        <p:spPr bwMode="auto">
          <a:xfrm>
            <a:off x="3097480" y="4619658"/>
            <a:ext cx="75533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u</a:t>
            </a:r>
            <a:r>
              <a:rPr lang="en-GB" sz="2400" i="1" baseline="-25000" dirty="0">
                <a:latin typeface="Times New Roman" pitchFamily="18" charset="0"/>
              </a:rPr>
              <a:t>1</a:t>
            </a:r>
            <a:r>
              <a:rPr lang="en-GB" sz="2400" dirty="0"/>
              <a:t> </a:t>
            </a:r>
            <a:r>
              <a:rPr lang="en-GB" sz="2400" i="1" dirty="0">
                <a:latin typeface="Times New Roman" pitchFamily="18" charset="0"/>
              </a:rPr>
              <a:t>r</a:t>
            </a:r>
            <a:r>
              <a:rPr lang="en-GB" sz="2400" i="1" baseline="30000" dirty="0">
                <a:latin typeface="Times New Roman" pitchFamily="18" charset="0"/>
              </a:rPr>
              <a:t>3</a:t>
            </a:r>
            <a:endParaRPr lang="en-GB" sz="2400" baseline="30000" dirty="0"/>
          </a:p>
        </p:txBody>
      </p:sp>
      <p:sp>
        <p:nvSpPr>
          <p:cNvPr id="121" name="Text Box 4"/>
          <p:cNvSpPr txBox="1">
            <a:spLocks noChangeArrowheads="1"/>
          </p:cNvSpPr>
          <p:nvPr/>
        </p:nvSpPr>
        <p:spPr bwMode="auto">
          <a:xfrm>
            <a:off x="2781093" y="4688971"/>
            <a:ext cx="33214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/>
              <a:t>+</a:t>
            </a:r>
          </a:p>
        </p:txBody>
      </p:sp>
      <p:sp>
        <p:nvSpPr>
          <p:cNvPr id="122" name="Text Box 6"/>
          <p:cNvSpPr txBox="1">
            <a:spLocks noChangeArrowheads="1"/>
          </p:cNvSpPr>
          <p:nvPr/>
        </p:nvSpPr>
        <p:spPr bwMode="auto">
          <a:xfrm>
            <a:off x="1762174" y="5743494"/>
            <a:ext cx="242887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6600"/>
                </a:solidFill>
              </a:rPr>
              <a:t>Multiplying by </a:t>
            </a:r>
            <a:r>
              <a:rPr lang="en-GB" sz="24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endParaRPr lang="en-US" sz="2400" i="1" dirty="0">
              <a:solidFill>
                <a:srgbClr val="FF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3" name="Text Box 6"/>
          <p:cNvSpPr txBox="1">
            <a:spLocks noChangeArrowheads="1"/>
          </p:cNvSpPr>
          <p:nvPr/>
        </p:nvSpPr>
        <p:spPr bwMode="auto">
          <a:xfrm>
            <a:off x="1862629" y="5753371"/>
            <a:ext cx="5929828" cy="501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2400" dirty="0">
                <a:solidFill>
                  <a:srgbClr val="FF6600"/>
                </a:solidFill>
              </a:rPr>
              <a:t>Move the lower row 1 place to the right </a:t>
            </a:r>
          </a:p>
        </p:txBody>
      </p:sp>
      <p:sp>
        <p:nvSpPr>
          <p:cNvPr id="126" name="Rectangle 9"/>
          <p:cNvSpPr>
            <a:spLocks noChangeArrowheads="1"/>
          </p:cNvSpPr>
          <p:nvPr/>
        </p:nvSpPr>
        <p:spPr bwMode="auto">
          <a:xfrm>
            <a:off x="1818909" y="5761468"/>
            <a:ext cx="5334000" cy="501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tabLst>
                <a:tab pos="1800225" algn="l"/>
                <a:tab pos="25209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1317625">
              <a:tabLst>
                <a:tab pos="1800225" algn="l"/>
                <a:tab pos="25209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431925">
              <a:tabLst>
                <a:tab pos="1800225" algn="l"/>
                <a:tab pos="25209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546225">
              <a:tabLst>
                <a:tab pos="1800225" algn="l"/>
                <a:tab pos="25209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tabLst>
                <a:tab pos="1800225" algn="l"/>
                <a:tab pos="25209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120000"/>
              </a:lnSpc>
              <a:buFont typeface="Wingdings" panose="05000000000000000000" pitchFamily="2" charset="2"/>
              <a:buNone/>
            </a:pPr>
            <a:r>
              <a:rPr lang="en-US" dirty="0">
                <a:solidFill>
                  <a:srgbClr val="FF6600"/>
                </a:solidFill>
                <a:latin typeface="+mn-lt"/>
              </a:rPr>
              <a:t>Subtracting the expressions gives</a:t>
            </a:r>
          </a:p>
        </p:txBody>
      </p:sp>
      <p:sp>
        <p:nvSpPr>
          <p:cNvPr id="44" name="Text Box 4"/>
          <p:cNvSpPr txBox="1">
            <a:spLocks noChangeArrowheads="1"/>
          </p:cNvSpPr>
          <p:nvPr/>
        </p:nvSpPr>
        <p:spPr bwMode="auto">
          <a:xfrm>
            <a:off x="4875589" y="4613057"/>
            <a:ext cx="88678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u</a:t>
            </a:r>
            <a:r>
              <a:rPr lang="en-GB" sz="2400" i="1" baseline="-25000" dirty="0">
                <a:latin typeface="Times New Roman" pitchFamily="18" charset="0"/>
              </a:rPr>
              <a:t>1 </a:t>
            </a:r>
            <a:r>
              <a:rPr lang="en-GB" sz="2400" i="1" dirty="0">
                <a:latin typeface="Times New Roman" pitchFamily="18" charset="0"/>
              </a:rPr>
              <a:t>r</a:t>
            </a:r>
            <a:r>
              <a:rPr lang="en-GB" sz="2400" i="1" baseline="30000" dirty="0">
                <a:latin typeface="Times New Roman" pitchFamily="18" charset="0"/>
              </a:rPr>
              <a:t>n-3</a:t>
            </a:r>
            <a:endParaRPr lang="en-GB" sz="2400" baseline="30000" dirty="0"/>
          </a:p>
        </p:txBody>
      </p:sp>
      <p:sp>
        <p:nvSpPr>
          <p:cNvPr id="45" name="Text Box 33"/>
          <p:cNvSpPr txBox="1">
            <a:spLocks noChangeArrowheads="1"/>
          </p:cNvSpPr>
          <p:nvPr/>
        </p:nvSpPr>
        <p:spPr bwMode="auto">
          <a:xfrm>
            <a:off x="5819454" y="4642076"/>
            <a:ext cx="3317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400" dirty="0"/>
              <a:t>+</a:t>
            </a:r>
            <a:endParaRPr lang="en-GB" sz="2400" dirty="0"/>
          </a:p>
        </p:txBody>
      </p:sp>
      <p:sp>
        <p:nvSpPr>
          <p:cNvPr id="46" name="Text Box 4"/>
          <p:cNvSpPr txBox="1">
            <a:spLocks noChangeArrowheads="1"/>
          </p:cNvSpPr>
          <p:nvPr/>
        </p:nvSpPr>
        <p:spPr bwMode="auto">
          <a:xfrm>
            <a:off x="1233130" y="5292949"/>
            <a:ext cx="44114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u</a:t>
            </a:r>
            <a:r>
              <a:rPr lang="en-GB" sz="2400" i="1" baseline="-25000" dirty="0">
                <a:latin typeface="Times New Roman" pitchFamily="18" charset="0"/>
              </a:rPr>
              <a:t>1</a:t>
            </a:r>
            <a:endParaRPr lang="en-GB" sz="2400" dirty="0"/>
          </a:p>
        </p:txBody>
      </p:sp>
      <p:sp>
        <p:nvSpPr>
          <p:cNvPr id="47" name="Text Box 28"/>
          <p:cNvSpPr txBox="1">
            <a:spLocks noChangeArrowheads="1"/>
          </p:cNvSpPr>
          <p:nvPr/>
        </p:nvSpPr>
        <p:spPr bwMode="auto">
          <a:xfrm>
            <a:off x="18092" y="5337363"/>
            <a:ext cx="132279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S</a:t>
            </a:r>
            <a:r>
              <a:rPr lang="en-GB" sz="2400" i="1" baseline="-25000" dirty="0">
                <a:latin typeface="Times New Roman" pitchFamily="18" charset="0"/>
              </a:rPr>
              <a:t>n</a:t>
            </a:r>
            <a:r>
              <a:rPr lang="en-GB" sz="2400" i="1" dirty="0">
                <a:latin typeface="Times New Roman" pitchFamily="18" charset="0"/>
              </a:rPr>
              <a:t> - </a:t>
            </a:r>
            <a:r>
              <a:rPr lang="en-GB" sz="2400" i="1" dirty="0" err="1">
                <a:latin typeface="Times New Roman" pitchFamily="18" charset="0"/>
              </a:rPr>
              <a:t>rS</a:t>
            </a:r>
            <a:r>
              <a:rPr lang="en-GB" sz="2400" i="1" baseline="-25000" dirty="0" err="1">
                <a:latin typeface="Times New Roman" pitchFamily="18" charset="0"/>
              </a:rPr>
              <a:t>n</a:t>
            </a:r>
            <a:r>
              <a:rPr lang="en-GB" sz="2400" dirty="0"/>
              <a:t> =</a:t>
            </a:r>
          </a:p>
        </p:txBody>
      </p:sp>
      <p:sp>
        <p:nvSpPr>
          <p:cNvPr id="50" name="Text Box 4"/>
          <p:cNvSpPr txBox="1">
            <a:spLocks noChangeArrowheads="1"/>
          </p:cNvSpPr>
          <p:nvPr/>
        </p:nvSpPr>
        <p:spPr bwMode="auto">
          <a:xfrm>
            <a:off x="8082988" y="5298940"/>
            <a:ext cx="89479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- u</a:t>
            </a:r>
            <a:r>
              <a:rPr lang="en-GB" sz="2400" i="1" baseline="-25000" dirty="0">
                <a:latin typeface="Times New Roman" pitchFamily="18" charset="0"/>
              </a:rPr>
              <a:t>1 </a:t>
            </a:r>
            <a:r>
              <a:rPr lang="en-GB" sz="2400" i="1" dirty="0" err="1">
                <a:latin typeface="Times New Roman" pitchFamily="18" charset="0"/>
              </a:rPr>
              <a:t>r</a:t>
            </a:r>
            <a:r>
              <a:rPr lang="en-GB" sz="2400" i="1" baseline="30000" dirty="0" err="1">
                <a:latin typeface="Times New Roman" pitchFamily="18" charset="0"/>
              </a:rPr>
              <a:t>n</a:t>
            </a:r>
            <a:endParaRPr lang="en-GB" sz="2400" baseline="30000" dirty="0"/>
          </a:p>
        </p:txBody>
      </p:sp>
      <p:cxnSp>
        <p:nvCxnSpPr>
          <p:cNvPr id="3" name="Straight Connector 2"/>
          <p:cNvCxnSpPr/>
          <p:nvPr/>
        </p:nvCxnSpPr>
        <p:spPr>
          <a:xfrm flipH="1">
            <a:off x="2138561" y="4505857"/>
            <a:ext cx="487460" cy="517537"/>
          </a:xfrm>
          <a:prstGeom prst="line">
            <a:avLst/>
          </a:prstGeom>
          <a:ln w="34925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 flipH="1">
            <a:off x="3176070" y="4446332"/>
            <a:ext cx="470617" cy="513662"/>
          </a:xfrm>
          <a:prstGeom prst="line">
            <a:avLst/>
          </a:prstGeom>
          <a:ln w="34925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 flipH="1">
            <a:off x="4965126" y="4463765"/>
            <a:ext cx="486486" cy="498739"/>
          </a:xfrm>
          <a:prstGeom prst="line">
            <a:avLst/>
          </a:prstGeom>
          <a:ln w="34925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 flipH="1">
            <a:off x="6214673" y="4446332"/>
            <a:ext cx="504920" cy="504056"/>
          </a:xfrm>
          <a:prstGeom prst="line">
            <a:avLst/>
          </a:prstGeom>
          <a:ln w="34925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 flipH="1">
            <a:off x="7440714" y="4367630"/>
            <a:ext cx="603962" cy="504056"/>
          </a:xfrm>
          <a:prstGeom prst="line">
            <a:avLst/>
          </a:prstGeom>
          <a:ln w="34925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Line 9"/>
          <p:cNvSpPr>
            <a:spLocks noChangeShapeType="1"/>
          </p:cNvSpPr>
          <p:nvPr/>
        </p:nvSpPr>
        <p:spPr bwMode="auto">
          <a:xfrm>
            <a:off x="594279" y="5292949"/>
            <a:ext cx="8424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69" name="Text Box 4"/>
          <p:cNvSpPr txBox="1">
            <a:spLocks noChangeArrowheads="1"/>
          </p:cNvSpPr>
          <p:nvPr/>
        </p:nvSpPr>
        <p:spPr bwMode="auto">
          <a:xfrm>
            <a:off x="4083284" y="6259858"/>
            <a:ext cx="44114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u</a:t>
            </a:r>
            <a:r>
              <a:rPr lang="en-GB" sz="2400" i="1" baseline="-25000" dirty="0">
                <a:latin typeface="Times New Roman" pitchFamily="18" charset="0"/>
              </a:rPr>
              <a:t>1</a:t>
            </a:r>
            <a:endParaRPr lang="en-GB" sz="2400" dirty="0"/>
          </a:p>
        </p:txBody>
      </p:sp>
      <p:sp>
        <p:nvSpPr>
          <p:cNvPr id="70" name="Text Box 28"/>
          <p:cNvSpPr txBox="1">
            <a:spLocks noChangeArrowheads="1"/>
          </p:cNvSpPr>
          <p:nvPr/>
        </p:nvSpPr>
        <p:spPr bwMode="auto">
          <a:xfrm>
            <a:off x="2868246" y="6304272"/>
            <a:ext cx="132279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S</a:t>
            </a:r>
            <a:r>
              <a:rPr lang="en-GB" sz="2400" i="1" baseline="-25000" dirty="0">
                <a:latin typeface="Times New Roman" pitchFamily="18" charset="0"/>
              </a:rPr>
              <a:t>n</a:t>
            </a:r>
            <a:r>
              <a:rPr lang="en-GB" sz="2400" i="1" dirty="0">
                <a:latin typeface="Times New Roman" pitchFamily="18" charset="0"/>
              </a:rPr>
              <a:t> - </a:t>
            </a:r>
            <a:r>
              <a:rPr lang="en-GB" sz="2400" i="1" dirty="0" err="1">
                <a:latin typeface="Times New Roman" pitchFamily="18" charset="0"/>
              </a:rPr>
              <a:t>rS</a:t>
            </a:r>
            <a:r>
              <a:rPr lang="en-GB" sz="2400" i="1" baseline="-25000" dirty="0" err="1">
                <a:latin typeface="Times New Roman" pitchFamily="18" charset="0"/>
              </a:rPr>
              <a:t>n</a:t>
            </a:r>
            <a:r>
              <a:rPr lang="en-GB" sz="2400" dirty="0"/>
              <a:t> =</a:t>
            </a:r>
          </a:p>
        </p:txBody>
      </p:sp>
      <p:sp>
        <p:nvSpPr>
          <p:cNvPr id="71" name="Text Box 4"/>
          <p:cNvSpPr txBox="1">
            <a:spLocks noChangeArrowheads="1"/>
          </p:cNvSpPr>
          <p:nvPr/>
        </p:nvSpPr>
        <p:spPr bwMode="auto">
          <a:xfrm>
            <a:off x="4568150" y="6259857"/>
            <a:ext cx="89479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- u</a:t>
            </a:r>
            <a:r>
              <a:rPr lang="en-GB" sz="2400" i="1" baseline="-25000" dirty="0">
                <a:latin typeface="Times New Roman" pitchFamily="18" charset="0"/>
              </a:rPr>
              <a:t>1 </a:t>
            </a:r>
            <a:r>
              <a:rPr lang="en-GB" sz="2400" i="1" dirty="0" err="1">
                <a:latin typeface="Times New Roman" pitchFamily="18" charset="0"/>
              </a:rPr>
              <a:t>r</a:t>
            </a:r>
            <a:r>
              <a:rPr lang="en-GB" sz="2400" i="1" baseline="30000" dirty="0" err="1">
                <a:latin typeface="Times New Roman" pitchFamily="18" charset="0"/>
              </a:rPr>
              <a:t>n</a:t>
            </a:r>
            <a:endParaRPr lang="en-GB" sz="2400" baseline="30000" dirty="0"/>
          </a:p>
        </p:txBody>
      </p:sp>
      <p:sp>
        <p:nvSpPr>
          <p:cNvPr id="58" name="Rectangle 2">
            <a:extLst>
              <a:ext uri="{FF2B5EF4-FFF2-40B4-BE49-F238E27FC236}">
                <a16:creationId xmlns:a16="http://schemas.microsoft.com/office/drawing/2014/main" id="{2918F9B4-6CC4-4B93-9583-2F7ACA501799}"/>
              </a:ext>
            </a:extLst>
          </p:cNvPr>
          <p:cNvSpPr txBox="1">
            <a:spLocks noChangeArrowheads="1"/>
          </p:cNvSpPr>
          <p:nvPr/>
        </p:nvSpPr>
        <p:spPr>
          <a:xfrm>
            <a:off x="227528" y="137017"/>
            <a:ext cx="8229600" cy="492664"/>
          </a:xfrm>
          <a:prstGeom prst="rect">
            <a:avLst/>
          </a:prstGeom>
        </p:spPr>
        <p:txBody>
          <a:bodyPr bIns="91440" anchor="b" anchorCtr="0">
            <a:normAutofit fontScale="900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/>
              <a:t>The sum of a geometric series</a:t>
            </a:r>
            <a:endParaRPr lang="en-GB" sz="2800" dirty="0"/>
          </a:p>
        </p:txBody>
      </p:sp>
      <p:sp>
        <p:nvSpPr>
          <p:cNvPr id="2" name="Rectangle 1">
            <a:hlinkClick r:id="rId3"/>
            <a:extLst>
              <a:ext uri="{FF2B5EF4-FFF2-40B4-BE49-F238E27FC236}">
                <a16:creationId xmlns:a16="http://schemas.microsoft.com/office/drawing/2014/main" id="{EC7853C2-1219-4DE7-9B3F-29E315D46B52}"/>
              </a:ext>
            </a:extLst>
          </p:cNvPr>
          <p:cNvSpPr/>
          <p:nvPr/>
        </p:nvSpPr>
        <p:spPr>
          <a:xfrm>
            <a:off x="8070166" y="6142894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>
            <a:hlinkClick r:id="rId3"/>
            <a:extLst>
              <a:ext uri="{FF2B5EF4-FFF2-40B4-BE49-F238E27FC236}">
                <a16:creationId xmlns:a16="http://schemas.microsoft.com/office/drawing/2014/main" id="{FFCF8AF1-CECB-45D4-8909-40D1DA9967FB}"/>
              </a:ext>
            </a:extLst>
          </p:cNvPr>
          <p:cNvSpPr/>
          <p:nvPr/>
        </p:nvSpPr>
        <p:spPr>
          <a:xfrm>
            <a:off x="462476" y="6545034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1.85185E-6 L 0.10052 0.00116 " pathEditMode="relative" rAng="0" ptsTypes="AA">
                                      <p:cBhvr>
                                        <p:cTn id="158" dur="2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17" y="46"/>
                                    </p:animMotion>
                                  </p:childTnLst>
                                </p:cTn>
                              </p:par>
                              <p:par>
                                <p:cTn id="159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2.96296E-6 L 0.09844 0.00208 " pathEditMode="relative" rAng="0" ptsTypes="AA">
                                      <p:cBhvr>
                                        <p:cTn id="160" dur="20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913" y="93"/>
                                    </p:animMotion>
                                  </p:childTnLst>
                                </p:cTn>
                              </p:par>
                              <p:par>
                                <p:cTn id="161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4.44444E-6 L 0.11389 0.00254 " pathEditMode="relative" rAng="0" ptsTypes="AA">
                                      <p:cBhvr>
                                        <p:cTn id="162" dur="2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694" y="116"/>
                                    </p:animMotion>
                                  </p:childTnLst>
                                </p:cTn>
                              </p:par>
                              <p:par>
                                <p:cTn id="163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1.11111E-6 L 0.11285 0.00324 " pathEditMode="relative" rAng="0" ptsTypes="AA">
                                      <p:cBhvr>
                                        <p:cTn id="164" dur="20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642" y="162"/>
                                    </p:animMotion>
                                  </p:childTnLst>
                                </p:cTn>
                              </p:par>
                              <p:par>
                                <p:cTn id="165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4.07407E-6 L 0.19948 0.00023 " pathEditMode="relative" rAng="0" ptsTypes="AA">
                                      <p:cBhvr>
                                        <p:cTn id="166" dur="20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965" y="0"/>
                                    </p:animMotion>
                                  </p:childTnLst>
                                </p:cTn>
                              </p:par>
                              <p:par>
                                <p:cTn id="167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2.22222E-6 L 0.13455 -0.00972 " pathEditMode="relative" rAng="0" ptsTypes="AA">
                                      <p:cBhvr>
                                        <p:cTn id="168" dur="20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719" y="-486"/>
                                    </p:animMotion>
                                  </p:childTnLst>
                                </p:cTn>
                              </p:par>
                              <p:par>
                                <p:cTn id="169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1.85185E-6 L 0.13976 -0.00209 " pathEditMode="relative" rAng="0" ptsTypes="AA">
                                      <p:cBhvr>
                                        <p:cTn id="170" dur="20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979" y="-116"/>
                                    </p:animMotion>
                                  </p:childTnLst>
                                </p:cTn>
                              </p:par>
                              <p:par>
                                <p:cTn id="171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3.7037E-7 L 0.12361 -0.00208 " pathEditMode="relative" rAng="0" ptsTypes="AA">
                                      <p:cBhvr>
                                        <p:cTn id="172" dur="2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181" y="-116"/>
                                    </p:animMotion>
                                  </p:childTnLst>
                                </p:cTn>
                              </p:par>
                              <p:par>
                                <p:cTn id="173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2.22222E-6 L 0.12118 -0.00232 " pathEditMode="relative" rAng="0" ptsTypes="AA">
                                      <p:cBhvr>
                                        <p:cTn id="174" dur="20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059" y="-116"/>
                                    </p:animMotion>
                                  </p:childTnLst>
                                </p:cTn>
                              </p:par>
                              <p:par>
                                <p:cTn id="175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1.48148E-6 L 0.11007 0.00602 " pathEditMode="relative" rAng="0" ptsTypes="AA">
                                      <p:cBhvr>
                                        <p:cTn id="176" dur="2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503" y="301"/>
                                    </p:animMotion>
                                  </p:childTnLst>
                                </p:cTn>
                              </p:par>
                              <p:par>
                                <p:cTn id="177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9" fill="hold">
                            <p:stCondLst>
                              <p:cond delay="2000"/>
                            </p:stCondLst>
                            <p:childTnLst>
                              <p:par>
                                <p:cTn id="180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4" fill="hold">
                            <p:stCondLst>
                              <p:cond delay="2000"/>
                            </p:stCondLst>
                            <p:childTnLst>
                              <p:par>
                                <p:cTn id="18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8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>
                      <p:stCondLst>
                        <p:cond delay="indefinite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0" fill="hold">
                      <p:stCondLst>
                        <p:cond delay="indefinite"/>
                      </p:stCondLst>
                      <p:childTnLst>
                        <p:par>
                          <p:cTn id="211" fill="hold">
                            <p:stCondLst>
                              <p:cond delay="0"/>
                            </p:stCondLst>
                            <p:childTnLst>
                              <p:par>
                                <p:cTn id="2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>
                      <p:stCondLst>
                        <p:cond delay="indefinite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>
                      <p:stCondLst>
                        <p:cond delay="indefinite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2" fill="hold">
                      <p:stCondLst>
                        <p:cond delay="indefinite"/>
                      </p:stCondLst>
                      <p:childTnLst>
                        <p:par>
                          <p:cTn id="223" fill="hold">
                            <p:stCondLst>
                              <p:cond delay="0"/>
                            </p:stCondLst>
                            <p:childTnLst>
                              <p:par>
                                <p:cTn id="2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6" fill="hold">
                      <p:stCondLst>
                        <p:cond delay="indefinite"/>
                      </p:stCondLst>
                      <p:childTnLst>
                        <p:par>
                          <p:cTn id="227" fill="hold">
                            <p:stCondLst>
                              <p:cond delay="0"/>
                            </p:stCondLst>
                            <p:childTnLst>
                              <p:par>
                                <p:cTn id="2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0" fill="hold">
                      <p:stCondLst>
                        <p:cond delay="indefinite"/>
                      </p:stCondLst>
                      <p:childTnLst>
                        <p:par>
                          <p:cTn id="231" fill="hold">
                            <p:stCondLst>
                              <p:cond delay="0"/>
                            </p:stCondLst>
                            <p:childTnLst>
                              <p:par>
                                <p:cTn id="2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4" fill="hold">
                      <p:stCondLst>
                        <p:cond delay="indefinite"/>
                      </p:stCondLst>
                      <p:childTnLst>
                        <p:par>
                          <p:cTn id="235" fill="hold">
                            <p:stCondLst>
                              <p:cond delay="0"/>
                            </p:stCondLst>
                            <p:childTnLst>
                              <p:par>
                                <p:cTn id="2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8" fill="hold">
                      <p:stCondLst>
                        <p:cond delay="indefinite"/>
                      </p:stCondLst>
                      <p:childTnLst>
                        <p:par>
                          <p:cTn id="239" fill="hold">
                            <p:stCondLst>
                              <p:cond delay="0"/>
                            </p:stCondLst>
                            <p:childTnLst>
                              <p:par>
                                <p:cTn id="2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" grpId="0"/>
      <p:bldP spid="85" grpId="0"/>
      <p:bldP spid="86" grpId="0"/>
      <p:bldP spid="87" grpId="0"/>
      <p:bldP spid="88" grpId="0"/>
      <p:bldP spid="89" grpId="0"/>
      <p:bldP spid="90" grpId="0"/>
      <p:bldP spid="91" grpId="0"/>
      <p:bldP spid="92" grpId="0"/>
      <p:bldP spid="93" grpId="0"/>
      <p:bldP spid="94" grpId="0"/>
      <p:bldP spid="95" grpId="0"/>
      <p:bldP spid="96" grpId="0"/>
      <p:bldP spid="97" grpId="0"/>
      <p:bldP spid="98" grpId="0"/>
      <p:bldP spid="101" grpId="0"/>
      <p:bldP spid="102" grpId="0"/>
      <p:bldP spid="102" grpId="1"/>
      <p:bldP spid="103" grpId="0"/>
      <p:bldP spid="104" grpId="0"/>
      <p:bldP spid="104" grpId="1"/>
      <p:bldP spid="105" grpId="0"/>
      <p:bldP spid="105" grpId="1"/>
      <p:bldP spid="106" grpId="0"/>
      <p:bldP spid="106" grpId="1"/>
      <p:bldP spid="107" grpId="0"/>
      <p:bldP spid="107" grpId="1"/>
      <p:bldP spid="108" grpId="0"/>
      <p:bldP spid="108" grpId="1"/>
      <p:bldP spid="109" grpId="0"/>
      <p:bldP spid="110" grpId="0"/>
      <p:bldP spid="110" grpId="1"/>
      <p:bldP spid="111" grpId="0"/>
      <p:bldP spid="111" grpId="1"/>
      <p:bldP spid="112" grpId="0"/>
      <p:bldP spid="112" grpId="1"/>
      <p:bldP spid="113" grpId="0"/>
      <p:bldP spid="113" grpId="1"/>
      <p:bldP spid="115" grpId="0"/>
      <p:bldP spid="115" grpId="1"/>
      <p:bldP spid="116" grpId="0"/>
      <p:bldP spid="116" grpId="1"/>
      <p:bldP spid="117" grpId="0"/>
      <p:bldP spid="117" grpId="1"/>
      <p:bldP spid="119" grpId="0"/>
      <p:bldP spid="120" grpId="0"/>
      <p:bldP spid="120" grpId="1"/>
      <p:bldP spid="120" grpId="2"/>
      <p:bldP spid="121" grpId="0"/>
      <p:bldP spid="121" grpId="1"/>
      <p:bldP spid="121" grpId="2"/>
      <p:bldP spid="122" grpId="0"/>
      <p:bldP spid="122" grpId="1"/>
      <p:bldP spid="123" grpId="0"/>
      <p:bldP spid="123" grpId="1"/>
      <p:bldP spid="126" grpId="0"/>
      <p:bldP spid="44" grpId="0"/>
      <p:bldP spid="45" grpId="0"/>
      <p:bldP spid="46" grpId="0"/>
      <p:bldP spid="47" grpId="0"/>
      <p:bldP spid="50" grpId="0"/>
      <p:bldP spid="64" grpId="0" animBg="1"/>
      <p:bldP spid="69" grpId="0"/>
      <p:bldP spid="70" grpId="0"/>
      <p:bldP spid="7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Rectangle 16"/>
          <p:cNvSpPr>
            <a:spLocks noChangeArrowheads="1"/>
          </p:cNvSpPr>
          <p:nvPr/>
        </p:nvSpPr>
        <p:spPr bwMode="auto">
          <a:xfrm>
            <a:off x="4600342" y="5780610"/>
            <a:ext cx="3114235" cy="940674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GB" sz="2400"/>
          </a:p>
        </p:txBody>
      </p:sp>
      <p:sp>
        <p:nvSpPr>
          <p:cNvPr id="91" name="Rectangle 16"/>
          <p:cNvSpPr>
            <a:spLocks noChangeArrowheads="1"/>
          </p:cNvSpPr>
          <p:nvPr/>
        </p:nvSpPr>
        <p:spPr bwMode="auto">
          <a:xfrm>
            <a:off x="2897925" y="1640010"/>
            <a:ext cx="3114235" cy="1011244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GB" sz="2400"/>
          </a:p>
        </p:txBody>
      </p:sp>
      <p:sp>
        <p:nvSpPr>
          <p:cNvPr id="83353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7528" y="137017"/>
            <a:ext cx="8229600" cy="492664"/>
          </a:xfrm>
        </p:spPr>
        <p:txBody>
          <a:bodyPr>
            <a:normAutofit fontScale="90000"/>
          </a:bodyPr>
          <a:lstStyle/>
          <a:p>
            <a:r>
              <a:rPr lang="en-GB" sz="2800" dirty="0"/>
              <a:t>The sum of a geometric series</a:t>
            </a:r>
          </a:p>
        </p:txBody>
      </p:sp>
      <p:sp>
        <p:nvSpPr>
          <p:cNvPr id="73" name="Text Box 4"/>
          <p:cNvSpPr txBox="1">
            <a:spLocks noChangeArrowheads="1"/>
          </p:cNvSpPr>
          <p:nvPr/>
        </p:nvSpPr>
        <p:spPr bwMode="auto">
          <a:xfrm>
            <a:off x="3961666" y="571280"/>
            <a:ext cx="44114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u</a:t>
            </a:r>
            <a:r>
              <a:rPr lang="en-GB" sz="2400" i="1" baseline="-25000" dirty="0">
                <a:latin typeface="Times New Roman" pitchFamily="18" charset="0"/>
              </a:rPr>
              <a:t>1</a:t>
            </a:r>
            <a:endParaRPr lang="en-GB" sz="2400" dirty="0"/>
          </a:p>
        </p:txBody>
      </p:sp>
      <p:sp>
        <p:nvSpPr>
          <p:cNvPr id="80" name="Text Box 28"/>
          <p:cNvSpPr txBox="1">
            <a:spLocks noChangeArrowheads="1"/>
          </p:cNvSpPr>
          <p:nvPr/>
        </p:nvSpPr>
        <p:spPr bwMode="auto">
          <a:xfrm>
            <a:off x="2746628" y="600897"/>
            <a:ext cx="137409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S</a:t>
            </a:r>
            <a:r>
              <a:rPr lang="en-GB" sz="2400" i="1" baseline="-25000" dirty="0">
                <a:latin typeface="Times New Roman" pitchFamily="18" charset="0"/>
              </a:rPr>
              <a:t>n</a:t>
            </a:r>
            <a:r>
              <a:rPr lang="en-GB" sz="2400" i="1" dirty="0">
                <a:latin typeface="Times New Roman" pitchFamily="18" charset="0"/>
              </a:rPr>
              <a:t> – </a:t>
            </a:r>
            <a:r>
              <a:rPr lang="en-GB" sz="2400" i="1" dirty="0" err="1">
                <a:latin typeface="Times New Roman" pitchFamily="18" charset="0"/>
              </a:rPr>
              <a:t>rS</a:t>
            </a:r>
            <a:r>
              <a:rPr lang="en-GB" sz="2400" i="1" baseline="-25000" dirty="0" err="1">
                <a:latin typeface="Times New Roman" pitchFamily="18" charset="0"/>
              </a:rPr>
              <a:t>n</a:t>
            </a:r>
            <a:r>
              <a:rPr lang="en-GB" sz="2400" dirty="0"/>
              <a:t> =</a:t>
            </a:r>
          </a:p>
        </p:txBody>
      </p:sp>
      <p:sp>
        <p:nvSpPr>
          <p:cNvPr id="82" name="Text Box 4"/>
          <p:cNvSpPr txBox="1">
            <a:spLocks noChangeArrowheads="1"/>
          </p:cNvSpPr>
          <p:nvPr/>
        </p:nvSpPr>
        <p:spPr bwMode="auto">
          <a:xfrm>
            <a:off x="4446532" y="571279"/>
            <a:ext cx="94609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– u</a:t>
            </a:r>
            <a:r>
              <a:rPr lang="en-GB" sz="2400" i="1" baseline="-25000" dirty="0">
                <a:latin typeface="Times New Roman" pitchFamily="18" charset="0"/>
              </a:rPr>
              <a:t>1 </a:t>
            </a:r>
            <a:r>
              <a:rPr lang="en-GB" sz="2400" i="1" dirty="0" err="1">
                <a:latin typeface="Times New Roman" pitchFamily="18" charset="0"/>
              </a:rPr>
              <a:t>r</a:t>
            </a:r>
            <a:r>
              <a:rPr lang="en-GB" sz="2400" i="1" baseline="30000" dirty="0" err="1">
                <a:latin typeface="Times New Roman" pitchFamily="18" charset="0"/>
              </a:rPr>
              <a:t>n</a:t>
            </a:r>
            <a:endParaRPr lang="en-GB" sz="2400" baseline="30000" dirty="0"/>
          </a:p>
        </p:txBody>
      </p:sp>
      <p:sp>
        <p:nvSpPr>
          <p:cNvPr id="84" name="Text Box 4"/>
          <p:cNvSpPr txBox="1">
            <a:spLocks noChangeArrowheads="1"/>
          </p:cNvSpPr>
          <p:nvPr/>
        </p:nvSpPr>
        <p:spPr bwMode="auto">
          <a:xfrm>
            <a:off x="3956425" y="1104954"/>
            <a:ext cx="44114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u</a:t>
            </a:r>
            <a:r>
              <a:rPr lang="en-GB" sz="2400" i="1" baseline="-25000" dirty="0">
                <a:latin typeface="Times New Roman" pitchFamily="18" charset="0"/>
              </a:rPr>
              <a:t>1</a:t>
            </a:r>
            <a:endParaRPr lang="en-GB" sz="2400" dirty="0"/>
          </a:p>
        </p:txBody>
      </p:sp>
      <p:sp>
        <p:nvSpPr>
          <p:cNvPr id="85" name="Text Box 28"/>
          <p:cNvSpPr txBox="1">
            <a:spLocks noChangeArrowheads="1"/>
          </p:cNvSpPr>
          <p:nvPr/>
        </p:nvSpPr>
        <p:spPr bwMode="auto">
          <a:xfrm>
            <a:off x="2515796" y="1149368"/>
            <a:ext cx="155363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S</a:t>
            </a:r>
            <a:r>
              <a:rPr lang="en-GB" sz="2400" i="1" baseline="-25000" dirty="0">
                <a:latin typeface="Times New Roman" pitchFamily="18" charset="0"/>
              </a:rPr>
              <a:t>n</a:t>
            </a:r>
            <a:r>
              <a:rPr lang="en-GB" sz="2400" i="1" dirty="0">
                <a:latin typeface="Times New Roman" pitchFamily="18" charset="0"/>
              </a:rPr>
              <a:t> </a:t>
            </a:r>
            <a:r>
              <a:rPr lang="en-GB" sz="2400" dirty="0"/>
              <a:t>(1</a:t>
            </a:r>
            <a:r>
              <a:rPr lang="en-GB" sz="2400" i="1" dirty="0">
                <a:latin typeface="Times New Roman" pitchFamily="18" charset="0"/>
              </a:rPr>
              <a:t> – r</a:t>
            </a:r>
            <a:r>
              <a:rPr lang="en-GB" sz="2400" dirty="0"/>
              <a:t>) =</a:t>
            </a:r>
          </a:p>
        </p:txBody>
      </p:sp>
      <p:sp>
        <p:nvSpPr>
          <p:cNvPr id="86" name="Text Box 4"/>
          <p:cNvSpPr txBox="1">
            <a:spLocks noChangeArrowheads="1"/>
          </p:cNvSpPr>
          <p:nvPr/>
        </p:nvSpPr>
        <p:spPr bwMode="auto">
          <a:xfrm>
            <a:off x="4283968" y="1104953"/>
            <a:ext cx="107753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/>
              <a:t>(1</a:t>
            </a:r>
            <a:r>
              <a:rPr lang="en-US" sz="2400" i="1" dirty="0">
                <a:latin typeface="Times New Roman" pitchFamily="18" charset="0"/>
              </a:rPr>
              <a:t> </a:t>
            </a:r>
            <a:r>
              <a:rPr lang="en-GB" sz="2400" i="1" dirty="0">
                <a:latin typeface="Times New Roman" pitchFamily="18" charset="0"/>
              </a:rPr>
              <a:t>– </a:t>
            </a:r>
            <a:r>
              <a:rPr lang="en-GB" sz="2400" i="1" dirty="0" err="1">
                <a:latin typeface="Times New Roman" pitchFamily="18" charset="0"/>
              </a:rPr>
              <a:t>r</a:t>
            </a:r>
            <a:r>
              <a:rPr lang="en-GB" sz="2400" i="1" baseline="30000" dirty="0" err="1">
                <a:latin typeface="Times New Roman" pitchFamily="18" charset="0"/>
              </a:rPr>
              <a:t>n</a:t>
            </a:r>
            <a:r>
              <a:rPr lang="en-GB" sz="2400" dirty="0"/>
              <a:t>)</a:t>
            </a:r>
            <a:endParaRPr lang="en-GB" sz="2400" baseline="30000" dirty="0"/>
          </a:p>
        </p:txBody>
      </p:sp>
      <p:sp>
        <p:nvSpPr>
          <p:cNvPr id="87" name="Text Box 4"/>
          <p:cNvSpPr txBox="1">
            <a:spLocks noChangeArrowheads="1"/>
          </p:cNvSpPr>
          <p:nvPr/>
        </p:nvSpPr>
        <p:spPr bwMode="auto">
          <a:xfrm>
            <a:off x="3942777" y="1697040"/>
            <a:ext cx="44114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u</a:t>
            </a:r>
            <a:r>
              <a:rPr lang="en-GB" sz="2400" i="1" baseline="-25000" dirty="0">
                <a:latin typeface="Times New Roman" pitchFamily="18" charset="0"/>
              </a:rPr>
              <a:t>1</a:t>
            </a:r>
            <a:endParaRPr lang="en-GB" sz="2400" dirty="0"/>
          </a:p>
        </p:txBody>
      </p:sp>
      <p:sp>
        <p:nvSpPr>
          <p:cNvPr id="88" name="Text Box 28"/>
          <p:cNvSpPr txBox="1">
            <a:spLocks noChangeArrowheads="1"/>
          </p:cNvSpPr>
          <p:nvPr/>
        </p:nvSpPr>
        <p:spPr bwMode="auto">
          <a:xfrm>
            <a:off x="3224060" y="1880960"/>
            <a:ext cx="67518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S</a:t>
            </a:r>
            <a:r>
              <a:rPr lang="en-GB" sz="2400" i="1" baseline="-25000" dirty="0">
                <a:latin typeface="Times New Roman" pitchFamily="18" charset="0"/>
              </a:rPr>
              <a:t>n</a:t>
            </a:r>
            <a:r>
              <a:rPr lang="en-GB" sz="2400" i="1" dirty="0">
                <a:latin typeface="Times New Roman" pitchFamily="18" charset="0"/>
              </a:rPr>
              <a:t> </a:t>
            </a:r>
            <a:r>
              <a:rPr lang="en-GB" sz="2400" dirty="0"/>
              <a:t>=</a:t>
            </a:r>
          </a:p>
        </p:txBody>
      </p:sp>
      <p:sp>
        <p:nvSpPr>
          <p:cNvPr id="89" name="Text Box 4"/>
          <p:cNvSpPr txBox="1">
            <a:spLocks noChangeArrowheads="1"/>
          </p:cNvSpPr>
          <p:nvPr/>
        </p:nvSpPr>
        <p:spPr bwMode="auto">
          <a:xfrm>
            <a:off x="4270320" y="1697039"/>
            <a:ext cx="107753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/>
              <a:t>(1</a:t>
            </a:r>
            <a:r>
              <a:rPr lang="en-US" sz="2400" i="1" dirty="0">
                <a:latin typeface="Times New Roman" pitchFamily="18" charset="0"/>
              </a:rPr>
              <a:t> </a:t>
            </a:r>
            <a:r>
              <a:rPr lang="en-GB" sz="2400" i="1" dirty="0">
                <a:latin typeface="Times New Roman" pitchFamily="18" charset="0"/>
              </a:rPr>
              <a:t>– </a:t>
            </a:r>
            <a:r>
              <a:rPr lang="en-GB" sz="2400" i="1" dirty="0" err="1">
                <a:latin typeface="Times New Roman" pitchFamily="18" charset="0"/>
              </a:rPr>
              <a:t>r</a:t>
            </a:r>
            <a:r>
              <a:rPr lang="en-GB" sz="2400" i="1" baseline="30000" dirty="0" err="1">
                <a:latin typeface="Times New Roman" pitchFamily="18" charset="0"/>
              </a:rPr>
              <a:t>n</a:t>
            </a:r>
            <a:r>
              <a:rPr lang="en-GB" sz="2400" dirty="0"/>
              <a:t>)</a:t>
            </a:r>
            <a:endParaRPr lang="en-GB" sz="2400" baseline="30000" dirty="0"/>
          </a:p>
        </p:txBody>
      </p:sp>
      <p:sp>
        <p:nvSpPr>
          <p:cNvPr id="90" name="Text Box 28"/>
          <p:cNvSpPr txBox="1">
            <a:spLocks noChangeArrowheads="1"/>
          </p:cNvSpPr>
          <p:nvPr/>
        </p:nvSpPr>
        <p:spPr bwMode="auto">
          <a:xfrm>
            <a:off x="4069426" y="2158704"/>
            <a:ext cx="97494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/>
              <a:t>(1</a:t>
            </a:r>
            <a:r>
              <a:rPr lang="en-GB" sz="2400" i="1" dirty="0">
                <a:latin typeface="Times New Roman" pitchFamily="18" charset="0"/>
              </a:rPr>
              <a:t> – r</a:t>
            </a:r>
            <a:r>
              <a:rPr lang="en-GB" sz="2400" dirty="0"/>
              <a:t>)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3907093" y="2130140"/>
            <a:ext cx="136019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Text Box 4"/>
          <p:cNvSpPr txBox="1">
            <a:spLocks noChangeArrowheads="1"/>
          </p:cNvSpPr>
          <p:nvPr/>
        </p:nvSpPr>
        <p:spPr bwMode="auto">
          <a:xfrm>
            <a:off x="5695738" y="5738995"/>
            <a:ext cx="44114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u</a:t>
            </a:r>
            <a:r>
              <a:rPr lang="en-GB" sz="2400" i="1" baseline="-25000" dirty="0">
                <a:latin typeface="Times New Roman" pitchFamily="18" charset="0"/>
              </a:rPr>
              <a:t>1</a:t>
            </a:r>
            <a:endParaRPr lang="en-GB" sz="2400" dirty="0"/>
          </a:p>
        </p:txBody>
      </p:sp>
      <p:sp>
        <p:nvSpPr>
          <p:cNvPr id="93" name="Text Box 28"/>
          <p:cNvSpPr txBox="1">
            <a:spLocks noChangeArrowheads="1"/>
          </p:cNvSpPr>
          <p:nvPr/>
        </p:nvSpPr>
        <p:spPr bwMode="auto">
          <a:xfrm>
            <a:off x="4977021" y="5922915"/>
            <a:ext cx="67518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S</a:t>
            </a:r>
            <a:r>
              <a:rPr lang="en-GB" sz="2400" i="1" baseline="-25000" dirty="0">
                <a:latin typeface="Times New Roman" pitchFamily="18" charset="0"/>
              </a:rPr>
              <a:t>n</a:t>
            </a:r>
            <a:r>
              <a:rPr lang="en-GB" sz="2400" i="1" dirty="0">
                <a:latin typeface="Times New Roman" pitchFamily="18" charset="0"/>
              </a:rPr>
              <a:t> </a:t>
            </a:r>
            <a:r>
              <a:rPr lang="en-GB" sz="2400" dirty="0"/>
              <a:t>=</a:t>
            </a:r>
          </a:p>
        </p:txBody>
      </p:sp>
      <p:sp>
        <p:nvSpPr>
          <p:cNvPr id="94" name="Text Box 4"/>
          <p:cNvSpPr txBox="1">
            <a:spLocks noChangeArrowheads="1"/>
          </p:cNvSpPr>
          <p:nvPr/>
        </p:nvSpPr>
        <p:spPr bwMode="auto">
          <a:xfrm>
            <a:off x="6023281" y="5738994"/>
            <a:ext cx="107753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/>
              <a:t>(</a:t>
            </a:r>
            <a:r>
              <a:rPr lang="en-GB" sz="2400" i="1" dirty="0" err="1">
                <a:latin typeface="Times New Roman" pitchFamily="18" charset="0"/>
              </a:rPr>
              <a:t>r</a:t>
            </a:r>
            <a:r>
              <a:rPr lang="en-GB" sz="2400" i="1" baseline="30000" dirty="0" err="1">
                <a:latin typeface="Times New Roman" pitchFamily="18" charset="0"/>
              </a:rPr>
              <a:t>n</a:t>
            </a:r>
            <a:r>
              <a:rPr lang="en-US" sz="2400" i="1" dirty="0">
                <a:latin typeface="Times New Roman" pitchFamily="18" charset="0"/>
              </a:rPr>
              <a:t> </a:t>
            </a:r>
            <a:r>
              <a:rPr lang="en-GB" sz="2400" i="1" dirty="0">
                <a:latin typeface="Times New Roman" pitchFamily="18" charset="0"/>
              </a:rPr>
              <a:t>– </a:t>
            </a:r>
            <a:r>
              <a:rPr lang="en-US" sz="2400" dirty="0"/>
              <a:t>1</a:t>
            </a:r>
            <a:r>
              <a:rPr lang="en-GB" sz="2400" dirty="0"/>
              <a:t>)</a:t>
            </a:r>
            <a:endParaRPr lang="en-GB" sz="2400" baseline="30000" dirty="0"/>
          </a:p>
        </p:txBody>
      </p:sp>
      <p:sp>
        <p:nvSpPr>
          <p:cNvPr id="95" name="Text Box 28"/>
          <p:cNvSpPr txBox="1">
            <a:spLocks noChangeArrowheads="1"/>
          </p:cNvSpPr>
          <p:nvPr/>
        </p:nvSpPr>
        <p:spPr bwMode="auto">
          <a:xfrm>
            <a:off x="5822387" y="6200659"/>
            <a:ext cx="97494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/>
              <a:t>(</a:t>
            </a:r>
            <a:r>
              <a:rPr lang="en-GB" sz="2400" i="1" dirty="0">
                <a:latin typeface="Times New Roman" pitchFamily="18" charset="0"/>
              </a:rPr>
              <a:t>r – </a:t>
            </a:r>
            <a:r>
              <a:rPr lang="en-GB" sz="2400" dirty="0"/>
              <a:t>1)</a:t>
            </a:r>
          </a:p>
        </p:txBody>
      </p:sp>
      <p:cxnSp>
        <p:nvCxnSpPr>
          <p:cNvPr id="96" name="Straight Connector 95"/>
          <p:cNvCxnSpPr/>
          <p:nvPr/>
        </p:nvCxnSpPr>
        <p:spPr>
          <a:xfrm>
            <a:off x="5660054" y="6172095"/>
            <a:ext cx="136019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Rectangle 24"/>
          <p:cNvSpPr>
            <a:spLocks noChangeArrowheads="1"/>
          </p:cNvSpPr>
          <p:nvPr/>
        </p:nvSpPr>
        <p:spPr bwMode="auto">
          <a:xfrm>
            <a:off x="423774" y="2566993"/>
            <a:ext cx="7892641" cy="5724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>
              <a:tabLst>
                <a:tab pos="1800225" algn="l"/>
                <a:tab pos="25209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1317625">
              <a:tabLst>
                <a:tab pos="1800225" algn="l"/>
                <a:tab pos="25209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431925">
              <a:tabLst>
                <a:tab pos="1800225" algn="l"/>
                <a:tab pos="25209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546225">
              <a:tabLst>
                <a:tab pos="1800225" algn="l"/>
                <a:tab pos="25209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tabLst>
                <a:tab pos="1800225" algn="l"/>
                <a:tab pos="25209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120000"/>
              </a:lnSpc>
              <a:buFont typeface="Wingdings" panose="05000000000000000000" pitchFamily="2" charset="2"/>
              <a:buNone/>
            </a:pPr>
            <a:r>
              <a:rPr lang="en-US" dirty="0">
                <a:latin typeface="Comic Sans MS" panose="030F0702030302020204" pitchFamily="66" charset="0"/>
              </a:rPr>
              <a:t>This formula gives a negative denominator if </a:t>
            </a:r>
            <a:r>
              <a:rPr lang="en-US" sz="2600" i="1" dirty="0"/>
              <a:t>r</a:t>
            </a:r>
            <a:r>
              <a:rPr lang="en-US" sz="2600" dirty="0"/>
              <a:t>  &gt;  1</a:t>
            </a:r>
          </a:p>
        </p:txBody>
      </p:sp>
      <p:sp>
        <p:nvSpPr>
          <p:cNvPr id="100" name="Rectangle 38"/>
          <p:cNvSpPr>
            <a:spLocks noChangeArrowheads="1"/>
          </p:cNvSpPr>
          <p:nvPr/>
        </p:nvSpPr>
        <p:spPr bwMode="auto">
          <a:xfrm>
            <a:off x="291387" y="2950263"/>
            <a:ext cx="8852613" cy="9787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>
              <a:tabLst>
                <a:tab pos="1800225" algn="l"/>
                <a:tab pos="25209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1317625">
              <a:tabLst>
                <a:tab pos="1800225" algn="l"/>
                <a:tab pos="25209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431925">
              <a:tabLst>
                <a:tab pos="1800225" algn="l"/>
                <a:tab pos="25209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546225">
              <a:tabLst>
                <a:tab pos="1800225" algn="l"/>
                <a:tab pos="25209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tabLst>
                <a:tab pos="1800225" algn="l"/>
                <a:tab pos="25209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120000"/>
              </a:lnSpc>
              <a:buFont typeface="Wingdings" panose="05000000000000000000" pitchFamily="2" charset="2"/>
              <a:buNone/>
            </a:pPr>
            <a:r>
              <a:rPr lang="en-US" dirty="0">
                <a:latin typeface="Comic Sans MS" panose="030F0702030302020204" pitchFamily="66" charset="0"/>
              </a:rPr>
              <a:t>We are going to look for a formula that give us a positive value, we can subtract the first row from the second one</a:t>
            </a:r>
            <a:endParaRPr lang="en-US" sz="2600" dirty="0"/>
          </a:p>
        </p:txBody>
      </p:sp>
      <p:sp>
        <p:nvSpPr>
          <p:cNvPr id="27" name="Rectangle 38"/>
          <p:cNvSpPr>
            <a:spLocks noChangeArrowheads="1"/>
          </p:cNvSpPr>
          <p:nvPr/>
        </p:nvSpPr>
        <p:spPr bwMode="auto">
          <a:xfrm>
            <a:off x="5715000" y="612727"/>
            <a:ext cx="3429000" cy="3987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tabLst>
                <a:tab pos="1800225" algn="l"/>
                <a:tab pos="25209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1317625">
              <a:tabLst>
                <a:tab pos="1800225" algn="l"/>
                <a:tab pos="25209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431925">
              <a:tabLst>
                <a:tab pos="1800225" algn="l"/>
                <a:tab pos="25209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546225">
              <a:tabLst>
                <a:tab pos="1800225" algn="l"/>
                <a:tab pos="25209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tabLst>
                <a:tab pos="1800225" algn="l"/>
                <a:tab pos="25209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120000"/>
              </a:lnSpc>
              <a:buFont typeface="Wingdings" panose="05000000000000000000" pitchFamily="2" charset="2"/>
              <a:buNone/>
            </a:pPr>
            <a:r>
              <a:rPr lang="en-US" sz="1800" dirty="0">
                <a:solidFill>
                  <a:srgbClr val="FF6600"/>
                </a:solidFill>
                <a:latin typeface="Comic Sans MS" panose="030F0702030302020204" pitchFamily="66" charset="0"/>
              </a:rPr>
              <a:t>Removing the common factor</a:t>
            </a:r>
            <a:endParaRPr lang="en-US" sz="1800" dirty="0">
              <a:solidFill>
                <a:srgbClr val="FF6600"/>
              </a:solidFill>
            </a:endParaRPr>
          </a:p>
        </p:txBody>
      </p:sp>
      <p:sp>
        <p:nvSpPr>
          <p:cNvPr id="28" name="Rectangle 38"/>
          <p:cNvSpPr>
            <a:spLocks noChangeArrowheads="1"/>
          </p:cNvSpPr>
          <p:nvPr/>
        </p:nvSpPr>
        <p:spPr bwMode="auto">
          <a:xfrm>
            <a:off x="5686441" y="1091969"/>
            <a:ext cx="3429000" cy="4247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tabLst>
                <a:tab pos="1800225" algn="l"/>
                <a:tab pos="25209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1317625">
              <a:tabLst>
                <a:tab pos="1800225" algn="l"/>
                <a:tab pos="25209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431925">
              <a:tabLst>
                <a:tab pos="1800225" algn="l"/>
                <a:tab pos="25209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546225">
              <a:tabLst>
                <a:tab pos="1800225" algn="l"/>
                <a:tab pos="25209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tabLst>
                <a:tab pos="1800225" algn="l"/>
                <a:tab pos="25209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0225" algn="l"/>
                <a:tab pos="25209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120000"/>
              </a:lnSpc>
              <a:buFont typeface="Wingdings" panose="05000000000000000000" pitchFamily="2" charset="2"/>
              <a:buNone/>
            </a:pPr>
            <a:r>
              <a:rPr lang="en-US" sz="1800" dirty="0">
                <a:solidFill>
                  <a:srgbClr val="FF6600"/>
                </a:solidFill>
                <a:latin typeface="Comic Sans MS" panose="030F0702030302020204" pitchFamily="66" charset="0"/>
              </a:rPr>
              <a:t>Making </a:t>
            </a:r>
            <a:r>
              <a:rPr lang="en-US" sz="1800" i="1" dirty="0">
                <a:solidFill>
                  <a:srgbClr val="FF6600"/>
                </a:solidFill>
                <a:cs typeface="Times New Roman" panose="02020603050405020304" pitchFamily="18" charset="0"/>
              </a:rPr>
              <a:t>S</a:t>
            </a:r>
            <a:r>
              <a:rPr lang="en-US" sz="1800" i="1" baseline="-25000" dirty="0">
                <a:solidFill>
                  <a:srgbClr val="FF6600"/>
                </a:solidFill>
                <a:cs typeface="Times New Roman" panose="02020603050405020304" pitchFamily="18" charset="0"/>
              </a:rPr>
              <a:t>n</a:t>
            </a:r>
            <a:r>
              <a:rPr lang="en-US" sz="1800" dirty="0">
                <a:solidFill>
                  <a:srgbClr val="FF6600"/>
                </a:solidFill>
                <a:latin typeface="Comic Sans MS" panose="030F0702030302020204" pitchFamily="66" charset="0"/>
              </a:rPr>
              <a:t> the subject</a:t>
            </a:r>
            <a:endParaRPr lang="en-US" sz="1800" dirty="0">
              <a:solidFill>
                <a:srgbClr val="FF6600"/>
              </a:solidFill>
            </a:endParaRPr>
          </a:p>
        </p:txBody>
      </p:sp>
      <p:sp>
        <p:nvSpPr>
          <p:cNvPr id="29" name="Text Box 4"/>
          <p:cNvSpPr txBox="1">
            <a:spLocks noChangeArrowheads="1"/>
          </p:cNvSpPr>
          <p:nvPr/>
        </p:nvSpPr>
        <p:spPr bwMode="auto">
          <a:xfrm>
            <a:off x="1170220" y="3843699"/>
            <a:ext cx="44114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u</a:t>
            </a:r>
            <a:r>
              <a:rPr lang="en-GB" sz="2400" i="1" baseline="-25000" dirty="0">
                <a:latin typeface="Times New Roman" pitchFamily="18" charset="0"/>
              </a:rPr>
              <a:t>1</a:t>
            </a:r>
            <a:endParaRPr lang="en-GB" sz="2400" dirty="0"/>
          </a:p>
        </p:txBody>
      </p:sp>
      <p:sp>
        <p:nvSpPr>
          <p:cNvPr id="30" name="Text Box 28"/>
          <p:cNvSpPr txBox="1">
            <a:spLocks noChangeArrowheads="1"/>
          </p:cNvSpPr>
          <p:nvPr/>
        </p:nvSpPr>
        <p:spPr bwMode="auto">
          <a:xfrm>
            <a:off x="650248" y="3888113"/>
            <a:ext cx="7000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S</a:t>
            </a:r>
            <a:r>
              <a:rPr lang="en-GB" sz="2400" i="1" baseline="-25000" dirty="0">
                <a:latin typeface="Times New Roman" pitchFamily="18" charset="0"/>
              </a:rPr>
              <a:t>n</a:t>
            </a:r>
            <a:r>
              <a:rPr lang="en-GB" sz="2400" dirty="0"/>
              <a:t> =</a:t>
            </a:r>
          </a:p>
        </p:txBody>
      </p:sp>
      <p:sp>
        <p:nvSpPr>
          <p:cNvPr id="31" name="Text Box 4"/>
          <p:cNvSpPr txBox="1">
            <a:spLocks noChangeArrowheads="1"/>
          </p:cNvSpPr>
          <p:nvPr/>
        </p:nvSpPr>
        <p:spPr bwMode="auto">
          <a:xfrm>
            <a:off x="2101653" y="3879429"/>
            <a:ext cx="65274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u</a:t>
            </a:r>
            <a:r>
              <a:rPr lang="en-GB" sz="2400" i="1" baseline="-25000" dirty="0">
                <a:latin typeface="Times New Roman" pitchFamily="18" charset="0"/>
              </a:rPr>
              <a:t>1</a:t>
            </a:r>
            <a:r>
              <a:rPr lang="en-GB" sz="2400" dirty="0"/>
              <a:t> </a:t>
            </a:r>
            <a:r>
              <a:rPr lang="en-GB" sz="2400" i="1" dirty="0">
                <a:latin typeface="Times New Roman" pitchFamily="18" charset="0"/>
              </a:rPr>
              <a:t>r</a:t>
            </a:r>
            <a:endParaRPr lang="en-GB" sz="2400" dirty="0"/>
          </a:p>
        </p:txBody>
      </p:sp>
      <p:sp>
        <p:nvSpPr>
          <p:cNvPr id="32" name="Text Box 4"/>
          <p:cNvSpPr txBox="1">
            <a:spLocks noChangeArrowheads="1"/>
          </p:cNvSpPr>
          <p:nvPr/>
        </p:nvSpPr>
        <p:spPr bwMode="auto">
          <a:xfrm>
            <a:off x="3079181" y="3873646"/>
            <a:ext cx="75533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u</a:t>
            </a:r>
            <a:r>
              <a:rPr lang="en-GB" sz="2400" i="1" baseline="-25000" dirty="0">
                <a:latin typeface="Times New Roman" pitchFamily="18" charset="0"/>
              </a:rPr>
              <a:t>1</a:t>
            </a:r>
            <a:r>
              <a:rPr lang="en-GB" sz="2400" dirty="0"/>
              <a:t> </a:t>
            </a:r>
            <a:r>
              <a:rPr lang="en-GB" sz="2400" i="1" dirty="0">
                <a:latin typeface="Times New Roman" pitchFamily="18" charset="0"/>
              </a:rPr>
              <a:t>r</a:t>
            </a:r>
            <a:r>
              <a:rPr lang="en-GB" sz="2400" i="1" baseline="30000" dirty="0">
                <a:latin typeface="Times New Roman" pitchFamily="18" charset="0"/>
              </a:rPr>
              <a:t>2</a:t>
            </a:r>
            <a:endParaRPr lang="en-GB" sz="2400" baseline="30000" dirty="0"/>
          </a:p>
        </p:txBody>
      </p:sp>
      <p:sp>
        <p:nvSpPr>
          <p:cNvPr id="33" name="Text Box 4"/>
          <p:cNvSpPr txBox="1">
            <a:spLocks noChangeArrowheads="1"/>
          </p:cNvSpPr>
          <p:nvPr/>
        </p:nvSpPr>
        <p:spPr bwMode="auto">
          <a:xfrm>
            <a:off x="7325912" y="3849690"/>
            <a:ext cx="88678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u</a:t>
            </a:r>
            <a:r>
              <a:rPr lang="en-GB" sz="2400" i="1" baseline="-25000" dirty="0">
                <a:latin typeface="Times New Roman" pitchFamily="18" charset="0"/>
              </a:rPr>
              <a:t>1 </a:t>
            </a:r>
            <a:r>
              <a:rPr lang="en-GB" sz="2400" i="1" dirty="0">
                <a:latin typeface="Times New Roman" pitchFamily="18" charset="0"/>
              </a:rPr>
              <a:t>r</a:t>
            </a:r>
            <a:r>
              <a:rPr lang="en-GB" sz="2400" i="1" baseline="30000" dirty="0">
                <a:latin typeface="Times New Roman" pitchFamily="18" charset="0"/>
              </a:rPr>
              <a:t>n-1</a:t>
            </a:r>
            <a:endParaRPr lang="en-GB" sz="2400" baseline="30000" dirty="0"/>
          </a:p>
        </p:txBody>
      </p:sp>
      <p:sp>
        <p:nvSpPr>
          <p:cNvPr id="34" name="Text Box 4"/>
          <p:cNvSpPr txBox="1">
            <a:spLocks noChangeArrowheads="1"/>
          </p:cNvSpPr>
          <p:nvPr/>
        </p:nvSpPr>
        <p:spPr bwMode="auto">
          <a:xfrm>
            <a:off x="6138772" y="3838906"/>
            <a:ext cx="92685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u</a:t>
            </a:r>
            <a:r>
              <a:rPr lang="en-GB" sz="2400" i="1" baseline="-25000" dirty="0">
                <a:latin typeface="Times New Roman" pitchFamily="18" charset="0"/>
              </a:rPr>
              <a:t>1</a:t>
            </a:r>
            <a:r>
              <a:rPr lang="en-GB" sz="2400" dirty="0"/>
              <a:t> </a:t>
            </a:r>
            <a:r>
              <a:rPr lang="en-GB" sz="2400" i="1" dirty="0">
                <a:latin typeface="Times New Roman" pitchFamily="18" charset="0"/>
              </a:rPr>
              <a:t>r</a:t>
            </a:r>
            <a:r>
              <a:rPr lang="en-GB" sz="2400" i="1" baseline="30000" dirty="0">
                <a:latin typeface="Times New Roman" pitchFamily="18" charset="0"/>
              </a:rPr>
              <a:t>n-2</a:t>
            </a:r>
            <a:endParaRPr lang="en-GB" sz="2400" baseline="30000" dirty="0"/>
          </a:p>
        </p:txBody>
      </p:sp>
      <p:sp>
        <p:nvSpPr>
          <p:cNvPr id="35" name="Text Box 4"/>
          <p:cNvSpPr txBox="1">
            <a:spLocks noChangeArrowheads="1"/>
          </p:cNvSpPr>
          <p:nvPr/>
        </p:nvSpPr>
        <p:spPr bwMode="auto">
          <a:xfrm>
            <a:off x="4914636" y="3837516"/>
            <a:ext cx="92685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u</a:t>
            </a:r>
            <a:r>
              <a:rPr lang="en-GB" sz="2400" i="1" baseline="-25000" dirty="0">
                <a:latin typeface="Times New Roman" pitchFamily="18" charset="0"/>
              </a:rPr>
              <a:t>1</a:t>
            </a:r>
            <a:r>
              <a:rPr lang="en-GB" sz="2400" dirty="0"/>
              <a:t> </a:t>
            </a:r>
            <a:r>
              <a:rPr lang="en-GB" sz="2400" i="1" dirty="0">
                <a:latin typeface="Times New Roman" pitchFamily="18" charset="0"/>
              </a:rPr>
              <a:t>r</a:t>
            </a:r>
            <a:r>
              <a:rPr lang="en-GB" sz="2400" i="1" baseline="30000" dirty="0">
                <a:latin typeface="Times New Roman" pitchFamily="18" charset="0"/>
              </a:rPr>
              <a:t>n-3</a:t>
            </a:r>
            <a:endParaRPr lang="en-GB" sz="2400" baseline="30000" dirty="0"/>
          </a:p>
        </p:txBody>
      </p:sp>
      <p:sp>
        <p:nvSpPr>
          <p:cNvPr id="36" name="Text Box 4"/>
          <p:cNvSpPr txBox="1">
            <a:spLocks noChangeArrowheads="1"/>
          </p:cNvSpPr>
          <p:nvPr/>
        </p:nvSpPr>
        <p:spPr bwMode="auto">
          <a:xfrm>
            <a:off x="1818292" y="3838978"/>
            <a:ext cx="33214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/>
              <a:t>+</a:t>
            </a:r>
          </a:p>
        </p:txBody>
      </p:sp>
      <p:sp>
        <p:nvSpPr>
          <p:cNvPr id="37" name="Text Box 4"/>
          <p:cNvSpPr txBox="1">
            <a:spLocks noChangeArrowheads="1"/>
          </p:cNvSpPr>
          <p:nvPr/>
        </p:nvSpPr>
        <p:spPr bwMode="auto">
          <a:xfrm>
            <a:off x="2782294" y="3841593"/>
            <a:ext cx="33214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/>
              <a:t>+</a:t>
            </a:r>
          </a:p>
        </p:txBody>
      </p:sp>
      <p:sp>
        <p:nvSpPr>
          <p:cNvPr id="38" name="Text Box 4"/>
          <p:cNvSpPr txBox="1">
            <a:spLocks noChangeArrowheads="1"/>
          </p:cNvSpPr>
          <p:nvPr/>
        </p:nvSpPr>
        <p:spPr bwMode="auto">
          <a:xfrm>
            <a:off x="7074876" y="3841593"/>
            <a:ext cx="33214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/>
              <a:t>+</a:t>
            </a:r>
          </a:p>
        </p:txBody>
      </p:sp>
      <p:sp>
        <p:nvSpPr>
          <p:cNvPr id="39" name="Text Box 4"/>
          <p:cNvSpPr txBox="1">
            <a:spLocks noChangeArrowheads="1"/>
          </p:cNvSpPr>
          <p:nvPr/>
        </p:nvSpPr>
        <p:spPr bwMode="auto">
          <a:xfrm>
            <a:off x="5778732" y="3841593"/>
            <a:ext cx="33214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/>
              <a:t>+</a:t>
            </a:r>
          </a:p>
        </p:txBody>
      </p:sp>
      <p:sp>
        <p:nvSpPr>
          <p:cNvPr id="40" name="Text Box 4"/>
          <p:cNvSpPr txBox="1">
            <a:spLocks noChangeArrowheads="1"/>
          </p:cNvSpPr>
          <p:nvPr/>
        </p:nvSpPr>
        <p:spPr bwMode="auto">
          <a:xfrm>
            <a:off x="3834516" y="3853102"/>
            <a:ext cx="107914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/>
              <a:t>+ …… +</a:t>
            </a:r>
          </a:p>
        </p:txBody>
      </p:sp>
      <p:sp>
        <p:nvSpPr>
          <p:cNvPr id="47" name="Text Box 4"/>
          <p:cNvSpPr txBox="1">
            <a:spLocks noChangeArrowheads="1"/>
          </p:cNvSpPr>
          <p:nvPr/>
        </p:nvSpPr>
        <p:spPr bwMode="auto">
          <a:xfrm>
            <a:off x="8225278" y="4243228"/>
            <a:ext cx="76655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u</a:t>
            </a:r>
            <a:r>
              <a:rPr lang="en-GB" sz="2400" i="1" baseline="-25000" dirty="0">
                <a:latin typeface="Times New Roman" pitchFamily="18" charset="0"/>
              </a:rPr>
              <a:t>1  </a:t>
            </a:r>
            <a:r>
              <a:rPr lang="en-GB" sz="2400" i="1" dirty="0" err="1">
                <a:latin typeface="Times New Roman" pitchFamily="18" charset="0"/>
              </a:rPr>
              <a:t>r</a:t>
            </a:r>
            <a:r>
              <a:rPr lang="en-GB" sz="2400" i="1" baseline="30000" dirty="0" err="1">
                <a:latin typeface="Times New Roman" pitchFamily="18" charset="0"/>
              </a:rPr>
              <a:t>n</a:t>
            </a:r>
            <a:endParaRPr lang="en-GB" sz="2400" baseline="30000" dirty="0"/>
          </a:p>
        </p:txBody>
      </p:sp>
      <p:sp>
        <p:nvSpPr>
          <p:cNvPr id="48" name="Text Box 28"/>
          <p:cNvSpPr txBox="1">
            <a:spLocks noChangeArrowheads="1"/>
          </p:cNvSpPr>
          <p:nvPr/>
        </p:nvSpPr>
        <p:spPr bwMode="auto">
          <a:xfrm>
            <a:off x="522148" y="4314791"/>
            <a:ext cx="80983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 err="1">
                <a:latin typeface="Times New Roman" pitchFamily="18" charset="0"/>
              </a:rPr>
              <a:t>rS</a:t>
            </a:r>
            <a:r>
              <a:rPr lang="en-GB" sz="2400" i="1" baseline="-25000" dirty="0" err="1">
                <a:latin typeface="Times New Roman" pitchFamily="18" charset="0"/>
              </a:rPr>
              <a:t>n</a:t>
            </a:r>
            <a:r>
              <a:rPr lang="en-GB" sz="2400" dirty="0"/>
              <a:t> =</a:t>
            </a:r>
          </a:p>
        </p:txBody>
      </p:sp>
      <p:sp>
        <p:nvSpPr>
          <p:cNvPr id="49" name="Text Box 4"/>
          <p:cNvSpPr txBox="1">
            <a:spLocks noChangeArrowheads="1"/>
          </p:cNvSpPr>
          <p:nvPr/>
        </p:nvSpPr>
        <p:spPr bwMode="auto">
          <a:xfrm>
            <a:off x="2055919" y="4262838"/>
            <a:ext cx="65274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u</a:t>
            </a:r>
            <a:r>
              <a:rPr lang="en-GB" sz="2400" i="1" baseline="-25000" dirty="0">
                <a:latin typeface="Times New Roman" pitchFamily="18" charset="0"/>
              </a:rPr>
              <a:t>1</a:t>
            </a:r>
            <a:r>
              <a:rPr lang="en-GB" sz="2400" dirty="0"/>
              <a:t> </a:t>
            </a:r>
            <a:r>
              <a:rPr lang="en-GB" sz="2400" i="1" dirty="0">
                <a:latin typeface="Times New Roman" pitchFamily="18" charset="0"/>
              </a:rPr>
              <a:t>r</a:t>
            </a:r>
            <a:endParaRPr lang="en-GB" sz="2400" dirty="0"/>
          </a:p>
        </p:txBody>
      </p:sp>
      <p:sp>
        <p:nvSpPr>
          <p:cNvPr id="50" name="Text Box 4"/>
          <p:cNvSpPr txBox="1">
            <a:spLocks noChangeArrowheads="1"/>
          </p:cNvSpPr>
          <p:nvPr/>
        </p:nvSpPr>
        <p:spPr bwMode="auto">
          <a:xfrm>
            <a:off x="3099706" y="4228517"/>
            <a:ext cx="75533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u</a:t>
            </a:r>
            <a:r>
              <a:rPr lang="en-GB" sz="2400" i="1" baseline="-25000" dirty="0">
                <a:latin typeface="Times New Roman" pitchFamily="18" charset="0"/>
              </a:rPr>
              <a:t>1</a:t>
            </a:r>
            <a:r>
              <a:rPr lang="en-GB" sz="2400" dirty="0"/>
              <a:t> </a:t>
            </a:r>
            <a:r>
              <a:rPr lang="en-GB" sz="2400" i="1" dirty="0">
                <a:latin typeface="Times New Roman" pitchFamily="18" charset="0"/>
              </a:rPr>
              <a:t>r</a:t>
            </a:r>
            <a:r>
              <a:rPr lang="en-GB" sz="2400" i="1" baseline="30000" dirty="0">
                <a:latin typeface="Times New Roman" pitchFamily="18" charset="0"/>
              </a:rPr>
              <a:t>2</a:t>
            </a:r>
            <a:endParaRPr lang="en-GB" sz="2400" baseline="30000" dirty="0"/>
          </a:p>
        </p:txBody>
      </p:sp>
      <p:sp>
        <p:nvSpPr>
          <p:cNvPr id="51" name="Text Box 4"/>
          <p:cNvSpPr txBox="1">
            <a:spLocks noChangeArrowheads="1"/>
          </p:cNvSpPr>
          <p:nvPr/>
        </p:nvSpPr>
        <p:spPr bwMode="auto">
          <a:xfrm>
            <a:off x="7299304" y="4235590"/>
            <a:ext cx="88678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u</a:t>
            </a:r>
            <a:r>
              <a:rPr lang="en-GB" sz="2400" i="1" baseline="-25000" dirty="0">
                <a:latin typeface="Times New Roman" pitchFamily="18" charset="0"/>
              </a:rPr>
              <a:t>1 </a:t>
            </a:r>
            <a:r>
              <a:rPr lang="en-GB" sz="2400" i="1" dirty="0">
                <a:latin typeface="Times New Roman" pitchFamily="18" charset="0"/>
              </a:rPr>
              <a:t>r</a:t>
            </a:r>
            <a:r>
              <a:rPr lang="en-GB" sz="2400" i="1" baseline="30000" dirty="0">
                <a:latin typeface="Times New Roman" pitchFamily="18" charset="0"/>
              </a:rPr>
              <a:t>n-1</a:t>
            </a:r>
            <a:endParaRPr lang="en-GB" sz="2400" baseline="30000" dirty="0"/>
          </a:p>
        </p:txBody>
      </p:sp>
      <p:sp>
        <p:nvSpPr>
          <p:cNvPr id="52" name="Text Box 4"/>
          <p:cNvSpPr txBox="1">
            <a:spLocks noChangeArrowheads="1"/>
          </p:cNvSpPr>
          <p:nvPr/>
        </p:nvSpPr>
        <p:spPr bwMode="auto">
          <a:xfrm>
            <a:off x="6147585" y="4267713"/>
            <a:ext cx="92685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u</a:t>
            </a:r>
            <a:r>
              <a:rPr lang="en-GB" sz="2400" i="1" baseline="-25000" dirty="0">
                <a:latin typeface="Times New Roman" pitchFamily="18" charset="0"/>
              </a:rPr>
              <a:t>1</a:t>
            </a:r>
            <a:r>
              <a:rPr lang="en-GB" sz="2400" dirty="0"/>
              <a:t> </a:t>
            </a:r>
            <a:r>
              <a:rPr lang="en-GB" sz="2400" i="1" dirty="0">
                <a:latin typeface="Times New Roman" pitchFamily="18" charset="0"/>
              </a:rPr>
              <a:t>r</a:t>
            </a:r>
            <a:r>
              <a:rPr lang="en-GB" sz="2400" i="1" baseline="30000" dirty="0">
                <a:latin typeface="Times New Roman" pitchFamily="18" charset="0"/>
              </a:rPr>
              <a:t>n-2</a:t>
            </a:r>
            <a:endParaRPr lang="en-GB" sz="2400" baseline="30000" dirty="0"/>
          </a:p>
        </p:txBody>
      </p:sp>
      <p:sp>
        <p:nvSpPr>
          <p:cNvPr id="53" name="Text Box 4"/>
          <p:cNvSpPr txBox="1">
            <a:spLocks noChangeArrowheads="1"/>
          </p:cNvSpPr>
          <p:nvPr/>
        </p:nvSpPr>
        <p:spPr bwMode="auto">
          <a:xfrm>
            <a:off x="8008889" y="4267714"/>
            <a:ext cx="33214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/>
              <a:t>+</a:t>
            </a:r>
          </a:p>
        </p:txBody>
      </p:sp>
      <p:sp>
        <p:nvSpPr>
          <p:cNvPr id="54" name="Text Box 4"/>
          <p:cNvSpPr txBox="1">
            <a:spLocks noChangeArrowheads="1"/>
          </p:cNvSpPr>
          <p:nvPr/>
        </p:nvSpPr>
        <p:spPr bwMode="auto">
          <a:xfrm>
            <a:off x="2804469" y="4272931"/>
            <a:ext cx="33214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/>
              <a:t>+</a:t>
            </a:r>
          </a:p>
        </p:txBody>
      </p:sp>
      <p:sp>
        <p:nvSpPr>
          <p:cNvPr id="55" name="Text Box 4"/>
          <p:cNvSpPr txBox="1">
            <a:spLocks noChangeArrowheads="1"/>
          </p:cNvSpPr>
          <p:nvPr/>
        </p:nvSpPr>
        <p:spPr bwMode="auto">
          <a:xfrm>
            <a:off x="5819188" y="4264261"/>
            <a:ext cx="33214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/>
              <a:t>+</a:t>
            </a:r>
          </a:p>
        </p:txBody>
      </p:sp>
      <p:sp>
        <p:nvSpPr>
          <p:cNvPr id="56" name="Text Box 4"/>
          <p:cNvSpPr txBox="1">
            <a:spLocks noChangeArrowheads="1"/>
          </p:cNvSpPr>
          <p:nvPr/>
        </p:nvSpPr>
        <p:spPr bwMode="auto">
          <a:xfrm>
            <a:off x="3828102" y="4264261"/>
            <a:ext cx="107914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/>
              <a:t>+ …… +</a:t>
            </a:r>
          </a:p>
        </p:txBody>
      </p:sp>
      <p:sp>
        <p:nvSpPr>
          <p:cNvPr id="62" name="Text Box 4"/>
          <p:cNvSpPr txBox="1">
            <a:spLocks noChangeArrowheads="1"/>
          </p:cNvSpPr>
          <p:nvPr/>
        </p:nvSpPr>
        <p:spPr bwMode="auto">
          <a:xfrm>
            <a:off x="4915559" y="4207701"/>
            <a:ext cx="88678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u</a:t>
            </a:r>
            <a:r>
              <a:rPr lang="en-GB" sz="2400" i="1" baseline="-25000" dirty="0">
                <a:latin typeface="Times New Roman" pitchFamily="18" charset="0"/>
              </a:rPr>
              <a:t>1 </a:t>
            </a:r>
            <a:r>
              <a:rPr lang="en-GB" sz="2400" i="1" dirty="0">
                <a:latin typeface="Times New Roman" pitchFamily="18" charset="0"/>
              </a:rPr>
              <a:t>r</a:t>
            </a:r>
            <a:r>
              <a:rPr lang="en-GB" sz="2400" i="1" baseline="30000" dirty="0">
                <a:latin typeface="Times New Roman" pitchFamily="18" charset="0"/>
              </a:rPr>
              <a:t>n-3</a:t>
            </a:r>
            <a:endParaRPr lang="en-GB" sz="2400" baseline="30000" dirty="0"/>
          </a:p>
        </p:txBody>
      </p:sp>
      <p:sp>
        <p:nvSpPr>
          <p:cNvPr id="63" name="Text Box 33"/>
          <p:cNvSpPr txBox="1">
            <a:spLocks noChangeArrowheads="1"/>
          </p:cNvSpPr>
          <p:nvPr/>
        </p:nvSpPr>
        <p:spPr bwMode="auto">
          <a:xfrm>
            <a:off x="7060133" y="4262540"/>
            <a:ext cx="3317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400" dirty="0"/>
              <a:t>+</a:t>
            </a:r>
            <a:endParaRPr lang="en-GB" sz="2400" dirty="0"/>
          </a:p>
        </p:txBody>
      </p:sp>
      <p:sp>
        <p:nvSpPr>
          <p:cNvPr id="64" name="Text Box 4"/>
          <p:cNvSpPr txBox="1">
            <a:spLocks noChangeArrowheads="1"/>
          </p:cNvSpPr>
          <p:nvPr/>
        </p:nvSpPr>
        <p:spPr bwMode="auto">
          <a:xfrm>
            <a:off x="1098212" y="4913118"/>
            <a:ext cx="54373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-u</a:t>
            </a:r>
            <a:r>
              <a:rPr lang="en-GB" sz="2400" i="1" baseline="-25000" dirty="0">
                <a:latin typeface="Times New Roman" pitchFamily="18" charset="0"/>
              </a:rPr>
              <a:t>1</a:t>
            </a:r>
            <a:endParaRPr lang="en-GB" sz="2400" dirty="0"/>
          </a:p>
        </p:txBody>
      </p:sp>
      <p:sp>
        <p:nvSpPr>
          <p:cNvPr id="65" name="Text Box 28"/>
          <p:cNvSpPr txBox="1">
            <a:spLocks noChangeArrowheads="1"/>
          </p:cNvSpPr>
          <p:nvPr/>
        </p:nvSpPr>
        <p:spPr bwMode="auto">
          <a:xfrm>
            <a:off x="18092" y="4957532"/>
            <a:ext cx="115448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 err="1">
                <a:latin typeface="Times New Roman" pitchFamily="18" charset="0"/>
              </a:rPr>
              <a:t>rS</a:t>
            </a:r>
            <a:r>
              <a:rPr lang="en-GB" sz="2400" i="1" baseline="-25000" dirty="0" err="1">
                <a:latin typeface="Times New Roman" pitchFamily="18" charset="0"/>
              </a:rPr>
              <a:t>n</a:t>
            </a:r>
            <a:r>
              <a:rPr lang="en-GB" sz="2400" i="1" dirty="0">
                <a:latin typeface="Times New Roman" pitchFamily="18" charset="0"/>
              </a:rPr>
              <a:t>-S</a:t>
            </a:r>
            <a:r>
              <a:rPr lang="en-GB" sz="2400" i="1" baseline="-25000" dirty="0">
                <a:latin typeface="Times New Roman" pitchFamily="18" charset="0"/>
              </a:rPr>
              <a:t>n</a:t>
            </a:r>
            <a:r>
              <a:rPr lang="en-GB" sz="2400" i="1" dirty="0">
                <a:latin typeface="Times New Roman" pitchFamily="18" charset="0"/>
              </a:rPr>
              <a:t> </a:t>
            </a:r>
            <a:r>
              <a:rPr lang="en-GB" sz="2400" dirty="0"/>
              <a:t>=</a:t>
            </a:r>
          </a:p>
        </p:txBody>
      </p:sp>
      <p:sp>
        <p:nvSpPr>
          <p:cNvPr id="66" name="Text Box 4"/>
          <p:cNvSpPr txBox="1">
            <a:spLocks noChangeArrowheads="1"/>
          </p:cNvSpPr>
          <p:nvPr/>
        </p:nvSpPr>
        <p:spPr bwMode="auto">
          <a:xfrm>
            <a:off x="8082988" y="4919109"/>
            <a:ext cx="93968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/>
              <a:t>+</a:t>
            </a:r>
            <a:r>
              <a:rPr lang="en-GB" sz="2400" i="1" dirty="0">
                <a:latin typeface="Times New Roman" pitchFamily="18" charset="0"/>
              </a:rPr>
              <a:t> u</a:t>
            </a:r>
            <a:r>
              <a:rPr lang="en-GB" sz="2400" i="1" baseline="-25000" dirty="0">
                <a:latin typeface="Times New Roman" pitchFamily="18" charset="0"/>
              </a:rPr>
              <a:t>1 </a:t>
            </a:r>
            <a:r>
              <a:rPr lang="en-GB" sz="2400" i="1" dirty="0" err="1">
                <a:latin typeface="Times New Roman" pitchFamily="18" charset="0"/>
              </a:rPr>
              <a:t>r</a:t>
            </a:r>
            <a:r>
              <a:rPr lang="en-GB" sz="2400" i="1" baseline="30000" dirty="0" err="1">
                <a:latin typeface="Times New Roman" pitchFamily="18" charset="0"/>
              </a:rPr>
              <a:t>n</a:t>
            </a:r>
            <a:endParaRPr lang="en-GB" sz="2400" baseline="30000" dirty="0"/>
          </a:p>
        </p:txBody>
      </p:sp>
      <p:cxnSp>
        <p:nvCxnSpPr>
          <p:cNvPr id="67" name="Straight Connector 66"/>
          <p:cNvCxnSpPr/>
          <p:nvPr/>
        </p:nvCxnSpPr>
        <p:spPr>
          <a:xfrm flipH="1">
            <a:off x="2138561" y="4126026"/>
            <a:ext cx="487460" cy="517537"/>
          </a:xfrm>
          <a:prstGeom prst="line">
            <a:avLst/>
          </a:prstGeom>
          <a:ln w="34925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 flipH="1">
            <a:off x="3176070" y="4066501"/>
            <a:ext cx="470617" cy="513662"/>
          </a:xfrm>
          <a:prstGeom prst="line">
            <a:avLst/>
          </a:prstGeom>
          <a:ln w="34925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 flipH="1">
            <a:off x="4965126" y="4083934"/>
            <a:ext cx="486486" cy="498739"/>
          </a:xfrm>
          <a:prstGeom prst="line">
            <a:avLst/>
          </a:prstGeom>
          <a:ln w="34925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 flipH="1">
            <a:off x="6214673" y="4066501"/>
            <a:ext cx="504920" cy="504056"/>
          </a:xfrm>
          <a:prstGeom prst="line">
            <a:avLst/>
          </a:prstGeom>
          <a:ln w="34925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 flipH="1">
            <a:off x="7440714" y="3987799"/>
            <a:ext cx="603962" cy="504056"/>
          </a:xfrm>
          <a:prstGeom prst="line">
            <a:avLst/>
          </a:prstGeom>
          <a:ln w="34925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Line 9"/>
          <p:cNvSpPr>
            <a:spLocks noChangeShapeType="1"/>
          </p:cNvSpPr>
          <p:nvPr/>
        </p:nvSpPr>
        <p:spPr bwMode="auto">
          <a:xfrm>
            <a:off x="594279" y="4913118"/>
            <a:ext cx="8424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74" name="Text Box 4"/>
          <p:cNvSpPr txBox="1">
            <a:spLocks noChangeArrowheads="1"/>
          </p:cNvSpPr>
          <p:nvPr/>
        </p:nvSpPr>
        <p:spPr bwMode="auto">
          <a:xfrm>
            <a:off x="5677546" y="5217346"/>
            <a:ext cx="44114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u</a:t>
            </a:r>
            <a:r>
              <a:rPr lang="en-GB" sz="2400" i="1" baseline="-25000" dirty="0">
                <a:latin typeface="Times New Roman" pitchFamily="18" charset="0"/>
              </a:rPr>
              <a:t>1</a:t>
            </a:r>
            <a:endParaRPr lang="en-GB" sz="2400" dirty="0"/>
          </a:p>
        </p:txBody>
      </p:sp>
      <p:sp>
        <p:nvSpPr>
          <p:cNvPr id="75" name="Text Box 28"/>
          <p:cNvSpPr txBox="1">
            <a:spLocks noChangeArrowheads="1"/>
          </p:cNvSpPr>
          <p:nvPr/>
        </p:nvSpPr>
        <p:spPr bwMode="auto">
          <a:xfrm>
            <a:off x="4114069" y="5246964"/>
            <a:ext cx="157126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S</a:t>
            </a:r>
            <a:r>
              <a:rPr lang="en-GB" sz="2400" i="1" baseline="-25000" dirty="0">
                <a:latin typeface="Times New Roman" pitchFamily="18" charset="0"/>
              </a:rPr>
              <a:t>n</a:t>
            </a:r>
            <a:r>
              <a:rPr lang="en-GB" sz="2400" i="1" dirty="0">
                <a:latin typeface="Times New Roman" pitchFamily="18" charset="0"/>
              </a:rPr>
              <a:t> </a:t>
            </a:r>
            <a:r>
              <a:rPr lang="en-GB" sz="2400" dirty="0"/>
              <a:t>(</a:t>
            </a:r>
            <a:r>
              <a:rPr lang="en-GB" sz="2400" i="1" dirty="0">
                <a:latin typeface="Times New Roman" pitchFamily="18" charset="0"/>
              </a:rPr>
              <a:t>r</a:t>
            </a:r>
            <a:r>
              <a:rPr lang="en-GB" sz="2400" dirty="0"/>
              <a:t> </a:t>
            </a:r>
            <a:r>
              <a:rPr lang="en-GB" sz="2400" i="1" dirty="0">
                <a:latin typeface="Times New Roman" pitchFamily="18" charset="0"/>
              </a:rPr>
              <a:t>– </a:t>
            </a:r>
            <a:r>
              <a:rPr lang="en-GB" sz="2400" dirty="0"/>
              <a:t>1) =</a:t>
            </a:r>
          </a:p>
        </p:txBody>
      </p:sp>
      <p:sp>
        <p:nvSpPr>
          <p:cNvPr id="76" name="Text Box 4"/>
          <p:cNvSpPr txBox="1">
            <a:spLocks noChangeArrowheads="1"/>
          </p:cNvSpPr>
          <p:nvPr/>
        </p:nvSpPr>
        <p:spPr bwMode="auto">
          <a:xfrm>
            <a:off x="5977671" y="5238357"/>
            <a:ext cx="112883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/>
              <a:t>(</a:t>
            </a:r>
            <a:r>
              <a:rPr lang="en-GB" sz="2400" i="1" dirty="0" err="1">
                <a:latin typeface="Times New Roman" pitchFamily="18" charset="0"/>
              </a:rPr>
              <a:t>r</a:t>
            </a:r>
            <a:r>
              <a:rPr lang="en-GB" sz="2400" i="1" baseline="30000" dirty="0" err="1">
                <a:latin typeface="Times New Roman" pitchFamily="18" charset="0"/>
              </a:rPr>
              <a:t>n</a:t>
            </a:r>
            <a:r>
              <a:rPr lang="en-GB" sz="2400" i="1" baseline="30000" dirty="0">
                <a:latin typeface="Times New Roman" pitchFamily="18" charset="0"/>
              </a:rPr>
              <a:t> </a:t>
            </a:r>
            <a:r>
              <a:rPr lang="en-GB" sz="2400" i="1" dirty="0">
                <a:latin typeface="Times New Roman" pitchFamily="18" charset="0"/>
              </a:rPr>
              <a:t>– </a:t>
            </a:r>
            <a:r>
              <a:rPr lang="en-US" sz="2400" dirty="0"/>
              <a:t>1</a:t>
            </a:r>
            <a:r>
              <a:rPr lang="en-GB" sz="2400" dirty="0"/>
              <a:t>)</a:t>
            </a:r>
            <a:r>
              <a:rPr lang="en-GB" sz="2400" i="1" dirty="0">
                <a:latin typeface="Times New Roman" pitchFamily="18" charset="0"/>
              </a:rPr>
              <a:t> </a:t>
            </a:r>
            <a:endParaRPr lang="en-GB" sz="2400" baseline="30000" dirty="0"/>
          </a:p>
        </p:txBody>
      </p:sp>
      <p:sp>
        <p:nvSpPr>
          <p:cNvPr id="77" name="Text Box 4"/>
          <p:cNvSpPr txBox="1">
            <a:spLocks noChangeArrowheads="1"/>
          </p:cNvSpPr>
          <p:nvPr/>
        </p:nvSpPr>
        <p:spPr bwMode="auto">
          <a:xfrm>
            <a:off x="1215645" y="5542080"/>
            <a:ext cx="66396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u</a:t>
            </a:r>
            <a:r>
              <a:rPr lang="en-GB" sz="2400" i="1" baseline="-25000" dirty="0">
                <a:latin typeface="Times New Roman" pitchFamily="18" charset="0"/>
              </a:rPr>
              <a:t>1</a:t>
            </a:r>
            <a:r>
              <a:rPr lang="en-GB" sz="2400" i="1" dirty="0">
                <a:latin typeface="Times New Roman" pitchFamily="18" charset="0"/>
              </a:rPr>
              <a:t>r</a:t>
            </a:r>
            <a:r>
              <a:rPr lang="en-GB" sz="2400" i="1" baseline="30000" dirty="0">
                <a:latin typeface="Times New Roman" pitchFamily="18" charset="0"/>
              </a:rPr>
              <a:t>n</a:t>
            </a:r>
            <a:endParaRPr lang="en-GB" sz="2400" baseline="30000" dirty="0"/>
          </a:p>
        </p:txBody>
      </p:sp>
      <p:sp>
        <p:nvSpPr>
          <p:cNvPr id="78" name="Text Box 28"/>
          <p:cNvSpPr txBox="1">
            <a:spLocks noChangeArrowheads="1"/>
          </p:cNvSpPr>
          <p:nvPr/>
        </p:nvSpPr>
        <p:spPr bwMode="auto">
          <a:xfrm>
            <a:off x="607" y="5571697"/>
            <a:ext cx="120577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 err="1">
                <a:latin typeface="Times New Roman" pitchFamily="18" charset="0"/>
              </a:rPr>
              <a:t>rS</a:t>
            </a:r>
            <a:r>
              <a:rPr lang="en-GB" sz="2400" i="1" baseline="-25000" dirty="0" err="1">
                <a:latin typeface="Times New Roman" pitchFamily="18" charset="0"/>
              </a:rPr>
              <a:t>n</a:t>
            </a:r>
            <a:r>
              <a:rPr lang="en-GB" sz="2400" i="1" dirty="0">
                <a:latin typeface="Times New Roman" pitchFamily="18" charset="0"/>
              </a:rPr>
              <a:t>–S</a:t>
            </a:r>
            <a:r>
              <a:rPr lang="en-GB" sz="2400" i="1" baseline="-25000" dirty="0">
                <a:latin typeface="Times New Roman" pitchFamily="18" charset="0"/>
              </a:rPr>
              <a:t>n</a:t>
            </a:r>
            <a:r>
              <a:rPr lang="en-GB" sz="2400" i="1" dirty="0">
                <a:latin typeface="Times New Roman" pitchFamily="18" charset="0"/>
              </a:rPr>
              <a:t> </a:t>
            </a:r>
            <a:r>
              <a:rPr lang="en-GB" sz="2400" dirty="0"/>
              <a:t>=</a:t>
            </a:r>
          </a:p>
        </p:txBody>
      </p:sp>
      <p:sp>
        <p:nvSpPr>
          <p:cNvPr id="79" name="Text Box 4"/>
          <p:cNvSpPr txBox="1">
            <a:spLocks noChangeArrowheads="1"/>
          </p:cNvSpPr>
          <p:nvPr/>
        </p:nvSpPr>
        <p:spPr bwMode="auto">
          <a:xfrm>
            <a:off x="1929797" y="5542079"/>
            <a:ext cx="67197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– u</a:t>
            </a:r>
            <a:r>
              <a:rPr lang="en-GB" sz="2400" i="1" baseline="-25000" dirty="0">
                <a:latin typeface="Times New Roman" pitchFamily="18" charset="0"/>
              </a:rPr>
              <a:t>1</a:t>
            </a:r>
            <a:endParaRPr lang="en-GB" sz="2400" baseline="30000" dirty="0"/>
          </a:p>
        </p:txBody>
      </p:sp>
      <p:sp>
        <p:nvSpPr>
          <p:cNvPr id="2" name="Rectangle 1">
            <a:hlinkClick r:id="rId3"/>
            <a:extLst>
              <a:ext uri="{FF2B5EF4-FFF2-40B4-BE49-F238E27FC236}">
                <a16:creationId xmlns:a16="http://schemas.microsoft.com/office/drawing/2014/main" id="{2092B8C2-C2D3-4C95-80B6-268C44DEC214}"/>
              </a:ext>
            </a:extLst>
          </p:cNvPr>
          <p:cNvSpPr/>
          <p:nvPr/>
        </p:nvSpPr>
        <p:spPr>
          <a:xfrm>
            <a:off x="8070166" y="6142894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>
            <a:hlinkClick r:id="rId3"/>
            <a:extLst>
              <a:ext uri="{FF2B5EF4-FFF2-40B4-BE49-F238E27FC236}">
                <a16:creationId xmlns:a16="http://schemas.microsoft.com/office/drawing/2014/main" id="{9A7D029C-9DB9-4A6F-BF39-BD8A96DD5A25}"/>
              </a:ext>
            </a:extLst>
          </p:cNvPr>
          <p:cNvSpPr/>
          <p:nvPr/>
        </p:nvSpPr>
        <p:spPr>
          <a:xfrm>
            <a:off x="462476" y="6545034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8303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" grpId="0" animBg="1"/>
      <p:bldP spid="91" grpId="0" animBg="1"/>
      <p:bldP spid="73" grpId="0"/>
      <p:bldP spid="80" grpId="0"/>
      <p:bldP spid="82" grpId="0"/>
      <p:bldP spid="84" grpId="0"/>
      <p:bldP spid="85" grpId="0"/>
      <p:bldP spid="86" grpId="0"/>
      <p:bldP spid="87" grpId="0"/>
      <p:bldP spid="88" grpId="0"/>
      <p:bldP spid="89" grpId="0"/>
      <p:bldP spid="90" grpId="0"/>
      <p:bldP spid="92" grpId="0"/>
      <p:bldP spid="93" grpId="0"/>
      <p:bldP spid="94" grpId="0"/>
      <p:bldP spid="95" grpId="0"/>
      <p:bldP spid="99" grpId="0"/>
      <p:bldP spid="100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7" grpId="0"/>
      <p:bldP spid="48" grpId="0"/>
      <p:bldP spid="49" grpId="0"/>
      <p:bldP spid="50" grpId="0"/>
      <p:bldP spid="51" grpId="0"/>
      <p:bldP spid="52" grpId="0"/>
      <p:bldP spid="53" grpId="0"/>
      <p:bldP spid="54" grpId="0"/>
      <p:bldP spid="55" grpId="0"/>
      <p:bldP spid="56" grpId="0"/>
      <p:bldP spid="62" grpId="0"/>
      <p:bldP spid="63" grpId="0"/>
      <p:bldP spid="64" grpId="0"/>
      <p:bldP spid="65" grpId="0"/>
      <p:bldP spid="66" grpId="0"/>
      <p:bldP spid="72" grpId="0" animBg="1"/>
      <p:bldP spid="74" grpId="0"/>
      <p:bldP spid="75" grpId="0"/>
      <p:bldP spid="76" grpId="0"/>
      <p:bldP spid="77" grpId="0"/>
      <p:bldP spid="78" grpId="0"/>
      <p:bldP spid="7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7634" name="Text Box 2"/>
          <p:cNvSpPr txBox="1">
            <a:spLocks noChangeArrowheads="1"/>
          </p:cNvSpPr>
          <p:nvPr/>
        </p:nvSpPr>
        <p:spPr bwMode="auto">
          <a:xfrm>
            <a:off x="251520" y="1445875"/>
            <a:ext cx="8712968" cy="830997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GB" sz="2400" dirty="0"/>
              <a:t>Find the sum of the first 12 terms of the geometric series</a:t>
            </a:r>
          </a:p>
          <a:p>
            <a:pPr algn="ctr"/>
            <a:r>
              <a:rPr lang="en-GB" sz="2400" dirty="0"/>
              <a:t>2 + 6 + 18 + 54 + …</a:t>
            </a:r>
          </a:p>
        </p:txBody>
      </p:sp>
      <p:sp>
        <p:nvSpPr>
          <p:cNvPr id="837636" name="Text Box 4"/>
          <p:cNvSpPr txBox="1">
            <a:spLocks noChangeArrowheads="1"/>
          </p:cNvSpPr>
          <p:nvPr/>
        </p:nvSpPr>
        <p:spPr bwMode="auto">
          <a:xfrm>
            <a:off x="303213" y="3158228"/>
            <a:ext cx="399019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/>
              <a:t>Because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400" dirty="0"/>
              <a:t>  &gt;  1 we can use:</a:t>
            </a:r>
          </a:p>
        </p:txBody>
      </p:sp>
      <p:sp>
        <p:nvSpPr>
          <p:cNvPr id="837638" name="Text Box 6"/>
          <p:cNvSpPr txBox="1">
            <a:spLocks noChangeArrowheads="1"/>
          </p:cNvSpPr>
          <p:nvPr/>
        </p:nvSpPr>
        <p:spPr bwMode="auto">
          <a:xfrm>
            <a:off x="343675" y="2399824"/>
            <a:ext cx="752161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/>
              <a:t>This series is geometric with </a:t>
            </a:r>
            <a:r>
              <a:rPr lang="en-GB" sz="2400" i="1" dirty="0">
                <a:latin typeface="Times New Roman" pitchFamily="18" charset="0"/>
              </a:rPr>
              <a:t>u</a:t>
            </a:r>
            <a:r>
              <a:rPr lang="en-GB" sz="2400" i="1" baseline="-25000" dirty="0">
                <a:latin typeface="Times New Roman" pitchFamily="18" charset="0"/>
              </a:rPr>
              <a:t>1</a:t>
            </a:r>
            <a:r>
              <a:rPr lang="en-US" sz="2400" dirty="0"/>
              <a:t> = 2, </a:t>
            </a:r>
            <a:r>
              <a:rPr lang="en-US" sz="2400" i="1" dirty="0">
                <a:latin typeface="Times New Roman" pitchFamily="18" charset="0"/>
              </a:rPr>
              <a:t>r</a:t>
            </a:r>
            <a:r>
              <a:rPr lang="en-US" sz="2400" dirty="0"/>
              <a:t> = 3and </a:t>
            </a:r>
            <a:r>
              <a:rPr lang="en-US" sz="2400" i="1" dirty="0">
                <a:latin typeface="Times New Roman" pitchFamily="18" charset="0"/>
              </a:rPr>
              <a:t>n</a:t>
            </a:r>
            <a:r>
              <a:rPr lang="en-US" sz="2400" dirty="0"/>
              <a:t> = 12.</a:t>
            </a:r>
          </a:p>
        </p:txBody>
      </p:sp>
      <p:sp>
        <p:nvSpPr>
          <p:cNvPr id="837641" name="Text Box 9"/>
          <p:cNvSpPr txBox="1">
            <a:spLocks noChangeArrowheads="1"/>
          </p:cNvSpPr>
          <p:nvPr/>
        </p:nvSpPr>
        <p:spPr bwMode="auto">
          <a:xfrm>
            <a:off x="3541713" y="5996136"/>
            <a:ext cx="160011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/>
              <a:t>= </a:t>
            </a:r>
            <a:r>
              <a:rPr lang="en-US" sz="2400" dirty="0">
                <a:solidFill>
                  <a:srgbClr val="FF6600"/>
                </a:solidFill>
              </a:rPr>
              <a:t>531 440</a:t>
            </a:r>
          </a:p>
        </p:txBody>
      </p:sp>
      <p:sp>
        <p:nvSpPr>
          <p:cNvPr id="16" name="Text Box 4"/>
          <p:cNvSpPr txBox="1">
            <a:spLocks noChangeArrowheads="1"/>
          </p:cNvSpPr>
          <p:nvPr/>
        </p:nvSpPr>
        <p:spPr bwMode="auto">
          <a:xfrm>
            <a:off x="7418885" y="431077"/>
            <a:ext cx="44114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rgbClr val="0000FF"/>
                </a:solidFill>
                <a:latin typeface="Times New Roman" pitchFamily="18" charset="0"/>
              </a:rPr>
              <a:t>u</a:t>
            </a:r>
            <a:r>
              <a:rPr lang="en-GB" sz="2400" i="1" baseline="-25000" dirty="0">
                <a:solidFill>
                  <a:srgbClr val="0000FF"/>
                </a:solidFill>
                <a:latin typeface="Times New Roman" pitchFamily="18" charset="0"/>
              </a:rPr>
              <a:t>1</a:t>
            </a:r>
            <a:endParaRPr lang="en-GB" sz="2400" dirty="0">
              <a:solidFill>
                <a:srgbClr val="0000FF"/>
              </a:solidFill>
            </a:endParaRPr>
          </a:p>
        </p:txBody>
      </p:sp>
      <p:sp>
        <p:nvSpPr>
          <p:cNvPr id="17" name="Text Box 28"/>
          <p:cNvSpPr txBox="1">
            <a:spLocks noChangeArrowheads="1"/>
          </p:cNvSpPr>
          <p:nvPr/>
        </p:nvSpPr>
        <p:spPr bwMode="auto">
          <a:xfrm>
            <a:off x="6700168" y="614997"/>
            <a:ext cx="67518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rgbClr val="0000FF"/>
                </a:solidFill>
                <a:latin typeface="Times New Roman" pitchFamily="18" charset="0"/>
              </a:rPr>
              <a:t>S</a:t>
            </a:r>
            <a:r>
              <a:rPr lang="en-GB" sz="2400" i="1" baseline="-25000" dirty="0">
                <a:solidFill>
                  <a:srgbClr val="0000FF"/>
                </a:solidFill>
                <a:latin typeface="Times New Roman" pitchFamily="18" charset="0"/>
              </a:rPr>
              <a:t>n</a:t>
            </a:r>
            <a:r>
              <a:rPr lang="en-GB" sz="2400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GB" sz="2400" dirty="0">
                <a:solidFill>
                  <a:srgbClr val="0000FF"/>
                </a:solidFill>
              </a:rPr>
              <a:t>=</a:t>
            </a:r>
          </a:p>
        </p:txBody>
      </p:sp>
      <p:sp>
        <p:nvSpPr>
          <p:cNvPr id="18" name="Text Box 4"/>
          <p:cNvSpPr txBox="1">
            <a:spLocks noChangeArrowheads="1"/>
          </p:cNvSpPr>
          <p:nvPr/>
        </p:nvSpPr>
        <p:spPr bwMode="auto">
          <a:xfrm>
            <a:off x="7746428" y="431076"/>
            <a:ext cx="107753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(1</a:t>
            </a:r>
            <a:r>
              <a:rPr lang="en-US" sz="2400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GB" sz="2400" i="1" dirty="0">
                <a:solidFill>
                  <a:srgbClr val="0000FF"/>
                </a:solidFill>
                <a:latin typeface="Times New Roman" pitchFamily="18" charset="0"/>
              </a:rPr>
              <a:t>– </a:t>
            </a:r>
            <a:r>
              <a:rPr lang="en-GB" sz="2400" i="1" dirty="0" err="1">
                <a:solidFill>
                  <a:srgbClr val="0000FF"/>
                </a:solidFill>
                <a:latin typeface="Times New Roman" pitchFamily="18" charset="0"/>
              </a:rPr>
              <a:t>r</a:t>
            </a:r>
            <a:r>
              <a:rPr lang="en-GB" sz="2400" i="1" baseline="30000" dirty="0" err="1">
                <a:solidFill>
                  <a:srgbClr val="0000FF"/>
                </a:solidFill>
                <a:latin typeface="Times New Roman" pitchFamily="18" charset="0"/>
              </a:rPr>
              <a:t>n</a:t>
            </a:r>
            <a:r>
              <a:rPr lang="en-GB" sz="2400" dirty="0">
                <a:solidFill>
                  <a:srgbClr val="0000FF"/>
                </a:solidFill>
              </a:rPr>
              <a:t>)</a:t>
            </a:r>
            <a:endParaRPr lang="en-GB" sz="2400" baseline="30000" dirty="0">
              <a:solidFill>
                <a:srgbClr val="0000FF"/>
              </a:solidFill>
            </a:endParaRPr>
          </a:p>
        </p:txBody>
      </p:sp>
      <p:sp>
        <p:nvSpPr>
          <p:cNvPr id="19" name="Text Box 28"/>
          <p:cNvSpPr txBox="1">
            <a:spLocks noChangeArrowheads="1"/>
          </p:cNvSpPr>
          <p:nvPr/>
        </p:nvSpPr>
        <p:spPr bwMode="auto">
          <a:xfrm>
            <a:off x="7545534" y="892741"/>
            <a:ext cx="97494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00FF"/>
                </a:solidFill>
              </a:rPr>
              <a:t>(1</a:t>
            </a:r>
            <a:r>
              <a:rPr lang="en-GB" sz="2400" i="1" dirty="0">
                <a:solidFill>
                  <a:srgbClr val="0000FF"/>
                </a:solidFill>
                <a:latin typeface="Times New Roman" pitchFamily="18" charset="0"/>
              </a:rPr>
              <a:t> – r</a:t>
            </a:r>
            <a:r>
              <a:rPr lang="en-GB" sz="2400" dirty="0">
                <a:solidFill>
                  <a:srgbClr val="0000FF"/>
                </a:solidFill>
              </a:rPr>
              <a:t>)</a:t>
            </a:r>
          </a:p>
        </p:txBody>
      </p:sp>
      <p:cxnSp>
        <p:nvCxnSpPr>
          <p:cNvPr id="20" name="Straight Connector 19"/>
          <p:cNvCxnSpPr/>
          <p:nvPr/>
        </p:nvCxnSpPr>
        <p:spPr>
          <a:xfrm>
            <a:off x="7383201" y="864177"/>
            <a:ext cx="1360198" cy="0"/>
          </a:xfrm>
          <a:prstGeom prst="line">
            <a:avLst/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 Box 4"/>
          <p:cNvSpPr txBox="1">
            <a:spLocks noChangeArrowheads="1"/>
          </p:cNvSpPr>
          <p:nvPr/>
        </p:nvSpPr>
        <p:spPr bwMode="auto">
          <a:xfrm>
            <a:off x="718717" y="407423"/>
            <a:ext cx="44114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rgbClr val="006600"/>
                </a:solidFill>
                <a:latin typeface="Times New Roman" pitchFamily="18" charset="0"/>
              </a:rPr>
              <a:t>u</a:t>
            </a:r>
            <a:r>
              <a:rPr lang="en-GB" sz="2400" i="1" baseline="-25000" dirty="0">
                <a:solidFill>
                  <a:srgbClr val="006600"/>
                </a:solidFill>
                <a:latin typeface="Times New Roman" pitchFamily="18" charset="0"/>
              </a:rPr>
              <a:t>1</a:t>
            </a:r>
            <a:endParaRPr lang="en-GB" sz="2400" dirty="0">
              <a:solidFill>
                <a:srgbClr val="006600"/>
              </a:solidFill>
            </a:endParaRPr>
          </a:p>
        </p:txBody>
      </p:sp>
      <p:sp>
        <p:nvSpPr>
          <p:cNvPr id="22" name="Text Box 28"/>
          <p:cNvSpPr txBox="1">
            <a:spLocks noChangeArrowheads="1"/>
          </p:cNvSpPr>
          <p:nvPr/>
        </p:nvSpPr>
        <p:spPr bwMode="auto">
          <a:xfrm>
            <a:off x="0" y="591343"/>
            <a:ext cx="67518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rgbClr val="006600"/>
                </a:solidFill>
                <a:latin typeface="Times New Roman" pitchFamily="18" charset="0"/>
              </a:rPr>
              <a:t>S</a:t>
            </a:r>
            <a:r>
              <a:rPr lang="en-GB" sz="2400" i="1" baseline="-25000" dirty="0">
                <a:solidFill>
                  <a:srgbClr val="006600"/>
                </a:solidFill>
                <a:latin typeface="Times New Roman" pitchFamily="18" charset="0"/>
              </a:rPr>
              <a:t>n</a:t>
            </a:r>
            <a:r>
              <a:rPr lang="en-GB" sz="2400" i="1" dirty="0">
                <a:solidFill>
                  <a:srgbClr val="006600"/>
                </a:solidFill>
                <a:latin typeface="Times New Roman" pitchFamily="18" charset="0"/>
              </a:rPr>
              <a:t> </a:t>
            </a:r>
            <a:r>
              <a:rPr lang="en-GB" sz="2400" dirty="0">
                <a:solidFill>
                  <a:srgbClr val="006600"/>
                </a:solidFill>
              </a:rPr>
              <a:t>=</a:t>
            </a:r>
          </a:p>
        </p:txBody>
      </p:sp>
      <p:sp>
        <p:nvSpPr>
          <p:cNvPr id="23" name="Text Box 4"/>
          <p:cNvSpPr txBox="1">
            <a:spLocks noChangeArrowheads="1"/>
          </p:cNvSpPr>
          <p:nvPr/>
        </p:nvSpPr>
        <p:spPr bwMode="auto">
          <a:xfrm>
            <a:off x="1046260" y="407422"/>
            <a:ext cx="107753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6600"/>
                </a:solidFill>
              </a:rPr>
              <a:t>(</a:t>
            </a:r>
            <a:r>
              <a:rPr lang="en-GB" sz="2400" i="1" dirty="0" err="1">
                <a:solidFill>
                  <a:srgbClr val="006600"/>
                </a:solidFill>
                <a:latin typeface="Times New Roman" pitchFamily="18" charset="0"/>
              </a:rPr>
              <a:t>r</a:t>
            </a:r>
            <a:r>
              <a:rPr lang="en-GB" sz="2400" i="1" baseline="30000" dirty="0" err="1">
                <a:solidFill>
                  <a:srgbClr val="006600"/>
                </a:solidFill>
                <a:latin typeface="Times New Roman" pitchFamily="18" charset="0"/>
              </a:rPr>
              <a:t>n</a:t>
            </a:r>
            <a:r>
              <a:rPr lang="en-US" sz="2400" i="1" dirty="0">
                <a:solidFill>
                  <a:srgbClr val="006600"/>
                </a:solidFill>
                <a:latin typeface="Times New Roman" pitchFamily="18" charset="0"/>
              </a:rPr>
              <a:t> </a:t>
            </a:r>
            <a:r>
              <a:rPr lang="en-GB" sz="2400" i="1" dirty="0">
                <a:solidFill>
                  <a:srgbClr val="006600"/>
                </a:solidFill>
                <a:latin typeface="Times New Roman" pitchFamily="18" charset="0"/>
              </a:rPr>
              <a:t>– </a:t>
            </a:r>
            <a:r>
              <a:rPr lang="en-US" sz="2400" dirty="0">
                <a:solidFill>
                  <a:srgbClr val="006600"/>
                </a:solidFill>
              </a:rPr>
              <a:t>1</a:t>
            </a:r>
            <a:r>
              <a:rPr lang="en-GB" sz="2400" dirty="0">
                <a:solidFill>
                  <a:srgbClr val="006600"/>
                </a:solidFill>
              </a:rPr>
              <a:t>)</a:t>
            </a:r>
            <a:endParaRPr lang="en-GB" sz="2400" baseline="30000" dirty="0">
              <a:solidFill>
                <a:srgbClr val="006600"/>
              </a:solidFill>
            </a:endParaRPr>
          </a:p>
        </p:txBody>
      </p:sp>
      <p:sp>
        <p:nvSpPr>
          <p:cNvPr id="24" name="Text Box 28"/>
          <p:cNvSpPr txBox="1">
            <a:spLocks noChangeArrowheads="1"/>
          </p:cNvSpPr>
          <p:nvPr/>
        </p:nvSpPr>
        <p:spPr bwMode="auto">
          <a:xfrm>
            <a:off x="845366" y="869087"/>
            <a:ext cx="97494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6600"/>
                </a:solidFill>
              </a:rPr>
              <a:t>(</a:t>
            </a:r>
            <a:r>
              <a:rPr lang="en-GB" sz="2400" i="1" dirty="0">
                <a:solidFill>
                  <a:srgbClr val="006600"/>
                </a:solidFill>
                <a:latin typeface="Times New Roman" pitchFamily="18" charset="0"/>
              </a:rPr>
              <a:t>r – </a:t>
            </a:r>
            <a:r>
              <a:rPr lang="en-GB" sz="2400" dirty="0">
                <a:solidFill>
                  <a:srgbClr val="006600"/>
                </a:solidFill>
              </a:rPr>
              <a:t>1)</a:t>
            </a:r>
          </a:p>
        </p:txBody>
      </p:sp>
      <p:cxnSp>
        <p:nvCxnSpPr>
          <p:cNvPr id="25" name="Straight Connector 24"/>
          <p:cNvCxnSpPr/>
          <p:nvPr/>
        </p:nvCxnSpPr>
        <p:spPr>
          <a:xfrm>
            <a:off x="683033" y="840523"/>
            <a:ext cx="1360198" cy="0"/>
          </a:xfrm>
          <a:prstGeom prst="line">
            <a:avLst/>
          </a:prstGeom>
          <a:ln w="25400"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 Box 28"/>
          <p:cNvSpPr txBox="1">
            <a:spLocks noChangeArrowheads="1"/>
          </p:cNvSpPr>
          <p:nvPr/>
        </p:nvSpPr>
        <p:spPr bwMode="auto">
          <a:xfrm>
            <a:off x="3490804" y="3714445"/>
            <a:ext cx="67518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rgbClr val="006600"/>
                </a:solidFill>
                <a:latin typeface="Times New Roman" pitchFamily="18" charset="0"/>
              </a:rPr>
              <a:t>S</a:t>
            </a:r>
            <a:r>
              <a:rPr lang="en-GB" sz="2400" i="1" baseline="-25000" dirty="0">
                <a:solidFill>
                  <a:srgbClr val="006600"/>
                </a:solidFill>
                <a:latin typeface="Times New Roman" pitchFamily="18" charset="0"/>
              </a:rPr>
              <a:t>n</a:t>
            </a:r>
            <a:r>
              <a:rPr lang="en-GB" sz="2400" i="1" dirty="0">
                <a:solidFill>
                  <a:srgbClr val="006600"/>
                </a:solidFill>
                <a:latin typeface="Times New Roman" pitchFamily="18" charset="0"/>
              </a:rPr>
              <a:t> </a:t>
            </a:r>
            <a:r>
              <a:rPr lang="en-GB" sz="2400" dirty="0">
                <a:solidFill>
                  <a:srgbClr val="006600"/>
                </a:solidFill>
              </a:rPr>
              <a:t>=</a:t>
            </a:r>
          </a:p>
        </p:txBody>
      </p:sp>
      <p:sp>
        <p:nvSpPr>
          <p:cNvPr id="27" name="Text Box 4"/>
          <p:cNvSpPr txBox="1">
            <a:spLocks noChangeArrowheads="1"/>
          </p:cNvSpPr>
          <p:nvPr/>
        </p:nvSpPr>
        <p:spPr bwMode="auto">
          <a:xfrm>
            <a:off x="4537064" y="3530524"/>
            <a:ext cx="107753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6600"/>
                </a:solidFill>
              </a:rPr>
              <a:t>(</a:t>
            </a:r>
            <a:r>
              <a:rPr lang="en-GB" sz="2400" i="1" dirty="0" err="1">
                <a:solidFill>
                  <a:srgbClr val="006600"/>
                </a:solidFill>
                <a:latin typeface="Times New Roman" pitchFamily="18" charset="0"/>
              </a:rPr>
              <a:t>r</a:t>
            </a:r>
            <a:r>
              <a:rPr lang="en-GB" sz="2400" i="1" baseline="30000" dirty="0" err="1">
                <a:solidFill>
                  <a:srgbClr val="006600"/>
                </a:solidFill>
                <a:latin typeface="Times New Roman" pitchFamily="18" charset="0"/>
              </a:rPr>
              <a:t>n</a:t>
            </a:r>
            <a:r>
              <a:rPr lang="en-US" sz="2400" i="1" dirty="0">
                <a:solidFill>
                  <a:srgbClr val="006600"/>
                </a:solidFill>
                <a:latin typeface="Times New Roman" pitchFamily="18" charset="0"/>
              </a:rPr>
              <a:t> </a:t>
            </a:r>
            <a:r>
              <a:rPr lang="en-GB" sz="2400" i="1" dirty="0">
                <a:solidFill>
                  <a:srgbClr val="006600"/>
                </a:solidFill>
                <a:latin typeface="Times New Roman" pitchFamily="18" charset="0"/>
              </a:rPr>
              <a:t>– </a:t>
            </a:r>
            <a:r>
              <a:rPr lang="en-US" sz="2400" dirty="0">
                <a:solidFill>
                  <a:srgbClr val="006600"/>
                </a:solidFill>
              </a:rPr>
              <a:t>1</a:t>
            </a:r>
            <a:r>
              <a:rPr lang="en-GB" sz="2400" dirty="0">
                <a:solidFill>
                  <a:srgbClr val="006600"/>
                </a:solidFill>
              </a:rPr>
              <a:t>)</a:t>
            </a:r>
            <a:endParaRPr lang="en-GB" sz="2400" baseline="30000" dirty="0">
              <a:solidFill>
                <a:srgbClr val="006600"/>
              </a:solidFill>
            </a:endParaRPr>
          </a:p>
        </p:txBody>
      </p:sp>
      <p:sp>
        <p:nvSpPr>
          <p:cNvPr id="28" name="Text Box 28"/>
          <p:cNvSpPr txBox="1">
            <a:spLocks noChangeArrowheads="1"/>
          </p:cNvSpPr>
          <p:nvPr/>
        </p:nvSpPr>
        <p:spPr bwMode="auto">
          <a:xfrm>
            <a:off x="4336170" y="3992189"/>
            <a:ext cx="97494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6600"/>
                </a:solidFill>
              </a:rPr>
              <a:t>(</a:t>
            </a:r>
            <a:r>
              <a:rPr lang="en-GB" sz="2400" i="1" dirty="0">
                <a:solidFill>
                  <a:srgbClr val="006600"/>
                </a:solidFill>
                <a:latin typeface="Times New Roman" pitchFamily="18" charset="0"/>
              </a:rPr>
              <a:t>r – </a:t>
            </a:r>
            <a:r>
              <a:rPr lang="en-GB" sz="2400" dirty="0">
                <a:solidFill>
                  <a:srgbClr val="006600"/>
                </a:solidFill>
              </a:rPr>
              <a:t>1)</a:t>
            </a:r>
          </a:p>
        </p:txBody>
      </p:sp>
      <p:cxnSp>
        <p:nvCxnSpPr>
          <p:cNvPr id="29" name="Straight Connector 28"/>
          <p:cNvCxnSpPr/>
          <p:nvPr/>
        </p:nvCxnSpPr>
        <p:spPr>
          <a:xfrm>
            <a:off x="4173837" y="3963625"/>
            <a:ext cx="1360198" cy="0"/>
          </a:xfrm>
          <a:prstGeom prst="line">
            <a:avLst/>
          </a:prstGeom>
          <a:ln w="25400"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 Box 4"/>
          <p:cNvSpPr txBox="1">
            <a:spLocks noChangeArrowheads="1"/>
          </p:cNvSpPr>
          <p:nvPr/>
        </p:nvSpPr>
        <p:spPr bwMode="auto">
          <a:xfrm>
            <a:off x="4236444" y="3516103"/>
            <a:ext cx="44114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rgbClr val="006600"/>
                </a:solidFill>
                <a:latin typeface="Times New Roman" pitchFamily="18" charset="0"/>
              </a:rPr>
              <a:t>u</a:t>
            </a:r>
            <a:r>
              <a:rPr lang="en-GB" sz="2400" i="1" baseline="-25000" dirty="0">
                <a:solidFill>
                  <a:srgbClr val="006600"/>
                </a:solidFill>
                <a:latin typeface="Times New Roman" pitchFamily="18" charset="0"/>
              </a:rPr>
              <a:t>1</a:t>
            </a:r>
            <a:endParaRPr lang="en-GB" sz="2400" dirty="0">
              <a:solidFill>
                <a:srgbClr val="006600"/>
              </a:solidFill>
            </a:endParaRPr>
          </a:p>
        </p:txBody>
      </p:sp>
      <p:sp>
        <p:nvSpPr>
          <p:cNvPr id="31" name="Text Box 28"/>
          <p:cNvSpPr txBox="1">
            <a:spLocks noChangeArrowheads="1"/>
          </p:cNvSpPr>
          <p:nvPr/>
        </p:nvSpPr>
        <p:spPr bwMode="auto">
          <a:xfrm>
            <a:off x="3490804" y="4638711"/>
            <a:ext cx="67518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rgbClr val="006600"/>
                </a:solidFill>
                <a:latin typeface="Times New Roman" pitchFamily="18" charset="0"/>
              </a:rPr>
              <a:t>S</a:t>
            </a:r>
            <a:r>
              <a:rPr lang="en-GB" sz="2400" i="1" baseline="-25000" dirty="0">
                <a:solidFill>
                  <a:srgbClr val="006600"/>
                </a:solidFill>
                <a:latin typeface="Times New Roman" pitchFamily="18" charset="0"/>
              </a:rPr>
              <a:t>n</a:t>
            </a:r>
            <a:r>
              <a:rPr lang="en-GB" sz="2400" i="1" dirty="0">
                <a:solidFill>
                  <a:srgbClr val="006600"/>
                </a:solidFill>
                <a:latin typeface="Times New Roman" pitchFamily="18" charset="0"/>
              </a:rPr>
              <a:t> </a:t>
            </a:r>
            <a:r>
              <a:rPr lang="en-GB" sz="2400" dirty="0">
                <a:solidFill>
                  <a:srgbClr val="006600"/>
                </a:solidFill>
              </a:rPr>
              <a:t>=</a:t>
            </a:r>
          </a:p>
        </p:txBody>
      </p:sp>
      <p:sp>
        <p:nvSpPr>
          <p:cNvPr id="32" name="Text Box 4"/>
          <p:cNvSpPr txBox="1">
            <a:spLocks noChangeArrowheads="1"/>
          </p:cNvSpPr>
          <p:nvPr/>
        </p:nvSpPr>
        <p:spPr bwMode="auto">
          <a:xfrm>
            <a:off x="4537064" y="4454790"/>
            <a:ext cx="124745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6600"/>
                </a:solidFill>
              </a:rPr>
              <a:t>(3</a:t>
            </a:r>
            <a:r>
              <a:rPr lang="en-GB" sz="2400" i="1" baseline="30000" dirty="0">
                <a:solidFill>
                  <a:srgbClr val="006600"/>
                </a:solidFill>
                <a:latin typeface="Times New Roman" pitchFamily="18" charset="0"/>
              </a:rPr>
              <a:t>12</a:t>
            </a:r>
            <a:r>
              <a:rPr lang="en-US" sz="2400" i="1" dirty="0">
                <a:solidFill>
                  <a:srgbClr val="006600"/>
                </a:solidFill>
                <a:latin typeface="Times New Roman" pitchFamily="18" charset="0"/>
              </a:rPr>
              <a:t> </a:t>
            </a:r>
            <a:r>
              <a:rPr lang="en-GB" sz="2400" i="1" dirty="0">
                <a:solidFill>
                  <a:srgbClr val="006600"/>
                </a:solidFill>
                <a:latin typeface="Times New Roman" pitchFamily="18" charset="0"/>
              </a:rPr>
              <a:t>– </a:t>
            </a:r>
            <a:r>
              <a:rPr lang="en-US" sz="2400" dirty="0">
                <a:solidFill>
                  <a:srgbClr val="006600"/>
                </a:solidFill>
              </a:rPr>
              <a:t>1</a:t>
            </a:r>
            <a:r>
              <a:rPr lang="en-GB" sz="2400" dirty="0">
                <a:solidFill>
                  <a:srgbClr val="006600"/>
                </a:solidFill>
              </a:rPr>
              <a:t>)</a:t>
            </a:r>
            <a:endParaRPr lang="en-GB" sz="2400" baseline="30000" dirty="0">
              <a:solidFill>
                <a:srgbClr val="006600"/>
              </a:solidFill>
            </a:endParaRPr>
          </a:p>
        </p:txBody>
      </p:sp>
      <p:sp>
        <p:nvSpPr>
          <p:cNvPr id="33" name="Text Box 28"/>
          <p:cNvSpPr txBox="1">
            <a:spLocks noChangeArrowheads="1"/>
          </p:cNvSpPr>
          <p:nvPr/>
        </p:nvSpPr>
        <p:spPr bwMode="auto">
          <a:xfrm>
            <a:off x="4336170" y="4916455"/>
            <a:ext cx="104227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6600"/>
                </a:solidFill>
              </a:rPr>
              <a:t>(</a:t>
            </a:r>
            <a:r>
              <a:rPr lang="en-US" sz="2400" dirty="0">
                <a:solidFill>
                  <a:srgbClr val="006600"/>
                </a:solidFill>
              </a:rPr>
              <a:t>3</a:t>
            </a:r>
            <a:r>
              <a:rPr lang="en-GB" sz="2400" i="1" dirty="0">
                <a:solidFill>
                  <a:srgbClr val="006600"/>
                </a:solidFill>
                <a:latin typeface="Times New Roman" pitchFamily="18" charset="0"/>
              </a:rPr>
              <a:t> – </a:t>
            </a:r>
            <a:r>
              <a:rPr lang="en-GB" sz="2400" dirty="0">
                <a:solidFill>
                  <a:srgbClr val="006600"/>
                </a:solidFill>
              </a:rPr>
              <a:t>1)</a:t>
            </a:r>
          </a:p>
        </p:txBody>
      </p:sp>
      <p:cxnSp>
        <p:nvCxnSpPr>
          <p:cNvPr id="34" name="Straight Connector 33"/>
          <p:cNvCxnSpPr/>
          <p:nvPr/>
        </p:nvCxnSpPr>
        <p:spPr>
          <a:xfrm>
            <a:off x="4173837" y="4887891"/>
            <a:ext cx="1360198" cy="0"/>
          </a:xfrm>
          <a:prstGeom prst="line">
            <a:avLst/>
          </a:prstGeom>
          <a:ln w="25400"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 Box 4"/>
          <p:cNvSpPr txBox="1">
            <a:spLocks noChangeArrowheads="1"/>
          </p:cNvSpPr>
          <p:nvPr/>
        </p:nvSpPr>
        <p:spPr bwMode="auto">
          <a:xfrm>
            <a:off x="4236444" y="4440369"/>
            <a:ext cx="37221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6600"/>
                </a:solidFill>
              </a:rPr>
              <a:t>2</a:t>
            </a:r>
          </a:p>
        </p:txBody>
      </p:sp>
      <p:sp>
        <p:nvSpPr>
          <p:cNvPr id="36" name="Rectangle 2">
            <a:extLst>
              <a:ext uri="{FF2B5EF4-FFF2-40B4-BE49-F238E27FC236}">
                <a16:creationId xmlns:a16="http://schemas.microsoft.com/office/drawing/2014/main" id="{6EB0CE83-F539-4D8A-BF3E-0BC0517AB46D}"/>
              </a:ext>
            </a:extLst>
          </p:cNvPr>
          <p:cNvSpPr txBox="1">
            <a:spLocks noChangeArrowheads="1"/>
          </p:cNvSpPr>
          <p:nvPr/>
        </p:nvSpPr>
        <p:spPr>
          <a:xfrm>
            <a:off x="227528" y="137017"/>
            <a:ext cx="8229600" cy="492664"/>
          </a:xfrm>
          <a:prstGeom prst="rect">
            <a:avLst/>
          </a:prstGeom>
        </p:spPr>
        <p:txBody>
          <a:bodyPr bIns="91440" anchor="b" anchorCtr="0">
            <a:normAutofit fontScale="900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/>
              <a:t>The sum of a geometric series</a:t>
            </a:r>
            <a:endParaRPr lang="en-GB" sz="2800" dirty="0"/>
          </a:p>
        </p:txBody>
      </p:sp>
      <p:sp>
        <p:nvSpPr>
          <p:cNvPr id="2" name="Rectangle 1">
            <a:hlinkClick r:id="rId3"/>
            <a:extLst>
              <a:ext uri="{FF2B5EF4-FFF2-40B4-BE49-F238E27FC236}">
                <a16:creationId xmlns:a16="http://schemas.microsoft.com/office/drawing/2014/main" id="{81D51DDB-6AD6-47CA-AC8A-0339B93A240D}"/>
              </a:ext>
            </a:extLst>
          </p:cNvPr>
          <p:cNvSpPr/>
          <p:nvPr/>
        </p:nvSpPr>
        <p:spPr>
          <a:xfrm>
            <a:off x="8070166" y="6142894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>
            <a:hlinkClick r:id="rId3"/>
            <a:extLst>
              <a:ext uri="{FF2B5EF4-FFF2-40B4-BE49-F238E27FC236}">
                <a16:creationId xmlns:a16="http://schemas.microsoft.com/office/drawing/2014/main" id="{6ED265B8-E787-41FA-9C66-1A916A311D15}"/>
              </a:ext>
            </a:extLst>
          </p:cNvPr>
          <p:cNvSpPr/>
          <p:nvPr/>
        </p:nvSpPr>
        <p:spPr>
          <a:xfrm>
            <a:off x="462476" y="6545034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7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7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7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7636" grpId="0"/>
      <p:bldP spid="837638" grpId="0"/>
      <p:bldP spid="837641" grpId="0"/>
      <p:bldP spid="26" grpId="0"/>
      <p:bldP spid="27" grpId="0"/>
      <p:bldP spid="28" grpId="0"/>
      <p:bldP spid="30" grpId="0"/>
      <p:bldP spid="31" grpId="0"/>
      <p:bldP spid="32" grpId="0"/>
      <p:bldP spid="33" grpId="0"/>
      <p:bldP spid="3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7634" name="Text Box 2"/>
          <p:cNvSpPr txBox="1">
            <a:spLocks noChangeArrowheads="1"/>
          </p:cNvSpPr>
          <p:nvPr/>
        </p:nvSpPr>
        <p:spPr bwMode="auto">
          <a:xfrm>
            <a:off x="251520" y="1445875"/>
            <a:ext cx="8712968" cy="861774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GB" sz="2400" dirty="0"/>
              <a:t>Find the sum of the first 10 terms of the geometric series</a:t>
            </a:r>
          </a:p>
          <a:p>
            <a:pPr algn="ctr"/>
            <a:r>
              <a:rPr lang="en-US" sz="2400" dirty="0"/>
              <a:t>4  - 2 + 1 + </a:t>
            </a:r>
            <a:r>
              <a:rPr lang="en-GB" sz="2400" dirty="0"/>
              <a:t>…</a:t>
            </a:r>
          </a:p>
        </p:txBody>
      </p:sp>
      <p:sp>
        <p:nvSpPr>
          <p:cNvPr id="837636" name="Text Box 4"/>
          <p:cNvSpPr txBox="1">
            <a:spLocks noChangeArrowheads="1"/>
          </p:cNvSpPr>
          <p:nvPr/>
        </p:nvSpPr>
        <p:spPr bwMode="auto">
          <a:xfrm>
            <a:off x="303213" y="3158228"/>
            <a:ext cx="387157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/>
              <a:t>Because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400" dirty="0"/>
              <a:t>  &lt;  1 we can use:</a:t>
            </a:r>
          </a:p>
        </p:txBody>
      </p:sp>
      <p:sp>
        <p:nvSpPr>
          <p:cNvPr id="837638" name="Text Box 6"/>
          <p:cNvSpPr txBox="1">
            <a:spLocks noChangeArrowheads="1"/>
          </p:cNvSpPr>
          <p:nvPr/>
        </p:nvSpPr>
        <p:spPr bwMode="auto">
          <a:xfrm>
            <a:off x="343675" y="2399824"/>
            <a:ext cx="800571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/>
              <a:t>This series is geometric with </a:t>
            </a:r>
            <a:r>
              <a:rPr lang="en-GB" sz="2400" i="1" dirty="0">
                <a:latin typeface="Times New Roman" pitchFamily="18" charset="0"/>
              </a:rPr>
              <a:t>u</a:t>
            </a:r>
            <a:r>
              <a:rPr lang="en-GB" sz="2400" i="1" baseline="-25000" dirty="0">
                <a:latin typeface="Times New Roman" pitchFamily="18" charset="0"/>
              </a:rPr>
              <a:t>1</a:t>
            </a:r>
            <a:r>
              <a:rPr lang="en-US" sz="2400" dirty="0"/>
              <a:t> = 4, </a:t>
            </a:r>
            <a:r>
              <a:rPr lang="en-US" sz="2400" i="1" dirty="0">
                <a:latin typeface="Times New Roman" pitchFamily="18" charset="0"/>
              </a:rPr>
              <a:t>r</a:t>
            </a:r>
            <a:r>
              <a:rPr lang="en-US" sz="2400" dirty="0"/>
              <a:t> = -0.5 and </a:t>
            </a:r>
            <a:r>
              <a:rPr lang="en-US" sz="2400" i="1" dirty="0">
                <a:latin typeface="Times New Roman" pitchFamily="18" charset="0"/>
              </a:rPr>
              <a:t>n</a:t>
            </a:r>
            <a:r>
              <a:rPr lang="en-US" sz="2400" dirty="0"/>
              <a:t> = 10.</a:t>
            </a:r>
          </a:p>
        </p:txBody>
      </p:sp>
      <p:sp>
        <p:nvSpPr>
          <p:cNvPr id="837641" name="Text Box 9"/>
          <p:cNvSpPr txBox="1">
            <a:spLocks noChangeArrowheads="1"/>
          </p:cNvSpPr>
          <p:nvPr/>
        </p:nvSpPr>
        <p:spPr bwMode="auto">
          <a:xfrm>
            <a:off x="3541713" y="5996136"/>
            <a:ext cx="126028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/>
              <a:t>= </a:t>
            </a:r>
            <a:r>
              <a:rPr lang="en-US" sz="2400" dirty="0">
                <a:solidFill>
                  <a:srgbClr val="FF6600"/>
                </a:solidFill>
              </a:rPr>
              <a:t>2.664</a:t>
            </a:r>
          </a:p>
        </p:txBody>
      </p:sp>
      <p:sp>
        <p:nvSpPr>
          <p:cNvPr id="16" name="Text Box 4"/>
          <p:cNvSpPr txBox="1">
            <a:spLocks noChangeArrowheads="1"/>
          </p:cNvSpPr>
          <p:nvPr/>
        </p:nvSpPr>
        <p:spPr bwMode="auto">
          <a:xfrm>
            <a:off x="7418885" y="431077"/>
            <a:ext cx="44114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rgbClr val="0000FF"/>
                </a:solidFill>
                <a:latin typeface="Times New Roman" pitchFamily="18" charset="0"/>
              </a:rPr>
              <a:t>u</a:t>
            </a:r>
            <a:r>
              <a:rPr lang="en-GB" sz="2400" i="1" baseline="-25000" dirty="0">
                <a:solidFill>
                  <a:srgbClr val="0000FF"/>
                </a:solidFill>
                <a:latin typeface="Times New Roman" pitchFamily="18" charset="0"/>
              </a:rPr>
              <a:t>1</a:t>
            </a:r>
            <a:endParaRPr lang="en-GB" sz="2400" dirty="0">
              <a:solidFill>
                <a:srgbClr val="0000FF"/>
              </a:solidFill>
            </a:endParaRPr>
          </a:p>
        </p:txBody>
      </p:sp>
      <p:sp>
        <p:nvSpPr>
          <p:cNvPr id="17" name="Text Box 28"/>
          <p:cNvSpPr txBox="1">
            <a:spLocks noChangeArrowheads="1"/>
          </p:cNvSpPr>
          <p:nvPr/>
        </p:nvSpPr>
        <p:spPr bwMode="auto">
          <a:xfrm>
            <a:off x="6700168" y="614997"/>
            <a:ext cx="67518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rgbClr val="0000FF"/>
                </a:solidFill>
                <a:latin typeface="Times New Roman" pitchFamily="18" charset="0"/>
              </a:rPr>
              <a:t>S</a:t>
            </a:r>
            <a:r>
              <a:rPr lang="en-GB" sz="2400" i="1" baseline="-25000" dirty="0">
                <a:solidFill>
                  <a:srgbClr val="0000FF"/>
                </a:solidFill>
                <a:latin typeface="Times New Roman" pitchFamily="18" charset="0"/>
              </a:rPr>
              <a:t>n</a:t>
            </a:r>
            <a:r>
              <a:rPr lang="en-GB" sz="2400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GB" sz="2400" dirty="0">
                <a:solidFill>
                  <a:srgbClr val="0000FF"/>
                </a:solidFill>
              </a:rPr>
              <a:t>=</a:t>
            </a:r>
          </a:p>
        </p:txBody>
      </p:sp>
      <p:sp>
        <p:nvSpPr>
          <p:cNvPr id="18" name="Text Box 4"/>
          <p:cNvSpPr txBox="1">
            <a:spLocks noChangeArrowheads="1"/>
          </p:cNvSpPr>
          <p:nvPr/>
        </p:nvSpPr>
        <p:spPr bwMode="auto">
          <a:xfrm>
            <a:off x="7746428" y="431076"/>
            <a:ext cx="107753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(1</a:t>
            </a:r>
            <a:r>
              <a:rPr lang="en-US" sz="2400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GB" sz="2400" i="1" dirty="0">
                <a:solidFill>
                  <a:srgbClr val="0000FF"/>
                </a:solidFill>
                <a:latin typeface="Times New Roman" pitchFamily="18" charset="0"/>
              </a:rPr>
              <a:t>– </a:t>
            </a:r>
            <a:r>
              <a:rPr lang="en-GB" sz="2400" i="1" dirty="0" err="1">
                <a:solidFill>
                  <a:srgbClr val="0000FF"/>
                </a:solidFill>
                <a:latin typeface="Times New Roman" pitchFamily="18" charset="0"/>
              </a:rPr>
              <a:t>r</a:t>
            </a:r>
            <a:r>
              <a:rPr lang="en-GB" sz="2400" i="1" baseline="30000" dirty="0" err="1">
                <a:solidFill>
                  <a:srgbClr val="0000FF"/>
                </a:solidFill>
                <a:latin typeface="Times New Roman" pitchFamily="18" charset="0"/>
              </a:rPr>
              <a:t>n</a:t>
            </a:r>
            <a:r>
              <a:rPr lang="en-GB" sz="2400" dirty="0">
                <a:solidFill>
                  <a:srgbClr val="0000FF"/>
                </a:solidFill>
              </a:rPr>
              <a:t>)</a:t>
            </a:r>
            <a:endParaRPr lang="en-GB" sz="2400" baseline="30000" dirty="0">
              <a:solidFill>
                <a:srgbClr val="0000FF"/>
              </a:solidFill>
            </a:endParaRPr>
          </a:p>
        </p:txBody>
      </p:sp>
      <p:sp>
        <p:nvSpPr>
          <p:cNvPr id="19" name="Text Box 28"/>
          <p:cNvSpPr txBox="1">
            <a:spLocks noChangeArrowheads="1"/>
          </p:cNvSpPr>
          <p:nvPr/>
        </p:nvSpPr>
        <p:spPr bwMode="auto">
          <a:xfrm>
            <a:off x="7545534" y="892741"/>
            <a:ext cx="97494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00FF"/>
                </a:solidFill>
              </a:rPr>
              <a:t>(1</a:t>
            </a:r>
            <a:r>
              <a:rPr lang="en-GB" sz="2400" i="1" dirty="0">
                <a:solidFill>
                  <a:srgbClr val="0000FF"/>
                </a:solidFill>
                <a:latin typeface="Times New Roman" pitchFamily="18" charset="0"/>
              </a:rPr>
              <a:t> – r</a:t>
            </a:r>
            <a:r>
              <a:rPr lang="en-GB" sz="2400" dirty="0">
                <a:solidFill>
                  <a:srgbClr val="0000FF"/>
                </a:solidFill>
              </a:rPr>
              <a:t>)</a:t>
            </a:r>
          </a:p>
        </p:txBody>
      </p:sp>
      <p:cxnSp>
        <p:nvCxnSpPr>
          <p:cNvPr id="20" name="Straight Connector 19"/>
          <p:cNvCxnSpPr/>
          <p:nvPr/>
        </p:nvCxnSpPr>
        <p:spPr>
          <a:xfrm>
            <a:off x="7383201" y="864177"/>
            <a:ext cx="1360198" cy="0"/>
          </a:xfrm>
          <a:prstGeom prst="line">
            <a:avLst/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 Box 4"/>
          <p:cNvSpPr txBox="1">
            <a:spLocks noChangeArrowheads="1"/>
          </p:cNvSpPr>
          <p:nvPr/>
        </p:nvSpPr>
        <p:spPr bwMode="auto">
          <a:xfrm>
            <a:off x="718717" y="407423"/>
            <a:ext cx="44114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rgbClr val="006600"/>
                </a:solidFill>
                <a:latin typeface="Times New Roman" pitchFamily="18" charset="0"/>
              </a:rPr>
              <a:t>u</a:t>
            </a:r>
            <a:r>
              <a:rPr lang="en-GB" sz="2400" i="1" baseline="-25000" dirty="0">
                <a:solidFill>
                  <a:srgbClr val="006600"/>
                </a:solidFill>
                <a:latin typeface="Times New Roman" pitchFamily="18" charset="0"/>
              </a:rPr>
              <a:t>1</a:t>
            </a:r>
            <a:endParaRPr lang="en-GB" sz="2400" dirty="0">
              <a:solidFill>
                <a:srgbClr val="006600"/>
              </a:solidFill>
            </a:endParaRPr>
          </a:p>
        </p:txBody>
      </p:sp>
      <p:sp>
        <p:nvSpPr>
          <p:cNvPr id="22" name="Text Box 28"/>
          <p:cNvSpPr txBox="1">
            <a:spLocks noChangeArrowheads="1"/>
          </p:cNvSpPr>
          <p:nvPr/>
        </p:nvSpPr>
        <p:spPr bwMode="auto">
          <a:xfrm>
            <a:off x="0" y="591343"/>
            <a:ext cx="67518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rgbClr val="006600"/>
                </a:solidFill>
                <a:latin typeface="Times New Roman" pitchFamily="18" charset="0"/>
              </a:rPr>
              <a:t>S</a:t>
            </a:r>
            <a:r>
              <a:rPr lang="en-GB" sz="2400" i="1" baseline="-25000" dirty="0">
                <a:solidFill>
                  <a:srgbClr val="006600"/>
                </a:solidFill>
                <a:latin typeface="Times New Roman" pitchFamily="18" charset="0"/>
              </a:rPr>
              <a:t>n</a:t>
            </a:r>
            <a:r>
              <a:rPr lang="en-GB" sz="2400" i="1" dirty="0">
                <a:solidFill>
                  <a:srgbClr val="006600"/>
                </a:solidFill>
                <a:latin typeface="Times New Roman" pitchFamily="18" charset="0"/>
              </a:rPr>
              <a:t> </a:t>
            </a:r>
            <a:r>
              <a:rPr lang="en-GB" sz="2400" dirty="0">
                <a:solidFill>
                  <a:srgbClr val="006600"/>
                </a:solidFill>
              </a:rPr>
              <a:t>=</a:t>
            </a:r>
          </a:p>
        </p:txBody>
      </p:sp>
      <p:sp>
        <p:nvSpPr>
          <p:cNvPr id="23" name="Text Box 4"/>
          <p:cNvSpPr txBox="1">
            <a:spLocks noChangeArrowheads="1"/>
          </p:cNvSpPr>
          <p:nvPr/>
        </p:nvSpPr>
        <p:spPr bwMode="auto">
          <a:xfrm>
            <a:off x="1046260" y="407422"/>
            <a:ext cx="107753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6600"/>
                </a:solidFill>
              </a:rPr>
              <a:t>(</a:t>
            </a:r>
            <a:r>
              <a:rPr lang="en-GB" sz="2400" i="1" dirty="0" err="1">
                <a:solidFill>
                  <a:srgbClr val="006600"/>
                </a:solidFill>
                <a:latin typeface="Times New Roman" pitchFamily="18" charset="0"/>
              </a:rPr>
              <a:t>r</a:t>
            </a:r>
            <a:r>
              <a:rPr lang="en-GB" sz="2400" i="1" baseline="30000" dirty="0" err="1">
                <a:solidFill>
                  <a:srgbClr val="006600"/>
                </a:solidFill>
                <a:latin typeface="Times New Roman" pitchFamily="18" charset="0"/>
              </a:rPr>
              <a:t>n</a:t>
            </a:r>
            <a:r>
              <a:rPr lang="en-US" sz="2400" i="1" dirty="0">
                <a:solidFill>
                  <a:srgbClr val="006600"/>
                </a:solidFill>
                <a:latin typeface="Times New Roman" pitchFamily="18" charset="0"/>
              </a:rPr>
              <a:t> </a:t>
            </a:r>
            <a:r>
              <a:rPr lang="en-GB" sz="2400" i="1" dirty="0">
                <a:solidFill>
                  <a:srgbClr val="006600"/>
                </a:solidFill>
                <a:latin typeface="Times New Roman" pitchFamily="18" charset="0"/>
              </a:rPr>
              <a:t>– </a:t>
            </a:r>
            <a:r>
              <a:rPr lang="en-US" sz="2400" dirty="0">
                <a:solidFill>
                  <a:srgbClr val="006600"/>
                </a:solidFill>
              </a:rPr>
              <a:t>1</a:t>
            </a:r>
            <a:r>
              <a:rPr lang="en-GB" sz="2400" dirty="0">
                <a:solidFill>
                  <a:srgbClr val="006600"/>
                </a:solidFill>
              </a:rPr>
              <a:t>)</a:t>
            </a:r>
            <a:endParaRPr lang="en-GB" sz="2400" baseline="30000" dirty="0">
              <a:solidFill>
                <a:srgbClr val="006600"/>
              </a:solidFill>
            </a:endParaRPr>
          </a:p>
        </p:txBody>
      </p:sp>
      <p:sp>
        <p:nvSpPr>
          <p:cNvPr id="24" name="Text Box 28"/>
          <p:cNvSpPr txBox="1">
            <a:spLocks noChangeArrowheads="1"/>
          </p:cNvSpPr>
          <p:nvPr/>
        </p:nvSpPr>
        <p:spPr bwMode="auto">
          <a:xfrm>
            <a:off x="845366" y="869087"/>
            <a:ext cx="97494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6600"/>
                </a:solidFill>
              </a:rPr>
              <a:t>(</a:t>
            </a:r>
            <a:r>
              <a:rPr lang="en-GB" sz="2400" i="1" dirty="0">
                <a:solidFill>
                  <a:srgbClr val="006600"/>
                </a:solidFill>
                <a:latin typeface="Times New Roman" pitchFamily="18" charset="0"/>
              </a:rPr>
              <a:t>r – </a:t>
            </a:r>
            <a:r>
              <a:rPr lang="en-GB" sz="2400" dirty="0">
                <a:solidFill>
                  <a:srgbClr val="006600"/>
                </a:solidFill>
              </a:rPr>
              <a:t>1)</a:t>
            </a:r>
          </a:p>
        </p:txBody>
      </p:sp>
      <p:cxnSp>
        <p:nvCxnSpPr>
          <p:cNvPr id="25" name="Straight Connector 24"/>
          <p:cNvCxnSpPr/>
          <p:nvPr/>
        </p:nvCxnSpPr>
        <p:spPr>
          <a:xfrm>
            <a:off x="683033" y="840523"/>
            <a:ext cx="1360198" cy="0"/>
          </a:xfrm>
          <a:prstGeom prst="line">
            <a:avLst/>
          </a:prstGeom>
          <a:ln w="25400"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 Box 4"/>
          <p:cNvSpPr txBox="1">
            <a:spLocks noChangeArrowheads="1"/>
          </p:cNvSpPr>
          <p:nvPr/>
        </p:nvSpPr>
        <p:spPr bwMode="auto">
          <a:xfrm>
            <a:off x="4209521" y="3491621"/>
            <a:ext cx="44114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rgbClr val="0000FF"/>
                </a:solidFill>
                <a:latin typeface="Times New Roman" pitchFamily="18" charset="0"/>
              </a:rPr>
              <a:t>u</a:t>
            </a:r>
            <a:r>
              <a:rPr lang="en-GB" sz="2400" i="1" baseline="-25000" dirty="0">
                <a:solidFill>
                  <a:srgbClr val="0000FF"/>
                </a:solidFill>
                <a:latin typeface="Times New Roman" pitchFamily="18" charset="0"/>
              </a:rPr>
              <a:t>1</a:t>
            </a:r>
            <a:endParaRPr lang="en-GB" sz="2400" dirty="0">
              <a:solidFill>
                <a:srgbClr val="0000FF"/>
              </a:solidFill>
            </a:endParaRPr>
          </a:p>
        </p:txBody>
      </p:sp>
      <p:sp>
        <p:nvSpPr>
          <p:cNvPr id="37" name="Text Box 28"/>
          <p:cNvSpPr txBox="1">
            <a:spLocks noChangeArrowheads="1"/>
          </p:cNvSpPr>
          <p:nvPr/>
        </p:nvSpPr>
        <p:spPr bwMode="auto">
          <a:xfrm>
            <a:off x="3490804" y="3675541"/>
            <a:ext cx="67518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rgbClr val="0000FF"/>
                </a:solidFill>
                <a:latin typeface="Times New Roman" pitchFamily="18" charset="0"/>
              </a:rPr>
              <a:t>S</a:t>
            </a:r>
            <a:r>
              <a:rPr lang="en-GB" sz="2400" i="1" baseline="-25000" dirty="0">
                <a:solidFill>
                  <a:srgbClr val="0000FF"/>
                </a:solidFill>
                <a:latin typeface="Times New Roman" pitchFamily="18" charset="0"/>
              </a:rPr>
              <a:t>n</a:t>
            </a:r>
            <a:r>
              <a:rPr lang="en-GB" sz="2400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GB" sz="2400" dirty="0">
                <a:solidFill>
                  <a:srgbClr val="0000FF"/>
                </a:solidFill>
              </a:rPr>
              <a:t>=</a:t>
            </a:r>
          </a:p>
        </p:txBody>
      </p:sp>
      <p:sp>
        <p:nvSpPr>
          <p:cNvPr id="38" name="Text Box 4"/>
          <p:cNvSpPr txBox="1">
            <a:spLocks noChangeArrowheads="1"/>
          </p:cNvSpPr>
          <p:nvPr/>
        </p:nvSpPr>
        <p:spPr bwMode="auto">
          <a:xfrm>
            <a:off x="4537064" y="3491620"/>
            <a:ext cx="107753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(1</a:t>
            </a:r>
            <a:r>
              <a:rPr lang="en-US" sz="2400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GB" sz="2400" i="1" dirty="0">
                <a:solidFill>
                  <a:srgbClr val="0000FF"/>
                </a:solidFill>
                <a:latin typeface="Times New Roman" pitchFamily="18" charset="0"/>
              </a:rPr>
              <a:t>– </a:t>
            </a:r>
            <a:r>
              <a:rPr lang="en-GB" sz="2400" i="1" dirty="0" err="1">
                <a:solidFill>
                  <a:srgbClr val="0000FF"/>
                </a:solidFill>
                <a:latin typeface="Times New Roman" pitchFamily="18" charset="0"/>
              </a:rPr>
              <a:t>r</a:t>
            </a:r>
            <a:r>
              <a:rPr lang="en-GB" sz="2400" i="1" baseline="30000" dirty="0" err="1">
                <a:solidFill>
                  <a:srgbClr val="0000FF"/>
                </a:solidFill>
                <a:latin typeface="Times New Roman" pitchFamily="18" charset="0"/>
              </a:rPr>
              <a:t>n</a:t>
            </a:r>
            <a:r>
              <a:rPr lang="en-GB" sz="2400" dirty="0">
                <a:solidFill>
                  <a:srgbClr val="0000FF"/>
                </a:solidFill>
              </a:rPr>
              <a:t>)</a:t>
            </a:r>
            <a:endParaRPr lang="en-GB" sz="2400" baseline="30000" dirty="0">
              <a:solidFill>
                <a:srgbClr val="0000FF"/>
              </a:solidFill>
            </a:endParaRPr>
          </a:p>
        </p:txBody>
      </p:sp>
      <p:sp>
        <p:nvSpPr>
          <p:cNvPr id="39" name="Text Box 28"/>
          <p:cNvSpPr txBox="1">
            <a:spLocks noChangeArrowheads="1"/>
          </p:cNvSpPr>
          <p:nvPr/>
        </p:nvSpPr>
        <p:spPr bwMode="auto">
          <a:xfrm>
            <a:off x="4336170" y="3953285"/>
            <a:ext cx="97494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00FF"/>
                </a:solidFill>
              </a:rPr>
              <a:t>(1</a:t>
            </a:r>
            <a:r>
              <a:rPr lang="en-GB" sz="2400" i="1" dirty="0">
                <a:solidFill>
                  <a:srgbClr val="0000FF"/>
                </a:solidFill>
                <a:latin typeface="Times New Roman" pitchFamily="18" charset="0"/>
              </a:rPr>
              <a:t> – r</a:t>
            </a:r>
            <a:r>
              <a:rPr lang="en-GB" sz="2400" dirty="0">
                <a:solidFill>
                  <a:srgbClr val="0000FF"/>
                </a:solidFill>
              </a:rPr>
              <a:t>)</a:t>
            </a:r>
          </a:p>
        </p:txBody>
      </p:sp>
      <p:cxnSp>
        <p:nvCxnSpPr>
          <p:cNvPr id="40" name="Straight Connector 39"/>
          <p:cNvCxnSpPr/>
          <p:nvPr/>
        </p:nvCxnSpPr>
        <p:spPr>
          <a:xfrm>
            <a:off x="4173837" y="3924721"/>
            <a:ext cx="1360198" cy="0"/>
          </a:xfrm>
          <a:prstGeom prst="line">
            <a:avLst/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 Box 4"/>
          <p:cNvSpPr txBox="1">
            <a:spLocks noChangeArrowheads="1"/>
          </p:cNvSpPr>
          <p:nvPr/>
        </p:nvSpPr>
        <p:spPr bwMode="auto">
          <a:xfrm>
            <a:off x="4260817" y="4633569"/>
            <a:ext cx="37221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00FF"/>
                </a:solidFill>
              </a:rPr>
              <a:t>4</a:t>
            </a:r>
          </a:p>
        </p:txBody>
      </p:sp>
      <p:sp>
        <p:nvSpPr>
          <p:cNvPr id="42" name="Text Box 28"/>
          <p:cNvSpPr txBox="1">
            <a:spLocks noChangeArrowheads="1"/>
          </p:cNvSpPr>
          <p:nvPr/>
        </p:nvSpPr>
        <p:spPr bwMode="auto">
          <a:xfrm>
            <a:off x="3488713" y="4788927"/>
            <a:ext cx="67518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rgbClr val="0000FF"/>
                </a:solidFill>
                <a:latin typeface="Times New Roman" pitchFamily="18" charset="0"/>
              </a:rPr>
              <a:t>S</a:t>
            </a:r>
            <a:r>
              <a:rPr lang="en-GB" sz="2400" i="1" baseline="-25000" dirty="0">
                <a:solidFill>
                  <a:srgbClr val="0000FF"/>
                </a:solidFill>
                <a:latin typeface="Times New Roman" pitchFamily="18" charset="0"/>
              </a:rPr>
              <a:t>n</a:t>
            </a:r>
            <a:r>
              <a:rPr lang="en-GB" sz="2400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GB" sz="2400" dirty="0">
                <a:solidFill>
                  <a:srgbClr val="0000FF"/>
                </a:solidFill>
              </a:rPr>
              <a:t>=</a:t>
            </a:r>
          </a:p>
        </p:txBody>
      </p:sp>
      <p:sp>
        <p:nvSpPr>
          <p:cNvPr id="43" name="Text Box 4"/>
          <p:cNvSpPr txBox="1">
            <a:spLocks noChangeArrowheads="1"/>
          </p:cNvSpPr>
          <p:nvPr/>
        </p:nvSpPr>
        <p:spPr bwMode="auto">
          <a:xfrm>
            <a:off x="4534973" y="4605006"/>
            <a:ext cx="196720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(1</a:t>
            </a:r>
            <a:r>
              <a:rPr lang="en-US" sz="2400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GB" sz="2400" i="1" dirty="0">
                <a:solidFill>
                  <a:srgbClr val="0000FF"/>
                </a:solidFill>
                <a:latin typeface="Times New Roman" pitchFamily="18" charset="0"/>
              </a:rPr>
              <a:t>– </a:t>
            </a:r>
            <a:r>
              <a:rPr lang="en-GB" sz="2400" dirty="0">
                <a:solidFill>
                  <a:srgbClr val="0000FF"/>
                </a:solidFill>
              </a:rPr>
              <a:t>(</a:t>
            </a:r>
            <a:r>
              <a:rPr lang="en-GB" sz="2400" i="1" dirty="0">
                <a:solidFill>
                  <a:srgbClr val="0000FF"/>
                </a:solidFill>
                <a:latin typeface="Times New Roman" pitchFamily="18" charset="0"/>
              </a:rPr>
              <a:t>– </a:t>
            </a:r>
            <a:r>
              <a:rPr lang="en-GB" sz="2400" dirty="0">
                <a:solidFill>
                  <a:srgbClr val="0000FF"/>
                </a:solidFill>
              </a:rPr>
              <a:t>0.5)</a:t>
            </a:r>
            <a:r>
              <a:rPr lang="en-GB" sz="2400" baseline="30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en-GB" sz="2400" dirty="0">
                <a:solidFill>
                  <a:srgbClr val="0000FF"/>
                </a:solidFill>
              </a:rPr>
              <a:t>)</a:t>
            </a:r>
            <a:endParaRPr lang="en-GB" sz="2400" baseline="30000" dirty="0">
              <a:solidFill>
                <a:srgbClr val="0000FF"/>
              </a:solidFill>
            </a:endParaRPr>
          </a:p>
        </p:txBody>
      </p:sp>
      <p:sp>
        <p:nvSpPr>
          <p:cNvPr id="44" name="Text Box 28"/>
          <p:cNvSpPr txBox="1">
            <a:spLocks noChangeArrowheads="1"/>
          </p:cNvSpPr>
          <p:nvPr/>
        </p:nvSpPr>
        <p:spPr bwMode="auto">
          <a:xfrm>
            <a:off x="4334079" y="5066671"/>
            <a:ext cx="176202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00FF"/>
                </a:solidFill>
              </a:rPr>
              <a:t>(1</a:t>
            </a:r>
            <a:r>
              <a:rPr lang="en-GB" sz="2400" i="1" dirty="0">
                <a:solidFill>
                  <a:srgbClr val="0000FF"/>
                </a:solidFill>
                <a:latin typeface="Times New Roman" pitchFamily="18" charset="0"/>
              </a:rPr>
              <a:t> – </a:t>
            </a:r>
            <a:r>
              <a:rPr lang="en-GB" sz="2400" dirty="0">
                <a:solidFill>
                  <a:srgbClr val="0000FF"/>
                </a:solidFill>
              </a:rPr>
              <a:t>(</a:t>
            </a:r>
            <a:r>
              <a:rPr lang="en-GB" sz="2400" i="1" dirty="0">
                <a:solidFill>
                  <a:srgbClr val="0000FF"/>
                </a:solidFill>
                <a:latin typeface="Times New Roman" pitchFamily="18" charset="0"/>
              </a:rPr>
              <a:t>– </a:t>
            </a:r>
            <a:r>
              <a:rPr lang="en-GB" sz="2400" dirty="0">
                <a:solidFill>
                  <a:srgbClr val="0000FF"/>
                </a:solidFill>
              </a:rPr>
              <a:t>0.5))</a:t>
            </a:r>
          </a:p>
        </p:txBody>
      </p:sp>
      <p:cxnSp>
        <p:nvCxnSpPr>
          <p:cNvPr id="45" name="Straight Connector 44"/>
          <p:cNvCxnSpPr/>
          <p:nvPr/>
        </p:nvCxnSpPr>
        <p:spPr>
          <a:xfrm>
            <a:off x="4171746" y="5038107"/>
            <a:ext cx="2304000" cy="0"/>
          </a:xfrm>
          <a:prstGeom prst="line">
            <a:avLst/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">
            <a:extLst>
              <a:ext uri="{FF2B5EF4-FFF2-40B4-BE49-F238E27FC236}">
                <a16:creationId xmlns:a16="http://schemas.microsoft.com/office/drawing/2014/main" id="{F3F5BAC1-5A74-408B-8AA5-E35FE50F2A75}"/>
              </a:ext>
            </a:extLst>
          </p:cNvPr>
          <p:cNvSpPr txBox="1">
            <a:spLocks noChangeArrowheads="1"/>
          </p:cNvSpPr>
          <p:nvPr/>
        </p:nvSpPr>
        <p:spPr>
          <a:xfrm>
            <a:off x="227528" y="137017"/>
            <a:ext cx="8229600" cy="492664"/>
          </a:xfrm>
          <a:prstGeom prst="rect">
            <a:avLst/>
          </a:prstGeom>
        </p:spPr>
        <p:txBody>
          <a:bodyPr bIns="91440" anchor="b" anchorCtr="0">
            <a:normAutofit fontScale="900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/>
              <a:t>The sum of a geometric series</a:t>
            </a:r>
            <a:endParaRPr lang="en-GB" sz="2800" dirty="0"/>
          </a:p>
        </p:txBody>
      </p:sp>
      <p:sp>
        <p:nvSpPr>
          <p:cNvPr id="2" name="Rectangle 1">
            <a:hlinkClick r:id="rId3"/>
            <a:extLst>
              <a:ext uri="{FF2B5EF4-FFF2-40B4-BE49-F238E27FC236}">
                <a16:creationId xmlns:a16="http://schemas.microsoft.com/office/drawing/2014/main" id="{DF641617-0718-48F9-ACB7-B1887FAB1C1D}"/>
              </a:ext>
            </a:extLst>
          </p:cNvPr>
          <p:cNvSpPr/>
          <p:nvPr/>
        </p:nvSpPr>
        <p:spPr>
          <a:xfrm>
            <a:off x="8070166" y="6142894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>
            <a:hlinkClick r:id="rId3"/>
            <a:extLst>
              <a:ext uri="{FF2B5EF4-FFF2-40B4-BE49-F238E27FC236}">
                <a16:creationId xmlns:a16="http://schemas.microsoft.com/office/drawing/2014/main" id="{94462CBE-F248-4595-90C2-A55C63CFBE0D}"/>
              </a:ext>
            </a:extLst>
          </p:cNvPr>
          <p:cNvSpPr/>
          <p:nvPr/>
        </p:nvSpPr>
        <p:spPr>
          <a:xfrm>
            <a:off x="462476" y="6545034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9406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7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7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7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7636" grpId="0"/>
      <p:bldP spid="837638" grpId="0"/>
      <p:bldP spid="837641" grpId="0"/>
      <p:bldP spid="36" grpId="0"/>
      <p:bldP spid="37" grpId="0"/>
      <p:bldP spid="38" grpId="0"/>
      <p:bldP spid="39" grpId="0"/>
      <p:bldP spid="41" grpId="0"/>
      <p:bldP spid="42" grpId="0"/>
      <p:bldP spid="43" grpId="0"/>
      <p:bldP spid="4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7634" name="Text Box 2"/>
          <p:cNvSpPr txBox="1">
            <a:spLocks noChangeArrowheads="1"/>
          </p:cNvSpPr>
          <p:nvPr/>
        </p:nvSpPr>
        <p:spPr bwMode="auto">
          <a:xfrm>
            <a:off x="251520" y="1445875"/>
            <a:ext cx="8712968" cy="954107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GB" sz="2400" dirty="0"/>
              <a:t>Find a formula for the first n terms of </a:t>
            </a:r>
          </a:p>
          <a:p>
            <a:pPr marL="457200" indent="-457200" algn="ctr">
              <a:buAutoNum type="arabicPlain" startAt="9"/>
            </a:pPr>
            <a:r>
              <a:rPr lang="en-US" sz="2400" dirty="0"/>
              <a:t>- 3 + 1 -     </a:t>
            </a:r>
            <a:r>
              <a:rPr lang="en-GB" sz="2400" dirty="0"/>
              <a:t>…</a:t>
            </a:r>
          </a:p>
          <a:p>
            <a:pPr marL="457200" indent="-457200" algn="ctr">
              <a:buAutoNum type="arabicPlain" startAt="9"/>
            </a:pPr>
            <a:endParaRPr lang="en-GB" sz="800" dirty="0"/>
          </a:p>
        </p:txBody>
      </p:sp>
      <p:sp>
        <p:nvSpPr>
          <p:cNvPr id="837638" name="Text Box 6"/>
          <p:cNvSpPr txBox="1">
            <a:spLocks noChangeArrowheads="1"/>
          </p:cNvSpPr>
          <p:nvPr/>
        </p:nvSpPr>
        <p:spPr bwMode="auto">
          <a:xfrm>
            <a:off x="343675" y="2535287"/>
            <a:ext cx="650530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/>
              <a:t>The series is geometric with </a:t>
            </a:r>
            <a:r>
              <a:rPr lang="en-GB" sz="2400" i="1" dirty="0">
                <a:latin typeface="Times New Roman" pitchFamily="18" charset="0"/>
              </a:rPr>
              <a:t>u</a:t>
            </a:r>
            <a:r>
              <a:rPr lang="en-GB" sz="2400" i="1" baseline="-25000" dirty="0">
                <a:latin typeface="Times New Roman" pitchFamily="18" charset="0"/>
              </a:rPr>
              <a:t>1</a:t>
            </a:r>
            <a:r>
              <a:rPr lang="en-US" sz="2400" dirty="0"/>
              <a:t> = 9 and </a:t>
            </a:r>
            <a:r>
              <a:rPr lang="en-US" sz="2400" i="1" dirty="0">
                <a:latin typeface="Times New Roman" pitchFamily="18" charset="0"/>
              </a:rPr>
              <a:t>r</a:t>
            </a:r>
            <a:r>
              <a:rPr lang="en-US" sz="2400" dirty="0"/>
              <a:t> = - </a:t>
            </a:r>
          </a:p>
        </p:txBody>
      </p:sp>
      <p:sp>
        <p:nvSpPr>
          <p:cNvPr id="16" name="Text Box 4"/>
          <p:cNvSpPr txBox="1">
            <a:spLocks noChangeArrowheads="1"/>
          </p:cNvSpPr>
          <p:nvPr/>
        </p:nvSpPr>
        <p:spPr bwMode="auto">
          <a:xfrm>
            <a:off x="7418885" y="431077"/>
            <a:ext cx="44114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rgbClr val="0000FF"/>
                </a:solidFill>
                <a:latin typeface="Times New Roman" pitchFamily="18" charset="0"/>
              </a:rPr>
              <a:t>u</a:t>
            </a:r>
            <a:r>
              <a:rPr lang="en-GB" sz="2400" i="1" baseline="-25000" dirty="0">
                <a:solidFill>
                  <a:srgbClr val="0000FF"/>
                </a:solidFill>
                <a:latin typeface="Times New Roman" pitchFamily="18" charset="0"/>
              </a:rPr>
              <a:t>1</a:t>
            </a:r>
            <a:endParaRPr lang="en-GB" sz="2400" dirty="0">
              <a:solidFill>
                <a:srgbClr val="0000FF"/>
              </a:solidFill>
            </a:endParaRPr>
          </a:p>
        </p:txBody>
      </p:sp>
      <p:sp>
        <p:nvSpPr>
          <p:cNvPr id="17" name="Text Box 28"/>
          <p:cNvSpPr txBox="1">
            <a:spLocks noChangeArrowheads="1"/>
          </p:cNvSpPr>
          <p:nvPr/>
        </p:nvSpPr>
        <p:spPr bwMode="auto">
          <a:xfrm>
            <a:off x="6700168" y="614997"/>
            <a:ext cx="67518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rgbClr val="0000FF"/>
                </a:solidFill>
                <a:latin typeface="Times New Roman" pitchFamily="18" charset="0"/>
              </a:rPr>
              <a:t>S</a:t>
            </a:r>
            <a:r>
              <a:rPr lang="en-GB" sz="2400" i="1" baseline="-25000" dirty="0">
                <a:solidFill>
                  <a:srgbClr val="0000FF"/>
                </a:solidFill>
                <a:latin typeface="Times New Roman" pitchFamily="18" charset="0"/>
              </a:rPr>
              <a:t>n</a:t>
            </a:r>
            <a:r>
              <a:rPr lang="en-GB" sz="2400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GB" sz="2400" dirty="0">
                <a:solidFill>
                  <a:srgbClr val="0000FF"/>
                </a:solidFill>
              </a:rPr>
              <a:t>=</a:t>
            </a:r>
          </a:p>
        </p:txBody>
      </p:sp>
      <p:sp>
        <p:nvSpPr>
          <p:cNvPr id="18" name="Text Box 4"/>
          <p:cNvSpPr txBox="1">
            <a:spLocks noChangeArrowheads="1"/>
          </p:cNvSpPr>
          <p:nvPr/>
        </p:nvSpPr>
        <p:spPr bwMode="auto">
          <a:xfrm>
            <a:off x="7746428" y="431076"/>
            <a:ext cx="107753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(1</a:t>
            </a:r>
            <a:r>
              <a:rPr lang="en-US" sz="2400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GB" sz="2400" i="1" dirty="0">
                <a:solidFill>
                  <a:srgbClr val="0000FF"/>
                </a:solidFill>
                <a:latin typeface="Times New Roman" pitchFamily="18" charset="0"/>
              </a:rPr>
              <a:t>– </a:t>
            </a:r>
            <a:r>
              <a:rPr lang="en-GB" sz="2400" i="1" dirty="0" err="1">
                <a:solidFill>
                  <a:srgbClr val="0000FF"/>
                </a:solidFill>
                <a:latin typeface="Times New Roman" pitchFamily="18" charset="0"/>
              </a:rPr>
              <a:t>r</a:t>
            </a:r>
            <a:r>
              <a:rPr lang="en-GB" sz="2400" i="1" baseline="30000" dirty="0" err="1">
                <a:solidFill>
                  <a:srgbClr val="0000FF"/>
                </a:solidFill>
                <a:latin typeface="Times New Roman" pitchFamily="18" charset="0"/>
              </a:rPr>
              <a:t>n</a:t>
            </a:r>
            <a:r>
              <a:rPr lang="en-GB" sz="2400" dirty="0">
                <a:solidFill>
                  <a:srgbClr val="0000FF"/>
                </a:solidFill>
              </a:rPr>
              <a:t>)</a:t>
            </a:r>
            <a:endParaRPr lang="en-GB" sz="2400" baseline="30000" dirty="0">
              <a:solidFill>
                <a:srgbClr val="0000FF"/>
              </a:solidFill>
            </a:endParaRPr>
          </a:p>
        </p:txBody>
      </p:sp>
      <p:sp>
        <p:nvSpPr>
          <p:cNvPr id="19" name="Text Box 28"/>
          <p:cNvSpPr txBox="1">
            <a:spLocks noChangeArrowheads="1"/>
          </p:cNvSpPr>
          <p:nvPr/>
        </p:nvSpPr>
        <p:spPr bwMode="auto">
          <a:xfrm>
            <a:off x="7545534" y="892741"/>
            <a:ext cx="97494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00FF"/>
                </a:solidFill>
              </a:rPr>
              <a:t>(1</a:t>
            </a:r>
            <a:r>
              <a:rPr lang="en-GB" sz="2400" i="1" dirty="0">
                <a:solidFill>
                  <a:srgbClr val="0000FF"/>
                </a:solidFill>
                <a:latin typeface="Times New Roman" pitchFamily="18" charset="0"/>
              </a:rPr>
              <a:t> – r</a:t>
            </a:r>
            <a:r>
              <a:rPr lang="en-GB" sz="2400" dirty="0">
                <a:solidFill>
                  <a:srgbClr val="0000FF"/>
                </a:solidFill>
              </a:rPr>
              <a:t>)</a:t>
            </a:r>
          </a:p>
        </p:txBody>
      </p:sp>
      <p:cxnSp>
        <p:nvCxnSpPr>
          <p:cNvPr id="20" name="Straight Connector 19"/>
          <p:cNvCxnSpPr/>
          <p:nvPr/>
        </p:nvCxnSpPr>
        <p:spPr>
          <a:xfrm>
            <a:off x="7383201" y="864177"/>
            <a:ext cx="1360198" cy="0"/>
          </a:xfrm>
          <a:prstGeom prst="line">
            <a:avLst/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 Box 4"/>
          <p:cNvSpPr txBox="1">
            <a:spLocks noChangeArrowheads="1"/>
          </p:cNvSpPr>
          <p:nvPr/>
        </p:nvSpPr>
        <p:spPr bwMode="auto">
          <a:xfrm>
            <a:off x="718717" y="407423"/>
            <a:ext cx="44114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rgbClr val="006600"/>
                </a:solidFill>
                <a:latin typeface="Times New Roman" pitchFamily="18" charset="0"/>
              </a:rPr>
              <a:t>u</a:t>
            </a:r>
            <a:r>
              <a:rPr lang="en-GB" sz="2400" i="1" baseline="-25000" dirty="0">
                <a:solidFill>
                  <a:srgbClr val="006600"/>
                </a:solidFill>
                <a:latin typeface="Times New Roman" pitchFamily="18" charset="0"/>
              </a:rPr>
              <a:t>1</a:t>
            </a:r>
            <a:endParaRPr lang="en-GB" sz="2400" dirty="0">
              <a:solidFill>
                <a:srgbClr val="006600"/>
              </a:solidFill>
            </a:endParaRPr>
          </a:p>
        </p:txBody>
      </p:sp>
      <p:sp>
        <p:nvSpPr>
          <p:cNvPr id="22" name="Text Box 28"/>
          <p:cNvSpPr txBox="1">
            <a:spLocks noChangeArrowheads="1"/>
          </p:cNvSpPr>
          <p:nvPr/>
        </p:nvSpPr>
        <p:spPr bwMode="auto">
          <a:xfrm>
            <a:off x="0" y="591343"/>
            <a:ext cx="67518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rgbClr val="006600"/>
                </a:solidFill>
                <a:latin typeface="Times New Roman" pitchFamily="18" charset="0"/>
              </a:rPr>
              <a:t>S</a:t>
            </a:r>
            <a:r>
              <a:rPr lang="en-GB" sz="2400" i="1" baseline="-25000" dirty="0">
                <a:solidFill>
                  <a:srgbClr val="006600"/>
                </a:solidFill>
                <a:latin typeface="Times New Roman" pitchFamily="18" charset="0"/>
              </a:rPr>
              <a:t>n</a:t>
            </a:r>
            <a:r>
              <a:rPr lang="en-GB" sz="2400" i="1" dirty="0">
                <a:solidFill>
                  <a:srgbClr val="006600"/>
                </a:solidFill>
                <a:latin typeface="Times New Roman" pitchFamily="18" charset="0"/>
              </a:rPr>
              <a:t> </a:t>
            </a:r>
            <a:r>
              <a:rPr lang="en-GB" sz="2400" dirty="0">
                <a:solidFill>
                  <a:srgbClr val="006600"/>
                </a:solidFill>
              </a:rPr>
              <a:t>=</a:t>
            </a:r>
          </a:p>
        </p:txBody>
      </p:sp>
      <p:sp>
        <p:nvSpPr>
          <p:cNvPr id="23" name="Text Box 4"/>
          <p:cNvSpPr txBox="1">
            <a:spLocks noChangeArrowheads="1"/>
          </p:cNvSpPr>
          <p:nvPr/>
        </p:nvSpPr>
        <p:spPr bwMode="auto">
          <a:xfrm>
            <a:off x="1046260" y="407422"/>
            <a:ext cx="107753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6600"/>
                </a:solidFill>
              </a:rPr>
              <a:t>(</a:t>
            </a:r>
            <a:r>
              <a:rPr lang="en-GB" sz="2400" i="1" dirty="0" err="1">
                <a:solidFill>
                  <a:srgbClr val="006600"/>
                </a:solidFill>
                <a:latin typeface="Times New Roman" pitchFamily="18" charset="0"/>
              </a:rPr>
              <a:t>r</a:t>
            </a:r>
            <a:r>
              <a:rPr lang="en-GB" sz="2400" i="1" baseline="30000" dirty="0" err="1">
                <a:solidFill>
                  <a:srgbClr val="006600"/>
                </a:solidFill>
                <a:latin typeface="Times New Roman" pitchFamily="18" charset="0"/>
              </a:rPr>
              <a:t>n</a:t>
            </a:r>
            <a:r>
              <a:rPr lang="en-US" sz="2400" i="1" dirty="0">
                <a:solidFill>
                  <a:srgbClr val="006600"/>
                </a:solidFill>
                <a:latin typeface="Times New Roman" pitchFamily="18" charset="0"/>
              </a:rPr>
              <a:t> </a:t>
            </a:r>
            <a:r>
              <a:rPr lang="en-GB" sz="2400" i="1" dirty="0">
                <a:solidFill>
                  <a:srgbClr val="006600"/>
                </a:solidFill>
                <a:latin typeface="Times New Roman" pitchFamily="18" charset="0"/>
              </a:rPr>
              <a:t>– </a:t>
            </a:r>
            <a:r>
              <a:rPr lang="en-US" sz="2400" dirty="0">
                <a:solidFill>
                  <a:srgbClr val="006600"/>
                </a:solidFill>
              </a:rPr>
              <a:t>1</a:t>
            </a:r>
            <a:r>
              <a:rPr lang="en-GB" sz="2400" dirty="0">
                <a:solidFill>
                  <a:srgbClr val="006600"/>
                </a:solidFill>
              </a:rPr>
              <a:t>)</a:t>
            </a:r>
            <a:endParaRPr lang="en-GB" sz="2400" baseline="30000" dirty="0">
              <a:solidFill>
                <a:srgbClr val="006600"/>
              </a:solidFill>
            </a:endParaRPr>
          </a:p>
        </p:txBody>
      </p:sp>
      <p:sp>
        <p:nvSpPr>
          <p:cNvPr id="24" name="Text Box 28"/>
          <p:cNvSpPr txBox="1">
            <a:spLocks noChangeArrowheads="1"/>
          </p:cNvSpPr>
          <p:nvPr/>
        </p:nvSpPr>
        <p:spPr bwMode="auto">
          <a:xfrm>
            <a:off x="845366" y="869087"/>
            <a:ext cx="97494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6600"/>
                </a:solidFill>
              </a:rPr>
              <a:t>(</a:t>
            </a:r>
            <a:r>
              <a:rPr lang="en-GB" sz="2400" i="1" dirty="0">
                <a:solidFill>
                  <a:srgbClr val="006600"/>
                </a:solidFill>
                <a:latin typeface="Times New Roman" pitchFamily="18" charset="0"/>
              </a:rPr>
              <a:t>r – </a:t>
            </a:r>
            <a:r>
              <a:rPr lang="en-GB" sz="2400" dirty="0">
                <a:solidFill>
                  <a:srgbClr val="006600"/>
                </a:solidFill>
              </a:rPr>
              <a:t>1)</a:t>
            </a:r>
          </a:p>
        </p:txBody>
      </p:sp>
      <p:cxnSp>
        <p:nvCxnSpPr>
          <p:cNvPr id="25" name="Straight Connector 24"/>
          <p:cNvCxnSpPr/>
          <p:nvPr/>
        </p:nvCxnSpPr>
        <p:spPr>
          <a:xfrm>
            <a:off x="683033" y="840523"/>
            <a:ext cx="1360198" cy="0"/>
          </a:xfrm>
          <a:prstGeom prst="line">
            <a:avLst/>
          </a:prstGeom>
          <a:ln w="25400"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 Box 4"/>
          <p:cNvSpPr txBox="1">
            <a:spLocks noChangeArrowheads="1"/>
          </p:cNvSpPr>
          <p:nvPr/>
        </p:nvSpPr>
        <p:spPr bwMode="auto">
          <a:xfrm>
            <a:off x="2328000" y="3489813"/>
            <a:ext cx="44114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rgbClr val="0000FF"/>
                </a:solidFill>
                <a:latin typeface="Times New Roman" pitchFamily="18" charset="0"/>
              </a:rPr>
              <a:t>u</a:t>
            </a:r>
            <a:r>
              <a:rPr lang="en-GB" sz="2400" i="1" baseline="-25000" dirty="0">
                <a:solidFill>
                  <a:srgbClr val="0000FF"/>
                </a:solidFill>
                <a:latin typeface="Times New Roman" pitchFamily="18" charset="0"/>
              </a:rPr>
              <a:t>1</a:t>
            </a:r>
            <a:endParaRPr lang="en-GB" sz="2400" dirty="0">
              <a:solidFill>
                <a:srgbClr val="0000FF"/>
              </a:solidFill>
            </a:endParaRPr>
          </a:p>
        </p:txBody>
      </p:sp>
      <p:sp>
        <p:nvSpPr>
          <p:cNvPr id="37" name="Text Box 28"/>
          <p:cNvSpPr txBox="1">
            <a:spLocks noChangeArrowheads="1"/>
          </p:cNvSpPr>
          <p:nvPr/>
        </p:nvSpPr>
        <p:spPr bwMode="auto">
          <a:xfrm>
            <a:off x="1609283" y="3673733"/>
            <a:ext cx="67518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rgbClr val="0000FF"/>
                </a:solidFill>
                <a:latin typeface="Times New Roman" pitchFamily="18" charset="0"/>
              </a:rPr>
              <a:t>S</a:t>
            </a:r>
            <a:r>
              <a:rPr lang="en-GB" sz="2400" i="1" baseline="-25000" dirty="0">
                <a:solidFill>
                  <a:srgbClr val="0000FF"/>
                </a:solidFill>
                <a:latin typeface="Times New Roman" pitchFamily="18" charset="0"/>
              </a:rPr>
              <a:t>n</a:t>
            </a:r>
            <a:r>
              <a:rPr lang="en-GB" sz="2400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GB" sz="2400" dirty="0">
                <a:solidFill>
                  <a:srgbClr val="0000FF"/>
                </a:solidFill>
              </a:rPr>
              <a:t>=</a:t>
            </a:r>
          </a:p>
        </p:txBody>
      </p:sp>
      <p:sp>
        <p:nvSpPr>
          <p:cNvPr id="38" name="Text Box 4"/>
          <p:cNvSpPr txBox="1">
            <a:spLocks noChangeArrowheads="1"/>
          </p:cNvSpPr>
          <p:nvPr/>
        </p:nvSpPr>
        <p:spPr bwMode="auto">
          <a:xfrm>
            <a:off x="2655543" y="3489812"/>
            <a:ext cx="107753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(1</a:t>
            </a:r>
            <a:r>
              <a:rPr lang="en-US" sz="2400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GB" sz="2400" i="1" dirty="0">
                <a:solidFill>
                  <a:srgbClr val="0000FF"/>
                </a:solidFill>
                <a:latin typeface="Times New Roman" pitchFamily="18" charset="0"/>
              </a:rPr>
              <a:t>– </a:t>
            </a:r>
            <a:r>
              <a:rPr lang="en-GB" sz="2400" i="1" dirty="0" err="1">
                <a:solidFill>
                  <a:srgbClr val="0000FF"/>
                </a:solidFill>
                <a:latin typeface="Times New Roman" pitchFamily="18" charset="0"/>
              </a:rPr>
              <a:t>r</a:t>
            </a:r>
            <a:r>
              <a:rPr lang="en-GB" sz="2400" i="1" baseline="30000" dirty="0" err="1">
                <a:solidFill>
                  <a:srgbClr val="0000FF"/>
                </a:solidFill>
                <a:latin typeface="Times New Roman" pitchFamily="18" charset="0"/>
              </a:rPr>
              <a:t>n</a:t>
            </a:r>
            <a:r>
              <a:rPr lang="en-GB" sz="2400" dirty="0">
                <a:solidFill>
                  <a:srgbClr val="0000FF"/>
                </a:solidFill>
              </a:rPr>
              <a:t>)</a:t>
            </a:r>
            <a:endParaRPr lang="en-GB" sz="2400" baseline="30000" dirty="0">
              <a:solidFill>
                <a:srgbClr val="0000FF"/>
              </a:solidFill>
            </a:endParaRPr>
          </a:p>
        </p:txBody>
      </p:sp>
      <p:sp>
        <p:nvSpPr>
          <p:cNvPr id="39" name="Text Box 28"/>
          <p:cNvSpPr txBox="1">
            <a:spLocks noChangeArrowheads="1"/>
          </p:cNvSpPr>
          <p:nvPr/>
        </p:nvSpPr>
        <p:spPr bwMode="auto">
          <a:xfrm>
            <a:off x="2454649" y="3951477"/>
            <a:ext cx="97494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00FF"/>
                </a:solidFill>
              </a:rPr>
              <a:t>(1</a:t>
            </a:r>
            <a:r>
              <a:rPr lang="en-GB" sz="2400" i="1" dirty="0">
                <a:solidFill>
                  <a:srgbClr val="0000FF"/>
                </a:solidFill>
                <a:latin typeface="Times New Roman" pitchFamily="18" charset="0"/>
              </a:rPr>
              <a:t> – r</a:t>
            </a:r>
            <a:r>
              <a:rPr lang="en-GB" sz="2400" dirty="0">
                <a:solidFill>
                  <a:srgbClr val="0000FF"/>
                </a:solidFill>
              </a:rPr>
              <a:t>)</a:t>
            </a:r>
          </a:p>
        </p:txBody>
      </p:sp>
      <p:cxnSp>
        <p:nvCxnSpPr>
          <p:cNvPr id="40" name="Straight Connector 39"/>
          <p:cNvCxnSpPr/>
          <p:nvPr/>
        </p:nvCxnSpPr>
        <p:spPr>
          <a:xfrm>
            <a:off x="2292316" y="3922913"/>
            <a:ext cx="1360198" cy="0"/>
          </a:xfrm>
          <a:prstGeom prst="line">
            <a:avLst/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 Box 4"/>
          <p:cNvSpPr txBox="1">
            <a:spLocks noChangeArrowheads="1"/>
          </p:cNvSpPr>
          <p:nvPr/>
        </p:nvSpPr>
        <p:spPr bwMode="auto">
          <a:xfrm>
            <a:off x="2379296" y="4631761"/>
            <a:ext cx="37221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9</a:t>
            </a:r>
            <a:endParaRPr lang="en-GB" sz="2400" dirty="0">
              <a:solidFill>
                <a:srgbClr val="0000FF"/>
              </a:solidFill>
            </a:endParaRPr>
          </a:p>
        </p:txBody>
      </p:sp>
      <p:sp>
        <p:nvSpPr>
          <p:cNvPr id="42" name="Text Box 28"/>
          <p:cNvSpPr txBox="1">
            <a:spLocks noChangeArrowheads="1"/>
          </p:cNvSpPr>
          <p:nvPr/>
        </p:nvSpPr>
        <p:spPr bwMode="auto">
          <a:xfrm>
            <a:off x="1607192" y="4787119"/>
            <a:ext cx="67518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rgbClr val="0000FF"/>
                </a:solidFill>
                <a:latin typeface="Times New Roman" pitchFamily="18" charset="0"/>
              </a:rPr>
              <a:t>S</a:t>
            </a:r>
            <a:r>
              <a:rPr lang="en-GB" sz="2400" i="1" baseline="-25000" dirty="0">
                <a:solidFill>
                  <a:srgbClr val="0000FF"/>
                </a:solidFill>
                <a:latin typeface="Times New Roman" pitchFamily="18" charset="0"/>
              </a:rPr>
              <a:t>n</a:t>
            </a:r>
            <a:r>
              <a:rPr lang="en-GB" sz="2400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GB" sz="2400" dirty="0">
                <a:solidFill>
                  <a:srgbClr val="0000FF"/>
                </a:solidFill>
              </a:rPr>
              <a:t>=</a:t>
            </a:r>
          </a:p>
        </p:txBody>
      </p:sp>
      <p:sp>
        <p:nvSpPr>
          <p:cNvPr id="43" name="Text Box 4"/>
          <p:cNvSpPr txBox="1">
            <a:spLocks noChangeArrowheads="1"/>
          </p:cNvSpPr>
          <p:nvPr/>
        </p:nvSpPr>
        <p:spPr bwMode="auto">
          <a:xfrm>
            <a:off x="2653452" y="4437045"/>
            <a:ext cx="174278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(1</a:t>
            </a:r>
            <a:r>
              <a:rPr lang="en-US" sz="2400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GB" sz="2400" i="1" dirty="0">
                <a:solidFill>
                  <a:srgbClr val="0000FF"/>
                </a:solidFill>
                <a:latin typeface="Times New Roman" pitchFamily="18" charset="0"/>
              </a:rPr>
              <a:t>– </a:t>
            </a:r>
            <a:r>
              <a:rPr lang="en-GB" sz="3600" dirty="0">
                <a:solidFill>
                  <a:srgbClr val="0000FF"/>
                </a:solidFill>
              </a:rPr>
              <a:t>(</a:t>
            </a:r>
            <a:r>
              <a:rPr lang="en-GB" sz="2400" i="1" dirty="0">
                <a:solidFill>
                  <a:srgbClr val="0000FF"/>
                </a:solidFill>
                <a:latin typeface="Times New Roman" pitchFamily="18" charset="0"/>
              </a:rPr>
              <a:t>– </a:t>
            </a:r>
            <a:r>
              <a:rPr lang="en-GB" sz="2400" dirty="0">
                <a:solidFill>
                  <a:srgbClr val="0000FF"/>
                </a:solidFill>
              </a:rPr>
              <a:t>  </a:t>
            </a:r>
            <a:r>
              <a:rPr lang="en-GB" sz="3600" dirty="0">
                <a:solidFill>
                  <a:srgbClr val="0000FF"/>
                </a:solidFill>
              </a:rPr>
              <a:t>) </a:t>
            </a:r>
            <a:r>
              <a:rPr lang="en-GB" sz="2400" dirty="0">
                <a:solidFill>
                  <a:srgbClr val="0000FF"/>
                </a:solidFill>
              </a:rPr>
              <a:t>)</a:t>
            </a:r>
            <a:endParaRPr lang="en-GB" sz="2400" baseline="30000" dirty="0">
              <a:solidFill>
                <a:srgbClr val="0000FF"/>
              </a:solidFill>
            </a:endParaRPr>
          </a:p>
        </p:txBody>
      </p:sp>
      <p:sp>
        <p:nvSpPr>
          <p:cNvPr id="44" name="Text Box 28"/>
          <p:cNvSpPr txBox="1">
            <a:spLocks noChangeArrowheads="1"/>
          </p:cNvSpPr>
          <p:nvPr/>
        </p:nvSpPr>
        <p:spPr bwMode="auto">
          <a:xfrm>
            <a:off x="2452558" y="5064863"/>
            <a:ext cx="157607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00FF"/>
                </a:solidFill>
              </a:rPr>
              <a:t>(1</a:t>
            </a:r>
            <a:r>
              <a:rPr lang="en-GB" sz="2400" i="1" dirty="0">
                <a:solidFill>
                  <a:srgbClr val="0000FF"/>
                </a:solidFill>
                <a:latin typeface="Times New Roman" pitchFamily="18" charset="0"/>
              </a:rPr>
              <a:t> – </a:t>
            </a:r>
            <a:r>
              <a:rPr lang="en-GB" sz="3600" dirty="0">
                <a:solidFill>
                  <a:srgbClr val="0000FF"/>
                </a:solidFill>
              </a:rPr>
              <a:t>(</a:t>
            </a:r>
            <a:r>
              <a:rPr lang="en-GB" sz="2400" i="1" dirty="0">
                <a:solidFill>
                  <a:srgbClr val="0000FF"/>
                </a:solidFill>
                <a:latin typeface="Times New Roman" pitchFamily="18" charset="0"/>
              </a:rPr>
              <a:t>–   </a:t>
            </a:r>
            <a:r>
              <a:rPr lang="en-GB" sz="3600" dirty="0">
                <a:solidFill>
                  <a:srgbClr val="0000FF"/>
                </a:solidFill>
              </a:rPr>
              <a:t>)</a:t>
            </a:r>
            <a:r>
              <a:rPr lang="en-GB" sz="2400" dirty="0">
                <a:solidFill>
                  <a:srgbClr val="0000FF"/>
                </a:solidFill>
              </a:rPr>
              <a:t>)</a:t>
            </a:r>
          </a:p>
        </p:txBody>
      </p:sp>
      <p:cxnSp>
        <p:nvCxnSpPr>
          <p:cNvPr id="45" name="Straight Connector 44"/>
          <p:cNvCxnSpPr/>
          <p:nvPr/>
        </p:nvCxnSpPr>
        <p:spPr>
          <a:xfrm>
            <a:off x="2290225" y="5036299"/>
            <a:ext cx="2304000" cy="0"/>
          </a:xfrm>
          <a:prstGeom prst="line">
            <a:avLst/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" name="Group 5"/>
          <p:cNvGrpSpPr/>
          <p:nvPr/>
        </p:nvGrpSpPr>
        <p:grpSpPr>
          <a:xfrm>
            <a:off x="5075833" y="1705030"/>
            <a:ext cx="325730" cy="697720"/>
            <a:chOff x="7332526" y="4067780"/>
            <a:chExt cx="325730" cy="697720"/>
          </a:xfrm>
        </p:grpSpPr>
        <p:sp>
          <p:nvSpPr>
            <p:cNvPr id="2" name="Rectangle 1"/>
            <p:cNvSpPr/>
            <p:nvPr/>
          </p:nvSpPr>
          <p:spPr>
            <a:xfrm>
              <a:off x="7352186" y="4067780"/>
              <a:ext cx="28886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/>
                <a:t>1</a:t>
              </a:r>
              <a:endParaRPr lang="en-GB" dirty="0"/>
            </a:p>
          </p:txBody>
        </p:sp>
        <p:sp>
          <p:nvSpPr>
            <p:cNvPr id="3" name="Rectangle 2"/>
            <p:cNvSpPr/>
            <p:nvPr/>
          </p:nvSpPr>
          <p:spPr>
            <a:xfrm>
              <a:off x="7332526" y="4396168"/>
              <a:ext cx="325730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/>
                <a:t>3</a:t>
              </a:r>
              <a:endParaRPr lang="en-GB" dirty="0"/>
            </a:p>
          </p:txBody>
        </p:sp>
        <p:cxnSp>
          <p:nvCxnSpPr>
            <p:cNvPr id="5" name="Straight Connector 4"/>
            <p:cNvCxnSpPr/>
            <p:nvPr/>
          </p:nvCxnSpPr>
          <p:spPr>
            <a:xfrm>
              <a:off x="7375353" y="4414950"/>
              <a:ext cx="240726" cy="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2" name="Group 31"/>
          <p:cNvGrpSpPr/>
          <p:nvPr/>
        </p:nvGrpSpPr>
        <p:grpSpPr>
          <a:xfrm>
            <a:off x="6664598" y="2443989"/>
            <a:ext cx="325730" cy="697720"/>
            <a:chOff x="7332526" y="4067780"/>
            <a:chExt cx="325730" cy="697720"/>
          </a:xfrm>
        </p:grpSpPr>
        <p:sp>
          <p:nvSpPr>
            <p:cNvPr id="33" name="Rectangle 32"/>
            <p:cNvSpPr/>
            <p:nvPr/>
          </p:nvSpPr>
          <p:spPr>
            <a:xfrm>
              <a:off x="7352186" y="4067780"/>
              <a:ext cx="28886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/>
                <a:t>1</a:t>
              </a:r>
              <a:endParaRPr lang="en-GB" dirty="0"/>
            </a:p>
          </p:txBody>
        </p:sp>
        <p:sp>
          <p:nvSpPr>
            <p:cNvPr id="34" name="Rectangle 33"/>
            <p:cNvSpPr/>
            <p:nvPr/>
          </p:nvSpPr>
          <p:spPr>
            <a:xfrm>
              <a:off x="7332526" y="4396168"/>
              <a:ext cx="325730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/>
                <a:t>3</a:t>
              </a:r>
              <a:endParaRPr lang="en-GB" dirty="0"/>
            </a:p>
          </p:txBody>
        </p:sp>
        <p:cxnSp>
          <p:nvCxnSpPr>
            <p:cNvPr id="35" name="Straight Connector 34"/>
            <p:cNvCxnSpPr/>
            <p:nvPr/>
          </p:nvCxnSpPr>
          <p:spPr>
            <a:xfrm>
              <a:off x="7375353" y="4414950"/>
              <a:ext cx="240726" cy="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6" name="Group 45"/>
          <p:cNvGrpSpPr/>
          <p:nvPr/>
        </p:nvGrpSpPr>
        <p:grpSpPr>
          <a:xfrm>
            <a:off x="3652514" y="4427086"/>
            <a:ext cx="325730" cy="697720"/>
            <a:chOff x="7332526" y="4067780"/>
            <a:chExt cx="325730" cy="697720"/>
          </a:xfrm>
        </p:grpSpPr>
        <p:sp>
          <p:nvSpPr>
            <p:cNvPr id="47" name="Rectangle 46"/>
            <p:cNvSpPr/>
            <p:nvPr/>
          </p:nvSpPr>
          <p:spPr>
            <a:xfrm>
              <a:off x="7352186" y="4067780"/>
              <a:ext cx="28886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>
                  <a:solidFill>
                    <a:srgbClr val="0000FF"/>
                  </a:solidFill>
                </a:rPr>
                <a:t>1</a:t>
              </a:r>
              <a:endParaRPr lang="en-GB" dirty="0">
                <a:solidFill>
                  <a:srgbClr val="0000FF"/>
                </a:solidFill>
              </a:endParaRPr>
            </a:p>
          </p:txBody>
        </p:sp>
        <p:sp>
          <p:nvSpPr>
            <p:cNvPr id="48" name="Rectangle 47"/>
            <p:cNvSpPr/>
            <p:nvPr/>
          </p:nvSpPr>
          <p:spPr>
            <a:xfrm>
              <a:off x="7332526" y="4396168"/>
              <a:ext cx="325730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>
                  <a:solidFill>
                    <a:srgbClr val="0000FF"/>
                  </a:solidFill>
                </a:rPr>
                <a:t>3</a:t>
              </a:r>
              <a:endParaRPr lang="en-GB" dirty="0">
                <a:solidFill>
                  <a:srgbClr val="0000FF"/>
                </a:solidFill>
              </a:endParaRPr>
            </a:p>
          </p:txBody>
        </p:sp>
        <p:cxnSp>
          <p:nvCxnSpPr>
            <p:cNvPr id="49" name="Straight Connector 48"/>
            <p:cNvCxnSpPr/>
            <p:nvPr/>
          </p:nvCxnSpPr>
          <p:spPr>
            <a:xfrm>
              <a:off x="7375353" y="4414950"/>
              <a:ext cx="240726" cy="0"/>
            </a:xfrm>
            <a:prstGeom prst="line">
              <a:avLst/>
            </a:prstGeom>
            <a:ln w="22225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Rectangle 6"/>
          <p:cNvSpPr/>
          <p:nvPr/>
        </p:nvSpPr>
        <p:spPr>
          <a:xfrm>
            <a:off x="3947934" y="4390878"/>
            <a:ext cx="2872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i="1" baseline="30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endParaRPr lang="en-GB" sz="2400" i="1" dirty="0"/>
          </a:p>
        </p:txBody>
      </p:sp>
      <p:grpSp>
        <p:nvGrpSpPr>
          <p:cNvPr id="50" name="Group 49"/>
          <p:cNvGrpSpPr/>
          <p:nvPr/>
        </p:nvGrpSpPr>
        <p:grpSpPr>
          <a:xfrm>
            <a:off x="3402889" y="5093335"/>
            <a:ext cx="325730" cy="697720"/>
            <a:chOff x="7332526" y="4067780"/>
            <a:chExt cx="325730" cy="697720"/>
          </a:xfrm>
        </p:grpSpPr>
        <p:sp>
          <p:nvSpPr>
            <p:cNvPr id="51" name="Rectangle 50"/>
            <p:cNvSpPr/>
            <p:nvPr/>
          </p:nvSpPr>
          <p:spPr>
            <a:xfrm>
              <a:off x="7352186" y="4067780"/>
              <a:ext cx="28886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>
                  <a:solidFill>
                    <a:srgbClr val="0000FF"/>
                  </a:solidFill>
                </a:rPr>
                <a:t>1</a:t>
              </a:r>
              <a:endParaRPr lang="en-GB" dirty="0">
                <a:solidFill>
                  <a:srgbClr val="0000FF"/>
                </a:solidFill>
              </a:endParaRPr>
            </a:p>
          </p:txBody>
        </p:sp>
        <p:sp>
          <p:nvSpPr>
            <p:cNvPr id="52" name="Rectangle 51"/>
            <p:cNvSpPr/>
            <p:nvPr/>
          </p:nvSpPr>
          <p:spPr>
            <a:xfrm>
              <a:off x="7332526" y="4396168"/>
              <a:ext cx="325730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>
                  <a:solidFill>
                    <a:srgbClr val="0000FF"/>
                  </a:solidFill>
                </a:rPr>
                <a:t>3</a:t>
              </a:r>
              <a:endParaRPr lang="en-GB" dirty="0">
                <a:solidFill>
                  <a:srgbClr val="0000FF"/>
                </a:solidFill>
              </a:endParaRPr>
            </a:p>
          </p:txBody>
        </p:sp>
        <p:cxnSp>
          <p:nvCxnSpPr>
            <p:cNvPr id="53" name="Straight Connector 52"/>
            <p:cNvCxnSpPr/>
            <p:nvPr/>
          </p:nvCxnSpPr>
          <p:spPr>
            <a:xfrm>
              <a:off x="7375353" y="4414950"/>
              <a:ext cx="240726" cy="0"/>
            </a:xfrm>
            <a:prstGeom prst="line">
              <a:avLst/>
            </a:prstGeom>
            <a:ln w="22225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4" name="Text Box 4"/>
          <p:cNvSpPr txBox="1">
            <a:spLocks noChangeArrowheads="1"/>
          </p:cNvSpPr>
          <p:nvPr/>
        </p:nvSpPr>
        <p:spPr bwMode="auto">
          <a:xfrm>
            <a:off x="5472862" y="4607858"/>
            <a:ext cx="37221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9</a:t>
            </a:r>
            <a:endParaRPr lang="en-GB" sz="2400" dirty="0">
              <a:solidFill>
                <a:srgbClr val="0000FF"/>
              </a:solidFill>
            </a:endParaRPr>
          </a:p>
        </p:txBody>
      </p:sp>
      <p:sp>
        <p:nvSpPr>
          <p:cNvPr id="55" name="Text Box 4"/>
          <p:cNvSpPr txBox="1">
            <a:spLocks noChangeArrowheads="1"/>
          </p:cNvSpPr>
          <p:nvPr/>
        </p:nvSpPr>
        <p:spPr bwMode="auto">
          <a:xfrm>
            <a:off x="5747018" y="4413142"/>
            <a:ext cx="174278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(1</a:t>
            </a:r>
            <a:r>
              <a:rPr lang="en-US" sz="2400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GB" sz="2400" i="1" dirty="0">
                <a:solidFill>
                  <a:srgbClr val="0000FF"/>
                </a:solidFill>
                <a:latin typeface="Times New Roman" pitchFamily="18" charset="0"/>
              </a:rPr>
              <a:t>– </a:t>
            </a:r>
            <a:r>
              <a:rPr lang="en-GB" sz="3600" dirty="0">
                <a:solidFill>
                  <a:srgbClr val="0000FF"/>
                </a:solidFill>
              </a:rPr>
              <a:t>(</a:t>
            </a:r>
            <a:r>
              <a:rPr lang="en-GB" sz="2400" i="1" dirty="0">
                <a:solidFill>
                  <a:srgbClr val="0000FF"/>
                </a:solidFill>
                <a:latin typeface="Times New Roman" pitchFamily="18" charset="0"/>
              </a:rPr>
              <a:t>– </a:t>
            </a:r>
            <a:r>
              <a:rPr lang="en-GB" sz="2400" dirty="0">
                <a:solidFill>
                  <a:srgbClr val="0000FF"/>
                </a:solidFill>
              </a:rPr>
              <a:t>  </a:t>
            </a:r>
            <a:r>
              <a:rPr lang="en-GB" sz="3600" dirty="0">
                <a:solidFill>
                  <a:srgbClr val="0000FF"/>
                </a:solidFill>
              </a:rPr>
              <a:t>) </a:t>
            </a:r>
            <a:r>
              <a:rPr lang="en-GB" sz="2400" dirty="0">
                <a:solidFill>
                  <a:srgbClr val="0000FF"/>
                </a:solidFill>
              </a:rPr>
              <a:t>)</a:t>
            </a:r>
            <a:endParaRPr lang="en-GB" sz="2400" baseline="30000" dirty="0">
              <a:solidFill>
                <a:srgbClr val="0000FF"/>
              </a:solidFill>
            </a:endParaRPr>
          </a:p>
        </p:txBody>
      </p:sp>
      <p:cxnSp>
        <p:nvCxnSpPr>
          <p:cNvPr id="57" name="Straight Connector 56"/>
          <p:cNvCxnSpPr/>
          <p:nvPr/>
        </p:nvCxnSpPr>
        <p:spPr>
          <a:xfrm>
            <a:off x="5383791" y="5012396"/>
            <a:ext cx="2304000" cy="0"/>
          </a:xfrm>
          <a:prstGeom prst="line">
            <a:avLst/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Group 57"/>
          <p:cNvGrpSpPr/>
          <p:nvPr/>
        </p:nvGrpSpPr>
        <p:grpSpPr>
          <a:xfrm>
            <a:off x="6746080" y="4403183"/>
            <a:ext cx="325730" cy="697720"/>
            <a:chOff x="7332526" y="4067780"/>
            <a:chExt cx="325730" cy="697720"/>
          </a:xfrm>
        </p:grpSpPr>
        <p:sp>
          <p:nvSpPr>
            <p:cNvPr id="59" name="Rectangle 58"/>
            <p:cNvSpPr/>
            <p:nvPr/>
          </p:nvSpPr>
          <p:spPr>
            <a:xfrm>
              <a:off x="7352186" y="4067780"/>
              <a:ext cx="28886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>
                  <a:solidFill>
                    <a:srgbClr val="0000FF"/>
                  </a:solidFill>
                </a:rPr>
                <a:t>1</a:t>
              </a:r>
              <a:endParaRPr lang="en-GB" dirty="0">
                <a:solidFill>
                  <a:srgbClr val="0000FF"/>
                </a:solidFill>
              </a:endParaRPr>
            </a:p>
          </p:txBody>
        </p:sp>
        <p:sp>
          <p:nvSpPr>
            <p:cNvPr id="60" name="Rectangle 59"/>
            <p:cNvSpPr/>
            <p:nvPr/>
          </p:nvSpPr>
          <p:spPr>
            <a:xfrm>
              <a:off x="7332526" y="4396168"/>
              <a:ext cx="325730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>
                  <a:solidFill>
                    <a:srgbClr val="0000FF"/>
                  </a:solidFill>
                </a:rPr>
                <a:t>3</a:t>
              </a:r>
              <a:endParaRPr lang="en-GB" dirty="0">
                <a:solidFill>
                  <a:srgbClr val="0000FF"/>
                </a:solidFill>
              </a:endParaRPr>
            </a:p>
          </p:txBody>
        </p:sp>
        <p:cxnSp>
          <p:nvCxnSpPr>
            <p:cNvPr id="61" name="Straight Connector 60"/>
            <p:cNvCxnSpPr/>
            <p:nvPr/>
          </p:nvCxnSpPr>
          <p:spPr>
            <a:xfrm>
              <a:off x="7375353" y="4414950"/>
              <a:ext cx="240726" cy="0"/>
            </a:xfrm>
            <a:prstGeom prst="line">
              <a:avLst/>
            </a:prstGeom>
            <a:ln w="22225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2" name="Rectangle 61"/>
          <p:cNvSpPr/>
          <p:nvPr/>
        </p:nvSpPr>
        <p:spPr>
          <a:xfrm>
            <a:off x="7041500" y="4366975"/>
            <a:ext cx="2872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i="1" baseline="30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endParaRPr lang="en-GB" sz="2400" i="1" dirty="0"/>
          </a:p>
        </p:txBody>
      </p:sp>
      <p:grpSp>
        <p:nvGrpSpPr>
          <p:cNvPr id="63" name="Group 62"/>
          <p:cNvGrpSpPr/>
          <p:nvPr/>
        </p:nvGrpSpPr>
        <p:grpSpPr>
          <a:xfrm>
            <a:off x="6341812" y="5069432"/>
            <a:ext cx="347014" cy="697720"/>
            <a:chOff x="7311242" y="4067780"/>
            <a:chExt cx="347014" cy="697720"/>
          </a:xfrm>
        </p:grpSpPr>
        <p:sp>
          <p:nvSpPr>
            <p:cNvPr id="64" name="Rectangle 63"/>
            <p:cNvSpPr/>
            <p:nvPr/>
          </p:nvSpPr>
          <p:spPr>
            <a:xfrm>
              <a:off x="7311242" y="4067780"/>
              <a:ext cx="325730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>
                  <a:solidFill>
                    <a:srgbClr val="0000FF"/>
                  </a:solidFill>
                </a:rPr>
                <a:t>4</a:t>
              </a:r>
              <a:endParaRPr lang="en-GB" dirty="0">
                <a:solidFill>
                  <a:srgbClr val="0000FF"/>
                </a:solidFill>
              </a:endParaRPr>
            </a:p>
          </p:txBody>
        </p:sp>
        <p:sp>
          <p:nvSpPr>
            <p:cNvPr id="65" name="Rectangle 64"/>
            <p:cNvSpPr/>
            <p:nvPr/>
          </p:nvSpPr>
          <p:spPr>
            <a:xfrm>
              <a:off x="7332526" y="4396168"/>
              <a:ext cx="325730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>
                  <a:solidFill>
                    <a:srgbClr val="0000FF"/>
                  </a:solidFill>
                </a:rPr>
                <a:t>3</a:t>
              </a:r>
              <a:endParaRPr lang="en-GB" dirty="0">
                <a:solidFill>
                  <a:srgbClr val="0000FF"/>
                </a:solidFill>
              </a:endParaRPr>
            </a:p>
          </p:txBody>
        </p:sp>
        <p:cxnSp>
          <p:nvCxnSpPr>
            <p:cNvPr id="66" name="Straight Connector 65"/>
            <p:cNvCxnSpPr/>
            <p:nvPr/>
          </p:nvCxnSpPr>
          <p:spPr>
            <a:xfrm>
              <a:off x="7375353" y="4414950"/>
              <a:ext cx="240726" cy="0"/>
            </a:xfrm>
            <a:prstGeom prst="line">
              <a:avLst/>
            </a:prstGeom>
            <a:ln w="22225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8" name="Text Box 4"/>
          <p:cNvSpPr txBox="1">
            <a:spLocks noChangeArrowheads="1"/>
          </p:cNvSpPr>
          <p:nvPr/>
        </p:nvSpPr>
        <p:spPr bwMode="auto">
          <a:xfrm>
            <a:off x="2492407" y="5886672"/>
            <a:ext cx="174278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(1</a:t>
            </a:r>
            <a:r>
              <a:rPr lang="en-US" sz="2400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GB" sz="2400" i="1" dirty="0">
                <a:solidFill>
                  <a:srgbClr val="0000FF"/>
                </a:solidFill>
                <a:latin typeface="Times New Roman" pitchFamily="18" charset="0"/>
              </a:rPr>
              <a:t>– </a:t>
            </a:r>
            <a:r>
              <a:rPr lang="en-GB" sz="3600" dirty="0">
                <a:solidFill>
                  <a:srgbClr val="0000FF"/>
                </a:solidFill>
              </a:rPr>
              <a:t>(</a:t>
            </a:r>
            <a:r>
              <a:rPr lang="en-GB" sz="2400" i="1" dirty="0">
                <a:solidFill>
                  <a:srgbClr val="0000FF"/>
                </a:solidFill>
                <a:latin typeface="Times New Roman" pitchFamily="18" charset="0"/>
              </a:rPr>
              <a:t>– </a:t>
            </a:r>
            <a:r>
              <a:rPr lang="en-GB" sz="2400" dirty="0">
                <a:solidFill>
                  <a:srgbClr val="0000FF"/>
                </a:solidFill>
              </a:rPr>
              <a:t>  </a:t>
            </a:r>
            <a:r>
              <a:rPr lang="en-GB" sz="3600" dirty="0">
                <a:solidFill>
                  <a:srgbClr val="0000FF"/>
                </a:solidFill>
              </a:rPr>
              <a:t>) </a:t>
            </a:r>
            <a:r>
              <a:rPr lang="en-GB" sz="2400" dirty="0">
                <a:solidFill>
                  <a:srgbClr val="0000FF"/>
                </a:solidFill>
              </a:rPr>
              <a:t>)</a:t>
            </a:r>
            <a:endParaRPr lang="en-GB" sz="2400" baseline="30000" dirty="0">
              <a:solidFill>
                <a:srgbClr val="0000FF"/>
              </a:solidFill>
            </a:endParaRPr>
          </a:p>
        </p:txBody>
      </p:sp>
      <p:grpSp>
        <p:nvGrpSpPr>
          <p:cNvPr id="69" name="Group 68"/>
          <p:cNvGrpSpPr/>
          <p:nvPr/>
        </p:nvGrpSpPr>
        <p:grpSpPr>
          <a:xfrm>
            <a:off x="3491469" y="5876713"/>
            <a:ext cx="325730" cy="697720"/>
            <a:chOff x="7332526" y="4067780"/>
            <a:chExt cx="325730" cy="697720"/>
          </a:xfrm>
        </p:grpSpPr>
        <p:sp>
          <p:nvSpPr>
            <p:cNvPr id="70" name="Rectangle 69"/>
            <p:cNvSpPr/>
            <p:nvPr/>
          </p:nvSpPr>
          <p:spPr>
            <a:xfrm>
              <a:off x="7352186" y="4067780"/>
              <a:ext cx="28886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>
                  <a:solidFill>
                    <a:srgbClr val="0000FF"/>
                  </a:solidFill>
                </a:rPr>
                <a:t>1</a:t>
              </a:r>
              <a:endParaRPr lang="en-GB" dirty="0">
                <a:solidFill>
                  <a:srgbClr val="0000FF"/>
                </a:solidFill>
              </a:endParaRPr>
            </a:p>
          </p:txBody>
        </p:sp>
        <p:sp>
          <p:nvSpPr>
            <p:cNvPr id="71" name="Rectangle 70"/>
            <p:cNvSpPr/>
            <p:nvPr/>
          </p:nvSpPr>
          <p:spPr>
            <a:xfrm>
              <a:off x="7332526" y="4396168"/>
              <a:ext cx="325730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>
                  <a:solidFill>
                    <a:srgbClr val="0000FF"/>
                  </a:solidFill>
                </a:rPr>
                <a:t>3</a:t>
              </a:r>
              <a:endParaRPr lang="en-GB" dirty="0">
                <a:solidFill>
                  <a:srgbClr val="0000FF"/>
                </a:solidFill>
              </a:endParaRPr>
            </a:p>
          </p:txBody>
        </p:sp>
        <p:cxnSp>
          <p:nvCxnSpPr>
            <p:cNvPr id="72" name="Straight Connector 71"/>
            <p:cNvCxnSpPr/>
            <p:nvPr/>
          </p:nvCxnSpPr>
          <p:spPr>
            <a:xfrm>
              <a:off x="7375353" y="4414950"/>
              <a:ext cx="240726" cy="0"/>
            </a:xfrm>
            <a:prstGeom prst="line">
              <a:avLst/>
            </a:prstGeom>
            <a:ln w="22225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3" name="Group 72"/>
          <p:cNvGrpSpPr/>
          <p:nvPr/>
        </p:nvGrpSpPr>
        <p:grpSpPr>
          <a:xfrm>
            <a:off x="2145899" y="6010761"/>
            <a:ext cx="466794" cy="697720"/>
            <a:chOff x="7268175" y="4067780"/>
            <a:chExt cx="466794" cy="697720"/>
          </a:xfrm>
        </p:grpSpPr>
        <p:sp>
          <p:nvSpPr>
            <p:cNvPr id="74" name="Rectangle 73"/>
            <p:cNvSpPr/>
            <p:nvPr/>
          </p:nvSpPr>
          <p:spPr>
            <a:xfrm>
              <a:off x="7268175" y="4067780"/>
              <a:ext cx="46679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>
                  <a:solidFill>
                    <a:srgbClr val="0000FF"/>
                  </a:solidFill>
                </a:rPr>
                <a:t>27</a:t>
              </a:r>
              <a:endParaRPr lang="en-GB" dirty="0">
                <a:solidFill>
                  <a:srgbClr val="0000FF"/>
                </a:solidFill>
              </a:endParaRPr>
            </a:p>
          </p:txBody>
        </p:sp>
        <p:sp>
          <p:nvSpPr>
            <p:cNvPr id="75" name="Rectangle 74"/>
            <p:cNvSpPr/>
            <p:nvPr/>
          </p:nvSpPr>
          <p:spPr>
            <a:xfrm>
              <a:off x="7332526" y="4396168"/>
              <a:ext cx="325730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>
                  <a:solidFill>
                    <a:srgbClr val="0000FF"/>
                  </a:solidFill>
                </a:rPr>
                <a:t>4</a:t>
              </a:r>
              <a:endParaRPr lang="en-GB" dirty="0">
                <a:solidFill>
                  <a:srgbClr val="0000FF"/>
                </a:solidFill>
              </a:endParaRPr>
            </a:p>
          </p:txBody>
        </p:sp>
        <p:cxnSp>
          <p:nvCxnSpPr>
            <p:cNvPr id="76" name="Straight Connector 75"/>
            <p:cNvCxnSpPr/>
            <p:nvPr/>
          </p:nvCxnSpPr>
          <p:spPr>
            <a:xfrm>
              <a:off x="7375353" y="4414950"/>
              <a:ext cx="240726" cy="0"/>
            </a:xfrm>
            <a:prstGeom prst="line">
              <a:avLst/>
            </a:prstGeom>
            <a:ln w="22225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7" name="Text Box 28"/>
          <p:cNvSpPr txBox="1">
            <a:spLocks noChangeArrowheads="1"/>
          </p:cNvSpPr>
          <p:nvPr/>
        </p:nvSpPr>
        <p:spPr bwMode="auto">
          <a:xfrm>
            <a:off x="1556478" y="6082622"/>
            <a:ext cx="67518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rgbClr val="0000FF"/>
                </a:solidFill>
                <a:latin typeface="Times New Roman" pitchFamily="18" charset="0"/>
              </a:rPr>
              <a:t>S</a:t>
            </a:r>
            <a:r>
              <a:rPr lang="en-GB" sz="2400" i="1" baseline="-25000" dirty="0">
                <a:solidFill>
                  <a:srgbClr val="0000FF"/>
                </a:solidFill>
                <a:latin typeface="Times New Roman" pitchFamily="18" charset="0"/>
              </a:rPr>
              <a:t>n</a:t>
            </a:r>
            <a:r>
              <a:rPr lang="en-GB" sz="2400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GB" sz="2400" dirty="0">
                <a:solidFill>
                  <a:srgbClr val="0000FF"/>
                </a:solidFill>
              </a:rPr>
              <a:t>=</a:t>
            </a:r>
          </a:p>
        </p:txBody>
      </p:sp>
      <p:sp>
        <p:nvSpPr>
          <p:cNvPr id="78" name="Text Box 28"/>
          <p:cNvSpPr txBox="1">
            <a:spLocks noChangeArrowheads="1"/>
          </p:cNvSpPr>
          <p:nvPr/>
        </p:nvSpPr>
        <p:spPr bwMode="auto">
          <a:xfrm>
            <a:off x="4816994" y="4770799"/>
            <a:ext cx="34176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00FF"/>
                </a:solidFill>
              </a:rPr>
              <a:t>=</a:t>
            </a:r>
          </a:p>
        </p:txBody>
      </p:sp>
      <p:sp>
        <p:nvSpPr>
          <p:cNvPr id="67" name="Rectangle 66"/>
          <p:cNvSpPr/>
          <p:nvPr/>
        </p:nvSpPr>
        <p:spPr>
          <a:xfrm>
            <a:off x="3780584" y="5839596"/>
            <a:ext cx="2872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i="1" baseline="300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endParaRPr lang="en-GB" sz="2400" i="1" dirty="0"/>
          </a:p>
        </p:txBody>
      </p:sp>
      <p:sp>
        <p:nvSpPr>
          <p:cNvPr id="79" name="Text Box 4"/>
          <p:cNvSpPr txBox="1">
            <a:spLocks noChangeArrowheads="1"/>
          </p:cNvSpPr>
          <p:nvPr/>
        </p:nvSpPr>
        <p:spPr bwMode="auto">
          <a:xfrm>
            <a:off x="303213" y="2996952"/>
            <a:ext cx="291137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/>
              <a:t>Using this formula:</a:t>
            </a:r>
          </a:p>
        </p:txBody>
      </p:sp>
      <p:sp>
        <p:nvSpPr>
          <p:cNvPr id="80" name="Rectangle 2">
            <a:extLst>
              <a:ext uri="{FF2B5EF4-FFF2-40B4-BE49-F238E27FC236}">
                <a16:creationId xmlns:a16="http://schemas.microsoft.com/office/drawing/2014/main" id="{5577F213-2721-4522-B434-BDE0E5A64D79}"/>
              </a:ext>
            </a:extLst>
          </p:cNvPr>
          <p:cNvSpPr txBox="1">
            <a:spLocks noChangeArrowheads="1"/>
          </p:cNvSpPr>
          <p:nvPr/>
        </p:nvSpPr>
        <p:spPr>
          <a:xfrm>
            <a:off x="227528" y="137017"/>
            <a:ext cx="8229600" cy="492664"/>
          </a:xfrm>
          <a:prstGeom prst="rect">
            <a:avLst/>
          </a:prstGeom>
        </p:spPr>
        <p:txBody>
          <a:bodyPr bIns="91440" anchor="b" anchorCtr="0">
            <a:normAutofit fontScale="900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/>
              <a:t>The sum of a geometric series</a:t>
            </a:r>
            <a:endParaRPr lang="en-GB" sz="2800" dirty="0"/>
          </a:p>
        </p:txBody>
      </p:sp>
      <p:sp>
        <p:nvSpPr>
          <p:cNvPr id="4" name="Rectangle 3">
            <a:hlinkClick r:id="rId3"/>
            <a:extLst>
              <a:ext uri="{FF2B5EF4-FFF2-40B4-BE49-F238E27FC236}">
                <a16:creationId xmlns:a16="http://schemas.microsoft.com/office/drawing/2014/main" id="{F4439D6A-0ED4-4C56-B66C-C4C92A698571}"/>
              </a:ext>
            </a:extLst>
          </p:cNvPr>
          <p:cNvSpPr/>
          <p:nvPr/>
        </p:nvSpPr>
        <p:spPr>
          <a:xfrm>
            <a:off x="8070166" y="6142894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>
            <a:hlinkClick r:id="rId3"/>
            <a:extLst>
              <a:ext uri="{FF2B5EF4-FFF2-40B4-BE49-F238E27FC236}">
                <a16:creationId xmlns:a16="http://schemas.microsoft.com/office/drawing/2014/main" id="{6601B703-960B-4C5B-AD91-D2F93F5B72B3}"/>
              </a:ext>
            </a:extLst>
          </p:cNvPr>
          <p:cNvSpPr/>
          <p:nvPr/>
        </p:nvSpPr>
        <p:spPr>
          <a:xfrm>
            <a:off x="462476" y="6545034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8062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7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7638" grpId="0"/>
      <p:bldP spid="36" grpId="0"/>
      <p:bldP spid="37" grpId="0"/>
      <p:bldP spid="38" grpId="0"/>
      <p:bldP spid="39" grpId="0"/>
      <p:bldP spid="41" grpId="0"/>
      <p:bldP spid="42" grpId="0"/>
      <p:bldP spid="43" grpId="0"/>
      <p:bldP spid="44" grpId="0"/>
      <p:bldP spid="7" grpId="0"/>
      <p:bldP spid="54" grpId="0"/>
      <p:bldP spid="55" grpId="0"/>
      <p:bldP spid="62" grpId="0"/>
      <p:bldP spid="68" grpId="0"/>
      <p:bldP spid="77" grpId="0"/>
      <p:bldP spid="78" grpId="0"/>
      <p:bldP spid="67" grpId="0"/>
      <p:bldP spid="7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7634" name="Text Box 2"/>
          <p:cNvSpPr txBox="1">
            <a:spLocks noChangeArrowheads="1"/>
          </p:cNvSpPr>
          <p:nvPr/>
        </p:nvSpPr>
        <p:spPr bwMode="auto">
          <a:xfrm>
            <a:off x="251520" y="1445875"/>
            <a:ext cx="8712968" cy="1200329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GB" sz="2400" dirty="0"/>
              <a:t>A geometric sequence has first term 5 and common ratio 2. The sum of the first n terms of the sequence is 635. </a:t>
            </a:r>
          </a:p>
          <a:p>
            <a:pPr algn="ctr"/>
            <a:r>
              <a:rPr lang="en-GB" sz="2400" dirty="0"/>
              <a:t>Find n.</a:t>
            </a:r>
          </a:p>
        </p:txBody>
      </p:sp>
      <p:sp>
        <p:nvSpPr>
          <p:cNvPr id="837638" name="Text Box 6"/>
          <p:cNvSpPr txBox="1">
            <a:spLocks noChangeArrowheads="1"/>
          </p:cNvSpPr>
          <p:nvPr/>
        </p:nvSpPr>
        <p:spPr bwMode="auto">
          <a:xfrm>
            <a:off x="338420" y="2672795"/>
            <a:ext cx="716414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/>
              <a:t>The sequence is geometric with </a:t>
            </a:r>
            <a:r>
              <a:rPr lang="en-GB" sz="2400" i="1" dirty="0">
                <a:latin typeface="Times New Roman" pitchFamily="18" charset="0"/>
              </a:rPr>
              <a:t>u</a:t>
            </a:r>
            <a:r>
              <a:rPr lang="en-GB" sz="2400" i="1" baseline="-25000" dirty="0">
                <a:latin typeface="Times New Roman" pitchFamily="18" charset="0"/>
              </a:rPr>
              <a:t>1</a:t>
            </a:r>
            <a:r>
              <a:rPr lang="en-US" sz="2400" dirty="0"/>
              <a:t> = 5 and </a:t>
            </a:r>
            <a:r>
              <a:rPr lang="en-US" sz="2400" i="1" dirty="0">
                <a:latin typeface="Times New Roman" pitchFamily="18" charset="0"/>
              </a:rPr>
              <a:t>r</a:t>
            </a:r>
            <a:r>
              <a:rPr lang="en-US" sz="2400" dirty="0"/>
              <a:t> = 2.</a:t>
            </a:r>
          </a:p>
        </p:txBody>
      </p:sp>
      <p:sp>
        <p:nvSpPr>
          <p:cNvPr id="16" name="Text Box 4"/>
          <p:cNvSpPr txBox="1">
            <a:spLocks noChangeArrowheads="1"/>
          </p:cNvSpPr>
          <p:nvPr/>
        </p:nvSpPr>
        <p:spPr bwMode="auto">
          <a:xfrm>
            <a:off x="7418885" y="431077"/>
            <a:ext cx="44114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rgbClr val="0000FF"/>
                </a:solidFill>
                <a:latin typeface="Times New Roman" pitchFamily="18" charset="0"/>
              </a:rPr>
              <a:t>u</a:t>
            </a:r>
            <a:r>
              <a:rPr lang="en-GB" sz="2400" i="1" baseline="-25000" dirty="0">
                <a:solidFill>
                  <a:srgbClr val="0000FF"/>
                </a:solidFill>
                <a:latin typeface="Times New Roman" pitchFamily="18" charset="0"/>
              </a:rPr>
              <a:t>1</a:t>
            </a:r>
            <a:endParaRPr lang="en-GB" sz="2400" dirty="0">
              <a:solidFill>
                <a:srgbClr val="0000FF"/>
              </a:solidFill>
            </a:endParaRPr>
          </a:p>
        </p:txBody>
      </p:sp>
      <p:sp>
        <p:nvSpPr>
          <p:cNvPr id="17" name="Text Box 28"/>
          <p:cNvSpPr txBox="1">
            <a:spLocks noChangeArrowheads="1"/>
          </p:cNvSpPr>
          <p:nvPr/>
        </p:nvSpPr>
        <p:spPr bwMode="auto">
          <a:xfrm>
            <a:off x="6700168" y="614997"/>
            <a:ext cx="67518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rgbClr val="0000FF"/>
                </a:solidFill>
                <a:latin typeface="Times New Roman" pitchFamily="18" charset="0"/>
              </a:rPr>
              <a:t>S</a:t>
            </a:r>
            <a:r>
              <a:rPr lang="en-GB" sz="2400" i="1" baseline="-25000" dirty="0">
                <a:solidFill>
                  <a:srgbClr val="0000FF"/>
                </a:solidFill>
                <a:latin typeface="Times New Roman" pitchFamily="18" charset="0"/>
              </a:rPr>
              <a:t>n</a:t>
            </a:r>
            <a:r>
              <a:rPr lang="en-GB" sz="2400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GB" sz="2400" dirty="0">
                <a:solidFill>
                  <a:srgbClr val="0000FF"/>
                </a:solidFill>
              </a:rPr>
              <a:t>=</a:t>
            </a:r>
          </a:p>
        </p:txBody>
      </p:sp>
      <p:sp>
        <p:nvSpPr>
          <p:cNvPr id="18" name="Text Box 4"/>
          <p:cNvSpPr txBox="1">
            <a:spLocks noChangeArrowheads="1"/>
          </p:cNvSpPr>
          <p:nvPr/>
        </p:nvSpPr>
        <p:spPr bwMode="auto">
          <a:xfrm>
            <a:off x="7746428" y="431076"/>
            <a:ext cx="107753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(1</a:t>
            </a:r>
            <a:r>
              <a:rPr lang="en-US" sz="2400" i="1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GB" sz="2400" i="1" dirty="0">
                <a:solidFill>
                  <a:srgbClr val="0000FF"/>
                </a:solidFill>
                <a:latin typeface="Times New Roman" pitchFamily="18" charset="0"/>
              </a:rPr>
              <a:t>– </a:t>
            </a:r>
            <a:r>
              <a:rPr lang="en-GB" sz="2400" i="1" dirty="0" err="1">
                <a:solidFill>
                  <a:srgbClr val="0000FF"/>
                </a:solidFill>
                <a:latin typeface="Times New Roman" pitchFamily="18" charset="0"/>
              </a:rPr>
              <a:t>r</a:t>
            </a:r>
            <a:r>
              <a:rPr lang="en-GB" sz="2400" i="1" baseline="30000" dirty="0" err="1">
                <a:solidFill>
                  <a:srgbClr val="0000FF"/>
                </a:solidFill>
                <a:latin typeface="Times New Roman" pitchFamily="18" charset="0"/>
              </a:rPr>
              <a:t>n</a:t>
            </a:r>
            <a:r>
              <a:rPr lang="en-GB" sz="2400" dirty="0">
                <a:solidFill>
                  <a:srgbClr val="0000FF"/>
                </a:solidFill>
              </a:rPr>
              <a:t>)</a:t>
            </a:r>
            <a:endParaRPr lang="en-GB" sz="2400" baseline="30000" dirty="0">
              <a:solidFill>
                <a:srgbClr val="0000FF"/>
              </a:solidFill>
            </a:endParaRPr>
          </a:p>
        </p:txBody>
      </p:sp>
      <p:sp>
        <p:nvSpPr>
          <p:cNvPr id="19" name="Text Box 28"/>
          <p:cNvSpPr txBox="1">
            <a:spLocks noChangeArrowheads="1"/>
          </p:cNvSpPr>
          <p:nvPr/>
        </p:nvSpPr>
        <p:spPr bwMode="auto">
          <a:xfrm>
            <a:off x="7545534" y="892741"/>
            <a:ext cx="97494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00FF"/>
                </a:solidFill>
              </a:rPr>
              <a:t>(1</a:t>
            </a:r>
            <a:r>
              <a:rPr lang="en-GB" sz="2400" i="1" dirty="0">
                <a:solidFill>
                  <a:srgbClr val="0000FF"/>
                </a:solidFill>
                <a:latin typeface="Times New Roman" pitchFamily="18" charset="0"/>
              </a:rPr>
              <a:t> – r</a:t>
            </a:r>
            <a:r>
              <a:rPr lang="en-GB" sz="2400" dirty="0">
                <a:solidFill>
                  <a:srgbClr val="0000FF"/>
                </a:solidFill>
              </a:rPr>
              <a:t>)</a:t>
            </a:r>
          </a:p>
        </p:txBody>
      </p:sp>
      <p:cxnSp>
        <p:nvCxnSpPr>
          <p:cNvPr id="20" name="Straight Connector 19"/>
          <p:cNvCxnSpPr/>
          <p:nvPr/>
        </p:nvCxnSpPr>
        <p:spPr>
          <a:xfrm>
            <a:off x="7383201" y="864177"/>
            <a:ext cx="1360198" cy="0"/>
          </a:xfrm>
          <a:prstGeom prst="line">
            <a:avLst/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 Box 4"/>
          <p:cNvSpPr txBox="1">
            <a:spLocks noChangeArrowheads="1"/>
          </p:cNvSpPr>
          <p:nvPr/>
        </p:nvSpPr>
        <p:spPr bwMode="auto">
          <a:xfrm>
            <a:off x="718717" y="407423"/>
            <a:ext cx="44114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rgbClr val="006600"/>
                </a:solidFill>
                <a:latin typeface="Times New Roman" pitchFamily="18" charset="0"/>
              </a:rPr>
              <a:t>u</a:t>
            </a:r>
            <a:r>
              <a:rPr lang="en-GB" sz="2400" i="1" baseline="-25000" dirty="0">
                <a:solidFill>
                  <a:srgbClr val="006600"/>
                </a:solidFill>
                <a:latin typeface="Times New Roman" pitchFamily="18" charset="0"/>
              </a:rPr>
              <a:t>1</a:t>
            </a:r>
            <a:endParaRPr lang="en-GB" sz="2400" dirty="0">
              <a:solidFill>
                <a:srgbClr val="006600"/>
              </a:solidFill>
            </a:endParaRPr>
          </a:p>
        </p:txBody>
      </p:sp>
      <p:sp>
        <p:nvSpPr>
          <p:cNvPr id="22" name="Text Box 28"/>
          <p:cNvSpPr txBox="1">
            <a:spLocks noChangeArrowheads="1"/>
          </p:cNvSpPr>
          <p:nvPr/>
        </p:nvSpPr>
        <p:spPr bwMode="auto">
          <a:xfrm>
            <a:off x="0" y="591343"/>
            <a:ext cx="67518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rgbClr val="006600"/>
                </a:solidFill>
                <a:latin typeface="Times New Roman" pitchFamily="18" charset="0"/>
              </a:rPr>
              <a:t>S</a:t>
            </a:r>
            <a:r>
              <a:rPr lang="en-GB" sz="2400" i="1" baseline="-25000" dirty="0">
                <a:solidFill>
                  <a:srgbClr val="006600"/>
                </a:solidFill>
                <a:latin typeface="Times New Roman" pitchFamily="18" charset="0"/>
              </a:rPr>
              <a:t>n</a:t>
            </a:r>
            <a:r>
              <a:rPr lang="en-GB" sz="2400" i="1" dirty="0">
                <a:solidFill>
                  <a:srgbClr val="006600"/>
                </a:solidFill>
                <a:latin typeface="Times New Roman" pitchFamily="18" charset="0"/>
              </a:rPr>
              <a:t> </a:t>
            </a:r>
            <a:r>
              <a:rPr lang="en-GB" sz="2400" dirty="0">
                <a:solidFill>
                  <a:srgbClr val="006600"/>
                </a:solidFill>
              </a:rPr>
              <a:t>=</a:t>
            </a:r>
          </a:p>
        </p:txBody>
      </p:sp>
      <p:sp>
        <p:nvSpPr>
          <p:cNvPr id="23" name="Text Box 4"/>
          <p:cNvSpPr txBox="1">
            <a:spLocks noChangeArrowheads="1"/>
          </p:cNvSpPr>
          <p:nvPr/>
        </p:nvSpPr>
        <p:spPr bwMode="auto">
          <a:xfrm>
            <a:off x="1046260" y="407422"/>
            <a:ext cx="107753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6600"/>
                </a:solidFill>
              </a:rPr>
              <a:t>(</a:t>
            </a:r>
            <a:r>
              <a:rPr lang="en-GB" sz="2400" i="1" dirty="0" err="1">
                <a:solidFill>
                  <a:srgbClr val="006600"/>
                </a:solidFill>
                <a:latin typeface="Times New Roman" pitchFamily="18" charset="0"/>
              </a:rPr>
              <a:t>r</a:t>
            </a:r>
            <a:r>
              <a:rPr lang="en-GB" sz="2400" i="1" baseline="30000" dirty="0" err="1">
                <a:solidFill>
                  <a:srgbClr val="006600"/>
                </a:solidFill>
                <a:latin typeface="Times New Roman" pitchFamily="18" charset="0"/>
              </a:rPr>
              <a:t>n</a:t>
            </a:r>
            <a:r>
              <a:rPr lang="en-US" sz="2400" i="1" dirty="0">
                <a:solidFill>
                  <a:srgbClr val="006600"/>
                </a:solidFill>
                <a:latin typeface="Times New Roman" pitchFamily="18" charset="0"/>
              </a:rPr>
              <a:t> </a:t>
            </a:r>
            <a:r>
              <a:rPr lang="en-GB" sz="2400" i="1" dirty="0">
                <a:solidFill>
                  <a:srgbClr val="006600"/>
                </a:solidFill>
                <a:latin typeface="Times New Roman" pitchFamily="18" charset="0"/>
              </a:rPr>
              <a:t>– </a:t>
            </a:r>
            <a:r>
              <a:rPr lang="en-US" sz="2400" dirty="0">
                <a:solidFill>
                  <a:srgbClr val="006600"/>
                </a:solidFill>
              </a:rPr>
              <a:t>1</a:t>
            </a:r>
            <a:r>
              <a:rPr lang="en-GB" sz="2400" dirty="0">
                <a:solidFill>
                  <a:srgbClr val="006600"/>
                </a:solidFill>
              </a:rPr>
              <a:t>)</a:t>
            </a:r>
            <a:endParaRPr lang="en-GB" sz="2400" baseline="30000" dirty="0">
              <a:solidFill>
                <a:srgbClr val="006600"/>
              </a:solidFill>
            </a:endParaRPr>
          </a:p>
        </p:txBody>
      </p:sp>
      <p:sp>
        <p:nvSpPr>
          <p:cNvPr id="24" name="Text Box 28"/>
          <p:cNvSpPr txBox="1">
            <a:spLocks noChangeArrowheads="1"/>
          </p:cNvSpPr>
          <p:nvPr/>
        </p:nvSpPr>
        <p:spPr bwMode="auto">
          <a:xfrm>
            <a:off x="845366" y="869087"/>
            <a:ext cx="97494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6600"/>
                </a:solidFill>
              </a:rPr>
              <a:t>(</a:t>
            </a:r>
            <a:r>
              <a:rPr lang="en-GB" sz="2400" i="1" dirty="0">
                <a:solidFill>
                  <a:srgbClr val="006600"/>
                </a:solidFill>
                <a:latin typeface="Times New Roman" pitchFamily="18" charset="0"/>
              </a:rPr>
              <a:t>r – </a:t>
            </a:r>
            <a:r>
              <a:rPr lang="en-GB" sz="2400" dirty="0">
                <a:solidFill>
                  <a:srgbClr val="006600"/>
                </a:solidFill>
              </a:rPr>
              <a:t>1)</a:t>
            </a:r>
          </a:p>
        </p:txBody>
      </p:sp>
      <p:cxnSp>
        <p:nvCxnSpPr>
          <p:cNvPr id="25" name="Straight Connector 24"/>
          <p:cNvCxnSpPr/>
          <p:nvPr/>
        </p:nvCxnSpPr>
        <p:spPr>
          <a:xfrm>
            <a:off x="683033" y="840523"/>
            <a:ext cx="1360198" cy="0"/>
          </a:xfrm>
          <a:prstGeom prst="line">
            <a:avLst/>
          </a:prstGeom>
          <a:ln w="25400"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 Box 28"/>
          <p:cNvSpPr txBox="1">
            <a:spLocks noChangeArrowheads="1"/>
          </p:cNvSpPr>
          <p:nvPr/>
        </p:nvSpPr>
        <p:spPr bwMode="auto">
          <a:xfrm>
            <a:off x="3490804" y="3411318"/>
            <a:ext cx="67518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rgbClr val="006600"/>
                </a:solidFill>
                <a:latin typeface="Times New Roman" pitchFamily="18" charset="0"/>
              </a:rPr>
              <a:t>S</a:t>
            </a:r>
            <a:r>
              <a:rPr lang="en-GB" sz="2400" i="1" baseline="-25000" dirty="0">
                <a:solidFill>
                  <a:srgbClr val="006600"/>
                </a:solidFill>
                <a:latin typeface="Times New Roman" pitchFamily="18" charset="0"/>
              </a:rPr>
              <a:t>n</a:t>
            </a:r>
            <a:r>
              <a:rPr lang="en-GB" sz="2400" i="1" dirty="0">
                <a:solidFill>
                  <a:srgbClr val="006600"/>
                </a:solidFill>
                <a:latin typeface="Times New Roman" pitchFamily="18" charset="0"/>
              </a:rPr>
              <a:t> </a:t>
            </a:r>
            <a:r>
              <a:rPr lang="en-GB" sz="2400" dirty="0">
                <a:solidFill>
                  <a:srgbClr val="006600"/>
                </a:solidFill>
              </a:rPr>
              <a:t>=</a:t>
            </a:r>
          </a:p>
        </p:txBody>
      </p:sp>
      <p:sp>
        <p:nvSpPr>
          <p:cNvPr id="27" name="Text Box 4"/>
          <p:cNvSpPr txBox="1">
            <a:spLocks noChangeArrowheads="1"/>
          </p:cNvSpPr>
          <p:nvPr/>
        </p:nvSpPr>
        <p:spPr bwMode="auto">
          <a:xfrm>
            <a:off x="4537064" y="3227397"/>
            <a:ext cx="107753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6600"/>
                </a:solidFill>
              </a:rPr>
              <a:t>(</a:t>
            </a:r>
            <a:r>
              <a:rPr lang="en-GB" sz="2400" i="1" dirty="0" err="1">
                <a:solidFill>
                  <a:srgbClr val="006600"/>
                </a:solidFill>
                <a:latin typeface="Times New Roman" pitchFamily="18" charset="0"/>
              </a:rPr>
              <a:t>r</a:t>
            </a:r>
            <a:r>
              <a:rPr lang="en-GB" sz="2400" i="1" baseline="30000" dirty="0" err="1">
                <a:solidFill>
                  <a:srgbClr val="006600"/>
                </a:solidFill>
                <a:latin typeface="Times New Roman" pitchFamily="18" charset="0"/>
              </a:rPr>
              <a:t>n</a:t>
            </a:r>
            <a:r>
              <a:rPr lang="en-US" sz="2400" i="1" dirty="0">
                <a:solidFill>
                  <a:srgbClr val="006600"/>
                </a:solidFill>
                <a:latin typeface="Times New Roman" pitchFamily="18" charset="0"/>
              </a:rPr>
              <a:t> </a:t>
            </a:r>
            <a:r>
              <a:rPr lang="en-GB" sz="2400" i="1" dirty="0">
                <a:solidFill>
                  <a:srgbClr val="006600"/>
                </a:solidFill>
                <a:latin typeface="Times New Roman" pitchFamily="18" charset="0"/>
              </a:rPr>
              <a:t>– </a:t>
            </a:r>
            <a:r>
              <a:rPr lang="en-US" sz="2400" dirty="0">
                <a:solidFill>
                  <a:srgbClr val="006600"/>
                </a:solidFill>
              </a:rPr>
              <a:t>1</a:t>
            </a:r>
            <a:r>
              <a:rPr lang="en-GB" sz="2400" dirty="0">
                <a:solidFill>
                  <a:srgbClr val="006600"/>
                </a:solidFill>
              </a:rPr>
              <a:t>)</a:t>
            </a:r>
            <a:endParaRPr lang="en-GB" sz="2400" baseline="30000" dirty="0">
              <a:solidFill>
                <a:srgbClr val="006600"/>
              </a:solidFill>
            </a:endParaRPr>
          </a:p>
        </p:txBody>
      </p:sp>
      <p:sp>
        <p:nvSpPr>
          <p:cNvPr id="28" name="Text Box 28"/>
          <p:cNvSpPr txBox="1">
            <a:spLocks noChangeArrowheads="1"/>
          </p:cNvSpPr>
          <p:nvPr/>
        </p:nvSpPr>
        <p:spPr bwMode="auto">
          <a:xfrm>
            <a:off x="4336170" y="3689062"/>
            <a:ext cx="97494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6600"/>
                </a:solidFill>
              </a:rPr>
              <a:t>(</a:t>
            </a:r>
            <a:r>
              <a:rPr lang="en-GB" sz="2400" i="1" dirty="0">
                <a:solidFill>
                  <a:srgbClr val="006600"/>
                </a:solidFill>
                <a:latin typeface="Times New Roman" pitchFamily="18" charset="0"/>
              </a:rPr>
              <a:t>r – </a:t>
            </a:r>
            <a:r>
              <a:rPr lang="en-GB" sz="2400" dirty="0">
                <a:solidFill>
                  <a:srgbClr val="006600"/>
                </a:solidFill>
              </a:rPr>
              <a:t>1)</a:t>
            </a:r>
          </a:p>
        </p:txBody>
      </p:sp>
      <p:cxnSp>
        <p:nvCxnSpPr>
          <p:cNvPr id="29" name="Straight Connector 28"/>
          <p:cNvCxnSpPr/>
          <p:nvPr/>
        </p:nvCxnSpPr>
        <p:spPr>
          <a:xfrm>
            <a:off x="4173837" y="3660498"/>
            <a:ext cx="1360198" cy="0"/>
          </a:xfrm>
          <a:prstGeom prst="line">
            <a:avLst/>
          </a:prstGeom>
          <a:ln w="25400"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 Box 4"/>
          <p:cNvSpPr txBox="1">
            <a:spLocks noChangeArrowheads="1"/>
          </p:cNvSpPr>
          <p:nvPr/>
        </p:nvSpPr>
        <p:spPr bwMode="auto">
          <a:xfrm>
            <a:off x="4236444" y="3212976"/>
            <a:ext cx="44114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rgbClr val="006600"/>
                </a:solidFill>
                <a:latin typeface="Times New Roman" pitchFamily="18" charset="0"/>
              </a:rPr>
              <a:t>u</a:t>
            </a:r>
            <a:r>
              <a:rPr lang="en-GB" sz="2400" i="1" baseline="-25000" dirty="0">
                <a:solidFill>
                  <a:srgbClr val="006600"/>
                </a:solidFill>
                <a:latin typeface="Times New Roman" pitchFamily="18" charset="0"/>
              </a:rPr>
              <a:t>1</a:t>
            </a:r>
            <a:endParaRPr lang="en-GB" sz="2400" dirty="0">
              <a:solidFill>
                <a:srgbClr val="006600"/>
              </a:solidFill>
            </a:endParaRPr>
          </a:p>
        </p:txBody>
      </p:sp>
      <p:sp>
        <p:nvSpPr>
          <p:cNvPr id="31" name="Text Box 28"/>
          <p:cNvSpPr txBox="1">
            <a:spLocks noChangeArrowheads="1"/>
          </p:cNvSpPr>
          <p:nvPr/>
        </p:nvSpPr>
        <p:spPr bwMode="auto">
          <a:xfrm>
            <a:off x="3203848" y="4335584"/>
            <a:ext cx="98135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6600"/>
                </a:solidFill>
              </a:rPr>
              <a:t>635</a:t>
            </a:r>
            <a:r>
              <a:rPr lang="en-GB" sz="2400" i="1" dirty="0">
                <a:solidFill>
                  <a:srgbClr val="006600"/>
                </a:solidFill>
                <a:latin typeface="Times New Roman" pitchFamily="18" charset="0"/>
              </a:rPr>
              <a:t> </a:t>
            </a:r>
            <a:r>
              <a:rPr lang="en-GB" sz="2400" dirty="0">
                <a:solidFill>
                  <a:srgbClr val="006600"/>
                </a:solidFill>
              </a:rPr>
              <a:t>=</a:t>
            </a:r>
          </a:p>
        </p:txBody>
      </p:sp>
      <p:sp>
        <p:nvSpPr>
          <p:cNvPr id="32" name="Text Box 4"/>
          <p:cNvSpPr txBox="1">
            <a:spLocks noChangeArrowheads="1"/>
          </p:cNvSpPr>
          <p:nvPr/>
        </p:nvSpPr>
        <p:spPr bwMode="auto">
          <a:xfrm>
            <a:off x="4537064" y="4151663"/>
            <a:ext cx="114486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6600"/>
                </a:solidFill>
              </a:rPr>
              <a:t>(2</a:t>
            </a:r>
            <a:r>
              <a:rPr lang="en-GB" sz="2400" i="1" baseline="30000" dirty="0">
                <a:solidFill>
                  <a:srgbClr val="006600"/>
                </a:solidFill>
                <a:latin typeface="Times New Roman" pitchFamily="18" charset="0"/>
              </a:rPr>
              <a:t>n</a:t>
            </a:r>
            <a:r>
              <a:rPr lang="en-US" sz="2400" i="1" dirty="0">
                <a:solidFill>
                  <a:srgbClr val="006600"/>
                </a:solidFill>
                <a:latin typeface="Times New Roman" pitchFamily="18" charset="0"/>
              </a:rPr>
              <a:t> </a:t>
            </a:r>
            <a:r>
              <a:rPr lang="en-GB" sz="2400" i="1" dirty="0">
                <a:solidFill>
                  <a:srgbClr val="006600"/>
                </a:solidFill>
                <a:latin typeface="Times New Roman" pitchFamily="18" charset="0"/>
              </a:rPr>
              <a:t>– </a:t>
            </a:r>
            <a:r>
              <a:rPr lang="en-US" sz="2400" dirty="0">
                <a:solidFill>
                  <a:srgbClr val="006600"/>
                </a:solidFill>
              </a:rPr>
              <a:t>1</a:t>
            </a:r>
            <a:r>
              <a:rPr lang="en-GB" sz="2400" dirty="0">
                <a:solidFill>
                  <a:srgbClr val="006600"/>
                </a:solidFill>
              </a:rPr>
              <a:t>)</a:t>
            </a:r>
            <a:endParaRPr lang="en-GB" sz="2400" baseline="30000" dirty="0">
              <a:solidFill>
                <a:srgbClr val="006600"/>
              </a:solidFill>
            </a:endParaRPr>
          </a:p>
        </p:txBody>
      </p:sp>
      <p:sp>
        <p:nvSpPr>
          <p:cNvPr id="33" name="Text Box 28"/>
          <p:cNvSpPr txBox="1">
            <a:spLocks noChangeArrowheads="1"/>
          </p:cNvSpPr>
          <p:nvPr/>
        </p:nvSpPr>
        <p:spPr bwMode="auto">
          <a:xfrm>
            <a:off x="4336170" y="4613328"/>
            <a:ext cx="104227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6600"/>
                </a:solidFill>
              </a:rPr>
              <a:t>(</a:t>
            </a:r>
            <a:r>
              <a:rPr lang="en-US" sz="2400" dirty="0">
                <a:solidFill>
                  <a:srgbClr val="006600"/>
                </a:solidFill>
              </a:rPr>
              <a:t>2</a:t>
            </a:r>
            <a:r>
              <a:rPr lang="en-GB" sz="2400" i="1" dirty="0">
                <a:solidFill>
                  <a:srgbClr val="006600"/>
                </a:solidFill>
                <a:latin typeface="Times New Roman" pitchFamily="18" charset="0"/>
              </a:rPr>
              <a:t> – </a:t>
            </a:r>
            <a:r>
              <a:rPr lang="en-GB" sz="2400" dirty="0">
                <a:solidFill>
                  <a:srgbClr val="006600"/>
                </a:solidFill>
              </a:rPr>
              <a:t>1)</a:t>
            </a:r>
          </a:p>
        </p:txBody>
      </p:sp>
      <p:cxnSp>
        <p:nvCxnSpPr>
          <p:cNvPr id="34" name="Straight Connector 33"/>
          <p:cNvCxnSpPr/>
          <p:nvPr/>
        </p:nvCxnSpPr>
        <p:spPr>
          <a:xfrm>
            <a:off x="4173837" y="4584764"/>
            <a:ext cx="1360198" cy="0"/>
          </a:xfrm>
          <a:prstGeom prst="line">
            <a:avLst/>
          </a:prstGeom>
          <a:ln w="25400"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 Box 4"/>
          <p:cNvSpPr txBox="1">
            <a:spLocks noChangeArrowheads="1"/>
          </p:cNvSpPr>
          <p:nvPr/>
        </p:nvSpPr>
        <p:spPr bwMode="auto">
          <a:xfrm>
            <a:off x="4236444" y="4137242"/>
            <a:ext cx="37221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6600"/>
                </a:solidFill>
              </a:rPr>
              <a:t>5</a:t>
            </a:r>
          </a:p>
        </p:txBody>
      </p:sp>
      <p:sp>
        <p:nvSpPr>
          <p:cNvPr id="36" name="Text Box 4"/>
          <p:cNvSpPr txBox="1">
            <a:spLocks noChangeArrowheads="1"/>
          </p:cNvSpPr>
          <p:nvPr/>
        </p:nvSpPr>
        <p:spPr bwMode="auto">
          <a:xfrm>
            <a:off x="4522868" y="5227832"/>
            <a:ext cx="114486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6600"/>
                </a:solidFill>
              </a:rPr>
              <a:t>(2</a:t>
            </a:r>
            <a:r>
              <a:rPr lang="en-GB" sz="2400" i="1" baseline="30000" dirty="0">
                <a:solidFill>
                  <a:srgbClr val="006600"/>
                </a:solidFill>
                <a:latin typeface="Times New Roman" pitchFamily="18" charset="0"/>
              </a:rPr>
              <a:t>n</a:t>
            </a:r>
            <a:r>
              <a:rPr lang="en-US" sz="2400" i="1" dirty="0">
                <a:solidFill>
                  <a:srgbClr val="006600"/>
                </a:solidFill>
                <a:latin typeface="Times New Roman" pitchFamily="18" charset="0"/>
              </a:rPr>
              <a:t> </a:t>
            </a:r>
            <a:r>
              <a:rPr lang="en-GB" sz="2400" i="1" dirty="0">
                <a:solidFill>
                  <a:srgbClr val="006600"/>
                </a:solidFill>
                <a:latin typeface="Times New Roman" pitchFamily="18" charset="0"/>
              </a:rPr>
              <a:t>– </a:t>
            </a:r>
            <a:r>
              <a:rPr lang="en-US" sz="2400" dirty="0">
                <a:solidFill>
                  <a:srgbClr val="006600"/>
                </a:solidFill>
              </a:rPr>
              <a:t>1</a:t>
            </a:r>
            <a:r>
              <a:rPr lang="en-GB" sz="2400" dirty="0">
                <a:solidFill>
                  <a:srgbClr val="006600"/>
                </a:solidFill>
              </a:rPr>
              <a:t>)</a:t>
            </a:r>
            <a:endParaRPr lang="en-GB" sz="2400" baseline="30000" dirty="0">
              <a:solidFill>
                <a:srgbClr val="006600"/>
              </a:solidFill>
            </a:endParaRPr>
          </a:p>
        </p:txBody>
      </p:sp>
      <p:sp>
        <p:nvSpPr>
          <p:cNvPr id="37" name="Text Box 4"/>
          <p:cNvSpPr txBox="1">
            <a:spLocks noChangeArrowheads="1"/>
          </p:cNvSpPr>
          <p:nvPr/>
        </p:nvSpPr>
        <p:spPr bwMode="auto">
          <a:xfrm>
            <a:off x="4222248" y="5256496"/>
            <a:ext cx="37221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6600"/>
                </a:solidFill>
              </a:rPr>
              <a:t>5</a:t>
            </a:r>
          </a:p>
        </p:txBody>
      </p:sp>
      <p:sp>
        <p:nvSpPr>
          <p:cNvPr id="38" name="Text Box 28"/>
          <p:cNvSpPr txBox="1">
            <a:spLocks noChangeArrowheads="1"/>
          </p:cNvSpPr>
          <p:nvPr/>
        </p:nvSpPr>
        <p:spPr bwMode="auto">
          <a:xfrm>
            <a:off x="3275856" y="5211465"/>
            <a:ext cx="98135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06600"/>
                </a:solidFill>
              </a:rPr>
              <a:t>635</a:t>
            </a:r>
            <a:r>
              <a:rPr lang="en-GB" sz="2400" i="1" dirty="0">
                <a:solidFill>
                  <a:srgbClr val="006600"/>
                </a:solidFill>
                <a:latin typeface="Times New Roman" pitchFamily="18" charset="0"/>
              </a:rPr>
              <a:t> </a:t>
            </a:r>
            <a:r>
              <a:rPr lang="en-GB" sz="2400" dirty="0">
                <a:solidFill>
                  <a:srgbClr val="006600"/>
                </a:solidFill>
              </a:rPr>
              <a:t>=</a:t>
            </a:r>
          </a:p>
        </p:txBody>
      </p:sp>
      <p:sp>
        <p:nvSpPr>
          <p:cNvPr id="40" name="Rectangle 2">
            <a:extLst>
              <a:ext uri="{FF2B5EF4-FFF2-40B4-BE49-F238E27FC236}">
                <a16:creationId xmlns:a16="http://schemas.microsoft.com/office/drawing/2014/main" id="{239E4B53-A4A3-4043-9B55-A061517025E8}"/>
              </a:ext>
            </a:extLst>
          </p:cNvPr>
          <p:cNvSpPr txBox="1">
            <a:spLocks noChangeArrowheads="1"/>
          </p:cNvSpPr>
          <p:nvPr/>
        </p:nvSpPr>
        <p:spPr>
          <a:xfrm>
            <a:off x="227528" y="137017"/>
            <a:ext cx="8229600" cy="492664"/>
          </a:xfrm>
          <a:prstGeom prst="rect">
            <a:avLst/>
          </a:prstGeom>
        </p:spPr>
        <p:txBody>
          <a:bodyPr bIns="91440" anchor="b" anchorCtr="0">
            <a:normAutofit fontScale="900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/>
              <a:t>The sum of a geometric series</a:t>
            </a:r>
            <a:endParaRPr lang="en-GB" sz="2800" dirty="0"/>
          </a:p>
        </p:txBody>
      </p:sp>
      <p:sp>
        <p:nvSpPr>
          <p:cNvPr id="41" name="Text Box 13">
            <a:extLst>
              <a:ext uri="{FF2B5EF4-FFF2-40B4-BE49-F238E27FC236}">
                <a16:creationId xmlns:a16="http://schemas.microsoft.com/office/drawing/2014/main" id="{A89E1268-92B7-4BB0-A98E-0C9C4B0DB2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5890" y="5899664"/>
            <a:ext cx="716414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/>
              <a:t>We need to find n such that 5</a:t>
            </a:r>
            <a:r>
              <a:rPr lang="en-US" dirty="0">
                <a:solidFill>
                  <a:srgbClr val="006600"/>
                </a:solidFill>
              </a:rPr>
              <a:t>(2</a:t>
            </a:r>
            <a:r>
              <a:rPr lang="en-GB" i="1" baseline="30000" dirty="0">
                <a:solidFill>
                  <a:srgbClr val="006600"/>
                </a:solidFill>
                <a:latin typeface="Times New Roman" pitchFamily="18" charset="0"/>
              </a:rPr>
              <a:t>n</a:t>
            </a:r>
            <a:r>
              <a:rPr lang="en-US" i="1" dirty="0">
                <a:solidFill>
                  <a:srgbClr val="006600"/>
                </a:solidFill>
                <a:latin typeface="Times New Roman" pitchFamily="18" charset="0"/>
              </a:rPr>
              <a:t> </a:t>
            </a:r>
            <a:r>
              <a:rPr lang="en-GB" i="1" dirty="0">
                <a:solidFill>
                  <a:srgbClr val="006600"/>
                </a:solidFill>
                <a:latin typeface="Times New Roman" pitchFamily="18" charset="0"/>
              </a:rPr>
              <a:t>– </a:t>
            </a:r>
            <a:r>
              <a:rPr lang="en-US" dirty="0">
                <a:solidFill>
                  <a:srgbClr val="006600"/>
                </a:solidFill>
              </a:rPr>
              <a:t>1</a:t>
            </a:r>
            <a:r>
              <a:rPr lang="en-GB" dirty="0">
                <a:solidFill>
                  <a:srgbClr val="006600"/>
                </a:solidFill>
              </a:rPr>
              <a:t>)</a:t>
            </a:r>
            <a:r>
              <a:rPr lang="en-GB" dirty="0"/>
              <a:t> = 635</a:t>
            </a:r>
          </a:p>
        </p:txBody>
      </p:sp>
      <p:sp>
        <p:nvSpPr>
          <p:cNvPr id="2" name="Rectangle 1">
            <a:hlinkClick r:id="rId3"/>
            <a:extLst>
              <a:ext uri="{FF2B5EF4-FFF2-40B4-BE49-F238E27FC236}">
                <a16:creationId xmlns:a16="http://schemas.microsoft.com/office/drawing/2014/main" id="{36BE6D58-CE4F-49AC-8887-707D383EA6B9}"/>
              </a:ext>
            </a:extLst>
          </p:cNvPr>
          <p:cNvSpPr/>
          <p:nvPr/>
        </p:nvSpPr>
        <p:spPr>
          <a:xfrm>
            <a:off x="8070166" y="6142894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>
            <a:hlinkClick r:id="rId3"/>
            <a:extLst>
              <a:ext uri="{FF2B5EF4-FFF2-40B4-BE49-F238E27FC236}">
                <a16:creationId xmlns:a16="http://schemas.microsoft.com/office/drawing/2014/main" id="{3CFC29A0-2C58-4A12-9698-ADB93BDC4D93}"/>
              </a:ext>
            </a:extLst>
          </p:cNvPr>
          <p:cNvSpPr/>
          <p:nvPr/>
        </p:nvSpPr>
        <p:spPr>
          <a:xfrm>
            <a:off x="462476" y="6545034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0759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7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7638" grpId="0"/>
      <p:bldP spid="26" grpId="0"/>
      <p:bldP spid="27" grpId="0"/>
      <p:bldP spid="28" grpId="0"/>
      <p:bldP spid="30" grpId="0"/>
      <p:bldP spid="31" grpId="0"/>
      <p:bldP spid="32" grpId="0"/>
      <p:bldP spid="33" grpId="0"/>
      <p:bldP spid="35" grpId="0"/>
      <p:bldP spid="36" grpId="0"/>
      <p:bldP spid="37" grpId="0"/>
      <p:bldP spid="38" grpId="0"/>
      <p:bldP spid="4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Rectangle 5"/>
          <p:cNvSpPr>
            <a:spLocks noGrp="1" noChangeArrowheads="1"/>
          </p:cNvSpPr>
          <p:nvPr>
            <p:ph type="title" idx="4294967295"/>
          </p:nvPr>
        </p:nvSpPr>
        <p:spPr>
          <a:xfrm>
            <a:off x="268288" y="146050"/>
            <a:ext cx="8875712" cy="557213"/>
          </a:xfrm>
          <a:noFill/>
        </p:spPr>
        <p:txBody>
          <a:bodyPr>
            <a:noAutofit/>
          </a:bodyPr>
          <a:lstStyle/>
          <a:p>
            <a:pPr eaLnBrk="1" hangingPunct="1"/>
            <a:r>
              <a:rPr lang="en-GB" sz="3200" dirty="0"/>
              <a:t>Using a GDC</a:t>
            </a:r>
          </a:p>
        </p:txBody>
      </p:sp>
      <p:sp>
        <p:nvSpPr>
          <p:cNvPr id="18" name="Text Box 4"/>
          <p:cNvSpPr txBox="1">
            <a:spLocks noChangeArrowheads="1"/>
          </p:cNvSpPr>
          <p:nvPr/>
        </p:nvSpPr>
        <p:spPr bwMode="auto">
          <a:xfrm>
            <a:off x="268288" y="2324688"/>
            <a:ext cx="8809289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We are going to use a Graphing display calculator to solve the problem</a:t>
            </a:r>
          </a:p>
        </p:txBody>
      </p:sp>
      <p:sp>
        <p:nvSpPr>
          <p:cNvPr id="9" name="Rectangle 8">
            <a:hlinkClick r:id="rId3"/>
            <a:extLst>
              <a:ext uri="{FF2B5EF4-FFF2-40B4-BE49-F238E27FC236}">
                <a16:creationId xmlns:a16="http://schemas.microsoft.com/office/drawing/2014/main" id="{2E69D509-5C68-4505-9F00-199022C1BCAA}"/>
              </a:ext>
            </a:extLst>
          </p:cNvPr>
          <p:cNvSpPr/>
          <p:nvPr/>
        </p:nvSpPr>
        <p:spPr>
          <a:xfrm>
            <a:off x="8102991" y="6119446"/>
            <a:ext cx="942535" cy="60491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>
            <a:hlinkClick r:id="rId3"/>
            <a:extLst>
              <a:ext uri="{FF2B5EF4-FFF2-40B4-BE49-F238E27FC236}">
                <a16:creationId xmlns:a16="http://schemas.microsoft.com/office/drawing/2014/main" id="{0CBD4775-0DF8-4980-B1AB-85F96AB21AF0}"/>
              </a:ext>
            </a:extLst>
          </p:cNvPr>
          <p:cNvSpPr/>
          <p:nvPr/>
        </p:nvSpPr>
        <p:spPr>
          <a:xfrm>
            <a:off x="822960" y="6499274"/>
            <a:ext cx="1638886" cy="2250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6C5D1B8-5065-4183-950D-9D6290286D58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184259" y="3431746"/>
            <a:ext cx="1328079" cy="2971800"/>
          </a:xfrm>
          <a:prstGeom prst="rect">
            <a:avLst/>
          </a:prstGeom>
        </p:spPr>
      </p:pic>
      <p:sp>
        <p:nvSpPr>
          <p:cNvPr id="13" name="Text Box 4">
            <a:extLst>
              <a:ext uri="{FF2B5EF4-FFF2-40B4-BE49-F238E27FC236}">
                <a16:creationId xmlns:a16="http://schemas.microsoft.com/office/drawing/2014/main" id="{76E4C771-C541-494E-817D-FAB7048751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79751" y="2929432"/>
            <a:ext cx="286881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Texas Instruments</a:t>
            </a:r>
            <a:endParaRPr lang="en-GB" dirty="0"/>
          </a:p>
        </p:txBody>
      </p:sp>
      <p:sp>
        <p:nvSpPr>
          <p:cNvPr id="15" name="Text Box 2">
            <a:extLst>
              <a:ext uri="{FF2B5EF4-FFF2-40B4-BE49-F238E27FC236}">
                <a16:creationId xmlns:a16="http://schemas.microsoft.com/office/drawing/2014/main" id="{6FCE249E-7C11-413F-9380-5EB4759C26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5515" y="703263"/>
            <a:ext cx="8712968" cy="1200329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GB" sz="2400" dirty="0"/>
              <a:t>A geometric sequence has first term 5 and common ratio 2. The sum of the first n terms of the sequence is 635. </a:t>
            </a:r>
          </a:p>
          <a:p>
            <a:pPr algn="ctr"/>
            <a:r>
              <a:rPr lang="en-GB" sz="2400" dirty="0"/>
              <a:t>Find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GB" sz="2400" dirty="0"/>
              <a:t>.</a:t>
            </a:r>
          </a:p>
        </p:txBody>
      </p:sp>
      <p:sp>
        <p:nvSpPr>
          <p:cNvPr id="16" name="Text Box 13">
            <a:extLst>
              <a:ext uri="{FF2B5EF4-FFF2-40B4-BE49-F238E27FC236}">
                <a16:creationId xmlns:a16="http://schemas.microsoft.com/office/drawing/2014/main" id="{86181341-D25C-4371-B51B-E5E5016E83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5515" y="1883903"/>
            <a:ext cx="716414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/>
              <a:t>We need to find 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GB" dirty="0"/>
              <a:t> such that 5</a:t>
            </a:r>
            <a:r>
              <a:rPr lang="en-US" dirty="0">
                <a:solidFill>
                  <a:srgbClr val="006600"/>
                </a:solidFill>
              </a:rPr>
              <a:t>(2</a:t>
            </a:r>
            <a:r>
              <a:rPr lang="en-GB" i="1" baseline="30000" dirty="0">
                <a:solidFill>
                  <a:srgbClr val="006600"/>
                </a:solidFill>
                <a:latin typeface="Times New Roman" pitchFamily="18" charset="0"/>
              </a:rPr>
              <a:t>n</a:t>
            </a:r>
            <a:r>
              <a:rPr lang="en-US" i="1" dirty="0">
                <a:solidFill>
                  <a:srgbClr val="006600"/>
                </a:solidFill>
                <a:latin typeface="Times New Roman" pitchFamily="18" charset="0"/>
              </a:rPr>
              <a:t> </a:t>
            </a:r>
            <a:r>
              <a:rPr lang="en-GB" i="1" dirty="0">
                <a:solidFill>
                  <a:srgbClr val="006600"/>
                </a:solidFill>
                <a:latin typeface="Times New Roman" pitchFamily="18" charset="0"/>
              </a:rPr>
              <a:t>– </a:t>
            </a:r>
            <a:r>
              <a:rPr lang="en-US" dirty="0">
                <a:solidFill>
                  <a:srgbClr val="006600"/>
                </a:solidFill>
              </a:rPr>
              <a:t>1</a:t>
            </a:r>
            <a:r>
              <a:rPr lang="en-GB" dirty="0">
                <a:solidFill>
                  <a:srgbClr val="006600"/>
                </a:solidFill>
              </a:rPr>
              <a:t>)</a:t>
            </a:r>
            <a:r>
              <a:rPr lang="en-GB" dirty="0"/>
              <a:t> = 635</a:t>
            </a:r>
          </a:p>
        </p:txBody>
      </p:sp>
    </p:spTree>
    <p:extLst>
      <p:ext uri="{BB962C8B-B14F-4D97-AF65-F5344CB8AC3E}">
        <p14:creationId xmlns:p14="http://schemas.microsoft.com/office/powerpoint/2010/main" val="2634316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111600" y="118735"/>
            <a:ext cx="7772400" cy="660400"/>
          </a:xfrm>
        </p:spPr>
        <p:txBody>
          <a:bodyPr>
            <a:normAutofit fontScale="90000"/>
          </a:bodyPr>
          <a:lstStyle/>
          <a:p>
            <a:pPr algn="l">
              <a:defRPr/>
            </a:pPr>
            <a:r>
              <a:rPr lang="en-GB" sz="4000" cap="none" dirty="0">
                <a:solidFill>
                  <a:schemeClr val="accent2"/>
                </a:solidFill>
                <a:latin typeface="Comic Sans MS" panose="030F0702030302020204" pitchFamily="66" charset="0"/>
              </a:rPr>
              <a:t>Using</a:t>
            </a:r>
            <a:r>
              <a:rPr lang="en-GB" dirty="0"/>
              <a:t> </a:t>
            </a:r>
            <a:r>
              <a:rPr lang="en-GB" sz="4000" cap="none" dirty="0">
                <a:solidFill>
                  <a:schemeClr val="accent2"/>
                </a:solidFill>
                <a:latin typeface="Comic Sans MS" panose="030F0702030302020204" pitchFamily="66" charset="0"/>
              </a:rPr>
              <a:t>the GDC</a:t>
            </a:r>
            <a:r>
              <a:rPr lang="en-US" sz="4000" cap="none" dirty="0">
                <a:solidFill>
                  <a:schemeClr val="accent2"/>
                </a:solidFill>
                <a:latin typeface="Comic Sans MS" panose="030F0702030302020204" pitchFamily="66" charset="0"/>
              </a:rPr>
              <a:t>: TI-84 Plus</a:t>
            </a:r>
            <a:endParaRPr lang="en-GB" sz="4000" cap="none" dirty="0">
              <a:solidFill>
                <a:schemeClr val="accent2"/>
              </a:solidFill>
              <a:latin typeface="Comic Sans MS" panose="030F0702030302020204" pitchFamily="66" charset="0"/>
            </a:endParaRPr>
          </a:p>
        </p:txBody>
      </p:sp>
      <p:sp>
        <p:nvSpPr>
          <p:cNvPr id="23" name="11 Rectángulo"/>
          <p:cNvSpPr>
            <a:spLocks noChangeArrowheads="1"/>
          </p:cNvSpPr>
          <p:nvPr/>
        </p:nvSpPr>
        <p:spPr bwMode="auto">
          <a:xfrm>
            <a:off x="111600" y="1556792"/>
            <a:ext cx="3452288" cy="46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Turn on the calculator</a:t>
            </a:r>
          </a:p>
        </p:txBody>
      </p:sp>
      <p:sp>
        <p:nvSpPr>
          <p:cNvPr id="3" name="Rectangle 2">
            <a:hlinkClick r:id="rId3"/>
            <a:extLst>
              <a:ext uri="{FF2B5EF4-FFF2-40B4-BE49-F238E27FC236}">
                <a16:creationId xmlns:a16="http://schemas.microsoft.com/office/drawing/2014/main" id="{6988D759-FE31-4B35-8E48-D26D89D047D8}"/>
              </a:ext>
            </a:extLst>
          </p:cNvPr>
          <p:cNvSpPr/>
          <p:nvPr/>
        </p:nvSpPr>
        <p:spPr>
          <a:xfrm>
            <a:off x="8115300" y="118735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>
            <a:hlinkClick r:id="rId3"/>
            <a:extLst>
              <a:ext uri="{FF2B5EF4-FFF2-40B4-BE49-F238E27FC236}">
                <a16:creationId xmlns:a16="http://schemas.microsoft.com/office/drawing/2014/main" id="{E3A34485-560E-4175-A80B-C397A011D540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8A2A2AC-53C7-4BC6-84BB-2DF1074E253D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217920" y="365760"/>
            <a:ext cx="2629191" cy="5669280"/>
          </a:xfrm>
          <a:prstGeom prst="rect">
            <a:avLst/>
          </a:prstGeom>
        </p:spPr>
      </p:pic>
      <p:sp>
        <p:nvSpPr>
          <p:cNvPr id="13" name="11 Rectángulo">
            <a:extLst>
              <a:ext uri="{FF2B5EF4-FFF2-40B4-BE49-F238E27FC236}">
                <a16:creationId xmlns:a16="http://schemas.microsoft.com/office/drawing/2014/main" id="{E4935ADD-5FEE-4D0F-BA7B-2B2ABF7E6A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56522" y="1556792"/>
            <a:ext cx="1714500" cy="46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Press Y =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94A44DC0-B8D1-437D-9BC4-F46C1C51E73A}"/>
              </a:ext>
            </a:extLst>
          </p:cNvPr>
          <p:cNvSpPr/>
          <p:nvPr/>
        </p:nvSpPr>
        <p:spPr>
          <a:xfrm>
            <a:off x="6555545" y="2405575"/>
            <a:ext cx="360040" cy="144016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 Box 13">
            <a:extLst>
              <a:ext uri="{FF2B5EF4-FFF2-40B4-BE49-F238E27FC236}">
                <a16:creationId xmlns:a16="http://schemas.microsoft.com/office/drawing/2014/main" id="{4B62B4A1-B56A-4578-B8DF-573591C1AA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3479" y="779135"/>
            <a:ext cx="401026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/>
              <a:t>We need to find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GB" dirty="0"/>
              <a:t> such that </a:t>
            </a:r>
          </a:p>
          <a:p>
            <a:pPr algn="ctr" eaLnBrk="1" hangingPunct="1"/>
            <a:r>
              <a:rPr lang="en-GB" dirty="0"/>
              <a:t>5</a:t>
            </a:r>
            <a:r>
              <a:rPr lang="en-US" dirty="0">
                <a:solidFill>
                  <a:srgbClr val="006600"/>
                </a:solidFill>
              </a:rPr>
              <a:t>(2</a:t>
            </a:r>
            <a:r>
              <a:rPr lang="en-GB" i="1" baseline="30000" dirty="0">
                <a:solidFill>
                  <a:srgbClr val="006600"/>
                </a:solidFill>
                <a:latin typeface="Times New Roman" pitchFamily="18" charset="0"/>
              </a:rPr>
              <a:t>n</a:t>
            </a:r>
            <a:r>
              <a:rPr lang="en-US" i="1" dirty="0">
                <a:solidFill>
                  <a:srgbClr val="006600"/>
                </a:solidFill>
                <a:latin typeface="Times New Roman" pitchFamily="18" charset="0"/>
              </a:rPr>
              <a:t> </a:t>
            </a:r>
            <a:r>
              <a:rPr lang="en-GB" i="1" dirty="0">
                <a:solidFill>
                  <a:srgbClr val="006600"/>
                </a:solidFill>
                <a:latin typeface="Times New Roman" pitchFamily="18" charset="0"/>
              </a:rPr>
              <a:t>– </a:t>
            </a:r>
            <a:r>
              <a:rPr lang="en-US" dirty="0">
                <a:solidFill>
                  <a:srgbClr val="006600"/>
                </a:solidFill>
              </a:rPr>
              <a:t>1</a:t>
            </a:r>
            <a:r>
              <a:rPr lang="en-GB" dirty="0">
                <a:solidFill>
                  <a:srgbClr val="006600"/>
                </a:solidFill>
              </a:rPr>
              <a:t>)</a:t>
            </a:r>
            <a:r>
              <a:rPr lang="en-GB" dirty="0"/>
              <a:t> = 635</a:t>
            </a:r>
          </a:p>
        </p:txBody>
      </p:sp>
    </p:spTree>
    <p:extLst>
      <p:ext uri="{BB962C8B-B14F-4D97-AF65-F5344CB8AC3E}">
        <p14:creationId xmlns:p14="http://schemas.microsoft.com/office/powerpoint/2010/main" val="1058030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13" grpId="0"/>
      <p:bldP spid="9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Personalizado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3" id="{B399F53B-1AAE-4215-9DA5-BDA6FF78F804}" vid="{0DD45F9A-902E-4534-A6C3-0C40942CC5C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4_IBAA</Template>
  <TotalTime>212</TotalTime>
  <Words>1380</Words>
  <Application>Microsoft Office PowerPoint</Application>
  <PresentationFormat>On-screen Show (4:3)</PresentationFormat>
  <Paragraphs>361</Paragraphs>
  <Slides>15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5" baseType="lpstr">
      <vt:lpstr>Arial</vt:lpstr>
      <vt:lpstr>Calibri</vt:lpstr>
      <vt:lpstr>Comic Sans MS</vt:lpstr>
      <vt:lpstr>Eras Light ITC</vt:lpstr>
      <vt:lpstr>Symbol</vt:lpstr>
      <vt:lpstr>Times New Roman</vt:lpstr>
      <vt:lpstr>Wingdings</vt:lpstr>
      <vt:lpstr>Wingdings 2</vt:lpstr>
      <vt:lpstr>Wingdings 3</vt:lpstr>
      <vt:lpstr>Theme1</vt:lpstr>
      <vt:lpstr>Geometric series</vt:lpstr>
      <vt:lpstr>PowerPoint Presentation</vt:lpstr>
      <vt:lpstr>The sum of a geometric series</vt:lpstr>
      <vt:lpstr>PowerPoint Presentation</vt:lpstr>
      <vt:lpstr>PowerPoint Presentation</vt:lpstr>
      <vt:lpstr>PowerPoint Presentation</vt:lpstr>
      <vt:lpstr>PowerPoint Presentation</vt:lpstr>
      <vt:lpstr>Using a GDC</vt:lpstr>
      <vt:lpstr>Using the GDC: TI-84 Plus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Geometric series</dc:title>
  <dc:creator>Mathssupport</dc:creator>
  <cp:lastModifiedBy>Orlando Hurtado</cp:lastModifiedBy>
  <cp:revision>16</cp:revision>
  <dcterms:created xsi:type="dcterms:W3CDTF">2020-03-17T07:28:26Z</dcterms:created>
  <dcterms:modified xsi:type="dcterms:W3CDTF">2023-12-30T08:54:45Z</dcterms:modified>
</cp:coreProperties>
</file>