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72" r:id="rId2"/>
    <p:sldId id="264" r:id="rId3"/>
    <p:sldId id="270" r:id="rId4"/>
    <p:sldId id="266" r:id="rId5"/>
    <p:sldId id="271" r:id="rId6"/>
    <p:sldId id="272" r:id="rId7"/>
    <p:sldId id="273" r:id="rId8"/>
    <p:sldId id="280" r:id="rId9"/>
    <p:sldId id="375" r:id="rId10"/>
    <p:sldId id="376" r:id="rId11"/>
    <p:sldId id="377" r:id="rId12"/>
    <p:sldId id="378" r:id="rId13"/>
    <p:sldId id="379" r:id="rId14"/>
    <p:sldId id="380" r:id="rId15"/>
    <p:sldId id="31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10066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4300C-1D14-445A-9D9D-39C2A4EAA819}" type="datetimeFigureOut">
              <a:rPr lang="en-GB" smtClean="0"/>
              <a:pPr/>
              <a:t>30/12/2023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5B982-10B9-466B-9B7C-7ADCCCDB1F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3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19E322-3244-4E75-8048-CD0F697968E7}" type="slidenum">
              <a:rPr lang="en-GB"/>
              <a:pPr/>
              <a:t>2</a:t>
            </a:fld>
            <a:endParaRPr lang="en-GB"/>
          </a:p>
        </p:txBody>
      </p:sp>
      <p:sp>
        <p:nvSpPr>
          <p:cNvPr id="83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364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11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235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12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764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13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2737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14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486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19E322-3244-4E75-8048-CD0F697968E7}" type="slidenum">
              <a:rPr lang="en-GB"/>
              <a:pPr/>
              <a:t>3</a:t>
            </a:fld>
            <a:endParaRPr lang="en-GB"/>
          </a:p>
        </p:txBody>
      </p:sp>
      <p:sp>
        <p:nvSpPr>
          <p:cNvPr id="83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79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FC6084-B94D-4EB0-A0E4-3463BFA9DEB5}" type="slidenum">
              <a:rPr lang="en-GB"/>
              <a:pPr/>
              <a:t>4</a:t>
            </a:fld>
            <a:endParaRPr lang="en-GB"/>
          </a:p>
        </p:txBody>
      </p:sp>
      <p:sp>
        <p:nvSpPr>
          <p:cNvPr id="83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804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FC6084-B94D-4EB0-A0E4-3463BFA9DEB5}" type="slidenum">
              <a:rPr lang="en-GB"/>
              <a:pPr/>
              <a:t>5</a:t>
            </a:fld>
            <a:endParaRPr lang="en-GB"/>
          </a:p>
        </p:txBody>
      </p:sp>
      <p:sp>
        <p:nvSpPr>
          <p:cNvPr id="83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96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FC6084-B94D-4EB0-A0E4-3463BFA9DEB5}" type="slidenum">
              <a:rPr lang="en-GB"/>
              <a:pPr/>
              <a:t>6</a:t>
            </a:fld>
            <a:endParaRPr lang="en-GB"/>
          </a:p>
        </p:txBody>
      </p:sp>
      <p:sp>
        <p:nvSpPr>
          <p:cNvPr id="83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522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FC6084-B94D-4EB0-A0E4-3463BFA9DEB5}" type="slidenum">
              <a:rPr lang="en-GB"/>
              <a:pPr/>
              <a:t>7</a:t>
            </a:fld>
            <a:endParaRPr lang="en-GB"/>
          </a:p>
        </p:txBody>
      </p:sp>
      <p:sp>
        <p:nvSpPr>
          <p:cNvPr id="83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842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8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0411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9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93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10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228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1410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>
            <a:off x="62932" y="144930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9 Rectángulo"/>
          <p:cNvSpPr/>
          <p:nvPr/>
        </p:nvSpPr>
        <p:spPr>
          <a:xfrm>
            <a:off x="62932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10 Rectángulo"/>
          <p:cNvSpPr/>
          <p:nvPr/>
        </p:nvSpPr>
        <p:spPr>
          <a:xfrm>
            <a:off x="62932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3" name="Picture 2" descr="A close up of a cage&#10;&#10;Description automatically generated">
            <a:extLst>
              <a:ext uri="{FF2B5EF4-FFF2-40B4-BE49-F238E27FC236}">
                <a16:creationId xmlns:a16="http://schemas.microsoft.com/office/drawing/2014/main" id="{0D075517-0C4E-4FFA-B9AE-AB862B5E4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0F94A4CB-B18F-4707-BCC1-F757C4E38D32}"/>
              </a:ext>
            </a:extLst>
          </p:cNvPr>
          <p:cNvSpPr/>
          <p:nvPr userDrawn="1"/>
        </p:nvSpPr>
        <p:spPr>
          <a:xfrm>
            <a:off x="453003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770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AFD345C7-88C8-4C40-8C37-EA0E69DF8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8" name="Picture 7" descr="A close up of a cage&#10;&#10;Description automatically generated">
            <a:extLst>
              <a:ext uri="{FF2B5EF4-FFF2-40B4-BE49-F238E27FC236}">
                <a16:creationId xmlns:a16="http://schemas.microsoft.com/office/drawing/2014/main" id="{027FC195-A4B0-453F-B5BF-518A91BCCE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2B2C94A5-366B-41C8-AAE3-A6FCCC459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8" name="Picture 7" descr="A close up of a cage&#10;&#10;Description automatically generated">
            <a:extLst>
              <a:ext uri="{FF2B5EF4-FFF2-40B4-BE49-F238E27FC236}">
                <a16:creationId xmlns:a16="http://schemas.microsoft.com/office/drawing/2014/main" id="{A4D7A1A8-5F73-4E09-9CF0-C961111137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43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8ED31852-F201-433F-924E-1C52B0161B89}"/>
              </a:ext>
            </a:extLst>
          </p:cNvPr>
          <p:cNvSpPr txBox="1">
            <a:spLocks/>
          </p:cNvSpPr>
          <p:nvPr userDrawn="1"/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kumimoji="0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9" name="Picture 8" descr="A close up of a cage&#10;&#10;Description automatically generated">
            <a:extLst>
              <a:ext uri="{FF2B5EF4-FFF2-40B4-BE49-F238E27FC236}">
                <a16:creationId xmlns:a16="http://schemas.microsoft.com/office/drawing/2014/main" id="{37CA81BE-885C-4673-AF36-4CB1C46743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2445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 anchor="b" anchorCtr="0"/>
          <a:lstStyle>
            <a:lvl1pPr algn="l">
              <a:buNone/>
              <a:defRPr sz="3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Rectángulo"/>
          <p:cNvSpPr/>
          <p:nvPr/>
        </p:nvSpPr>
        <p:spPr>
          <a:xfrm>
            <a:off x="69147" y="2341477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Rectángulo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16 Marcador de pie de página">
            <a:extLst>
              <a:ext uri="{FF2B5EF4-FFF2-40B4-BE49-F238E27FC236}">
                <a16:creationId xmlns:a16="http://schemas.microsoft.com/office/drawing/2014/main" id="{72A59DA7-E9EF-4EC8-8971-A8EBE1D19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48B83A62-81DD-4AFE-9476-42B9F6DBAA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90EC640-BB45-4161-B9E5-09455BCCA55C}"/>
              </a:ext>
            </a:extLst>
          </p:cNvPr>
          <p:cNvSpPr/>
          <p:nvPr userDrawn="1"/>
        </p:nvSpPr>
        <p:spPr>
          <a:xfrm>
            <a:off x="453003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27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16 Marcador de pie de página">
            <a:extLst>
              <a:ext uri="{FF2B5EF4-FFF2-40B4-BE49-F238E27FC236}">
                <a16:creationId xmlns:a16="http://schemas.microsoft.com/office/drawing/2014/main" id="{D471BE60-9A94-4F32-ABF3-AD2FDA3AB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035DAF40-1285-451B-87E7-930E14A10F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31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16 Marcador de pie de página">
            <a:extLst>
              <a:ext uri="{FF2B5EF4-FFF2-40B4-BE49-F238E27FC236}">
                <a16:creationId xmlns:a16="http://schemas.microsoft.com/office/drawing/2014/main" id="{AC40F106-4387-4ECB-A444-BCD7C487E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25AE321E-B7CD-4A06-A49A-DB60C40397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18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16 Marcador de pie de página">
            <a:extLst>
              <a:ext uri="{FF2B5EF4-FFF2-40B4-BE49-F238E27FC236}">
                <a16:creationId xmlns:a16="http://schemas.microsoft.com/office/drawing/2014/main" id="{1CB52BE6-EE12-48FD-86D5-0099C0049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40389C13-F826-4771-A1E5-B566176DD5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88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6 Marcador de pie de página">
            <a:extLst>
              <a:ext uri="{FF2B5EF4-FFF2-40B4-BE49-F238E27FC236}">
                <a16:creationId xmlns:a16="http://schemas.microsoft.com/office/drawing/2014/main" id="{B93E19C5-C10A-499F-9E3C-325C69A02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6" name="Picture 5" descr="A close up of a cage&#10;&#10;Description automatically generated">
            <a:extLst>
              <a:ext uri="{FF2B5EF4-FFF2-40B4-BE49-F238E27FC236}">
                <a16:creationId xmlns:a16="http://schemas.microsoft.com/office/drawing/2014/main" id="{301C7021-154E-4087-9A2A-0E90C3A544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79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3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16 Marcador de pie de página">
            <a:extLst>
              <a:ext uri="{FF2B5EF4-FFF2-40B4-BE49-F238E27FC236}">
                <a16:creationId xmlns:a16="http://schemas.microsoft.com/office/drawing/2014/main" id="{C6EED7ED-6936-4C87-88C1-5C85D1931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69594C5B-3250-441A-A84A-478F508848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284F13B-C6B0-49BE-A142-10C7359AE974}"/>
              </a:ext>
            </a:extLst>
          </p:cNvPr>
          <p:cNvSpPr/>
          <p:nvPr userDrawn="1"/>
        </p:nvSpPr>
        <p:spPr>
          <a:xfrm>
            <a:off x="453003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17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1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20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11 Rectángulo"/>
          <p:cNvSpPr/>
          <p:nvPr/>
        </p:nvSpPr>
        <p:spPr>
          <a:xfrm>
            <a:off x="68509" y="4650476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3" name="12 Rectángulo"/>
          <p:cNvSpPr/>
          <p:nvPr/>
        </p:nvSpPr>
        <p:spPr>
          <a:xfrm>
            <a:off x="68511" y="4773226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4" name="16 Marcador de pie de página">
            <a:extLst>
              <a:ext uri="{FF2B5EF4-FFF2-40B4-BE49-F238E27FC236}">
                <a16:creationId xmlns:a16="http://schemas.microsoft.com/office/drawing/2014/main" id="{173EF3A4-E56A-48E1-8851-999828342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EEC3F205-87EA-4EA9-9083-11ECBF4EE9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74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445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16 Marcador de pie de página">
            <a:extLst>
              <a:ext uri="{FF2B5EF4-FFF2-40B4-BE49-F238E27FC236}">
                <a16:creationId xmlns:a16="http://schemas.microsoft.com/office/drawing/2014/main" id="{8D69E188-FFD4-467E-A532-7C8A51D0E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en-US"/>
              <a:t>www.mathssupport.org</a:t>
            </a:r>
            <a:endParaRPr lang="en-GB" dirty="0"/>
          </a:p>
        </p:txBody>
      </p:sp>
      <p:pic>
        <p:nvPicPr>
          <p:cNvPr id="11" name="Picture 10" descr="A close up of a cage&#10;&#10;Description automatically generated">
            <a:extLst>
              <a:ext uri="{FF2B5EF4-FFF2-40B4-BE49-F238E27FC236}">
                <a16:creationId xmlns:a16="http://schemas.microsoft.com/office/drawing/2014/main" id="{EEF646DB-8B05-4408-9BC0-30BB6870A17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403E9F5-475F-4C01-BE9C-AD56D9BA8564}"/>
              </a:ext>
            </a:extLst>
          </p:cNvPr>
          <p:cNvSpPr/>
          <p:nvPr userDrawn="1"/>
        </p:nvSpPr>
        <p:spPr>
          <a:xfrm>
            <a:off x="453003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43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ts val="435"/>
        </a:spcBef>
        <a:buClr>
          <a:schemeClr val="accent1"/>
        </a:buClr>
        <a:buSzPct val="85000"/>
        <a:buFont typeface="Wingdings 2"/>
        <a:buChar char="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71450" algn="l" rtl="0" eaLnBrk="1" latinLnBrk="0" hangingPunct="1">
        <a:spcBef>
          <a:spcPts val="278"/>
        </a:spcBef>
        <a:buClr>
          <a:schemeClr val="accent2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171450" algn="l" rtl="0" eaLnBrk="1" latinLnBrk="0" hangingPunct="1">
        <a:spcBef>
          <a:spcPts val="278"/>
        </a:spcBef>
        <a:buClr>
          <a:schemeClr val="accent3"/>
        </a:buClr>
        <a:buSzPct val="80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78"/>
        </a:spcBef>
        <a:buClr>
          <a:schemeClr val="accent3"/>
        </a:buClr>
        <a:buFontTx/>
        <a:buChar char="o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71450" algn="l" rtl="0" eaLnBrk="1" latinLnBrk="0" hangingPunct="1">
        <a:spcBef>
          <a:spcPts val="278"/>
        </a:spcBef>
        <a:buClr>
          <a:schemeClr val="accent3"/>
        </a:buClr>
        <a:buChar char="•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71450" algn="l" rtl="0" eaLnBrk="1" latinLnBrk="0" hangingPunct="1">
        <a:spcBef>
          <a:spcPts val="278"/>
        </a:spcBef>
        <a:buClr>
          <a:schemeClr val="accent2"/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71450" algn="l" rtl="0" eaLnBrk="1" latinLnBrk="0" hangingPunct="1">
        <a:spcBef>
          <a:spcPts val="278"/>
        </a:spcBef>
        <a:buClr>
          <a:schemeClr val="accent2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EF492AFF-A359-48CB-AFDB-E35791A8269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69A8CD2F-EA74-47B7-85DE-A23F53230E42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04DA36-AB37-4DD8-94AA-453030403B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2000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B4510FA6-054B-44A2-9CCE-DFDB17D57D33}" type="datetime3">
              <a:rPr lang="en-US" smtClean="0"/>
              <a:t>30 December 2023</a:t>
            </a:fld>
            <a:endParaRPr lang="en-US" dirty="0"/>
          </a:p>
        </p:txBody>
      </p:sp>
      <p:sp>
        <p:nvSpPr>
          <p:cNvPr id="11" name="Subtitle 1">
            <a:extLst>
              <a:ext uri="{FF2B5EF4-FFF2-40B4-BE49-F238E27FC236}">
                <a16:creationId xmlns:a16="http://schemas.microsoft.com/office/drawing/2014/main" id="{14E3CCBE-8CCF-4911-9250-FB82D26F08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463550" indent="-463550" algn="l"/>
            <a:r>
              <a:rPr lang="en-US" dirty="0"/>
              <a:t>LO: Calculate the sum of the first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terms in a geometric series</a:t>
            </a:r>
            <a:endParaRPr lang="en-GB" dirty="0"/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id="{C9011A03-65A5-4D1A-85F9-F30B47AD7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/>
          <a:lstStyle/>
          <a:p>
            <a:r>
              <a:rPr lang="en-GB" sz="2800" dirty="0"/>
              <a:t>Geometric series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1 Rectángulo"/>
          <p:cNvSpPr>
            <a:spLocks noChangeArrowheads="1"/>
          </p:cNvSpPr>
          <p:nvPr/>
        </p:nvSpPr>
        <p:spPr bwMode="auto">
          <a:xfrm>
            <a:off x="109737" y="2017220"/>
            <a:ext cx="20004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Type in Y1 =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10C378B7-6D2C-4A71-8199-FD711CC6AE50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CFF30FB4-CBC1-4E78-B3D6-1CC74100F68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9C7A19A-4695-44CD-AB90-58C34318FD0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60"/>
          <a:stretch/>
        </p:blipFill>
        <p:spPr>
          <a:xfrm>
            <a:off x="6217920" y="365760"/>
            <a:ext cx="2587589" cy="5678389"/>
          </a:xfrm>
          <a:prstGeom prst="rect">
            <a:avLst/>
          </a:prstGeom>
        </p:spPr>
      </p:pic>
      <p:sp>
        <p:nvSpPr>
          <p:cNvPr id="11" name="11 Rectángulo">
            <a:extLst>
              <a:ext uri="{FF2B5EF4-FFF2-40B4-BE49-F238E27FC236}">
                <a16:creationId xmlns:a16="http://schemas.microsoft.com/office/drawing/2014/main" id="{5B10CADE-1CFD-457C-A06F-C1AE54C79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1556792"/>
            <a:ext cx="3452288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Turn on the calculator</a:t>
            </a:r>
          </a:p>
        </p:txBody>
      </p:sp>
      <p:sp>
        <p:nvSpPr>
          <p:cNvPr id="12" name="11 Rectángulo">
            <a:extLst>
              <a:ext uri="{FF2B5EF4-FFF2-40B4-BE49-F238E27FC236}">
                <a16:creationId xmlns:a16="http://schemas.microsoft.com/office/drawing/2014/main" id="{D644E9A2-112E-4FC8-AE41-D2AB2F18B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6522" y="1556792"/>
            <a:ext cx="17145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Y =</a:t>
            </a:r>
          </a:p>
        </p:txBody>
      </p:sp>
      <p:sp>
        <p:nvSpPr>
          <p:cNvPr id="15" name="11 Rectángulo">
            <a:extLst>
              <a:ext uri="{FF2B5EF4-FFF2-40B4-BE49-F238E27FC236}">
                <a16:creationId xmlns:a16="http://schemas.microsoft.com/office/drawing/2014/main" id="{0957517E-8458-42C6-8F4D-B7993637E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054057"/>
            <a:ext cx="1276119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ENTER</a:t>
            </a: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0BD8344D-7C49-49C7-A7F9-98A4EE03F04F}"/>
              </a:ext>
            </a:extLst>
          </p:cNvPr>
          <p:cNvSpPr txBox="1">
            <a:spLocks noChangeArrowheads="1"/>
          </p:cNvSpPr>
          <p:nvPr/>
        </p:nvSpPr>
        <p:spPr>
          <a:xfrm>
            <a:off x="111600" y="118735"/>
            <a:ext cx="7772400" cy="6604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TI-84 Plus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A66BF9B7-B328-43D0-8344-3B0D1F491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479" y="779135"/>
            <a:ext cx="40102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</a:p>
          <a:p>
            <a:pPr algn="ctr" eaLnBrk="1" hangingPunct="1"/>
            <a:r>
              <a:rPr lang="en-GB" dirty="0"/>
              <a:t>5</a:t>
            </a:r>
            <a:r>
              <a:rPr lang="en-US" dirty="0">
                <a:solidFill>
                  <a:srgbClr val="006600"/>
                </a:solidFill>
              </a:rPr>
              <a:t>(2</a:t>
            </a:r>
            <a:r>
              <a:rPr lang="en-GB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dirty="0">
                <a:solidFill>
                  <a:srgbClr val="006600"/>
                </a:solidFill>
              </a:rPr>
              <a:t>1</a:t>
            </a:r>
            <a:r>
              <a:rPr lang="en-GB" dirty="0">
                <a:solidFill>
                  <a:srgbClr val="006600"/>
                </a:solidFill>
              </a:rPr>
              <a:t>)</a:t>
            </a:r>
            <a:r>
              <a:rPr lang="en-GB" dirty="0"/>
              <a:t> = 635</a:t>
            </a:r>
          </a:p>
        </p:txBody>
      </p:sp>
      <p:sp>
        <p:nvSpPr>
          <p:cNvPr id="17" name="11 Rectángulo">
            <a:extLst>
              <a:ext uri="{FF2B5EF4-FFF2-40B4-BE49-F238E27FC236}">
                <a16:creationId xmlns:a16="http://schemas.microsoft.com/office/drawing/2014/main" id="{1079D9C6-80FF-4924-818F-2892289C9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418" y="2014526"/>
            <a:ext cx="3917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Eras Light ITC" panose="020B0402030504020804" pitchFamily="34" charset="0"/>
              </a:rPr>
              <a:t>^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18" name="11 Rectángulo">
            <a:extLst>
              <a:ext uri="{FF2B5EF4-FFF2-40B4-BE49-F238E27FC236}">
                <a16:creationId xmlns:a16="http://schemas.microsoft.com/office/drawing/2014/main" id="{C8DCD601-66D3-40FB-8C94-D389C5A62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448" y="2008769"/>
            <a:ext cx="4396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10066"/>
                </a:solidFill>
              </a:rPr>
              <a:t>x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19" name="11 Rectángulo">
            <a:extLst>
              <a:ext uri="{FF2B5EF4-FFF2-40B4-BE49-F238E27FC236}">
                <a16:creationId xmlns:a16="http://schemas.microsoft.com/office/drawing/2014/main" id="{93326CD8-A5D7-4B29-8ED5-0AB7E05D2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4829" y="2014526"/>
            <a:ext cx="4128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ym typeface="Wingdings 3" panose="05040102010807070707" pitchFamily="18" charset="2"/>
              </a:rPr>
              <a:t>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0" name="11 Rectángulo">
            <a:extLst>
              <a:ext uri="{FF2B5EF4-FFF2-40B4-BE49-F238E27FC236}">
                <a16:creationId xmlns:a16="http://schemas.microsoft.com/office/drawing/2014/main" id="{ABD595F7-F9D7-4CC2-86F0-F0731F2D5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264" y="2008768"/>
            <a:ext cx="2899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06600"/>
                </a:solidFill>
              </a:rPr>
              <a:t>– 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1" name="11 Rectángulo">
            <a:extLst>
              <a:ext uri="{FF2B5EF4-FFF2-40B4-BE49-F238E27FC236}">
                <a16:creationId xmlns:a16="http://schemas.microsoft.com/office/drawing/2014/main" id="{4D837835-BBB1-424A-B067-442F750B5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6361" y="2008767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1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2" name="11 Rectángulo">
            <a:extLst>
              <a:ext uri="{FF2B5EF4-FFF2-40B4-BE49-F238E27FC236}">
                <a16:creationId xmlns:a16="http://schemas.microsoft.com/office/drawing/2014/main" id="{E05226A7-99A3-4D1B-B9D5-3987CFB93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615" y="2008766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)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3" name="11 Rectángulo">
            <a:extLst>
              <a:ext uri="{FF2B5EF4-FFF2-40B4-BE49-F238E27FC236}">
                <a16:creationId xmlns:a16="http://schemas.microsoft.com/office/drawing/2014/main" id="{ED275A2F-21B5-4E95-AEC2-5C3981D9B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2719" y="2008770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2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4" name="11 Rectángulo">
            <a:extLst>
              <a:ext uri="{FF2B5EF4-FFF2-40B4-BE49-F238E27FC236}">
                <a16:creationId xmlns:a16="http://schemas.microsoft.com/office/drawing/2014/main" id="{091D06DF-934F-4778-9CA5-F6C3AFD01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243" y="2014526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(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5" name="11 Rectángulo">
            <a:extLst>
              <a:ext uri="{FF2B5EF4-FFF2-40B4-BE49-F238E27FC236}">
                <a16:creationId xmlns:a16="http://schemas.microsoft.com/office/drawing/2014/main" id="{BF7E9A8B-0855-4DB9-9BCC-C9FBCA800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0719" y="2014526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5</a:t>
            </a:r>
            <a:endParaRPr lang="en-GB" dirty="0">
              <a:solidFill>
                <a:srgbClr val="01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30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9228BB8-3BF6-40CA-ADFC-B8046488AE1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7920" y="365760"/>
            <a:ext cx="2578579" cy="5669280"/>
          </a:xfrm>
          <a:prstGeom prst="rect">
            <a:avLst/>
          </a:prstGeom>
        </p:spPr>
      </p:pic>
      <p:sp>
        <p:nvSpPr>
          <p:cNvPr id="14" name="11 Rectángulo"/>
          <p:cNvSpPr>
            <a:spLocks noChangeArrowheads="1"/>
          </p:cNvSpPr>
          <p:nvPr/>
        </p:nvSpPr>
        <p:spPr bwMode="auto">
          <a:xfrm>
            <a:off x="104426" y="2611917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2nd</a:t>
            </a:r>
          </a:p>
        </p:txBody>
      </p:sp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101BE277-7DF8-4721-95A7-4DEEADB20029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A7E91031-7094-424A-A36E-843261E73B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11 Rectángulo">
            <a:extLst>
              <a:ext uri="{FF2B5EF4-FFF2-40B4-BE49-F238E27FC236}">
                <a16:creationId xmlns:a16="http://schemas.microsoft.com/office/drawing/2014/main" id="{202BEE18-7EBD-4695-9EDD-D78D6CCA5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370" y="2611917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WINDOW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DA87F4B-0FF3-4034-B28F-7F9650701341}"/>
              </a:ext>
            </a:extLst>
          </p:cNvPr>
          <p:cNvSpPr/>
          <p:nvPr/>
        </p:nvSpPr>
        <p:spPr>
          <a:xfrm>
            <a:off x="6557926" y="2762810"/>
            <a:ext cx="360040" cy="23116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3912BC8-7D71-44BD-9DAF-FA8A2161E79A}"/>
              </a:ext>
            </a:extLst>
          </p:cNvPr>
          <p:cNvSpPr/>
          <p:nvPr/>
        </p:nvSpPr>
        <p:spPr>
          <a:xfrm>
            <a:off x="6953610" y="2330762"/>
            <a:ext cx="360040" cy="18288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11 Rectángulo">
            <a:extLst>
              <a:ext uri="{FF2B5EF4-FFF2-40B4-BE49-F238E27FC236}">
                <a16:creationId xmlns:a16="http://schemas.microsoft.com/office/drawing/2014/main" id="{D26CB758-DD0D-48F4-BC12-5A0088689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1556792"/>
            <a:ext cx="3452288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Turn on the calculator</a:t>
            </a:r>
          </a:p>
        </p:txBody>
      </p:sp>
      <p:sp>
        <p:nvSpPr>
          <p:cNvPr id="20" name="11 Rectángulo">
            <a:extLst>
              <a:ext uri="{FF2B5EF4-FFF2-40B4-BE49-F238E27FC236}">
                <a16:creationId xmlns:a16="http://schemas.microsoft.com/office/drawing/2014/main" id="{EC5268DD-0B84-4B12-9B8C-1F2BF1D4A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6522" y="1556792"/>
            <a:ext cx="17145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Y =</a:t>
            </a: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8C9DADF2-DA54-43A6-BBE7-56F821B3A5E8}"/>
              </a:ext>
            </a:extLst>
          </p:cNvPr>
          <p:cNvSpPr txBox="1">
            <a:spLocks noChangeArrowheads="1"/>
          </p:cNvSpPr>
          <p:nvPr/>
        </p:nvSpPr>
        <p:spPr>
          <a:xfrm>
            <a:off x="111600" y="118735"/>
            <a:ext cx="7772400" cy="6604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TI-84 Plus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36FD91AF-CB1E-4728-AF65-5F1512C84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479" y="779135"/>
            <a:ext cx="40102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</a:p>
          <a:p>
            <a:pPr algn="ctr" eaLnBrk="1" hangingPunct="1"/>
            <a:r>
              <a:rPr lang="en-GB" dirty="0"/>
              <a:t>5</a:t>
            </a:r>
            <a:r>
              <a:rPr lang="en-US" dirty="0">
                <a:solidFill>
                  <a:srgbClr val="006600"/>
                </a:solidFill>
              </a:rPr>
              <a:t>(2</a:t>
            </a:r>
            <a:r>
              <a:rPr lang="en-GB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dirty="0">
                <a:solidFill>
                  <a:srgbClr val="006600"/>
                </a:solidFill>
              </a:rPr>
              <a:t>1</a:t>
            </a:r>
            <a:r>
              <a:rPr lang="en-GB" dirty="0">
                <a:solidFill>
                  <a:srgbClr val="006600"/>
                </a:solidFill>
              </a:rPr>
              <a:t>)</a:t>
            </a:r>
            <a:r>
              <a:rPr lang="en-GB" dirty="0"/>
              <a:t> = 635</a:t>
            </a:r>
          </a:p>
        </p:txBody>
      </p:sp>
      <p:sp>
        <p:nvSpPr>
          <p:cNvPr id="23" name="11 Rectángulo">
            <a:extLst>
              <a:ext uri="{FF2B5EF4-FFF2-40B4-BE49-F238E27FC236}">
                <a16:creationId xmlns:a16="http://schemas.microsoft.com/office/drawing/2014/main" id="{A2F41556-F781-48D8-AA98-25E153BF8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37" y="2017220"/>
            <a:ext cx="20004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Type in Y1 =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4" name="11 Rectángulo">
            <a:extLst>
              <a:ext uri="{FF2B5EF4-FFF2-40B4-BE49-F238E27FC236}">
                <a16:creationId xmlns:a16="http://schemas.microsoft.com/office/drawing/2014/main" id="{EAB44EDA-84DA-4A09-995D-523586FD7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054057"/>
            <a:ext cx="1276119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ENTER</a:t>
            </a:r>
          </a:p>
        </p:txBody>
      </p:sp>
      <p:sp>
        <p:nvSpPr>
          <p:cNvPr id="25" name="11 Rectángulo">
            <a:extLst>
              <a:ext uri="{FF2B5EF4-FFF2-40B4-BE49-F238E27FC236}">
                <a16:creationId xmlns:a16="http://schemas.microsoft.com/office/drawing/2014/main" id="{9C62789E-482A-4623-9583-A3260AAF7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418" y="2014526"/>
            <a:ext cx="3917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Eras Light ITC" panose="020B0402030504020804" pitchFamily="34" charset="0"/>
              </a:rPr>
              <a:t>^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6" name="11 Rectángulo">
            <a:extLst>
              <a:ext uri="{FF2B5EF4-FFF2-40B4-BE49-F238E27FC236}">
                <a16:creationId xmlns:a16="http://schemas.microsoft.com/office/drawing/2014/main" id="{4FB237BE-D7B0-48CF-9E66-138AB51E5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448" y="2008769"/>
            <a:ext cx="4396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10066"/>
                </a:solidFill>
              </a:rPr>
              <a:t>x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7" name="11 Rectángulo">
            <a:extLst>
              <a:ext uri="{FF2B5EF4-FFF2-40B4-BE49-F238E27FC236}">
                <a16:creationId xmlns:a16="http://schemas.microsoft.com/office/drawing/2014/main" id="{8B8ACD99-7558-42D6-9554-7154102D8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4829" y="2014526"/>
            <a:ext cx="4128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ym typeface="Wingdings 3" panose="05040102010807070707" pitchFamily="18" charset="2"/>
              </a:rPr>
              <a:t>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8" name="11 Rectángulo">
            <a:extLst>
              <a:ext uri="{FF2B5EF4-FFF2-40B4-BE49-F238E27FC236}">
                <a16:creationId xmlns:a16="http://schemas.microsoft.com/office/drawing/2014/main" id="{17D4D2AA-6758-4611-A54B-ED097B2E5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264" y="2008768"/>
            <a:ext cx="2899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06600"/>
                </a:solidFill>
              </a:rPr>
              <a:t>– 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9" name="11 Rectángulo">
            <a:extLst>
              <a:ext uri="{FF2B5EF4-FFF2-40B4-BE49-F238E27FC236}">
                <a16:creationId xmlns:a16="http://schemas.microsoft.com/office/drawing/2014/main" id="{662081F2-0C06-4C59-B8F2-FBC995151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6361" y="2008767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1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0" name="11 Rectángulo">
            <a:extLst>
              <a:ext uri="{FF2B5EF4-FFF2-40B4-BE49-F238E27FC236}">
                <a16:creationId xmlns:a16="http://schemas.microsoft.com/office/drawing/2014/main" id="{BE0F6EFE-8290-47A8-BB9A-F38E4E052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615" y="2008766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)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1" name="11 Rectángulo">
            <a:extLst>
              <a:ext uri="{FF2B5EF4-FFF2-40B4-BE49-F238E27FC236}">
                <a16:creationId xmlns:a16="http://schemas.microsoft.com/office/drawing/2014/main" id="{14D54CBF-A988-4FB0-92A3-C571530EA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2719" y="2008770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2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2" name="11 Rectángulo">
            <a:extLst>
              <a:ext uri="{FF2B5EF4-FFF2-40B4-BE49-F238E27FC236}">
                <a16:creationId xmlns:a16="http://schemas.microsoft.com/office/drawing/2014/main" id="{3812F714-50DA-4428-944D-F6FAD8D4D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243" y="2014526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(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3" name="11 Rectángulo">
            <a:extLst>
              <a:ext uri="{FF2B5EF4-FFF2-40B4-BE49-F238E27FC236}">
                <a16:creationId xmlns:a16="http://schemas.microsoft.com/office/drawing/2014/main" id="{F69863A1-54F9-4207-AB0F-93DA18E16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0719" y="2014526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5</a:t>
            </a:r>
            <a:endParaRPr lang="en-GB" dirty="0">
              <a:solidFill>
                <a:srgbClr val="01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46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1 Rectángulo"/>
          <p:cNvSpPr>
            <a:spLocks noChangeArrowheads="1"/>
          </p:cNvSpPr>
          <p:nvPr/>
        </p:nvSpPr>
        <p:spPr bwMode="auto">
          <a:xfrm>
            <a:off x="111600" y="3091911"/>
            <a:ext cx="5695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number you want to start with</a:t>
            </a:r>
          </a:p>
        </p:txBody>
      </p:sp>
      <p:sp>
        <p:nvSpPr>
          <p:cNvPr id="15" name="11 Rectángulo"/>
          <p:cNvSpPr>
            <a:spLocks noChangeArrowheads="1"/>
          </p:cNvSpPr>
          <p:nvPr/>
        </p:nvSpPr>
        <p:spPr bwMode="auto">
          <a:xfrm>
            <a:off x="104426" y="3865923"/>
            <a:ext cx="57028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The </a:t>
            </a:r>
            <a:r>
              <a:rPr lang="en-GB" dirty="0" err="1">
                <a:solidFill>
                  <a:srgbClr val="010066"/>
                </a:solidFill>
                <a:latin typeface="Symbol" panose="05050102010706020507" pitchFamily="18" charset="2"/>
              </a:rPr>
              <a:t>D</a:t>
            </a:r>
            <a:r>
              <a:rPr lang="en-GB" dirty="0" err="1">
                <a:solidFill>
                  <a:srgbClr val="010066"/>
                </a:solidFill>
                <a:latin typeface="Arial" panose="020B0604020202020204" pitchFamily="34" charset="0"/>
              </a:rPr>
              <a:t>Tbl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 </a:t>
            </a:r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is the change in the table, </a:t>
            </a:r>
          </a:p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I set 1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E336110E-508D-4319-A52C-C251D34A312E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5A055D47-2436-4D33-910F-BFD6FE71D92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986E82-8AF5-42E6-9DE6-597B577E493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17920" y="365760"/>
            <a:ext cx="2594139" cy="5669280"/>
          </a:xfrm>
          <a:prstGeom prst="rect">
            <a:avLst/>
          </a:prstGeom>
        </p:spPr>
      </p:pic>
      <p:sp>
        <p:nvSpPr>
          <p:cNvPr id="17" name="11 Rectángulo">
            <a:extLst>
              <a:ext uri="{FF2B5EF4-FFF2-40B4-BE49-F238E27FC236}">
                <a16:creationId xmlns:a16="http://schemas.microsoft.com/office/drawing/2014/main" id="{05212611-5876-448F-91AC-4F14EA95F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26" y="2611917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2nd</a:t>
            </a:r>
          </a:p>
        </p:txBody>
      </p:sp>
      <p:sp>
        <p:nvSpPr>
          <p:cNvPr id="18" name="11 Rectángulo">
            <a:extLst>
              <a:ext uri="{FF2B5EF4-FFF2-40B4-BE49-F238E27FC236}">
                <a16:creationId xmlns:a16="http://schemas.microsoft.com/office/drawing/2014/main" id="{545D74EC-4C67-4475-B411-BF9C12A69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370" y="2611917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WINDOW</a:t>
            </a:r>
          </a:p>
        </p:txBody>
      </p:sp>
      <p:sp>
        <p:nvSpPr>
          <p:cNvPr id="20" name="11 Rectángulo">
            <a:extLst>
              <a:ext uri="{FF2B5EF4-FFF2-40B4-BE49-F238E27FC236}">
                <a16:creationId xmlns:a16="http://schemas.microsoft.com/office/drawing/2014/main" id="{8831A6B5-8ACA-479E-97A2-8AAB27156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1556792"/>
            <a:ext cx="3452288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Turn on the calculator</a:t>
            </a:r>
          </a:p>
        </p:txBody>
      </p:sp>
      <p:sp>
        <p:nvSpPr>
          <p:cNvPr id="21" name="11 Rectángulo">
            <a:extLst>
              <a:ext uri="{FF2B5EF4-FFF2-40B4-BE49-F238E27FC236}">
                <a16:creationId xmlns:a16="http://schemas.microsoft.com/office/drawing/2014/main" id="{74208547-0321-4922-B0C9-F04D5A971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6522" y="1556792"/>
            <a:ext cx="17145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Y =</a:t>
            </a:r>
          </a:p>
        </p:txBody>
      </p:sp>
      <p:sp>
        <p:nvSpPr>
          <p:cNvPr id="24" name="11 Rectángulo">
            <a:extLst>
              <a:ext uri="{FF2B5EF4-FFF2-40B4-BE49-F238E27FC236}">
                <a16:creationId xmlns:a16="http://schemas.microsoft.com/office/drawing/2014/main" id="{34033C7C-7CDC-4A61-9CE6-ED0940436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3488001"/>
            <a:ext cx="54594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I want to start in 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1. EXE</a:t>
            </a:r>
          </a:p>
        </p:txBody>
      </p:sp>
      <p:sp>
        <p:nvSpPr>
          <p:cNvPr id="25" name="11 Rectángulo">
            <a:extLst>
              <a:ext uri="{FF2B5EF4-FFF2-40B4-BE49-F238E27FC236}">
                <a16:creationId xmlns:a16="http://schemas.microsoft.com/office/drawing/2014/main" id="{15FD0821-0FFB-4ED9-AC05-78B8A6739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84" y="4593768"/>
            <a:ext cx="61964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We have two options for the independent and dependent variable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: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</a:rPr>
              <a:t>Auto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 and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</a:rPr>
              <a:t>Ask</a:t>
            </a:r>
          </a:p>
        </p:txBody>
      </p:sp>
      <p:sp>
        <p:nvSpPr>
          <p:cNvPr id="26" name="11 Rectángulo">
            <a:extLst>
              <a:ext uri="{FF2B5EF4-FFF2-40B4-BE49-F238E27FC236}">
                <a16:creationId xmlns:a16="http://schemas.microsoft.com/office/drawing/2014/main" id="{E4D0041A-689E-42AF-AD47-455154E45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26" y="5487615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2nd</a:t>
            </a:r>
          </a:p>
        </p:txBody>
      </p:sp>
      <p:sp>
        <p:nvSpPr>
          <p:cNvPr id="27" name="11 Rectángulo">
            <a:extLst>
              <a:ext uri="{FF2B5EF4-FFF2-40B4-BE49-F238E27FC236}">
                <a16:creationId xmlns:a16="http://schemas.microsoft.com/office/drawing/2014/main" id="{D2F36564-06EE-41B1-9AB7-CC28D69E3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370" y="5487615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GRAPH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A35F2D8-450F-4BB7-937E-9B4EB31800A7}"/>
              </a:ext>
            </a:extLst>
          </p:cNvPr>
          <p:cNvSpPr/>
          <p:nvPr/>
        </p:nvSpPr>
        <p:spPr>
          <a:xfrm>
            <a:off x="6549307" y="2777702"/>
            <a:ext cx="360040" cy="23116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D7DB3E9-C20E-496C-811B-1B49DD1BB918}"/>
              </a:ext>
            </a:extLst>
          </p:cNvPr>
          <p:cNvSpPr/>
          <p:nvPr/>
        </p:nvSpPr>
        <p:spPr>
          <a:xfrm>
            <a:off x="8104666" y="2314039"/>
            <a:ext cx="360040" cy="18288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ADEF2B05-916D-425C-B9A0-5743797CB2C2}"/>
              </a:ext>
            </a:extLst>
          </p:cNvPr>
          <p:cNvSpPr txBox="1">
            <a:spLocks noChangeArrowheads="1"/>
          </p:cNvSpPr>
          <p:nvPr/>
        </p:nvSpPr>
        <p:spPr>
          <a:xfrm>
            <a:off x="111600" y="118735"/>
            <a:ext cx="7772400" cy="6604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TI-84 Plus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11 Rectángulo">
            <a:extLst>
              <a:ext uri="{FF2B5EF4-FFF2-40B4-BE49-F238E27FC236}">
                <a16:creationId xmlns:a16="http://schemas.microsoft.com/office/drawing/2014/main" id="{76C96DC4-53FB-49A3-BA98-127F6A3F7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004" y="5287560"/>
            <a:ext cx="276459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2200" b="0" dirty="0">
                <a:solidFill>
                  <a:srgbClr val="010066"/>
                </a:solidFill>
                <a:latin typeface="Arial" panose="020B0604020202020204" pitchFamily="34" charset="0"/>
              </a:rPr>
              <a:t>I leave both in </a:t>
            </a:r>
            <a:r>
              <a:rPr lang="en-GB" sz="2200" dirty="0">
                <a:solidFill>
                  <a:srgbClr val="010066"/>
                </a:solidFill>
                <a:latin typeface="Arial" panose="020B0604020202020204" pitchFamily="34" charset="0"/>
              </a:rPr>
              <a:t>Auto</a:t>
            </a:r>
          </a:p>
        </p:txBody>
      </p:sp>
      <p:sp>
        <p:nvSpPr>
          <p:cNvPr id="31" name="Text Box 13">
            <a:extLst>
              <a:ext uri="{FF2B5EF4-FFF2-40B4-BE49-F238E27FC236}">
                <a16:creationId xmlns:a16="http://schemas.microsoft.com/office/drawing/2014/main" id="{1632CB36-F492-4557-A201-80CB2A543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479" y="779135"/>
            <a:ext cx="40102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</a:p>
          <a:p>
            <a:pPr algn="ctr" eaLnBrk="1" hangingPunct="1"/>
            <a:r>
              <a:rPr lang="en-GB" dirty="0"/>
              <a:t>5</a:t>
            </a:r>
            <a:r>
              <a:rPr lang="en-US" dirty="0">
                <a:solidFill>
                  <a:srgbClr val="006600"/>
                </a:solidFill>
              </a:rPr>
              <a:t>(2</a:t>
            </a:r>
            <a:r>
              <a:rPr lang="en-GB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dirty="0">
                <a:solidFill>
                  <a:srgbClr val="006600"/>
                </a:solidFill>
              </a:rPr>
              <a:t>1</a:t>
            </a:r>
            <a:r>
              <a:rPr lang="en-GB" dirty="0">
                <a:solidFill>
                  <a:srgbClr val="006600"/>
                </a:solidFill>
              </a:rPr>
              <a:t>)</a:t>
            </a:r>
            <a:r>
              <a:rPr lang="en-GB" dirty="0"/>
              <a:t> = 635</a:t>
            </a:r>
          </a:p>
        </p:txBody>
      </p:sp>
      <p:sp>
        <p:nvSpPr>
          <p:cNvPr id="32" name="11 Rectángulo">
            <a:extLst>
              <a:ext uri="{FF2B5EF4-FFF2-40B4-BE49-F238E27FC236}">
                <a16:creationId xmlns:a16="http://schemas.microsoft.com/office/drawing/2014/main" id="{725CB8EF-FD23-4943-8CE9-90C1137D3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37" y="2017220"/>
            <a:ext cx="20004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Type in Y1 =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3" name="11 Rectángulo">
            <a:extLst>
              <a:ext uri="{FF2B5EF4-FFF2-40B4-BE49-F238E27FC236}">
                <a16:creationId xmlns:a16="http://schemas.microsoft.com/office/drawing/2014/main" id="{72833FB7-07B6-4F39-AB0F-DF5B786E8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054057"/>
            <a:ext cx="1276119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ENTER</a:t>
            </a:r>
          </a:p>
        </p:txBody>
      </p:sp>
      <p:sp>
        <p:nvSpPr>
          <p:cNvPr id="34" name="11 Rectángulo">
            <a:extLst>
              <a:ext uri="{FF2B5EF4-FFF2-40B4-BE49-F238E27FC236}">
                <a16:creationId xmlns:a16="http://schemas.microsoft.com/office/drawing/2014/main" id="{91B6C593-27D7-41DF-8F89-50F77FDB7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418" y="2014526"/>
            <a:ext cx="3917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Eras Light ITC" panose="020B0402030504020804" pitchFamily="34" charset="0"/>
              </a:rPr>
              <a:t>^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5" name="11 Rectángulo">
            <a:extLst>
              <a:ext uri="{FF2B5EF4-FFF2-40B4-BE49-F238E27FC236}">
                <a16:creationId xmlns:a16="http://schemas.microsoft.com/office/drawing/2014/main" id="{5B00BA5A-6EAC-438F-B729-B3B8A6BBF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448" y="2008769"/>
            <a:ext cx="4396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10066"/>
                </a:solidFill>
              </a:rPr>
              <a:t>x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6" name="11 Rectángulo">
            <a:extLst>
              <a:ext uri="{FF2B5EF4-FFF2-40B4-BE49-F238E27FC236}">
                <a16:creationId xmlns:a16="http://schemas.microsoft.com/office/drawing/2014/main" id="{D59D4766-8C32-4841-B9D0-C88C25AC5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4829" y="2014526"/>
            <a:ext cx="4128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ym typeface="Wingdings 3" panose="05040102010807070707" pitchFamily="18" charset="2"/>
              </a:rPr>
              <a:t>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7" name="11 Rectángulo">
            <a:extLst>
              <a:ext uri="{FF2B5EF4-FFF2-40B4-BE49-F238E27FC236}">
                <a16:creationId xmlns:a16="http://schemas.microsoft.com/office/drawing/2014/main" id="{E735BE23-2A8A-4200-BE29-96A2CA936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264" y="2008768"/>
            <a:ext cx="2899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06600"/>
                </a:solidFill>
              </a:rPr>
              <a:t>– 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8" name="11 Rectángulo">
            <a:extLst>
              <a:ext uri="{FF2B5EF4-FFF2-40B4-BE49-F238E27FC236}">
                <a16:creationId xmlns:a16="http://schemas.microsoft.com/office/drawing/2014/main" id="{B02AC319-9B35-47B6-B0A6-71BE6C9AD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6361" y="2008767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1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9" name="11 Rectángulo">
            <a:extLst>
              <a:ext uri="{FF2B5EF4-FFF2-40B4-BE49-F238E27FC236}">
                <a16:creationId xmlns:a16="http://schemas.microsoft.com/office/drawing/2014/main" id="{F7811E27-3561-4123-9B49-AFC7151FA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615" y="2008766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)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0" name="11 Rectángulo">
            <a:extLst>
              <a:ext uri="{FF2B5EF4-FFF2-40B4-BE49-F238E27FC236}">
                <a16:creationId xmlns:a16="http://schemas.microsoft.com/office/drawing/2014/main" id="{BAF6A3F4-461B-4572-821D-74DFF1CD1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2719" y="2008770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2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1" name="11 Rectángulo">
            <a:extLst>
              <a:ext uri="{FF2B5EF4-FFF2-40B4-BE49-F238E27FC236}">
                <a16:creationId xmlns:a16="http://schemas.microsoft.com/office/drawing/2014/main" id="{9EB1ABCC-BE47-4D23-92F6-6A14425A0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243" y="2014526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(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2" name="11 Rectángulo">
            <a:extLst>
              <a:ext uri="{FF2B5EF4-FFF2-40B4-BE49-F238E27FC236}">
                <a16:creationId xmlns:a16="http://schemas.microsoft.com/office/drawing/2014/main" id="{54E33DAD-6BF0-44C6-B801-8470270A2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0719" y="2014526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5</a:t>
            </a:r>
            <a:endParaRPr lang="en-GB" dirty="0">
              <a:solidFill>
                <a:srgbClr val="01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01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24" grpId="0"/>
      <p:bldP spid="25" grpId="0"/>
      <p:bldP spid="26" grpId="0"/>
      <p:bldP spid="27" grpId="0"/>
      <p:bldP spid="28" grpId="0" animBg="1"/>
      <p:bldP spid="29" grpId="0" animBg="1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1 Rectángulo"/>
          <p:cNvSpPr>
            <a:spLocks noChangeArrowheads="1"/>
          </p:cNvSpPr>
          <p:nvPr/>
        </p:nvSpPr>
        <p:spPr bwMode="auto">
          <a:xfrm>
            <a:off x="111600" y="5838363"/>
            <a:ext cx="583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Scroll down until you find 635 for Y</a:t>
            </a: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D1327445-EE3B-4EBF-B7B4-DC0974D8920C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1ED9F475-FF32-4DD5-B605-66659670A27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11 Rectángulo">
            <a:extLst>
              <a:ext uri="{FF2B5EF4-FFF2-40B4-BE49-F238E27FC236}">
                <a16:creationId xmlns:a16="http://schemas.microsoft.com/office/drawing/2014/main" id="{65071251-F00C-4151-B479-B3D798CC0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3091911"/>
            <a:ext cx="5695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number you want to start with</a:t>
            </a:r>
          </a:p>
        </p:txBody>
      </p:sp>
      <p:sp>
        <p:nvSpPr>
          <p:cNvPr id="19" name="11 Rectángulo">
            <a:extLst>
              <a:ext uri="{FF2B5EF4-FFF2-40B4-BE49-F238E27FC236}">
                <a16:creationId xmlns:a16="http://schemas.microsoft.com/office/drawing/2014/main" id="{0C2846A1-24F2-4C0E-A27E-2FE0DBC44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26" y="3865923"/>
            <a:ext cx="57028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The </a:t>
            </a:r>
            <a:r>
              <a:rPr lang="en-GB" dirty="0" err="1">
                <a:solidFill>
                  <a:srgbClr val="010066"/>
                </a:solidFill>
                <a:latin typeface="Symbol" panose="05050102010706020507" pitchFamily="18" charset="2"/>
              </a:rPr>
              <a:t>D</a:t>
            </a:r>
            <a:r>
              <a:rPr lang="en-GB" dirty="0" err="1">
                <a:solidFill>
                  <a:srgbClr val="010066"/>
                </a:solidFill>
                <a:latin typeface="Arial" panose="020B0604020202020204" pitchFamily="34" charset="0"/>
              </a:rPr>
              <a:t>Tbl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 </a:t>
            </a:r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is the change in the table, </a:t>
            </a:r>
          </a:p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I set 1</a:t>
            </a:r>
          </a:p>
        </p:txBody>
      </p:sp>
      <p:sp>
        <p:nvSpPr>
          <p:cNvPr id="20" name="11 Rectángulo">
            <a:extLst>
              <a:ext uri="{FF2B5EF4-FFF2-40B4-BE49-F238E27FC236}">
                <a16:creationId xmlns:a16="http://schemas.microsoft.com/office/drawing/2014/main" id="{A21D435E-AC8A-4701-B761-3DF26680B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26" y="2611917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2nd</a:t>
            </a:r>
          </a:p>
        </p:txBody>
      </p:sp>
      <p:sp>
        <p:nvSpPr>
          <p:cNvPr id="21" name="11 Rectángulo">
            <a:extLst>
              <a:ext uri="{FF2B5EF4-FFF2-40B4-BE49-F238E27FC236}">
                <a16:creationId xmlns:a16="http://schemas.microsoft.com/office/drawing/2014/main" id="{30568B11-2743-4FA8-8766-C531EF765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370" y="2611917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WINDOW</a:t>
            </a:r>
          </a:p>
        </p:txBody>
      </p:sp>
      <p:sp>
        <p:nvSpPr>
          <p:cNvPr id="24" name="11 Rectángulo">
            <a:extLst>
              <a:ext uri="{FF2B5EF4-FFF2-40B4-BE49-F238E27FC236}">
                <a16:creationId xmlns:a16="http://schemas.microsoft.com/office/drawing/2014/main" id="{79C4F43C-EC7D-4888-A150-F02151DB7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1556792"/>
            <a:ext cx="3452288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Turn on the calculator</a:t>
            </a:r>
          </a:p>
        </p:txBody>
      </p:sp>
      <p:sp>
        <p:nvSpPr>
          <p:cNvPr id="25" name="11 Rectángulo">
            <a:extLst>
              <a:ext uri="{FF2B5EF4-FFF2-40B4-BE49-F238E27FC236}">
                <a16:creationId xmlns:a16="http://schemas.microsoft.com/office/drawing/2014/main" id="{4698D97F-143B-4689-B43B-D6820CFB3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6522" y="1556792"/>
            <a:ext cx="17145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Y =</a:t>
            </a:r>
          </a:p>
        </p:txBody>
      </p:sp>
      <p:sp>
        <p:nvSpPr>
          <p:cNvPr id="27" name="11 Rectángulo">
            <a:extLst>
              <a:ext uri="{FF2B5EF4-FFF2-40B4-BE49-F238E27FC236}">
                <a16:creationId xmlns:a16="http://schemas.microsoft.com/office/drawing/2014/main" id="{92F2A98F-D2DD-4CB5-A55E-9641484F7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3488001"/>
            <a:ext cx="54594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I want to start in 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1. EXE</a:t>
            </a:r>
          </a:p>
        </p:txBody>
      </p:sp>
      <p:sp>
        <p:nvSpPr>
          <p:cNvPr id="28" name="11 Rectángulo">
            <a:extLst>
              <a:ext uri="{FF2B5EF4-FFF2-40B4-BE49-F238E27FC236}">
                <a16:creationId xmlns:a16="http://schemas.microsoft.com/office/drawing/2014/main" id="{E86D77F7-7EB5-4004-992E-D1ECD79AB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26" y="5487615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2nd</a:t>
            </a:r>
          </a:p>
        </p:txBody>
      </p:sp>
      <p:sp>
        <p:nvSpPr>
          <p:cNvPr id="29" name="11 Rectángulo">
            <a:extLst>
              <a:ext uri="{FF2B5EF4-FFF2-40B4-BE49-F238E27FC236}">
                <a16:creationId xmlns:a16="http://schemas.microsoft.com/office/drawing/2014/main" id="{FDF8F2BE-D4DE-4824-9D63-5344F619E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370" y="5487615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GRAPH</a:t>
            </a:r>
          </a:p>
        </p:txBody>
      </p:sp>
      <p:sp>
        <p:nvSpPr>
          <p:cNvPr id="30" name="11 Rectángulo">
            <a:extLst>
              <a:ext uri="{FF2B5EF4-FFF2-40B4-BE49-F238E27FC236}">
                <a16:creationId xmlns:a16="http://schemas.microsoft.com/office/drawing/2014/main" id="{9DE2DBCF-0B93-476B-8672-3F07DA42B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84" y="4593768"/>
            <a:ext cx="61964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We have two options for the independent and dependent variable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: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</a:rPr>
              <a:t>Auto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 and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</a:rPr>
              <a:t>Ask</a:t>
            </a:r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D9220A90-A9D8-4690-8337-6ED74FB78BAE}"/>
              </a:ext>
            </a:extLst>
          </p:cNvPr>
          <p:cNvSpPr txBox="1">
            <a:spLocks noChangeArrowheads="1"/>
          </p:cNvSpPr>
          <p:nvPr/>
        </p:nvSpPr>
        <p:spPr>
          <a:xfrm>
            <a:off x="111600" y="118735"/>
            <a:ext cx="7772400" cy="6604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TI-84 Plus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11 Rectángulo">
            <a:extLst>
              <a:ext uri="{FF2B5EF4-FFF2-40B4-BE49-F238E27FC236}">
                <a16:creationId xmlns:a16="http://schemas.microsoft.com/office/drawing/2014/main" id="{9CF9CC75-4A07-4FEE-B688-E9FB38A20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004" y="5287560"/>
            <a:ext cx="276459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2200" b="0" dirty="0">
                <a:solidFill>
                  <a:srgbClr val="010066"/>
                </a:solidFill>
                <a:latin typeface="Arial" panose="020B0604020202020204" pitchFamily="34" charset="0"/>
              </a:rPr>
              <a:t>I leave both in </a:t>
            </a:r>
            <a:r>
              <a:rPr lang="en-GB" sz="2200" dirty="0">
                <a:solidFill>
                  <a:srgbClr val="010066"/>
                </a:solidFill>
                <a:latin typeface="Arial" panose="020B0604020202020204" pitchFamily="34" charset="0"/>
              </a:rPr>
              <a:t>Auto</a:t>
            </a:r>
          </a:p>
        </p:txBody>
      </p:sp>
      <p:sp>
        <p:nvSpPr>
          <p:cNvPr id="32" name="Text Box 13">
            <a:extLst>
              <a:ext uri="{FF2B5EF4-FFF2-40B4-BE49-F238E27FC236}">
                <a16:creationId xmlns:a16="http://schemas.microsoft.com/office/drawing/2014/main" id="{5FE94306-D8C6-4A01-9C71-E2C76A6A2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479" y="779135"/>
            <a:ext cx="40102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</a:p>
          <a:p>
            <a:pPr algn="ctr" eaLnBrk="1" hangingPunct="1"/>
            <a:r>
              <a:rPr lang="en-GB" dirty="0"/>
              <a:t>5</a:t>
            </a:r>
            <a:r>
              <a:rPr lang="en-US" dirty="0">
                <a:solidFill>
                  <a:srgbClr val="006600"/>
                </a:solidFill>
              </a:rPr>
              <a:t>(2</a:t>
            </a:r>
            <a:r>
              <a:rPr lang="en-GB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dirty="0">
                <a:solidFill>
                  <a:srgbClr val="006600"/>
                </a:solidFill>
              </a:rPr>
              <a:t>1</a:t>
            </a:r>
            <a:r>
              <a:rPr lang="en-GB" dirty="0">
                <a:solidFill>
                  <a:srgbClr val="006600"/>
                </a:solidFill>
              </a:rPr>
              <a:t>)</a:t>
            </a:r>
            <a:r>
              <a:rPr lang="en-GB" dirty="0"/>
              <a:t> = 635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540A4FA-67B2-4FFA-ACA7-CE96E0C0738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7920" y="320040"/>
            <a:ext cx="2586778" cy="5669280"/>
          </a:xfrm>
          <a:prstGeom prst="rect">
            <a:avLst/>
          </a:prstGeom>
        </p:spPr>
      </p:pic>
      <p:sp>
        <p:nvSpPr>
          <p:cNvPr id="33" name="11 Rectángulo">
            <a:extLst>
              <a:ext uri="{FF2B5EF4-FFF2-40B4-BE49-F238E27FC236}">
                <a16:creationId xmlns:a16="http://schemas.microsoft.com/office/drawing/2014/main" id="{F75FACC5-7295-4429-91C0-4D1014879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37" y="2017220"/>
            <a:ext cx="20004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Type in Y1 =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4" name="11 Rectángulo">
            <a:extLst>
              <a:ext uri="{FF2B5EF4-FFF2-40B4-BE49-F238E27FC236}">
                <a16:creationId xmlns:a16="http://schemas.microsoft.com/office/drawing/2014/main" id="{FFF25402-E607-47FF-AC0D-A592E4768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054057"/>
            <a:ext cx="1276119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ENTER</a:t>
            </a:r>
          </a:p>
        </p:txBody>
      </p:sp>
      <p:sp>
        <p:nvSpPr>
          <p:cNvPr id="35" name="11 Rectángulo">
            <a:extLst>
              <a:ext uri="{FF2B5EF4-FFF2-40B4-BE49-F238E27FC236}">
                <a16:creationId xmlns:a16="http://schemas.microsoft.com/office/drawing/2014/main" id="{A4DC6FEF-5C49-4E24-98C4-EB28AFE99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418" y="2014526"/>
            <a:ext cx="3917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Eras Light ITC" panose="020B0402030504020804" pitchFamily="34" charset="0"/>
              </a:rPr>
              <a:t>^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6" name="11 Rectángulo">
            <a:extLst>
              <a:ext uri="{FF2B5EF4-FFF2-40B4-BE49-F238E27FC236}">
                <a16:creationId xmlns:a16="http://schemas.microsoft.com/office/drawing/2014/main" id="{6766579B-87E5-41A4-9CCA-A89ECEAFA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448" y="2008769"/>
            <a:ext cx="4396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10066"/>
                </a:solidFill>
              </a:rPr>
              <a:t>x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7" name="11 Rectángulo">
            <a:extLst>
              <a:ext uri="{FF2B5EF4-FFF2-40B4-BE49-F238E27FC236}">
                <a16:creationId xmlns:a16="http://schemas.microsoft.com/office/drawing/2014/main" id="{275A6D92-8F55-4DED-8BCF-83A62B2CD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4829" y="2014526"/>
            <a:ext cx="4128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ym typeface="Wingdings 3" panose="05040102010807070707" pitchFamily="18" charset="2"/>
              </a:rPr>
              <a:t>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8" name="11 Rectángulo">
            <a:extLst>
              <a:ext uri="{FF2B5EF4-FFF2-40B4-BE49-F238E27FC236}">
                <a16:creationId xmlns:a16="http://schemas.microsoft.com/office/drawing/2014/main" id="{E5689E47-DC0E-4D0C-8E52-4EF4A9B07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264" y="2008768"/>
            <a:ext cx="2899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06600"/>
                </a:solidFill>
              </a:rPr>
              <a:t>– 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9" name="11 Rectángulo">
            <a:extLst>
              <a:ext uri="{FF2B5EF4-FFF2-40B4-BE49-F238E27FC236}">
                <a16:creationId xmlns:a16="http://schemas.microsoft.com/office/drawing/2014/main" id="{61B5522D-6969-4743-BD49-492761156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6361" y="2008767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1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0" name="11 Rectángulo">
            <a:extLst>
              <a:ext uri="{FF2B5EF4-FFF2-40B4-BE49-F238E27FC236}">
                <a16:creationId xmlns:a16="http://schemas.microsoft.com/office/drawing/2014/main" id="{5967A583-5EFB-48A9-BCC2-CC2C2C1FD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615" y="2008766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)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1" name="11 Rectángulo">
            <a:extLst>
              <a:ext uri="{FF2B5EF4-FFF2-40B4-BE49-F238E27FC236}">
                <a16:creationId xmlns:a16="http://schemas.microsoft.com/office/drawing/2014/main" id="{E87C22E0-44E8-4A18-92B6-940D21780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2719" y="2008770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2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2" name="11 Rectángulo">
            <a:extLst>
              <a:ext uri="{FF2B5EF4-FFF2-40B4-BE49-F238E27FC236}">
                <a16:creationId xmlns:a16="http://schemas.microsoft.com/office/drawing/2014/main" id="{C2F0A41E-899E-4575-A9CA-0FB128334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243" y="2014526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(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3" name="11 Rectángulo">
            <a:extLst>
              <a:ext uri="{FF2B5EF4-FFF2-40B4-BE49-F238E27FC236}">
                <a16:creationId xmlns:a16="http://schemas.microsoft.com/office/drawing/2014/main" id="{0F1DDE7F-BFB9-4325-9EB1-FB3319974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0719" y="2014526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5</a:t>
            </a:r>
            <a:endParaRPr lang="en-GB" dirty="0">
              <a:solidFill>
                <a:srgbClr val="01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22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DA5FB7E0-B439-447C-B7F8-3A93343A27D3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E6530C78-4BA2-4BB6-A736-6A553CF3526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11 Rectángulo">
            <a:extLst>
              <a:ext uri="{FF2B5EF4-FFF2-40B4-BE49-F238E27FC236}">
                <a16:creationId xmlns:a16="http://schemas.microsoft.com/office/drawing/2014/main" id="{D17D03BC-D05A-4425-B247-E27DBEB3E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5838363"/>
            <a:ext cx="5695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Scroll down until you find 635 for Y</a:t>
            </a:r>
          </a:p>
        </p:txBody>
      </p:sp>
      <p:sp>
        <p:nvSpPr>
          <p:cNvPr id="22" name="11 Rectángulo">
            <a:extLst>
              <a:ext uri="{FF2B5EF4-FFF2-40B4-BE49-F238E27FC236}">
                <a16:creationId xmlns:a16="http://schemas.microsoft.com/office/drawing/2014/main" id="{3B907AC4-C52D-4355-8803-E5B35179E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3091911"/>
            <a:ext cx="5695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number you want to start with</a:t>
            </a:r>
          </a:p>
        </p:txBody>
      </p:sp>
      <p:sp>
        <p:nvSpPr>
          <p:cNvPr id="24" name="11 Rectángulo">
            <a:extLst>
              <a:ext uri="{FF2B5EF4-FFF2-40B4-BE49-F238E27FC236}">
                <a16:creationId xmlns:a16="http://schemas.microsoft.com/office/drawing/2014/main" id="{0E0B0FAD-6E5C-4D50-BD6C-1980435F0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26" y="3865923"/>
            <a:ext cx="57028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The </a:t>
            </a:r>
            <a:r>
              <a:rPr lang="en-GB" dirty="0" err="1">
                <a:solidFill>
                  <a:srgbClr val="010066"/>
                </a:solidFill>
                <a:latin typeface="Symbol" panose="05050102010706020507" pitchFamily="18" charset="2"/>
              </a:rPr>
              <a:t>D</a:t>
            </a:r>
            <a:r>
              <a:rPr lang="en-GB" dirty="0" err="1">
                <a:solidFill>
                  <a:srgbClr val="010066"/>
                </a:solidFill>
                <a:latin typeface="Arial" panose="020B0604020202020204" pitchFamily="34" charset="0"/>
              </a:rPr>
              <a:t>Tbl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 </a:t>
            </a:r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is the change in the table, </a:t>
            </a:r>
          </a:p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I set 1</a:t>
            </a:r>
          </a:p>
        </p:txBody>
      </p:sp>
      <p:sp>
        <p:nvSpPr>
          <p:cNvPr id="25" name="11 Rectángulo">
            <a:extLst>
              <a:ext uri="{FF2B5EF4-FFF2-40B4-BE49-F238E27FC236}">
                <a16:creationId xmlns:a16="http://schemas.microsoft.com/office/drawing/2014/main" id="{6D790A16-BF85-44AD-9CEA-EAB1A4C34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26" y="2611917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2nd</a:t>
            </a:r>
          </a:p>
        </p:txBody>
      </p:sp>
      <p:sp>
        <p:nvSpPr>
          <p:cNvPr id="26" name="11 Rectángulo">
            <a:extLst>
              <a:ext uri="{FF2B5EF4-FFF2-40B4-BE49-F238E27FC236}">
                <a16:creationId xmlns:a16="http://schemas.microsoft.com/office/drawing/2014/main" id="{C04793E7-7CBE-437C-9906-65C22CB07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370" y="2611917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WINDOW</a:t>
            </a:r>
          </a:p>
        </p:txBody>
      </p:sp>
      <p:sp>
        <p:nvSpPr>
          <p:cNvPr id="28" name="11 Rectángulo">
            <a:extLst>
              <a:ext uri="{FF2B5EF4-FFF2-40B4-BE49-F238E27FC236}">
                <a16:creationId xmlns:a16="http://schemas.microsoft.com/office/drawing/2014/main" id="{184A474F-435B-437B-B2EE-91D2CE85E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1556792"/>
            <a:ext cx="3452288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Turn on the calculator</a:t>
            </a:r>
          </a:p>
        </p:txBody>
      </p:sp>
      <p:sp>
        <p:nvSpPr>
          <p:cNvPr id="29" name="11 Rectángulo">
            <a:extLst>
              <a:ext uri="{FF2B5EF4-FFF2-40B4-BE49-F238E27FC236}">
                <a16:creationId xmlns:a16="http://schemas.microsoft.com/office/drawing/2014/main" id="{0CDE6F80-807B-47D7-95BE-00F1C2132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6522" y="1556792"/>
            <a:ext cx="17145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Y =</a:t>
            </a:r>
          </a:p>
        </p:txBody>
      </p:sp>
      <p:sp>
        <p:nvSpPr>
          <p:cNvPr id="31" name="11 Rectángulo">
            <a:extLst>
              <a:ext uri="{FF2B5EF4-FFF2-40B4-BE49-F238E27FC236}">
                <a16:creationId xmlns:a16="http://schemas.microsoft.com/office/drawing/2014/main" id="{6E22185D-5BAC-47D1-8B82-3669915D1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3488001"/>
            <a:ext cx="54594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I want to start in 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1. EXE</a:t>
            </a:r>
          </a:p>
        </p:txBody>
      </p:sp>
      <p:sp>
        <p:nvSpPr>
          <p:cNvPr id="32" name="11 Rectángulo">
            <a:extLst>
              <a:ext uri="{FF2B5EF4-FFF2-40B4-BE49-F238E27FC236}">
                <a16:creationId xmlns:a16="http://schemas.microsoft.com/office/drawing/2014/main" id="{FAE56B7B-A52E-4153-9A67-04549E1D1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26" y="5487615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2nd</a:t>
            </a:r>
          </a:p>
        </p:txBody>
      </p:sp>
      <p:sp>
        <p:nvSpPr>
          <p:cNvPr id="33" name="11 Rectángulo">
            <a:extLst>
              <a:ext uri="{FF2B5EF4-FFF2-40B4-BE49-F238E27FC236}">
                <a16:creationId xmlns:a16="http://schemas.microsoft.com/office/drawing/2014/main" id="{C7680B84-CB13-401B-94E4-D870C09B6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370" y="5487615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GRAPH</a:t>
            </a:r>
          </a:p>
        </p:txBody>
      </p:sp>
      <p:sp>
        <p:nvSpPr>
          <p:cNvPr id="34" name="11 Rectángulo">
            <a:extLst>
              <a:ext uri="{FF2B5EF4-FFF2-40B4-BE49-F238E27FC236}">
                <a16:creationId xmlns:a16="http://schemas.microsoft.com/office/drawing/2014/main" id="{D5C2C615-DA36-43B2-B6F6-80B596A94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84" y="4593768"/>
            <a:ext cx="61964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We have two options for the independent and dependent variable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: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</a:rPr>
              <a:t>Auto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 and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</a:rPr>
              <a:t>Ask</a:t>
            </a:r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A425C4EA-6280-4A67-B676-34D4A0C573ED}"/>
              </a:ext>
            </a:extLst>
          </p:cNvPr>
          <p:cNvSpPr txBox="1">
            <a:spLocks noChangeArrowheads="1"/>
          </p:cNvSpPr>
          <p:nvPr/>
        </p:nvSpPr>
        <p:spPr>
          <a:xfrm>
            <a:off x="111600" y="118735"/>
            <a:ext cx="7772400" cy="6604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TI-84 Plus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11 Rectángulo">
            <a:extLst>
              <a:ext uri="{FF2B5EF4-FFF2-40B4-BE49-F238E27FC236}">
                <a16:creationId xmlns:a16="http://schemas.microsoft.com/office/drawing/2014/main" id="{BC23C4EE-DBA1-44EA-AA1F-823494515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004" y="5287560"/>
            <a:ext cx="276459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2200" b="0" dirty="0">
                <a:solidFill>
                  <a:srgbClr val="010066"/>
                </a:solidFill>
                <a:latin typeface="Arial" panose="020B0604020202020204" pitchFamily="34" charset="0"/>
              </a:rPr>
              <a:t>I leave both in </a:t>
            </a:r>
            <a:r>
              <a:rPr lang="en-GB" sz="2200" dirty="0">
                <a:solidFill>
                  <a:srgbClr val="010066"/>
                </a:solidFill>
                <a:latin typeface="Arial" panose="020B0604020202020204" pitchFamily="34" charset="0"/>
              </a:rPr>
              <a:t>Auto</a:t>
            </a:r>
          </a:p>
        </p:txBody>
      </p:sp>
      <p:sp>
        <p:nvSpPr>
          <p:cNvPr id="36" name="Text Box 13">
            <a:extLst>
              <a:ext uri="{FF2B5EF4-FFF2-40B4-BE49-F238E27FC236}">
                <a16:creationId xmlns:a16="http://schemas.microsoft.com/office/drawing/2014/main" id="{F70CF7AD-43EB-446D-809F-86433C1D2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479" y="779135"/>
            <a:ext cx="40102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</a:p>
          <a:p>
            <a:pPr algn="ctr" eaLnBrk="1" hangingPunct="1"/>
            <a:r>
              <a:rPr lang="en-GB" dirty="0"/>
              <a:t>5</a:t>
            </a:r>
            <a:r>
              <a:rPr lang="en-US" dirty="0">
                <a:solidFill>
                  <a:srgbClr val="006600"/>
                </a:solidFill>
              </a:rPr>
              <a:t>(2</a:t>
            </a:r>
            <a:r>
              <a:rPr lang="en-GB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dirty="0">
                <a:solidFill>
                  <a:srgbClr val="006600"/>
                </a:solidFill>
              </a:rPr>
              <a:t>1</a:t>
            </a:r>
            <a:r>
              <a:rPr lang="en-GB" dirty="0">
                <a:solidFill>
                  <a:srgbClr val="006600"/>
                </a:solidFill>
              </a:rPr>
              <a:t>)</a:t>
            </a:r>
            <a:r>
              <a:rPr lang="en-GB" dirty="0"/>
              <a:t> = 635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4B55CE-09A1-4574-A2D7-88A9241E85C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944"/>
          <a:stretch/>
        </p:blipFill>
        <p:spPr>
          <a:xfrm>
            <a:off x="6217920" y="320040"/>
            <a:ext cx="2594934" cy="5669280"/>
          </a:xfrm>
          <a:prstGeom prst="rect">
            <a:avLst/>
          </a:prstGeom>
        </p:spPr>
      </p:pic>
      <p:sp>
        <p:nvSpPr>
          <p:cNvPr id="37" name="11 Rectángulo">
            <a:extLst>
              <a:ext uri="{FF2B5EF4-FFF2-40B4-BE49-F238E27FC236}">
                <a16:creationId xmlns:a16="http://schemas.microsoft.com/office/drawing/2014/main" id="{9312BD0C-EA26-4469-A123-F258F2D0B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37" y="2017220"/>
            <a:ext cx="20004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Type in Y1 =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8" name="11 Rectángulo">
            <a:extLst>
              <a:ext uri="{FF2B5EF4-FFF2-40B4-BE49-F238E27FC236}">
                <a16:creationId xmlns:a16="http://schemas.microsoft.com/office/drawing/2014/main" id="{052FC110-60B2-4148-8340-D5C09D45E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054057"/>
            <a:ext cx="1276119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ENTER</a:t>
            </a:r>
          </a:p>
        </p:txBody>
      </p:sp>
      <p:sp>
        <p:nvSpPr>
          <p:cNvPr id="39" name="11 Rectángulo">
            <a:extLst>
              <a:ext uri="{FF2B5EF4-FFF2-40B4-BE49-F238E27FC236}">
                <a16:creationId xmlns:a16="http://schemas.microsoft.com/office/drawing/2014/main" id="{7466A197-EC76-47EB-9E11-F18564E6A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418" y="2014526"/>
            <a:ext cx="3917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Eras Light ITC" panose="020B0402030504020804" pitchFamily="34" charset="0"/>
              </a:rPr>
              <a:t>^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0" name="11 Rectángulo">
            <a:extLst>
              <a:ext uri="{FF2B5EF4-FFF2-40B4-BE49-F238E27FC236}">
                <a16:creationId xmlns:a16="http://schemas.microsoft.com/office/drawing/2014/main" id="{8FB7E926-8E3B-42B3-9F6B-9B6680ACD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448" y="2008769"/>
            <a:ext cx="4396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10066"/>
                </a:solidFill>
              </a:rPr>
              <a:t>x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1" name="11 Rectángulo">
            <a:extLst>
              <a:ext uri="{FF2B5EF4-FFF2-40B4-BE49-F238E27FC236}">
                <a16:creationId xmlns:a16="http://schemas.microsoft.com/office/drawing/2014/main" id="{32E4D4FE-7910-4F53-B646-1D405F65E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4829" y="2014526"/>
            <a:ext cx="4128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ym typeface="Wingdings 3" panose="05040102010807070707" pitchFamily="18" charset="2"/>
              </a:rPr>
              <a:t>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2" name="11 Rectángulo">
            <a:extLst>
              <a:ext uri="{FF2B5EF4-FFF2-40B4-BE49-F238E27FC236}">
                <a16:creationId xmlns:a16="http://schemas.microsoft.com/office/drawing/2014/main" id="{8A66C6B9-2642-4CB2-97DF-7C90D2A23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264" y="2008768"/>
            <a:ext cx="2899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06600"/>
                </a:solidFill>
              </a:rPr>
              <a:t>– 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3" name="11 Rectángulo">
            <a:extLst>
              <a:ext uri="{FF2B5EF4-FFF2-40B4-BE49-F238E27FC236}">
                <a16:creationId xmlns:a16="http://schemas.microsoft.com/office/drawing/2014/main" id="{01E2B60B-990E-4879-9A22-3648816EA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6361" y="2008767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1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4" name="11 Rectángulo">
            <a:extLst>
              <a:ext uri="{FF2B5EF4-FFF2-40B4-BE49-F238E27FC236}">
                <a16:creationId xmlns:a16="http://schemas.microsoft.com/office/drawing/2014/main" id="{A000CC22-B516-4AF9-B961-48892D473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615" y="2008766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)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5" name="11 Rectángulo">
            <a:extLst>
              <a:ext uri="{FF2B5EF4-FFF2-40B4-BE49-F238E27FC236}">
                <a16:creationId xmlns:a16="http://schemas.microsoft.com/office/drawing/2014/main" id="{E4106F27-A8D2-46F0-9662-3A32FC271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2719" y="2008770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2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6" name="11 Rectángulo">
            <a:extLst>
              <a:ext uri="{FF2B5EF4-FFF2-40B4-BE49-F238E27FC236}">
                <a16:creationId xmlns:a16="http://schemas.microsoft.com/office/drawing/2014/main" id="{035D87EA-794D-44B4-8C74-9738221A0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243" y="2014526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(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7" name="11 Rectángulo">
            <a:extLst>
              <a:ext uri="{FF2B5EF4-FFF2-40B4-BE49-F238E27FC236}">
                <a16:creationId xmlns:a16="http://schemas.microsoft.com/office/drawing/2014/main" id="{1AF55209-FE8B-4EEE-AE1E-EAA034865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0719" y="2014526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5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8" name="Text Box 9">
            <a:extLst>
              <a:ext uri="{FF2B5EF4-FFF2-40B4-BE49-F238E27FC236}">
                <a16:creationId xmlns:a16="http://schemas.microsoft.com/office/drawing/2014/main" id="{987E1703-1EBF-40F6-804A-2C25AAA4A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0644" y="6287198"/>
            <a:ext cx="31021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So,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dirty="0"/>
              <a:t> = 635  </a:t>
            </a:r>
            <a:r>
              <a:rPr lang="en-US" sz="2400" dirty="0">
                <a:sym typeface="Symbol" panose="05050102010706020507" pitchFamily="18" charset="2"/>
              </a:rPr>
              <a:t>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sz="2400" dirty="0">
                <a:sym typeface="Symbol" panose="05050102010706020507" pitchFamily="18" charset="2"/>
              </a:rPr>
              <a:t> = 7</a:t>
            </a:r>
            <a:endParaRPr lang="en-US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88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9" name="Text Box 3"/>
          <p:cNvSpPr txBox="1">
            <a:spLocks noChangeArrowheads="1"/>
          </p:cNvSpPr>
          <p:nvPr/>
        </p:nvSpPr>
        <p:spPr bwMode="auto">
          <a:xfrm>
            <a:off x="238320" y="592783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/>
              <a:t>A </a:t>
            </a:r>
            <a:r>
              <a:rPr lang="en-GB" sz="2400" b="1" dirty="0">
                <a:solidFill>
                  <a:srgbClr val="FF6600"/>
                </a:solidFill>
              </a:rPr>
              <a:t>geometric series </a:t>
            </a:r>
            <a:r>
              <a:rPr lang="en-GB" sz="2400" dirty="0"/>
              <a:t>is the addition of successive terms of a geometric sequence. </a:t>
            </a:r>
          </a:p>
        </p:txBody>
      </p:sp>
      <p:sp>
        <p:nvSpPr>
          <p:cNvPr id="73" name="Text Box 4"/>
          <p:cNvSpPr txBox="1">
            <a:spLocks noChangeArrowheads="1"/>
          </p:cNvSpPr>
          <p:nvPr/>
        </p:nvSpPr>
        <p:spPr bwMode="auto">
          <a:xfrm>
            <a:off x="2459023" y="1706463"/>
            <a:ext cx="52309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1, 2, 4, 8, 16, …  ,1024 is a sequence</a:t>
            </a:r>
          </a:p>
        </p:txBody>
      </p:sp>
      <p:grpSp>
        <p:nvGrpSpPr>
          <p:cNvPr id="80" name="Group 5"/>
          <p:cNvGrpSpPr>
            <a:grpSpLocks/>
          </p:cNvGrpSpPr>
          <p:nvPr/>
        </p:nvGrpSpPr>
        <p:grpSpPr bwMode="auto">
          <a:xfrm>
            <a:off x="265098" y="2133498"/>
            <a:ext cx="7716839" cy="463549"/>
            <a:chOff x="191" y="1485"/>
            <a:chExt cx="4861" cy="292"/>
          </a:xfrm>
        </p:grpSpPr>
        <p:sp>
          <p:nvSpPr>
            <p:cNvPr id="82" name="Text Box 6"/>
            <p:cNvSpPr txBox="1">
              <a:spLocks noChangeArrowheads="1"/>
            </p:cNvSpPr>
            <p:nvPr/>
          </p:nvSpPr>
          <p:spPr bwMode="auto">
            <a:xfrm>
              <a:off x="191" y="1486"/>
              <a:ext cx="63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/>
                <a:t>while:</a:t>
              </a:r>
            </a:p>
          </p:txBody>
        </p:sp>
        <p:sp>
          <p:nvSpPr>
            <p:cNvPr id="84" name="Text Box 7"/>
            <p:cNvSpPr txBox="1">
              <a:spLocks noChangeArrowheads="1"/>
            </p:cNvSpPr>
            <p:nvPr/>
          </p:nvSpPr>
          <p:spPr bwMode="auto">
            <a:xfrm>
              <a:off x="1453" y="1485"/>
              <a:ext cx="359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dirty="0"/>
                <a:t>1 + 2 + 4 + 8 + 16 + … + 1024 is a series.</a:t>
              </a:r>
            </a:p>
          </p:txBody>
        </p:sp>
      </p:grpSp>
      <p:sp>
        <p:nvSpPr>
          <p:cNvPr id="85" name="Rectangle 8"/>
          <p:cNvSpPr>
            <a:spLocks noChangeArrowheads="1"/>
          </p:cNvSpPr>
          <p:nvPr/>
        </p:nvSpPr>
        <p:spPr bwMode="auto">
          <a:xfrm>
            <a:off x="265098" y="1412776"/>
            <a:ext cx="21194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For example: </a:t>
            </a:r>
          </a:p>
        </p:txBody>
      </p:sp>
      <p:sp>
        <p:nvSpPr>
          <p:cNvPr id="86" name="Rectangle 8"/>
          <p:cNvSpPr>
            <a:spLocks noChangeArrowheads="1"/>
          </p:cNvSpPr>
          <p:nvPr/>
        </p:nvSpPr>
        <p:spPr bwMode="auto">
          <a:xfrm>
            <a:off x="248199" y="2636912"/>
            <a:ext cx="50802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dirty="0"/>
              <a:t>Sum of a finite geometric series</a:t>
            </a:r>
          </a:p>
        </p:txBody>
      </p:sp>
      <p:sp>
        <p:nvSpPr>
          <p:cNvPr id="87" name="Text Box 4"/>
          <p:cNvSpPr txBox="1">
            <a:spLocks noChangeArrowheads="1"/>
          </p:cNvSpPr>
          <p:nvPr/>
        </p:nvSpPr>
        <p:spPr bwMode="auto">
          <a:xfrm>
            <a:off x="1170220" y="4223530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88" name="Text Box 28"/>
          <p:cNvSpPr txBox="1">
            <a:spLocks noChangeArrowheads="1"/>
          </p:cNvSpPr>
          <p:nvPr/>
        </p:nvSpPr>
        <p:spPr bwMode="auto">
          <a:xfrm>
            <a:off x="650248" y="4267944"/>
            <a:ext cx="700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dirty="0"/>
              <a:t> =</a:t>
            </a:r>
          </a:p>
        </p:txBody>
      </p:sp>
      <p:sp>
        <p:nvSpPr>
          <p:cNvPr id="89" name="Text Box 4"/>
          <p:cNvSpPr txBox="1">
            <a:spLocks noChangeArrowheads="1"/>
          </p:cNvSpPr>
          <p:nvPr/>
        </p:nvSpPr>
        <p:spPr bwMode="auto">
          <a:xfrm>
            <a:off x="2101653" y="4259260"/>
            <a:ext cx="6527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endParaRPr lang="en-GB" sz="2400" dirty="0"/>
          </a:p>
        </p:txBody>
      </p:sp>
      <p:sp>
        <p:nvSpPr>
          <p:cNvPr id="90" name="Text Box 4"/>
          <p:cNvSpPr txBox="1">
            <a:spLocks noChangeArrowheads="1"/>
          </p:cNvSpPr>
          <p:nvPr/>
        </p:nvSpPr>
        <p:spPr bwMode="auto">
          <a:xfrm>
            <a:off x="3079181" y="4253477"/>
            <a:ext cx="755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2</a:t>
            </a:r>
            <a:endParaRPr lang="en-GB" sz="2400" baseline="30000" dirty="0"/>
          </a:p>
        </p:txBody>
      </p:sp>
      <p:sp>
        <p:nvSpPr>
          <p:cNvPr id="91" name="Text Box 4"/>
          <p:cNvSpPr txBox="1">
            <a:spLocks noChangeArrowheads="1"/>
          </p:cNvSpPr>
          <p:nvPr/>
        </p:nvSpPr>
        <p:spPr bwMode="auto">
          <a:xfrm>
            <a:off x="7325912" y="4229521"/>
            <a:ext cx="886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n-1</a:t>
            </a:r>
            <a:endParaRPr lang="en-GB" sz="2400" baseline="30000" dirty="0"/>
          </a:p>
        </p:txBody>
      </p:sp>
      <p:sp>
        <p:nvSpPr>
          <p:cNvPr id="92" name="Text Box 4"/>
          <p:cNvSpPr txBox="1">
            <a:spLocks noChangeArrowheads="1"/>
          </p:cNvSpPr>
          <p:nvPr/>
        </p:nvSpPr>
        <p:spPr bwMode="auto">
          <a:xfrm>
            <a:off x="6138772" y="4218737"/>
            <a:ext cx="926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n-2</a:t>
            </a:r>
            <a:endParaRPr lang="en-GB" sz="2400" baseline="30000" dirty="0"/>
          </a:p>
        </p:txBody>
      </p:sp>
      <p:sp>
        <p:nvSpPr>
          <p:cNvPr id="93" name="Text Box 4"/>
          <p:cNvSpPr txBox="1">
            <a:spLocks noChangeArrowheads="1"/>
          </p:cNvSpPr>
          <p:nvPr/>
        </p:nvSpPr>
        <p:spPr bwMode="auto">
          <a:xfrm>
            <a:off x="4914636" y="4217347"/>
            <a:ext cx="926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n-3</a:t>
            </a:r>
            <a:endParaRPr lang="en-GB" sz="2400" baseline="30000" dirty="0"/>
          </a:p>
        </p:txBody>
      </p:sp>
      <p:sp>
        <p:nvSpPr>
          <p:cNvPr id="94" name="Text Box 4"/>
          <p:cNvSpPr txBox="1">
            <a:spLocks noChangeArrowheads="1"/>
          </p:cNvSpPr>
          <p:nvPr/>
        </p:nvSpPr>
        <p:spPr bwMode="auto">
          <a:xfrm>
            <a:off x="1818292" y="4218809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95" name="Text Box 4"/>
          <p:cNvSpPr txBox="1">
            <a:spLocks noChangeArrowheads="1"/>
          </p:cNvSpPr>
          <p:nvPr/>
        </p:nvSpPr>
        <p:spPr bwMode="auto">
          <a:xfrm>
            <a:off x="2782294" y="4221424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96" name="Text Box 4"/>
          <p:cNvSpPr txBox="1">
            <a:spLocks noChangeArrowheads="1"/>
          </p:cNvSpPr>
          <p:nvPr/>
        </p:nvSpPr>
        <p:spPr bwMode="auto">
          <a:xfrm>
            <a:off x="7074876" y="4221424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97" name="Text Box 4"/>
          <p:cNvSpPr txBox="1">
            <a:spLocks noChangeArrowheads="1"/>
          </p:cNvSpPr>
          <p:nvPr/>
        </p:nvSpPr>
        <p:spPr bwMode="auto">
          <a:xfrm>
            <a:off x="5778732" y="4221424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98" name="Text Box 4"/>
          <p:cNvSpPr txBox="1">
            <a:spLocks noChangeArrowheads="1"/>
          </p:cNvSpPr>
          <p:nvPr/>
        </p:nvSpPr>
        <p:spPr bwMode="auto">
          <a:xfrm>
            <a:off x="3834516" y="4232933"/>
            <a:ext cx="1079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…… +</a:t>
            </a:r>
          </a:p>
        </p:txBody>
      </p:sp>
      <p:sp>
        <p:nvSpPr>
          <p:cNvPr id="101" name="Text Box 5"/>
          <p:cNvSpPr txBox="1">
            <a:spLocks noChangeArrowheads="1"/>
          </p:cNvSpPr>
          <p:nvPr/>
        </p:nvSpPr>
        <p:spPr bwMode="auto">
          <a:xfrm>
            <a:off x="265098" y="3008170"/>
            <a:ext cx="85169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/>
              <a:t>If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is the first term,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dirty="0"/>
              <a:t> is the common ratio and </a:t>
            </a:r>
            <a:r>
              <a:rPr lang="en-GB" sz="2400" i="1" dirty="0">
                <a:latin typeface="Times New Roman" pitchFamily="18" charset="0"/>
              </a:rPr>
              <a:t>n </a:t>
            </a:r>
            <a:r>
              <a:rPr lang="en-GB" sz="2400" dirty="0"/>
              <a:t>is the number of terms in the series,</a:t>
            </a:r>
          </a:p>
        </p:txBody>
      </p:sp>
      <p:sp>
        <p:nvSpPr>
          <p:cNvPr id="102" name="Text Box 6"/>
          <p:cNvSpPr txBox="1">
            <a:spLocks noChangeArrowheads="1"/>
          </p:cNvSpPr>
          <p:nvPr/>
        </p:nvSpPr>
        <p:spPr bwMode="auto">
          <a:xfrm>
            <a:off x="2418237" y="3785880"/>
            <a:ext cx="3092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the last term will be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862718" y="3788661"/>
            <a:ext cx="7612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The sum of the first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terms can now be written as:</a:t>
            </a:r>
            <a:endParaRPr lang="en-US" sz="2400" dirty="0"/>
          </a:p>
        </p:txBody>
      </p:sp>
      <p:sp>
        <p:nvSpPr>
          <p:cNvPr id="104" name="Text Box 6"/>
          <p:cNvSpPr txBox="1">
            <a:spLocks noChangeArrowheads="1"/>
          </p:cNvSpPr>
          <p:nvPr/>
        </p:nvSpPr>
        <p:spPr bwMode="auto">
          <a:xfrm>
            <a:off x="2413483" y="3788390"/>
            <a:ext cx="36295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the second term will be: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05" name="Text Box 6"/>
          <p:cNvSpPr txBox="1">
            <a:spLocks noChangeArrowheads="1"/>
          </p:cNvSpPr>
          <p:nvPr/>
        </p:nvSpPr>
        <p:spPr bwMode="auto">
          <a:xfrm>
            <a:off x="2407948" y="3782060"/>
            <a:ext cx="33714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the third term will be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06" name="Text Box 6"/>
          <p:cNvSpPr txBox="1">
            <a:spLocks noChangeArrowheads="1"/>
          </p:cNvSpPr>
          <p:nvPr/>
        </p:nvSpPr>
        <p:spPr bwMode="auto">
          <a:xfrm>
            <a:off x="2416571" y="3790569"/>
            <a:ext cx="4845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the penultimate term will be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07" name="Text Box 6"/>
          <p:cNvSpPr txBox="1">
            <a:spLocks noChangeArrowheads="1"/>
          </p:cNvSpPr>
          <p:nvPr/>
        </p:nvSpPr>
        <p:spPr bwMode="auto">
          <a:xfrm>
            <a:off x="2417669" y="3782831"/>
            <a:ext cx="48686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the antepenultimate term will be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08" name="Text Box 4"/>
          <p:cNvSpPr txBox="1">
            <a:spLocks noChangeArrowheads="1"/>
          </p:cNvSpPr>
          <p:nvPr/>
        </p:nvSpPr>
        <p:spPr bwMode="auto">
          <a:xfrm>
            <a:off x="7325912" y="4569152"/>
            <a:ext cx="7665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  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endParaRPr lang="en-GB" sz="2400" baseline="30000" dirty="0"/>
          </a:p>
        </p:txBody>
      </p:sp>
      <p:sp>
        <p:nvSpPr>
          <p:cNvPr id="109" name="Text Box 28"/>
          <p:cNvSpPr txBox="1">
            <a:spLocks noChangeArrowheads="1"/>
          </p:cNvSpPr>
          <p:nvPr/>
        </p:nvSpPr>
        <p:spPr bwMode="auto">
          <a:xfrm>
            <a:off x="522148" y="4694622"/>
            <a:ext cx="809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 err="1">
                <a:latin typeface="Times New Roman" pitchFamily="18" charset="0"/>
              </a:rPr>
              <a:t>rS</a:t>
            </a:r>
            <a:r>
              <a:rPr lang="en-GB" sz="2400" i="1" baseline="-25000" dirty="0" err="1">
                <a:latin typeface="Times New Roman" pitchFamily="18" charset="0"/>
              </a:rPr>
              <a:t>n</a:t>
            </a:r>
            <a:r>
              <a:rPr lang="en-GB" sz="2400" dirty="0"/>
              <a:t> =</a:t>
            </a:r>
          </a:p>
        </p:txBody>
      </p:sp>
      <p:sp>
        <p:nvSpPr>
          <p:cNvPr id="110" name="Text Box 4"/>
          <p:cNvSpPr txBox="1">
            <a:spLocks noChangeArrowheads="1"/>
          </p:cNvSpPr>
          <p:nvPr/>
        </p:nvSpPr>
        <p:spPr bwMode="auto">
          <a:xfrm>
            <a:off x="1170220" y="4685938"/>
            <a:ext cx="6527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endParaRPr lang="en-GB" sz="2400" dirty="0"/>
          </a:p>
        </p:txBody>
      </p:sp>
      <p:sp>
        <p:nvSpPr>
          <p:cNvPr id="111" name="Text Box 4"/>
          <p:cNvSpPr txBox="1">
            <a:spLocks noChangeArrowheads="1"/>
          </p:cNvSpPr>
          <p:nvPr/>
        </p:nvSpPr>
        <p:spPr bwMode="auto">
          <a:xfrm>
            <a:off x="2055830" y="4693457"/>
            <a:ext cx="755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2</a:t>
            </a:r>
            <a:endParaRPr lang="en-GB" sz="2400" baseline="30000" dirty="0"/>
          </a:p>
        </p:txBody>
      </p:sp>
      <p:sp>
        <p:nvSpPr>
          <p:cNvPr id="112" name="Text Box 4"/>
          <p:cNvSpPr txBox="1">
            <a:spLocks noChangeArrowheads="1"/>
          </p:cNvSpPr>
          <p:nvPr/>
        </p:nvSpPr>
        <p:spPr bwMode="auto">
          <a:xfrm>
            <a:off x="6110896" y="4601950"/>
            <a:ext cx="886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n-1</a:t>
            </a:r>
            <a:endParaRPr lang="en-GB" sz="2400" baseline="30000" dirty="0"/>
          </a:p>
        </p:txBody>
      </p:sp>
      <p:sp>
        <p:nvSpPr>
          <p:cNvPr id="113" name="Text Box 4"/>
          <p:cNvSpPr txBox="1">
            <a:spLocks noChangeArrowheads="1"/>
          </p:cNvSpPr>
          <p:nvPr/>
        </p:nvSpPr>
        <p:spPr bwMode="auto">
          <a:xfrm>
            <a:off x="4876066" y="4632497"/>
            <a:ext cx="926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n-2</a:t>
            </a:r>
            <a:endParaRPr lang="en-GB" sz="2400" baseline="30000" dirty="0"/>
          </a:p>
        </p:txBody>
      </p:sp>
      <p:sp>
        <p:nvSpPr>
          <p:cNvPr id="115" name="Text Box 4"/>
          <p:cNvSpPr txBox="1">
            <a:spLocks noChangeArrowheads="1"/>
          </p:cNvSpPr>
          <p:nvPr/>
        </p:nvSpPr>
        <p:spPr bwMode="auto">
          <a:xfrm>
            <a:off x="7077915" y="4632496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116" name="Text Box 4"/>
          <p:cNvSpPr txBox="1">
            <a:spLocks noChangeArrowheads="1"/>
          </p:cNvSpPr>
          <p:nvPr/>
        </p:nvSpPr>
        <p:spPr bwMode="auto">
          <a:xfrm>
            <a:off x="1832337" y="4696398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117" name="Text Box 4"/>
          <p:cNvSpPr txBox="1">
            <a:spLocks noChangeArrowheads="1"/>
          </p:cNvSpPr>
          <p:nvPr/>
        </p:nvSpPr>
        <p:spPr bwMode="auto">
          <a:xfrm>
            <a:off x="5819188" y="4644092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119" name="Text Box 4"/>
          <p:cNvSpPr txBox="1">
            <a:spLocks noChangeArrowheads="1"/>
          </p:cNvSpPr>
          <p:nvPr/>
        </p:nvSpPr>
        <p:spPr bwMode="auto">
          <a:xfrm>
            <a:off x="3828102" y="4644092"/>
            <a:ext cx="1079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…… +</a:t>
            </a:r>
          </a:p>
        </p:txBody>
      </p:sp>
      <p:sp>
        <p:nvSpPr>
          <p:cNvPr id="120" name="Text Box 4"/>
          <p:cNvSpPr txBox="1">
            <a:spLocks noChangeArrowheads="1"/>
          </p:cNvSpPr>
          <p:nvPr/>
        </p:nvSpPr>
        <p:spPr bwMode="auto">
          <a:xfrm>
            <a:off x="3097480" y="4619658"/>
            <a:ext cx="755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3</a:t>
            </a:r>
            <a:endParaRPr lang="en-GB" sz="2400" baseline="30000" dirty="0"/>
          </a:p>
        </p:txBody>
      </p:sp>
      <p:sp>
        <p:nvSpPr>
          <p:cNvPr id="121" name="Text Box 4"/>
          <p:cNvSpPr txBox="1">
            <a:spLocks noChangeArrowheads="1"/>
          </p:cNvSpPr>
          <p:nvPr/>
        </p:nvSpPr>
        <p:spPr bwMode="auto">
          <a:xfrm>
            <a:off x="2781093" y="4688971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122" name="Text Box 6"/>
          <p:cNvSpPr txBox="1">
            <a:spLocks noChangeArrowheads="1"/>
          </p:cNvSpPr>
          <p:nvPr/>
        </p:nvSpPr>
        <p:spPr bwMode="auto">
          <a:xfrm>
            <a:off x="1762174" y="5743494"/>
            <a:ext cx="24288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Multiplying by </a:t>
            </a:r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2400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Text Box 6"/>
          <p:cNvSpPr txBox="1">
            <a:spLocks noChangeArrowheads="1"/>
          </p:cNvSpPr>
          <p:nvPr/>
        </p:nvSpPr>
        <p:spPr bwMode="auto">
          <a:xfrm>
            <a:off x="1862629" y="5753371"/>
            <a:ext cx="5929828" cy="501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FF6600"/>
                </a:solidFill>
              </a:rPr>
              <a:t>Move the lower row 1 place to the right </a:t>
            </a:r>
          </a:p>
        </p:txBody>
      </p:sp>
      <p:sp>
        <p:nvSpPr>
          <p:cNvPr id="126" name="Rectangle 9"/>
          <p:cNvSpPr>
            <a:spLocks noChangeArrowheads="1"/>
          </p:cNvSpPr>
          <p:nvPr/>
        </p:nvSpPr>
        <p:spPr bwMode="auto">
          <a:xfrm>
            <a:off x="1818909" y="5761468"/>
            <a:ext cx="5334000" cy="501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176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319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62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dirty="0">
                <a:solidFill>
                  <a:srgbClr val="FF6600"/>
                </a:solidFill>
                <a:latin typeface="+mn-lt"/>
              </a:rPr>
              <a:t>Subtracting the expressions gives</a:t>
            </a:r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4875589" y="4613057"/>
            <a:ext cx="886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n-3</a:t>
            </a:r>
            <a:endParaRPr lang="en-GB" sz="2400" baseline="30000" dirty="0"/>
          </a:p>
        </p:txBody>
      </p:sp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5819454" y="4642076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/>
              <a:t>+</a:t>
            </a:r>
            <a:endParaRPr lang="en-GB" sz="2400" dirty="0"/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1233130" y="5292949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47" name="Text Box 28"/>
          <p:cNvSpPr txBox="1">
            <a:spLocks noChangeArrowheads="1"/>
          </p:cNvSpPr>
          <p:nvPr/>
        </p:nvSpPr>
        <p:spPr bwMode="auto">
          <a:xfrm>
            <a:off x="18092" y="5337363"/>
            <a:ext cx="13227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- </a:t>
            </a:r>
            <a:r>
              <a:rPr lang="en-GB" sz="2400" i="1" dirty="0" err="1">
                <a:latin typeface="Times New Roman" pitchFamily="18" charset="0"/>
              </a:rPr>
              <a:t>rS</a:t>
            </a:r>
            <a:r>
              <a:rPr lang="en-GB" sz="2400" i="1" baseline="-25000" dirty="0" err="1">
                <a:latin typeface="Times New Roman" pitchFamily="18" charset="0"/>
              </a:rPr>
              <a:t>n</a:t>
            </a:r>
            <a:r>
              <a:rPr lang="en-GB" sz="2400" dirty="0"/>
              <a:t> =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8082988" y="5298940"/>
            <a:ext cx="894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- 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endParaRPr lang="en-GB" sz="2400" baseline="30000" dirty="0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2138561" y="4505857"/>
            <a:ext cx="487460" cy="517537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3176070" y="4446332"/>
            <a:ext cx="470617" cy="513662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4965126" y="4463765"/>
            <a:ext cx="486486" cy="498739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6214673" y="4446332"/>
            <a:ext cx="504920" cy="504056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7440714" y="4367630"/>
            <a:ext cx="603962" cy="504056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Line 9"/>
          <p:cNvSpPr>
            <a:spLocks noChangeShapeType="1"/>
          </p:cNvSpPr>
          <p:nvPr/>
        </p:nvSpPr>
        <p:spPr bwMode="auto">
          <a:xfrm>
            <a:off x="594279" y="5292949"/>
            <a:ext cx="84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69" name="Text Box 4"/>
          <p:cNvSpPr txBox="1">
            <a:spLocks noChangeArrowheads="1"/>
          </p:cNvSpPr>
          <p:nvPr/>
        </p:nvSpPr>
        <p:spPr bwMode="auto">
          <a:xfrm>
            <a:off x="4083284" y="6259858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70" name="Text Box 28"/>
          <p:cNvSpPr txBox="1">
            <a:spLocks noChangeArrowheads="1"/>
          </p:cNvSpPr>
          <p:nvPr/>
        </p:nvSpPr>
        <p:spPr bwMode="auto">
          <a:xfrm>
            <a:off x="2868246" y="6304272"/>
            <a:ext cx="13227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- </a:t>
            </a:r>
            <a:r>
              <a:rPr lang="en-GB" sz="2400" i="1" dirty="0" err="1">
                <a:latin typeface="Times New Roman" pitchFamily="18" charset="0"/>
              </a:rPr>
              <a:t>rS</a:t>
            </a:r>
            <a:r>
              <a:rPr lang="en-GB" sz="2400" i="1" baseline="-25000" dirty="0" err="1">
                <a:latin typeface="Times New Roman" pitchFamily="18" charset="0"/>
              </a:rPr>
              <a:t>n</a:t>
            </a:r>
            <a:r>
              <a:rPr lang="en-GB" sz="2400" dirty="0"/>
              <a:t> =</a:t>
            </a:r>
          </a:p>
        </p:txBody>
      </p:sp>
      <p:sp>
        <p:nvSpPr>
          <p:cNvPr id="71" name="Text Box 4"/>
          <p:cNvSpPr txBox="1">
            <a:spLocks noChangeArrowheads="1"/>
          </p:cNvSpPr>
          <p:nvPr/>
        </p:nvSpPr>
        <p:spPr bwMode="auto">
          <a:xfrm>
            <a:off x="4568150" y="6259857"/>
            <a:ext cx="894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- 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endParaRPr lang="en-GB" sz="2400" baseline="30000" dirty="0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2918F9B4-6CC4-4B93-9583-2F7ACA501799}"/>
              </a:ext>
            </a:extLst>
          </p:cNvPr>
          <p:cNvSpPr txBox="1">
            <a:spLocks noChangeArrowheads="1"/>
          </p:cNvSpPr>
          <p:nvPr/>
        </p:nvSpPr>
        <p:spPr>
          <a:xfrm>
            <a:off x="227528" y="137017"/>
            <a:ext cx="8229600" cy="492664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The sum of a geometric series</a:t>
            </a:r>
            <a:endParaRPr lang="en-GB" sz="2800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EC7853C2-1219-4DE7-9B3F-29E315D46B52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FFCF8AF1-CECB-45D4-8909-40D1DA9967FB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0.10052 0.00116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17" y="46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0.09844 0.00208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93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0.11389 0.00254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94" y="116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11285 0.00324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42" y="162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07407E-6 L 0.19948 0.00023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65" y="0"/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L 0.13455 -0.00972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19" y="-486"/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0.13976 -0.00209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79" y="-116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7 L 0.12361 -0.00208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81" y="-116"/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2222E-6 L 0.12118 -0.00232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59" y="-116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0.11007 0.00602 " pathEditMode="relative" rAng="0" ptsTypes="AA">
                                      <p:cBhvr>
                                        <p:cTn id="17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301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000"/>
                            </p:stCondLst>
                            <p:childTnLst>
                              <p:par>
                                <p:cTn id="18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0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101" grpId="0"/>
      <p:bldP spid="102" grpId="0"/>
      <p:bldP spid="102" grpId="1"/>
      <p:bldP spid="103" grpId="0"/>
      <p:bldP spid="104" grpId="0"/>
      <p:bldP spid="104" grpId="1"/>
      <p:bldP spid="105" grpId="0"/>
      <p:bldP spid="105" grpId="1"/>
      <p:bldP spid="106" grpId="0"/>
      <p:bldP spid="106" grpId="1"/>
      <p:bldP spid="107" grpId="0"/>
      <p:bldP spid="107" grpId="1"/>
      <p:bldP spid="108" grpId="0"/>
      <p:bldP spid="108" grpId="1"/>
      <p:bldP spid="109" grpId="0"/>
      <p:bldP spid="110" grpId="0"/>
      <p:bldP spid="110" grpId="1"/>
      <p:bldP spid="111" grpId="0"/>
      <p:bldP spid="111" grpId="1"/>
      <p:bldP spid="112" grpId="0"/>
      <p:bldP spid="112" grpId="1"/>
      <p:bldP spid="113" grpId="0"/>
      <p:bldP spid="113" grpId="1"/>
      <p:bldP spid="115" grpId="0"/>
      <p:bldP spid="115" grpId="1"/>
      <p:bldP spid="116" grpId="0"/>
      <p:bldP spid="116" grpId="1"/>
      <p:bldP spid="117" grpId="0"/>
      <p:bldP spid="117" grpId="1"/>
      <p:bldP spid="119" grpId="0"/>
      <p:bldP spid="120" grpId="0"/>
      <p:bldP spid="120" grpId="1"/>
      <p:bldP spid="120" grpId="2"/>
      <p:bldP spid="121" grpId="0"/>
      <p:bldP spid="121" grpId="1"/>
      <p:bldP spid="121" grpId="2"/>
      <p:bldP spid="122" grpId="0"/>
      <p:bldP spid="122" grpId="1"/>
      <p:bldP spid="123" grpId="0"/>
      <p:bldP spid="123" grpId="1"/>
      <p:bldP spid="126" grpId="0"/>
      <p:bldP spid="44" grpId="0"/>
      <p:bldP spid="45" grpId="0"/>
      <p:bldP spid="46" grpId="0"/>
      <p:bldP spid="47" grpId="0"/>
      <p:bldP spid="50" grpId="0"/>
      <p:bldP spid="64" grpId="0" animBg="1"/>
      <p:bldP spid="69" grpId="0"/>
      <p:bldP spid="70" grpId="0"/>
      <p:bldP spid="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16"/>
          <p:cNvSpPr>
            <a:spLocks noChangeArrowheads="1"/>
          </p:cNvSpPr>
          <p:nvPr/>
        </p:nvSpPr>
        <p:spPr bwMode="auto">
          <a:xfrm>
            <a:off x="4600342" y="5780610"/>
            <a:ext cx="3114235" cy="94067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91" name="Rectangle 16"/>
          <p:cNvSpPr>
            <a:spLocks noChangeArrowheads="1"/>
          </p:cNvSpPr>
          <p:nvPr/>
        </p:nvSpPr>
        <p:spPr bwMode="auto">
          <a:xfrm>
            <a:off x="2897925" y="1640010"/>
            <a:ext cx="3114235" cy="101124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833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7528" y="137017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The sum of a geometric series</a:t>
            </a:r>
          </a:p>
        </p:txBody>
      </p:sp>
      <p:sp>
        <p:nvSpPr>
          <p:cNvPr id="73" name="Text Box 4"/>
          <p:cNvSpPr txBox="1">
            <a:spLocks noChangeArrowheads="1"/>
          </p:cNvSpPr>
          <p:nvPr/>
        </p:nvSpPr>
        <p:spPr bwMode="auto">
          <a:xfrm>
            <a:off x="3961666" y="571280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80" name="Text Box 28"/>
          <p:cNvSpPr txBox="1">
            <a:spLocks noChangeArrowheads="1"/>
          </p:cNvSpPr>
          <p:nvPr/>
        </p:nvSpPr>
        <p:spPr bwMode="auto">
          <a:xfrm>
            <a:off x="2746628" y="600897"/>
            <a:ext cx="13740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– </a:t>
            </a:r>
            <a:r>
              <a:rPr lang="en-GB" sz="2400" i="1" dirty="0" err="1">
                <a:latin typeface="Times New Roman" pitchFamily="18" charset="0"/>
              </a:rPr>
              <a:t>rS</a:t>
            </a:r>
            <a:r>
              <a:rPr lang="en-GB" sz="2400" i="1" baseline="-25000" dirty="0" err="1">
                <a:latin typeface="Times New Roman" pitchFamily="18" charset="0"/>
              </a:rPr>
              <a:t>n</a:t>
            </a:r>
            <a:r>
              <a:rPr lang="en-GB" sz="2400" dirty="0"/>
              <a:t> =</a:t>
            </a:r>
          </a:p>
        </p:txBody>
      </p:sp>
      <p:sp>
        <p:nvSpPr>
          <p:cNvPr id="82" name="Text Box 4"/>
          <p:cNvSpPr txBox="1">
            <a:spLocks noChangeArrowheads="1"/>
          </p:cNvSpPr>
          <p:nvPr/>
        </p:nvSpPr>
        <p:spPr bwMode="auto">
          <a:xfrm>
            <a:off x="4446532" y="571279"/>
            <a:ext cx="9460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– 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endParaRPr lang="en-GB" sz="2400" baseline="30000" dirty="0"/>
          </a:p>
        </p:txBody>
      </p:sp>
      <p:sp>
        <p:nvSpPr>
          <p:cNvPr id="84" name="Text Box 4"/>
          <p:cNvSpPr txBox="1">
            <a:spLocks noChangeArrowheads="1"/>
          </p:cNvSpPr>
          <p:nvPr/>
        </p:nvSpPr>
        <p:spPr bwMode="auto">
          <a:xfrm>
            <a:off x="3956425" y="1104954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85" name="Text Box 28"/>
          <p:cNvSpPr txBox="1">
            <a:spLocks noChangeArrowheads="1"/>
          </p:cNvSpPr>
          <p:nvPr/>
        </p:nvSpPr>
        <p:spPr bwMode="auto">
          <a:xfrm>
            <a:off x="2515796" y="1149368"/>
            <a:ext cx="15536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(1</a:t>
            </a:r>
            <a:r>
              <a:rPr lang="en-GB" sz="2400" i="1" dirty="0">
                <a:latin typeface="Times New Roman" pitchFamily="18" charset="0"/>
              </a:rPr>
              <a:t> – r</a:t>
            </a:r>
            <a:r>
              <a:rPr lang="en-GB" sz="2400" dirty="0"/>
              <a:t>) =</a:t>
            </a:r>
          </a:p>
        </p:txBody>
      </p: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4283968" y="1104953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(1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GB" sz="2400" i="1" dirty="0">
                <a:latin typeface="Times New Roman" pitchFamily="18" charset="0"/>
              </a:rPr>
              <a:t>– 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r>
              <a:rPr lang="en-GB" sz="2400" dirty="0"/>
              <a:t>)</a:t>
            </a:r>
            <a:endParaRPr lang="en-GB" sz="2400" baseline="30000" dirty="0"/>
          </a:p>
        </p:txBody>
      </p:sp>
      <p:sp>
        <p:nvSpPr>
          <p:cNvPr id="87" name="Text Box 4"/>
          <p:cNvSpPr txBox="1">
            <a:spLocks noChangeArrowheads="1"/>
          </p:cNvSpPr>
          <p:nvPr/>
        </p:nvSpPr>
        <p:spPr bwMode="auto">
          <a:xfrm>
            <a:off x="3942777" y="1697040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88" name="Text Box 28"/>
          <p:cNvSpPr txBox="1">
            <a:spLocks noChangeArrowheads="1"/>
          </p:cNvSpPr>
          <p:nvPr/>
        </p:nvSpPr>
        <p:spPr bwMode="auto">
          <a:xfrm>
            <a:off x="3224060" y="1880960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=</a:t>
            </a:r>
          </a:p>
        </p:txBody>
      </p:sp>
      <p:sp>
        <p:nvSpPr>
          <p:cNvPr id="89" name="Text Box 4"/>
          <p:cNvSpPr txBox="1">
            <a:spLocks noChangeArrowheads="1"/>
          </p:cNvSpPr>
          <p:nvPr/>
        </p:nvSpPr>
        <p:spPr bwMode="auto">
          <a:xfrm>
            <a:off x="4270320" y="1697039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(1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GB" sz="2400" i="1" dirty="0">
                <a:latin typeface="Times New Roman" pitchFamily="18" charset="0"/>
              </a:rPr>
              <a:t>– 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r>
              <a:rPr lang="en-GB" sz="2400" dirty="0"/>
              <a:t>)</a:t>
            </a:r>
            <a:endParaRPr lang="en-GB" sz="2400" baseline="30000" dirty="0"/>
          </a:p>
        </p:txBody>
      </p:sp>
      <p:sp>
        <p:nvSpPr>
          <p:cNvPr id="90" name="Text Box 28"/>
          <p:cNvSpPr txBox="1">
            <a:spLocks noChangeArrowheads="1"/>
          </p:cNvSpPr>
          <p:nvPr/>
        </p:nvSpPr>
        <p:spPr bwMode="auto">
          <a:xfrm>
            <a:off x="4069426" y="2158704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(1</a:t>
            </a:r>
            <a:r>
              <a:rPr lang="en-GB" sz="2400" i="1" dirty="0">
                <a:latin typeface="Times New Roman" pitchFamily="18" charset="0"/>
              </a:rPr>
              <a:t> – r</a:t>
            </a:r>
            <a:r>
              <a:rPr lang="en-GB" sz="2400" dirty="0"/>
              <a:t>)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907093" y="2130140"/>
            <a:ext cx="136019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Box 4"/>
          <p:cNvSpPr txBox="1">
            <a:spLocks noChangeArrowheads="1"/>
          </p:cNvSpPr>
          <p:nvPr/>
        </p:nvSpPr>
        <p:spPr bwMode="auto">
          <a:xfrm>
            <a:off x="5695738" y="5738995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93" name="Text Box 28"/>
          <p:cNvSpPr txBox="1">
            <a:spLocks noChangeArrowheads="1"/>
          </p:cNvSpPr>
          <p:nvPr/>
        </p:nvSpPr>
        <p:spPr bwMode="auto">
          <a:xfrm>
            <a:off x="4977021" y="5922915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=</a:t>
            </a:r>
          </a:p>
        </p:txBody>
      </p:sp>
      <p:sp>
        <p:nvSpPr>
          <p:cNvPr id="94" name="Text Box 4"/>
          <p:cNvSpPr txBox="1">
            <a:spLocks noChangeArrowheads="1"/>
          </p:cNvSpPr>
          <p:nvPr/>
        </p:nvSpPr>
        <p:spPr bwMode="auto">
          <a:xfrm>
            <a:off x="6023281" y="5738994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(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GB" sz="2400" i="1" dirty="0">
                <a:latin typeface="Times New Roman" pitchFamily="18" charset="0"/>
              </a:rPr>
              <a:t>– </a:t>
            </a:r>
            <a:r>
              <a:rPr lang="en-US" sz="2400" dirty="0"/>
              <a:t>1</a:t>
            </a:r>
            <a:r>
              <a:rPr lang="en-GB" sz="2400" dirty="0"/>
              <a:t>)</a:t>
            </a:r>
            <a:endParaRPr lang="en-GB" sz="2400" baseline="30000" dirty="0"/>
          </a:p>
        </p:txBody>
      </p:sp>
      <p:sp>
        <p:nvSpPr>
          <p:cNvPr id="95" name="Text Box 28"/>
          <p:cNvSpPr txBox="1">
            <a:spLocks noChangeArrowheads="1"/>
          </p:cNvSpPr>
          <p:nvPr/>
        </p:nvSpPr>
        <p:spPr bwMode="auto">
          <a:xfrm>
            <a:off x="5822387" y="6200659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r – </a:t>
            </a:r>
            <a:r>
              <a:rPr lang="en-GB" sz="2400" dirty="0"/>
              <a:t>1)</a:t>
            </a:r>
          </a:p>
        </p:txBody>
      </p:sp>
      <p:cxnSp>
        <p:nvCxnSpPr>
          <p:cNvPr id="96" name="Straight Connector 95"/>
          <p:cNvCxnSpPr/>
          <p:nvPr/>
        </p:nvCxnSpPr>
        <p:spPr>
          <a:xfrm>
            <a:off x="5660054" y="6172095"/>
            <a:ext cx="136019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24"/>
          <p:cNvSpPr>
            <a:spLocks noChangeArrowheads="1"/>
          </p:cNvSpPr>
          <p:nvPr/>
        </p:nvSpPr>
        <p:spPr bwMode="auto">
          <a:xfrm>
            <a:off x="423774" y="2566993"/>
            <a:ext cx="7892641" cy="57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176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319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62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mic Sans MS" panose="030F0702030302020204" pitchFamily="66" charset="0"/>
              </a:rPr>
              <a:t>This formula gives a negative denominator if </a:t>
            </a:r>
            <a:r>
              <a:rPr lang="en-US" sz="2600" i="1" dirty="0"/>
              <a:t>r</a:t>
            </a:r>
            <a:r>
              <a:rPr lang="en-US" sz="2600" dirty="0"/>
              <a:t>  &gt;  1</a:t>
            </a:r>
          </a:p>
        </p:txBody>
      </p:sp>
      <p:sp>
        <p:nvSpPr>
          <p:cNvPr id="100" name="Rectangle 38"/>
          <p:cNvSpPr>
            <a:spLocks noChangeArrowheads="1"/>
          </p:cNvSpPr>
          <p:nvPr/>
        </p:nvSpPr>
        <p:spPr bwMode="auto">
          <a:xfrm>
            <a:off x="291387" y="2950263"/>
            <a:ext cx="8852613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176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319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62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mic Sans MS" panose="030F0702030302020204" pitchFamily="66" charset="0"/>
              </a:rPr>
              <a:t>We are going to look for a formula that give us a positive value, we can subtract the first row from the second one</a:t>
            </a:r>
            <a:endParaRPr lang="en-US" sz="2600" dirty="0"/>
          </a:p>
        </p:txBody>
      </p:sp>
      <p:sp>
        <p:nvSpPr>
          <p:cNvPr id="27" name="Rectangle 38"/>
          <p:cNvSpPr>
            <a:spLocks noChangeArrowheads="1"/>
          </p:cNvSpPr>
          <p:nvPr/>
        </p:nvSpPr>
        <p:spPr bwMode="auto">
          <a:xfrm>
            <a:off x="5715000" y="612727"/>
            <a:ext cx="3429000" cy="398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176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319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62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FF6600"/>
                </a:solidFill>
                <a:latin typeface="Comic Sans MS" panose="030F0702030302020204" pitchFamily="66" charset="0"/>
              </a:rPr>
              <a:t>Removing the common factor</a:t>
            </a:r>
            <a:endParaRPr lang="en-US" sz="1800" dirty="0">
              <a:solidFill>
                <a:srgbClr val="FF6600"/>
              </a:solidFill>
            </a:endParaRPr>
          </a:p>
        </p:txBody>
      </p:sp>
      <p:sp>
        <p:nvSpPr>
          <p:cNvPr id="28" name="Rectangle 38"/>
          <p:cNvSpPr>
            <a:spLocks noChangeArrowheads="1"/>
          </p:cNvSpPr>
          <p:nvPr/>
        </p:nvSpPr>
        <p:spPr bwMode="auto">
          <a:xfrm>
            <a:off x="5686441" y="1091969"/>
            <a:ext cx="34290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176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319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62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FF6600"/>
                </a:solidFill>
                <a:latin typeface="Comic Sans MS" panose="030F0702030302020204" pitchFamily="66" charset="0"/>
              </a:rPr>
              <a:t>Making </a:t>
            </a:r>
            <a:r>
              <a:rPr 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S</a:t>
            </a:r>
            <a:r>
              <a:rPr lang="en-US" sz="1800" i="1" baseline="-25000" dirty="0">
                <a:solidFill>
                  <a:srgbClr val="FF6600"/>
                </a:solidFill>
                <a:cs typeface="Times New Roman" panose="02020603050405020304" pitchFamily="18" charset="0"/>
              </a:rPr>
              <a:t>n</a:t>
            </a:r>
            <a:r>
              <a:rPr lang="en-US" sz="1800" dirty="0">
                <a:solidFill>
                  <a:srgbClr val="FF6600"/>
                </a:solidFill>
                <a:latin typeface="Comic Sans MS" panose="030F0702030302020204" pitchFamily="66" charset="0"/>
              </a:rPr>
              <a:t> the subject</a:t>
            </a:r>
            <a:endParaRPr lang="en-US" sz="1800" dirty="0">
              <a:solidFill>
                <a:srgbClr val="FF6600"/>
              </a:solidFill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1170220" y="3843699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650248" y="3888113"/>
            <a:ext cx="700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dirty="0"/>
              <a:t> =</a:t>
            </a: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2101653" y="3879429"/>
            <a:ext cx="6527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endParaRPr lang="en-GB" sz="2400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079181" y="3873646"/>
            <a:ext cx="755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2</a:t>
            </a:r>
            <a:endParaRPr lang="en-GB" sz="2400" baseline="30000" dirty="0"/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7325912" y="3849690"/>
            <a:ext cx="886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n-1</a:t>
            </a:r>
            <a:endParaRPr lang="en-GB" sz="2400" baseline="30000" dirty="0"/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6138772" y="3838906"/>
            <a:ext cx="926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n-2</a:t>
            </a:r>
            <a:endParaRPr lang="en-GB" sz="2400" baseline="30000" dirty="0"/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4914636" y="3837516"/>
            <a:ext cx="926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n-3</a:t>
            </a:r>
            <a:endParaRPr lang="en-GB" sz="2400" baseline="30000" dirty="0"/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1818292" y="3838978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2782294" y="3841593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7074876" y="3841593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5778732" y="3841593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3834516" y="3853102"/>
            <a:ext cx="1079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…… +</a:t>
            </a: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8225278" y="4243228"/>
            <a:ext cx="7665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  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endParaRPr lang="en-GB" sz="2400" baseline="30000" dirty="0"/>
          </a:p>
        </p:txBody>
      </p:sp>
      <p:sp>
        <p:nvSpPr>
          <p:cNvPr id="48" name="Text Box 28"/>
          <p:cNvSpPr txBox="1">
            <a:spLocks noChangeArrowheads="1"/>
          </p:cNvSpPr>
          <p:nvPr/>
        </p:nvSpPr>
        <p:spPr bwMode="auto">
          <a:xfrm>
            <a:off x="522148" y="4314791"/>
            <a:ext cx="809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 err="1">
                <a:latin typeface="Times New Roman" pitchFamily="18" charset="0"/>
              </a:rPr>
              <a:t>rS</a:t>
            </a:r>
            <a:r>
              <a:rPr lang="en-GB" sz="2400" i="1" baseline="-25000" dirty="0" err="1">
                <a:latin typeface="Times New Roman" pitchFamily="18" charset="0"/>
              </a:rPr>
              <a:t>n</a:t>
            </a:r>
            <a:r>
              <a:rPr lang="en-GB" sz="2400" dirty="0"/>
              <a:t> =</a:t>
            </a:r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2055919" y="4262838"/>
            <a:ext cx="6527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endParaRPr lang="en-GB" sz="2400" dirty="0"/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3099706" y="4228517"/>
            <a:ext cx="755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2</a:t>
            </a:r>
            <a:endParaRPr lang="en-GB" sz="2400" baseline="30000" dirty="0"/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7299304" y="4235590"/>
            <a:ext cx="886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n-1</a:t>
            </a:r>
            <a:endParaRPr lang="en-GB" sz="2400" baseline="30000" dirty="0"/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6147585" y="4267713"/>
            <a:ext cx="926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n-2</a:t>
            </a:r>
            <a:endParaRPr lang="en-GB" sz="2400" baseline="30000" dirty="0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8008889" y="4267714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2804469" y="4272931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5819188" y="4264261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3828102" y="4264261"/>
            <a:ext cx="1079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…… +</a:t>
            </a:r>
          </a:p>
        </p:txBody>
      </p:sp>
      <p:sp>
        <p:nvSpPr>
          <p:cNvPr id="62" name="Text Box 4"/>
          <p:cNvSpPr txBox="1">
            <a:spLocks noChangeArrowheads="1"/>
          </p:cNvSpPr>
          <p:nvPr/>
        </p:nvSpPr>
        <p:spPr bwMode="auto">
          <a:xfrm>
            <a:off x="4915559" y="4207701"/>
            <a:ext cx="886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n-3</a:t>
            </a:r>
            <a:endParaRPr lang="en-GB" sz="2400" baseline="30000" dirty="0"/>
          </a:p>
        </p:txBody>
      </p:sp>
      <p:sp>
        <p:nvSpPr>
          <p:cNvPr id="63" name="Text Box 33"/>
          <p:cNvSpPr txBox="1">
            <a:spLocks noChangeArrowheads="1"/>
          </p:cNvSpPr>
          <p:nvPr/>
        </p:nvSpPr>
        <p:spPr bwMode="auto">
          <a:xfrm>
            <a:off x="7060133" y="4262540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/>
              <a:t>+</a:t>
            </a:r>
            <a:endParaRPr lang="en-GB" sz="2400" dirty="0"/>
          </a:p>
        </p:txBody>
      </p:sp>
      <p:sp>
        <p:nvSpPr>
          <p:cNvPr id="64" name="Text Box 4"/>
          <p:cNvSpPr txBox="1">
            <a:spLocks noChangeArrowheads="1"/>
          </p:cNvSpPr>
          <p:nvPr/>
        </p:nvSpPr>
        <p:spPr bwMode="auto">
          <a:xfrm>
            <a:off x="1098212" y="4913118"/>
            <a:ext cx="5437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-u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65" name="Text Box 28"/>
          <p:cNvSpPr txBox="1">
            <a:spLocks noChangeArrowheads="1"/>
          </p:cNvSpPr>
          <p:nvPr/>
        </p:nvSpPr>
        <p:spPr bwMode="auto">
          <a:xfrm>
            <a:off x="18092" y="4957532"/>
            <a:ext cx="11544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 err="1">
                <a:latin typeface="Times New Roman" pitchFamily="18" charset="0"/>
              </a:rPr>
              <a:t>rS</a:t>
            </a:r>
            <a:r>
              <a:rPr lang="en-GB" sz="2400" i="1" baseline="-25000" dirty="0" err="1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-S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=</a:t>
            </a:r>
          </a:p>
        </p:txBody>
      </p:sp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8082988" y="4919109"/>
            <a:ext cx="9396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  <a:r>
              <a:rPr lang="en-GB" sz="2400" i="1" dirty="0">
                <a:latin typeface="Times New Roman" pitchFamily="18" charset="0"/>
              </a:rPr>
              <a:t> 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endParaRPr lang="en-GB" sz="2400" baseline="30000" dirty="0"/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2138561" y="4126026"/>
            <a:ext cx="487460" cy="517537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3176070" y="4066501"/>
            <a:ext cx="470617" cy="513662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965126" y="4083934"/>
            <a:ext cx="486486" cy="498739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6214673" y="4066501"/>
            <a:ext cx="504920" cy="504056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7440714" y="3987799"/>
            <a:ext cx="603962" cy="504056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Line 9"/>
          <p:cNvSpPr>
            <a:spLocks noChangeShapeType="1"/>
          </p:cNvSpPr>
          <p:nvPr/>
        </p:nvSpPr>
        <p:spPr bwMode="auto">
          <a:xfrm>
            <a:off x="594279" y="4913118"/>
            <a:ext cx="84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74" name="Text Box 4"/>
          <p:cNvSpPr txBox="1">
            <a:spLocks noChangeArrowheads="1"/>
          </p:cNvSpPr>
          <p:nvPr/>
        </p:nvSpPr>
        <p:spPr bwMode="auto">
          <a:xfrm>
            <a:off x="5677546" y="5217346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75" name="Text Box 28"/>
          <p:cNvSpPr txBox="1">
            <a:spLocks noChangeArrowheads="1"/>
          </p:cNvSpPr>
          <p:nvPr/>
        </p:nvSpPr>
        <p:spPr bwMode="auto">
          <a:xfrm>
            <a:off x="4114069" y="5246964"/>
            <a:ext cx="15712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– </a:t>
            </a:r>
            <a:r>
              <a:rPr lang="en-GB" sz="2400" dirty="0"/>
              <a:t>1) =</a:t>
            </a:r>
          </a:p>
        </p:txBody>
      </p:sp>
      <p:sp>
        <p:nvSpPr>
          <p:cNvPr id="76" name="Text Box 4"/>
          <p:cNvSpPr txBox="1">
            <a:spLocks noChangeArrowheads="1"/>
          </p:cNvSpPr>
          <p:nvPr/>
        </p:nvSpPr>
        <p:spPr bwMode="auto">
          <a:xfrm>
            <a:off x="5977671" y="5238357"/>
            <a:ext cx="11288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(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r>
              <a:rPr lang="en-GB" sz="2400" i="1" baseline="30000" dirty="0">
                <a:latin typeface="Times New Roman" pitchFamily="18" charset="0"/>
              </a:rPr>
              <a:t> </a:t>
            </a:r>
            <a:r>
              <a:rPr lang="en-GB" sz="2400" i="1" dirty="0">
                <a:latin typeface="Times New Roman" pitchFamily="18" charset="0"/>
              </a:rPr>
              <a:t>– </a:t>
            </a:r>
            <a:r>
              <a:rPr lang="en-US" sz="2400" dirty="0"/>
              <a:t>1</a:t>
            </a:r>
            <a:r>
              <a:rPr lang="en-GB" sz="2400" dirty="0"/>
              <a:t>)</a:t>
            </a:r>
            <a:r>
              <a:rPr lang="en-GB" sz="2400" i="1" dirty="0">
                <a:latin typeface="Times New Roman" pitchFamily="18" charset="0"/>
              </a:rPr>
              <a:t> </a:t>
            </a:r>
            <a:endParaRPr lang="en-GB" sz="2400" baseline="30000" dirty="0"/>
          </a:p>
        </p:txBody>
      </p:sp>
      <p:sp>
        <p:nvSpPr>
          <p:cNvPr id="77" name="Text Box 4"/>
          <p:cNvSpPr txBox="1">
            <a:spLocks noChangeArrowheads="1"/>
          </p:cNvSpPr>
          <p:nvPr/>
        </p:nvSpPr>
        <p:spPr bwMode="auto">
          <a:xfrm>
            <a:off x="1215645" y="5542080"/>
            <a:ext cx="6639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</a:t>
            </a:r>
            <a:endParaRPr lang="en-GB" sz="2400" baseline="30000" dirty="0"/>
          </a:p>
        </p:txBody>
      </p:sp>
      <p:sp>
        <p:nvSpPr>
          <p:cNvPr id="78" name="Text Box 28"/>
          <p:cNvSpPr txBox="1">
            <a:spLocks noChangeArrowheads="1"/>
          </p:cNvSpPr>
          <p:nvPr/>
        </p:nvSpPr>
        <p:spPr bwMode="auto">
          <a:xfrm>
            <a:off x="607" y="5571697"/>
            <a:ext cx="12057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 err="1">
                <a:latin typeface="Times New Roman" pitchFamily="18" charset="0"/>
              </a:rPr>
              <a:t>rS</a:t>
            </a:r>
            <a:r>
              <a:rPr lang="en-GB" sz="2400" i="1" baseline="-25000" dirty="0" err="1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–S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=</a:t>
            </a:r>
          </a:p>
        </p:txBody>
      </p:sp>
      <p:sp>
        <p:nvSpPr>
          <p:cNvPr id="79" name="Text Box 4"/>
          <p:cNvSpPr txBox="1">
            <a:spLocks noChangeArrowheads="1"/>
          </p:cNvSpPr>
          <p:nvPr/>
        </p:nvSpPr>
        <p:spPr bwMode="auto">
          <a:xfrm>
            <a:off x="1929797" y="5542079"/>
            <a:ext cx="6719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– 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baseline="30000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092B8C2-C2D3-4C95-80B6-268C44DEC214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9A7D029C-9DB9-4A6F-BF39-BD8A96DD5A25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30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1" grpId="0" animBg="1"/>
      <p:bldP spid="73" grpId="0"/>
      <p:bldP spid="80" grpId="0"/>
      <p:bldP spid="82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2" grpId="0"/>
      <p:bldP spid="93" grpId="0"/>
      <p:bldP spid="94" grpId="0"/>
      <p:bldP spid="95" grpId="0"/>
      <p:bldP spid="99" grpId="0"/>
      <p:bldP spid="100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62" grpId="0"/>
      <p:bldP spid="63" grpId="0"/>
      <p:bldP spid="64" grpId="0"/>
      <p:bldP spid="65" grpId="0"/>
      <p:bldP spid="66" grpId="0"/>
      <p:bldP spid="72" grpId="0" animBg="1"/>
      <p:bldP spid="74" grpId="0"/>
      <p:bldP spid="75" grpId="0"/>
      <p:bldP spid="76" grpId="0"/>
      <p:bldP spid="77" grpId="0"/>
      <p:bldP spid="78" grpId="0"/>
      <p:bldP spid="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Text Box 2"/>
          <p:cNvSpPr txBox="1">
            <a:spLocks noChangeArrowheads="1"/>
          </p:cNvSpPr>
          <p:nvPr/>
        </p:nvSpPr>
        <p:spPr bwMode="auto">
          <a:xfrm>
            <a:off x="251520" y="1445875"/>
            <a:ext cx="8712968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Find the sum of the first 12 terms of the geometric series</a:t>
            </a:r>
          </a:p>
          <a:p>
            <a:pPr algn="ctr"/>
            <a:r>
              <a:rPr lang="en-GB" sz="2400" dirty="0"/>
              <a:t>2 + 6 + 18 + 54 + …</a:t>
            </a:r>
          </a:p>
        </p:txBody>
      </p:sp>
      <p:sp>
        <p:nvSpPr>
          <p:cNvPr id="837636" name="Text Box 4"/>
          <p:cNvSpPr txBox="1">
            <a:spLocks noChangeArrowheads="1"/>
          </p:cNvSpPr>
          <p:nvPr/>
        </p:nvSpPr>
        <p:spPr bwMode="auto">
          <a:xfrm>
            <a:off x="303213" y="3158228"/>
            <a:ext cx="39901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Because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/>
              <a:t>  &gt;  1 we can use:</a:t>
            </a:r>
          </a:p>
        </p:txBody>
      </p:sp>
      <p:sp>
        <p:nvSpPr>
          <p:cNvPr id="837638" name="Text Box 6"/>
          <p:cNvSpPr txBox="1">
            <a:spLocks noChangeArrowheads="1"/>
          </p:cNvSpPr>
          <p:nvPr/>
        </p:nvSpPr>
        <p:spPr bwMode="auto">
          <a:xfrm>
            <a:off x="343675" y="2399824"/>
            <a:ext cx="75216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This series is geometric with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US" sz="2400" dirty="0"/>
              <a:t> = 2, </a:t>
            </a:r>
            <a:r>
              <a:rPr lang="en-US" sz="2400" i="1" dirty="0">
                <a:latin typeface="Times New Roman" pitchFamily="18" charset="0"/>
              </a:rPr>
              <a:t>r</a:t>
            </a:r>
            <a:r>
              <a:rPr lang="en-US" sz="2400" dirty="0"/>
              <a:t> = 3and </a:t>
            </a:r>
            <a:r>
              <a:rPr lang="en-US" sz="2400" i="1" dirty="0">
                <a:latin typeface="Times New Roman" pitchFamily="18" charset="0"/>
              </a:rPr>
              <a:t>n</a:t>
            </a:r>
            <a:r>
              <a:rPr lang="en-US" sz="2400" dirty="0"/>
              <a:t> = 12.</a:t>
            </a:r>
          </a:p>
        </p:txBody>
      </p:sp>
      <p:sp>
        <p:nvSpPr>
          <p:cNvPr id="837641" name="Text Box 9"/>
          <p:cNvSpPr txBox="1">
            <a:spLocks noChangeArrowheads="1"/>
          </p:cNvSpPr>
          <p:nvPr/>
        </p:nvSpPr>
        <p:spPr bwMode="auto">
          <a:xfrm>
            <a:off x="3541713" y="5996136"/>
            <a:ext cx="16001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= </a:t>
            </a:r>
            <a:r>
              <a:rPr lang="en-US" sz="2400" dirty="0">
                <a:solidFill>
                  <a:srgbClr val="FF6600"/>
                </a:solidFill>
              </a:rPr>
              <a:t>531 440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7418885" y="431077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6700168" y="614997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7746428" y="431076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i="1" dirty="0" err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7545534" y="892741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(1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– r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7383201" y="864177"/>
            <a:ext cx="1360198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718717" y="407423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6600"/>
              </a:solidFill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0" y="591343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046260" y="407422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</a:t>
            </a:r>
            <a:r>
              <a:rPr lang="en-GB" sz="2400" i="1" dirty="0" err="1">
                <a:solidFill>
                  <a:srgbClr val="006600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845366" y="869087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(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r – </a:t>
            </a:r>
            <a:r>
              <a:rPr lang="en-GB" sz="2400" dirty="0">
                <a:solidFill>
                  <a:srgbClr val="006600"/>
                </a:solidFill>
              </a:rPr>
              <a:t>1)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683033" y="840523"/>
            <a:ext cx="1360198" cy="0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490804" y="3714445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4537064" y="3530524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</a:t>
            </a:r>
            <a:r>
              <a:rPr lang="en-GB" sz="2400" i="1" dirty="0" err="1">
                <a:solidFill>
                  <a:srgbClr val="006600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4336170" y="3992189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(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r – </a:t>
            </a:r>
            <a:r>
              <a:rPr lang="en-GB" sz="2400" dirty="0">
                <a:solidFill>
                  <a:srgbClr val="006600"/>
                </a:solidFill>
              </a:rPr>
              <a:t>1)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4173837" y="3963625"/>
            <a:ext cx="1360198" cy="0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4236444" y="3516103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6600"/>
              </a:solidFill>
            </a:endParaRPr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3490804" y="4638711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4537064" y="4454790"/>
            <a:ext cx="12474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(3</a:t>
            </a:r>
            <a:r>
              <a:rPr lang="en-GB" sz="2400" i="1" baseline="30000" dirty="0">
                <a:solidFill>
                  <a:srgbClr val="006600"/>
                </a:solidFill>
                <a:latin typeface="Times New Roman" pitchFamily="18" charset="0"/>
              </a:rPr>
              <a:t>12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33" name="Text Box 28"/>
          <p:cNvSpPr txBox="1">
            <a:spLocks noChangeArrowheads="1"/>
          </p:cNvSpPr>
          <p:nvPr/>
        </p:nvSpPr>
        <p:spPr bwMode="auto">
          <a:xfrm>
            <a:off x="4336170" y="4916455"/>
            <a:ext cx="10422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(</a:t>
            </a:r>
            <a:r>
              <a:rPr lang="en-US" sz="2400" dirty="0">
                <a:solidFill>
                  <a:srgbClr val="006600"/>
                </a:solidFill>
              </a:rPr>
              <a:t>3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– </a:t>
            </a:r>
            <a:r>
              <a:rPr lang="en-GB" sz="2400" dirty="0">
                <a:solidFill>
                  <a:srgbClr val="006600"/>
                </a:solidFill>
              </a:rPr>
              <a:t>1)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4173837" y="4887891"/>
            <a:ext cx="1360198" cy="0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4236444" y="4440369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6EB0CE83-F539-4D8A-BF3E-0BC0517AB46D}"/>
              </a:ext>
            </a:extLst>
          </p:cNvPr>
          <p:cNvSpPr txBox="1">
            <a:spLocks noChangeArrowheads="1"/>
          </p:cNvSpPr>
          <p:nvPr/>
        </p:nvSpPr>
        <p:spPr>
          <a:xfrm>
            <a:off x="227528" y="137017"/>
            <a:ext cx="8229600" cy="492664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The sum of a geometric series</a:t>
            </a:r>
            <a:endParaRPr lang="en-GB" sz="2800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81D51DDB-6AD6-47CA-AC8A-0339B93A240D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6ED265B8-E787-41FA-9C66-1A916A311D15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7636" grpId="0"/>
      <p:bldP spid="837638" grpId="0"/>
      <p:bldP spid="837641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Text Box 2"/>
          <p:cNvSpPr txBox="1">
            <a:spLocks noChangeArrowheads="1"/>
          </p:cNvSpPr>
          <p:nvPr/>
        </p:nvSpPr>
        <p:spPr bwMode="auto">
          <a:xfrm>
            <a:off x="251520" y="1445875"/>
            <a:ext cx="8712968" cy="861774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Find the sum of the first 10 terms of the geometric series</a:t>
            </a:r>
          </a:p>
          <a:p>
            <a:pPr algn="ctr"/>
            <a:r>
              <a:rPr lang="en-US" sz="2400" dirty="0"/>
              <a:t>4  - 2 + 1 + </a:t>
            </a:r>
            <a:r>
              <a:rPr lang="en-GB" sz="2400" dirty="0"/>
              <a:t>…</a:t>
            </a:r>
          </a:p>
        </p:txBody>
      </p:sp>
      <p:sp>
        <p:nvSpPr>
          <p:cNvPr id="837636" name="Text Box 4"/>
          <p:cNvSpPr txBox="1">
            <a:spLocks noChangeArrowheads="1"/>
          </p:cNvSpPr>
          <p:nvPr/>
        </p:nvSpPr>
        <p:spPr bwMode="auto">
          <a:xfrm>
            <a:off x="303213" y="3158228"/>
            <a:ext cx="38715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Because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/>
              <a:t>  &lt;  1 we can use:</a:t>
            </a:r>
          </a:p>
        </p:txBody>
      </p:sp>
      <p:sp>
        <p:nvSpPr>
          <p:cNvPr id="837638" name="Text Box 6"/>
          <p:cNvSpPr txBox="1">
            <a:spLocks noChangeArrowheads="1"/>
          </p:cNvSpPr>
          <p:nvPr/>
        </p:nvSpPr>
        <p:spPr bwMode="auto">
          <a:xfrm>
            <a:off x="343675" y="2399824"/>
            <a:ext cx="80057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This series is geometric with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US" sz="2400" dirty="0"/>
              <a:t> = 4, </a:t>
            </a:r>
            <a:r>
              <a:rPr lang="en-US" sz="2400" i="1" dirty="0">
                <a:latin typeface="Times New Roman" pitchFamily="18" charset="0"/>
              </a:rPr>
              <a:t>r</a:t>
            </a:r>
            <a:r>
              <a:rPr lang="en-US" sz="2400" dirty="0"/>
              <a:t> = -0.5 and </a:t>
            </a:r>
            <a:r>
              <a:rPr lang="en-US" sz="2400" i="1" dirty="0">
                <a:latin typeface="Times New Roman" pitchFamily="18" charset="0"/>
              </a:rPr>
              <a:t>n</a:t>
            </a:r>
            <a:r>
              <a:rPr lang="en-US" sz="2400" dirty="0"/>
              <a:t> = 10.</a:t>
            </a:r>
          </a:p>
        </p:txBody>
      </p:sp>
      <p:sp>
        <p:nvSpPr>
          <p:cNvPr id="837641" name="Text Box 9"/>
          <p:cNvSpPr txBox="1">
            <a:spLocks noChangeArrowheads="1"/>
          </p:cNvSpPr>
          <p:nvPr/>
        </p:nvSpPr>
        <p:spPr bwMode="auto">
          <a:xfrm>
            <a:off x="3541713" y="5996136"/>
            <a:ext cx="1260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= </a:t>
            </a:r>
            <a:r>
              <a:rPr lang="en-US" sz="2400" dirty="0">
                <a:solidFill>
                  <a:srgbClr val="FF6600"/>
                </a:solidFill>
              </a:rPr>
              <a:t>2.664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7418885" y="431077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6700168" y="614997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7746428" y="431076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i="1" dirty="0" err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7545534" y="892741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(1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– r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7383201" y="864177"/>
            <a:ext cx="1360198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718717" y="407423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6600"/>
              </a:solidFill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0" y="591343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046260" y="407422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</a:t>
            </a:r>
            <a:r>
              <a:rPr lang="en-GB" sz="2400" i="1" dirty="0" err="1">
                <a:solidFill>
                  <a:srgbClr val="006600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845366" y="869087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(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r – </a:t>
            </a:r>
            <a:r>
              <a:rPr lang="en-GB" sz="2400" dirty="0">
                <a:solidFill>
                  <a:srgbClr val="006600"/>
                </a:solidFill>
              </a:rPr>
              <a:t>1)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683033" y="840523"/>
            <a:ext cx="1360198" cy="0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4209521" y="3491621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37" name="Text Box 28"/>
          <p:cNvSpPr txBox="1">
            <a:spLocks noChangeArrowheads="1"/>
          </p:cNvSpPr>
          <p:nvPr/>
        </p:nvSpPr>
        <p:spPr bwMode="auto">
          <a:xfrm>
            <a:off x="3490804" y="3675541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4537064" y="3491620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i="1" dirty="0" err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sp>
        <p:nvSpPr>
          <p:cNvPr id="39" name="Text Box 28"/>
          <p:cNvSpPr txBox="1">
            <a:spLocks noChangeArrowheads="1"/>
          </p:cNvSpPr>
          <p:nvPr/>
        </p:nvSpPr>
        <p:spPr bwMode="auto">
          <a:xfrm>
            <a:off x="4336170" y="3953285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(1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– r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4173837" y="3924721"/>
            <a:ext cx="1360198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4260817" y="4633569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42" name="Text Box 28"/>
          <p:cNvSpPr txBox="1">
            <a:spLocks noChangeArrowheads="1"/>
          </p:cNvSpPr>
          <p:nvPr/>
        </p:nvSpPr>
        <p:spPr bwMode="auto">
          <a:xfrm>
            <a:off x="3488713" y="4788927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4534973" y="4605006"/>
            <a:ext cx="19672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dirty="0">
                <a:solidFill>
                  <a:srgbClr val="0000FF"/>
                </a:solidFill>
              </a:rPr>
              <a:t>(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dirty="0">
                <a:solidFill>
                  <a:srgbClr val="0000FF"/>
                </a:solidFill>
              </a:rPr>
              <a:t>0.5)</a:t>
            </a:r>
            <a:r>
              <a:rPr lang="en-GB" sz="24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sp>
        <p:nvSpPr>
          <p:cNvPr id="44" name="Text Box 28"/>
          <p:cNvSpPr txBox="1">
            <a:spLocks noChangeArrowheads="1"/>
          </p:cNvSpPr>
          <p:nvPr/>
        </p:nvSpPr>
        <p:spPr bwMode="auto">
          <a:xfrm>
            <a:off x="4334079" y="5066671"/>
            <a:ext cx="17620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(1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– </a:t>
            </a:r>
            <a:r>
              <a:rPr lang="en-GB" sz="2400" dirty="0">
                <a:solidFill>
                  <a:srgbClr val="0000FF"/>
                </a:solidFill>
              </a:rPr>
              <a:t>(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dirty="0">
                <a:solidFill>
                  <a:srgbClr val="0000FF"/>
                </a:solidFill>
              </a:rPr>
              <a:t>0.5))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4171746" y="5038107"/>
            <a:ext cx="2304000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">
            <a:extLst>
              <a:ext uri="{FF2B5EF4-FFF2-40B4-BE49-F238E27FC236}">
                <a16:creationId xmlns:a16="http://schemas.microsoft.com/office/drawing/2014/main" id="{F3F5BAC1-5A74-408B-8AA5-E35FE50F2A75}"/>
              </a:ext>
            </a:extLst>
          </p:cNvPr>
          <p:cNvSpPr txBox="1">
            <a:spLocks noChangeArrowheads="1"/>
          </p:cNvSpPr>
          <p:nvPr/>
        </p:nvSpPr>
        <p:spPr>
          <a:xfrm>
            <a:off x="227528" y="137017"/>
            <a:ext cx="8229600" cy="492664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The sum of a geometric series</a:t>
            </a:r>
            <a:endParaRPr lang="en-GB" sz="2800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DF641617-0718-48F9-ACB7-B1887FAB1C1D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94462CBE-F248-4595-90C2-A55C63CFBE0D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40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7636" grpId="0"/>
      <p:bldP spid="837638" grpId="0"/>
      <p:bldP spid="837641" grpId="0"/>
      <p:bldP spid="36" grpId="0"/>
      <p:bldP spid="37" grpId="0"/>
      <p:bldP spid="38" grpId="0"/>
      <p:bldP spid="39" grpId="0"/>
      <p:bldP spid="41" grpId="0"/>
      <p:bldP spid="42" grpId="0"/>
      <p:bldP spid="43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Text Box 2"/>
          <p:cNvSpPr txBox="1">
            <a:spLocks noChangeArrowheads="1"/>
          </p:cNvSpPr>
          <p:nvPr/>
        </p:nvSpPr>
        <p:spPr bwMode="auto">
          <a:xfrm>
            <a:off x="251520" y="1445875"/>
            <a:ext cx="8712968" cy="95410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Find a formula for the first n terms of </a:t>
            </a:r>
          </a:p>
          <a:p>
            <a:pPr marL="457200" indent="-457200" algn="ctr">
              <a:buAutoNum type="arabicPlain" startAt="9"/>
            </a:pPr>
            <a:r>
              <a:rPr lang="en-US" sz="2400" dirty="0"/>
              <a:t>- 3 + 1 -     </a:t>
            </a:r>
            <a:r>
              <a:rPr lang="en-GB" sz="2400" dirty="0"/>
              <a:t>…</a:t>
            </a:r>
          </a:p>
          <a:p>
            <a:pPr marL="457200" indent="-457200" algn="ctr">
              <a:buAutoNum type="arabicPlain" startAt="9"/>
            </a:pPr>
            <a:endParaRPr lang="en-GB" sz="800" dirty="0"/>
          </a:p>
        </p:txBody>
      </p:sp>
      <p:sp>
        <p:nvSpPr>
          <p:cNvPr id="837638" name="Text Box 6"/>
          <p:cNvSpPr txBox="1">
            <a:spLocks noChangeArrowheads="1"/>
          </p:cNvSpPr>
          <p:nvPr/>
        </p:nvSpPr>
        <p:spPr bwMode="auto">
          <a:xfrm>
            <a:off x="343675" y="2535287"/>
            <a:ext cx="65053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The series is geometric with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US" sz="2400" dirty="0"/>
              <a:t> = 9 and </a:t>
            </a:r>
            <a:r>
              <a:rPr lang="en-US" sz="2400" i="1" dirty="0">
                <a:latin typeface="Times New Roman" pitchFamily="18" charset="0"/>
              </a:rPr>
              <a:t>r</a:t>
            </a:r>
            <a:r>
              <a:rPr lang="en-US" sz="2400" dirty="0"/>
              <a:t> = - 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7418885" y="431077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6700168" y="614997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7746428" y="431076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i="1" dirty="0" err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7545534" y="892741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(1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– r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7383201" y="864177"/>
            <a:ext cx="1360198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718717" y="407423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6600"/>
              </a:solidFill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0" y="591343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046260" y="407422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</a:t>
            </a:r>
            <a:r>
              <a:rPr lang="en-GB" sz="2400" i="1" dirty="0" err="1">
                <a:solidFill>
                  <a:srgbClr val="006600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845366" y="869087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(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r – </a:t>
            </a:r>
            <a:r>
              <a:rPr lang="en-GB" sz="2400" dirty="0">
                <a:solidFill>
                  <a:srgbClr val="006600"/>
                </a:solidFill>
              </a:rPr>
              <a:t>1)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683033" y="840523"/>
            <a:ext cx="1360198" cy="0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2328000" y="3489813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37" name="Text Box 28"/>
          <p:cNvSpPr txBox="1">
            <a:spLocks noChangeArrowheads="1"/>
          </p:cNvSpPr>
          <p:nvPr/>
        </p:nvSpPr>
        <p:spPr bwMode="auto">
          <a:xfrm>
            <a:off x="1609283" y="3673733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2655543" y="3489812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i="1" dirty="0" err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sp>
        <p:nvSpPr>
          <p:cNvPr id="39" name="Text Box 28"/>
          <p:cNvSpPr txBox="1">
            <a:spLocks noChangeArrowheads="1"/>
          </p:cNvSpPr>
          <p:nvPr/>
        </p:nvSpPr>
        <p:spPr bwMode="auto">
          <a:xfrm>
            <a:off x="2454649" y="3951477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(1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– r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2292316" y="3922913"/>
            <a:ext cx="1360198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2379296" y="4631761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9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42" name="Text Box 28"/>
          <p:cNvSpPr txBox="1">
            <a:spLocks noChangeArrowheads="1"/>
          </p:cNvSpPr>
          <p:nvPr/>
        </p:nvSpPr>
        <p:spPr bwMode="auto">
          <a:xfrm>
            <a:off x="1607192" y="4787119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2653452" y="4437045"/>
            <a:ext cx="17427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3600" dirty="0">
                <a:solidFill>
                  <a:srgbClr val="0000FF"/>
                </a:solidFill>
              </a:rPr>
              <a:t>(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dirty="0">
                <a:solidFill>
                  <a:srgbClr val="0000FF"/>
                </a:solidFill>
              </a:rPr>
              <a:t>  </a:t>
            </a:r>
            <a:r>
              <a:rPr lang="en-GB" sz="3600" dirty="0">
                <a:solidFill>
                  <a:srgbClr val="0000FF"/>
                </a:solidFill>
              </a:rPr>
              <a:t>) 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sp>
        <p:nvSpPr>
          <p:cNvPr id="44" name="Text Box 28"/>
          <p:cNvSpPr txBox="1">
            <a:spLocks noChangeArrowheads="1"/>
          </p:cNvSpPr>
          <p:nvPr/>
        </p:nvSpPr>
        <p:spPr bwMode="auto">
          <a:xfrm>
            <a:off x="2452558" y="5064863"/>
            <a:ext cx="15760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(1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– </a:t>
            </a:r>
            <a:r>
              <a:rPr lang="en-GB" sz="3600" dirty="0">
                <a:solidFill>
                  <a:srgbClr val="0000FF"/>
                </a:solidFill>
              </a:rPr>
              <a:t>(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  </a:t>
            </a:r>
            <a:r>
              <a:rPr lang="en-GB" sz="3600" dirty="0">
                <a:solidFill>
                  <a:srgbClr val="0000FF"/>
                </a:solidFill>
              </a:rPr>
              <a:t>)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2290225" y="5036299"/>
            <a:ext cx="2304000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5075833" y="1705030"/>
            <a:ext cx="325730" cy="697720"/>
            <a:chOff x="7332526" y="4067780"/>
            <a:chExt cx="325730" cy="697720"/>
          </a:xfrm>
        </p:grpSpPr>
        <p:sp>
          <p:nvSpPr>
            <p:cNvPr id="2" name="Rectangle 1"/>
            <p:cNvSpPr/>
            <p:nvPr/>
          </p:nvSpPr>
          <p:spPr>
            <a:xfrm>
              <a:off x="7352186" y="4067780"/>
              <a:ext cx="2888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  <a:endParaRPr lang="en-GB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7332526" y="4396168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3</a:t>
              </a:r>
              <a:endParaRPr lang="en-GB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375353" y="4414950"/>
              <a:ext cx="24072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6664598" y="2443989"/>
            <a:ext cx="325730" cy="697720"/>
            <a:chOff x="7332526" y="4067780"/>
            <a:chExt cx="325730" cy="697720"/>
          </a:xfrm>
        </p:grpSpPr>
        <p:sp>
          <p:nvSpPr>
            <p:cNvPr id="33" name="Rectangle 32"/>
            <p:cNvSpPr/>
            <p:nvPr/>
          </p:nvSpPr>
          <p:spPr>
            <a:xfrm>
              <a:off x="7352186" y="4067780"/>
              <a:ext cx="2888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  <a:endParaRPr lang="en-GB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332526" y="4396168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3</a:t>
              </a:r>
              <a:endParaRPr lang="en-GB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7375353" y="4414950"/>
              <a:ext cx="24072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3652514" y="4427086"/>
            <a:ext cx="325730" cy="697720"/>
            <a:chOff x="7332526" y="4067780"/>
            <a:chExt cx="325730" cy="697720"/>
          </a:xfrm>
        </p:grpSpPr>
        <p:sp>
          <p:nvSpPr>
            <p:cNvPr id="47" name="Rectangle 46"/>
            <p:cNvSpPr/>
            <p:nvPr/>
          </p:nvSpPr>
          <p:spPr>
            <a:xfrm>
              <a:off x="7352186" y="4067780"/>
              <a:ext cx="2888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1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332526" y="4396168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3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7375353" y="4414950"/>
              <a:ext cx="240726" cy="0"/>
            </a:xfrm>
            <a:prstGeom prst="line">
              <a:avLst/>
            </a:pr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3947934" y="4390878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GB" sz="2400" i="1" dirty="0"/>
          </a:p>
        </p:txBody>
      </p:sp>
      <p:grpSp>
        <p:nvGrpSpPr>
          <p:cNvPr id="50" name="Group 49"/>
          <p:cNvGrpSpPr/>
          <p:nvPr/>
        </p:nvGrpSpPr>
        <p:grpSpPr>
          <a:xfrm>
            <a:off x="3402889" y="5093335"/>
            <a:ext cx="325730" cy="697720"/>
            <a:chOff x="7332526" y="4067780"/>
            <a:chExt cx="325730" cy="697720"/>
          </a:xfrm>
        </p:grpSpPr>
        <p:sp>
          <p:nvSpPr>
            <p:cNvPr id="51" name="Rectangle 50"/>
            <p:cNvSpPr/>
            <p:nvPr/>
          </p:nvSpPr>
          <p:spPr>
            <a:xfrm>
              <a:off x="7352186" y="4067780"/>
              <a:ext cx="2888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1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332526" y="4396168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3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7375353" y="4414950"/>
              <a:ext cx="240726" cy="0"/>
            </a:xfrm>
            <a:prstGeom prst="line">
              <a:avLst/>
            </a:pr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5472862" y="4607858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9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5747018" y="4413142"/>
            <a:ext cx="17427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3600" dirty="0">
                <a:solidFill>
                  <a:srgbClr val="0000FF"/>
                </a:solidFill>
              </a:rPr>
              <a:t>(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dirty="0">
                <a:solidFill>
                  <a:srgbClr val="0000FF"/>
                </a:solidFill>
              </a:rPr>
              <a:t>  </a:t>
            </a:r>
            <a:r>
              <a:rPr lang="en-GB" sz="3600" dirty="0">
                <a:solidFill>
                  <a:srgbClr val="0000FF"/>
                </a:solidFill>
              </a:rPr>
              <a:t>) 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5383791" y="5012396"/>
            <a:ext cx="2304000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6746080" y="4403183"/>
            <a:ext cx="325730" cy="697720"/>
            <a:chOff x="7332526" y="4067780"/>
            <a:chExt cx="325730" cy="697720"/>
          </a:xfrm>
        </p:grpSpPr>
        <p:sp>
          <p:nvSpPr>
            <p:cNvPr id="59" name="Rectangle 58"/>
            <p:cNvSpPr/>
            <p:nvPr/>
          </p:nvSpPr>
          <p:spPr>
            <a:xfrm>
              <a:off x="7352186" y="4067780"/>
              <a:ext cx="2888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1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332526" y="4396168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3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7375353" y="4414950"/>
              <a:ext cx="240726" cy="0"/>
            </a:xfrm>
            <a:prstGeom prst="line">
              <a:avLst/>
            </a:pr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Rectangle 61"/>
          <p:cNvSpPr/>
          <p:nvPr/>
        </p:nvSpPr>
        <p:spPr>
          <a:xfrm>
            <a:off x="7041500" y="4366975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GB" sz="2400" i="1" dirty="0"/>
          </a:p>
        </p:txBody>
      </p:sp>
      <p:grpSp>
        <p:nvGrpSpPr>
          <p:cNvPr id="63" name="Group 62"/>
          <p:cNvGrpSpPr/>
          <p:nvPr/>
        </p:nvGrpSpPr>
        <p:grpSpPr>
          <a:xfrm>
            <a:off x="6341812" y="5069432"/>
            <a:ext cx="347014" cy="697720"/>
            <a:chOff x="7311242" y="4067780"/>
            <a:chExt cx="347014" cy="697720"/>
          </a:xfrm>
        </p:grpSpPr>
        <p:sp>
          <p:nvSpPr>
            <p:cNvPr id="64" name="Rectangle 63"/>
            <p:cNvSpPr/>
            <p:nvPr/>
          </p:nvSpPr>
          <p:spPr>
            <a:xfrm>
              <a:off x="7311242" y="4067780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4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332526" y="4396168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3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7375353" y="4414950"/>
              <a:ext cx="240726" cy="0"/>
            </a:xfrm>
            <a:prstGeom prst="line">
              <a:avLst/>
            </a:pr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ext Box 4"/>
          <p:cNvSpPr txBox="1">
            <a:spLocks noChangeArrowheads="1"/>
          </p:cNvSpPr>
          <p:nvPr/>
        </p:nvSpPr>
        <p:spPr bwMode="auto">
          <a:xfrm>
            <a:off x="2492407" y="5886672"/>
            <a:ext cx="17427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3600" dirty="0">
                <a:solidFill>
                  <a:srgbClr val="0000FF"/>
                </a:solidFill>
              </a:rPr>
              <a:t>(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dirty="0">
                <a:solidFill>
                  <a:srgbClr val="0000FF"/>
                </a:solidFill>
              </a:rPr>
              <a:t>  </a:t>
            </a:r>
            <a:r>
              <a:rPr lang="en-GB" sz="3600" dirty="0">
                <a:solidFill>
                  <a:srgbClr val="0000FF"/>
                </a:solidFill>
              </a:rPr>
              <a:t>) 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3491469" y="5876713"/>
            <a:ext cx="325730" cy="697720"/>
            <a:chOff x="7332526" y="4067780"/>
            <a:chExt cx="325730" cy="697720"/>
          </a:xfrm>
        </p:grpSpPr>
        <p:sp>
          <p:nvSpPr>
            <p:cNvPr id="70" name="Rectangle 69"/>
            <p:cNvSpPr/>
            <p:nvPr/>
          </p:nvSpPr>
          <p:spPr>
            <a:xfrm>
              <a:off x="7352186" y="4067780"/>
              <a:ext cx="2888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1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332526" y="4396168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3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7375353" y="4414950"/>
              <a:ext cx="240726" cy="0"/>
            </a:xfrm>
            <a:prstGeom prst="line">
              <a:avLst/>
            </a:pr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2145899" y="6010761"/>
            <a:ext cx="466794" cy="697720"/>
            <a:chOff x="7268175" y="4067780"/>
            <a:chExt cx="466794" cy="697720"/>
          </a:xfrm>
        </p:grpSpPr>
        <p:sp>
          <p:nvSpPr>
            <p:cNvPr id="74" name="Rectangle 73"/>
            <p:cNvSpPr/>
            <p:nvPr/>
          </p:nvSpPr>
          <p:spPr>
            <a:xfrm>
              <a:off x="7268175" y="4067780"/>
              <a:ext cx="4667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27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332526" y="4396168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4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cxnSp>
          <p:nvCxnSpPr>
            <p:cNvPr id="76" name="Straight Connector 75"/>
            <p:cNvCxnSpPr/>
            <p:nvPr/>
          </p:nvCxnSpPr>
          <p:spPr>
            <a:xfrm>
              <a:off x="7375353" y="4414950"/>
              <a:ext cx="240726" cy="0"/>
            </a:xfrm>
            <a:prstGeom prst="line">
              <a:avLst/>
            </a:pr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 Box 28"/>
          <p:cNvSpPr txBox="1">
            <a:spLocks noChangeArrowheads="1"/>
          </p:cNvSpPr>
          <p:nvPr/>
        </p:nvSpPr>
        <p:spPr bwMode="auto">
          <a:xfrm>
            <a:off x="1556478" y="6082622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78" name="Text Box 28"/>
          <p:cNvSpPr txBox="1">
            <a:spLocks noChangeArrowheads="1"/>
          </p:cNvSpPr>
          <p:nvPr/>
        </p:nvSpPr>
        <p:spPr bwMode="auto">
          <a:xfrm>
            <a:off x="4816994" y="4770799"/>
            <a:ext cx="341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780584" y="5839596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GB" sz="2400" i="1" dirty="0"/>
          </a:p>
        </p:txBody>
      </p:sp>
      <p:sp>
        <p:nvSpPr>
          <p:cNvPr id="79" name="Text Box 4"/>
          <p:cNvSpPr txBox="1">
            <a:spLocks noChangeArrowheads="1"/>
          </p:cNvSpPr>
          <p:nvPr/>
        </p:nvSpPr>
        <p:spPr bwMode="auto">
          <a:xfrm>
            <a:off x="303213" y="2996952"/>
            <a:ext cx="29113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Using this formula:</a:t>
            </a:r>
          </a:p>
        </p:txBody>
      </p:sp>
      <p:sp>
        <p:nvSpPr>
          <p:cNvPr id="80" name="Rectangle 2">
            <a:extLst>
              <a:ext uri="{FF2B5EF4-FFF2-40B4-BE49-F238E27FC236}">
                <a16:creationId xmlns:a16="http://schemas.microsoft.com/office/drawing/2014/main" id="{5577F213-2721-4522-B434-BDE0E5A64D79}"/>
              </a:ext>
            </a:extLst>
          </p:cNvPr>
          <p:cNvSpPr txBox="1">
            <a:spLocks noChangeArrowheads="1"/>
          </p:cNvSpPr>
          <p:nvPr/>
        </p:nvSpPr>
        <p:spPr>
          <a:xfrm>
            <a:off x="227528" y="137017"/>
            <a:ext cx="8229600" cy="492664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The sum of a geometric series</a:t>
            </a:r>
            <a:endParaRPr lang="en-GB" sz="2800" dirty="0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F4439D6A-0ED4-4C56-B66C-C4C92A698571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6601B703-960B-4C5B-AD91-D2F93F5B72B3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06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7638" grpId="0"/>
      <p:bldP spid="36" grpId="0"/>
      <p:bldP spid="37" grpId="0"/>
      <p:bldP spid="38" grpId="0"/>
      <p:bldP spid="39" grpId="0"/>
      <p:bldP spid="41" grpId="0"/>
      <p:bldP spid="42" grpId="0"/>
      <p:bldP spid="43" grpId="0"/>
      <p:bldP spid="44" grpId="0"/>
      <p:bldP spid="7" grpId="0"/>
      <p:bldP spid="54" grpId="0"/>
      <p:bldP spid="55" grpId="0"/>
      <p:bldP spid="62" grpId="0"/>
      <p:bldP spid="68" grpId="0"/>
      <p:bldP spid="77" grpId="0"/>
      <p:bldP spid="78" grpId="0"/>
      <p:bldP spid="67" grpId="0"/>
      <p:bldP spid="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Text Box 2"/>
          <p:cNvSpPr txBox="1">
            <a:spLocks noChangeArrowheads="1"/>
          </p:cNvSpPr>
          <p:nvPr/>
        </p:nvSpPr>
        <p:spPr bwMode="auto">
          <a:xfrm>
            <a:off x="251520" y="1445875"/>
            <a:ext cx="8712968" cy="120032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A geometric sequence has first term 5 and common ratio 2. The sum of the first n terms of the sequence is 635. </a:t>
            </a:r>
          </a:p>
          <a:p>
            <a:pPr algn="ctr"/>
            <a:r>
              <a:rPr lang="en-GB" sz="2400" dirty="0"/>
              <a:t>Find n.</a:t>
            </a:r>
          </a:p>
        </p:txBody>
      </p:sp>
      <p:sp>
        <p:nvSpPr>
          <p:cNvPr id="837638" name="Text Box 6"/>
          <p:cNvSpPr txBox="1">
            <a:spLocks noChangeArrowheads="1"/>
          </p:cNvSpPr>
          <p:nvPr/>
        </p:nvSpPr>
        <p:spPr bwMode="auto">
          <a:xfrm>
            <a:off x="338420" y="2672795"/>
            <a:ext cx="71641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The sequence is geometric with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US" sz="2400" dirty="0"/>
              <a:t> = 5 and </a:t>
            </a:r>
            <a:r>
              <a:rPr lang="en-US" sz="2400" i="1" dirty="0">
                <a:latin typeface="Times New Roman" pitchFamily="18" charset="0"/>
              </a:rPr>
              <a:t>r</a:t>
            </a:r>
            <a:r>
              <a:rPr lang="en-US" sz="2400" dirty="0"/>
              <a:t> = 2.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7418885" y="431077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6700168" y="614997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7746428" y="431076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i="1" dirty="0" err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7545534" y="892741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(1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– r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7383201" y="864177"/>
            <a:ext cx="1360198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718717" y="407423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6600"/>
              </a:solidFill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0" y="591343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046260" y="407422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</a:t>
            </a:r>
            <a:r>
              <a:rPr lang="en-GB" sz="2400" i="1" dirty="0" err="1">
                <a:solidFill>
                  <a:srgbClr val="006600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845366" y="869087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(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r – </a:t>
            </a:r>
            <a:r>
              <a:rPr lang="en-GB" sz="2400" dirty="0">
                <a:solidFill>
                  <a:srgbClr val="006600"/>
                </a:solidFill>
              </a:rPr>
              <a:t>1)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683033" y="840523"/>
            <a:ext cx="1360198" cy="0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490804" y="3411318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4537064" y="3227397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</a:t>
            </a:r>
            <a:r>
              <a:rPr lang="en-GB" sz="2400" i="1" dirty="0" err="1">
                <a:solidFill>
                  <a:srgbClr val="006600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4336170" y="3689062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(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r – </a:t>
            </a:r>
            <a:r>
              <a:rPr lang="en-GB" sz="2400" dirty="0">
                <a:solidFill>
                  <a:srgbClr val="006600"/>
                </a:solidFill>
              </a:rPr>
              <a:t>1)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4173837" y="3660498"/>
            <a:ext cx="1360198" cy="0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4236444" y="3212976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6600"/>
              </a:solidFill>
            </a:endParaRPr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3203848" y="4335584"/>
            <a:ext cx="9813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635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4537064" y="4151663"/>
            <a:ext cx="11448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(2</a:t>
            </a:r>
            <a:r>
              <a:rPr lang="en-GB" sz="2400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33" name="Text Box 28"/>
          <p:cNvSpPr txBox="1">
            <a:spLocks noChangeArrowheads="1"/>
          </p:cNvSpPr>
          <p:nvPr/>
        </p:nvSpPr>
        <p:spPr bwMode="auto">
          <a:xfrm>
            <a:off x="4336170" y="4613328"/>
            <a:ext cx="10422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(</a:t>
            </a:r>
            <a:r>
              <a:rPr lang="en-US" sz="2400" dirty="0">
                <a:solidFill>
                  <a:srgbClr val="006600"/>
                </a:solidFill>
              </a:rPr>
              <a:t>2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– </a:t>
            </a:r>
            <a:r>
              <a:rPr lang="en-GB" sz="2400" dirty="0">
                <a:solidFill>
                  <a:srgbClr val="006600"/>
                </a:solidFill>
              </a:rPr>
              <a:t>1)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4173837" y="4584764"/>
            <a:ext cx="1360198" cy="0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4236444" y="4137242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5</a:t>
            </a: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4522868" y="5227832"/>
            <a:ext cx="11448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(2</a:t>
            </a:r>
            <a:r>
              <a:rPr lang="en-GB" sz="2400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4222248" y="5256496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5</a:t>
            </a:r>
          </a:p>
        </p:txBody>
      </p:sp>
      <p:sp>
        <p:nvSpPr>
          <p:cNvPr id="38" name="Text Box 28"/>
          <p:cNvSpPr txBox="1">
            <a:spLocks noChangeArrowheads="1"/>
          </p:cNvSpPr>
          <p:nvPr/>
        </p:nvSpPr>
        <p:spPr bwMode="auto">
          <a:xfrm>
            <a:off x="3275856" y="5211465"/>
            <a:ext cx="9813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635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39E4B53-A4A3-4043-9B55-A061517025E8}"/>
              </a:ext>
            </a:extLst>
          </p:cNvPr>
          <p:cNvSpPr txBox="1">
            <a:spLocks noChangeArrowheads="1"/>
          </p:cNvSpPr>
          <p:nvPr/>
        </p:nvSpPr>
        <p:spPr>
          <a:xfrm>
            <a:off x="227528" y="137017"/>
            <a:ext cx="8229600" cy="492664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The sum of a geometric series</a:t>
            </a:r>
            <a:endParaRPr lang="en-GB" sz="2800" dirty="0"/>
          </a:p>
        </p:txBody>
      </p:sp>
      <p:sp>
        <p:nvSpPr>
          <p:cNvPr id="41" name="Text Box 13">
            <a:extLst>
              <a:ext uri="{FF2B5EF4-FFF2-40B4-BE49-F238E27FC236}">
                <a16:creationId xmlns:a16="http://schemas.microsoft.com/office/drawing/2014/main" id="{A89E1268-92B7-4BB0-A98E-0C9C4B0DB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890" y="5899664"/>
            <a:ext cx="71641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n such that 5</a:t>
            </a:r>
            <a:r>
              <a:rPr lang="en-US" dirty="0">
                <a:solidFill>
                  <a:srgbClr val="006600"/>
                </a:solidFill>
              </a:rPr>
              <a:t>(2</a:t>
            </a:r>
            <a:r>
              <a:rPr lang="en-GB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dirty="0">
                <a:solidFill>
                  <a:srgbClr val="006600"/>
                </a:solidFill>
              </a:rPr>
              <a:t>1</a:t>
            </a:r>
            <a:r>
              <a:rPr lang="en-GB" dirty="0">
                <a:solidFill>
                  <a:srgbClr val="006600"/>
                </a:solidFill>
              </a:rPr>
              <a:t>)</a:t>
            </a:r>
            <a:r>
              <a:rPr lang="en-GB" dirty="0"/>
              <a:t> = 635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36BE6D58-CE4F-49AC-8887-707D383EA6B9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3CFC29A0-2C58-4A12-9698-ADB93BDC4D93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75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7638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68288" y="146050"/>
            <a:ext cx="8875712" cy="557213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200" dirty="0"/>
              <a:t>Using a GDC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268288" y="2324688"/>
            <a:ext cx="8809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a Graphing display calculator to solve the problem</a:t>
            </a:r>
          </a:p>
        </p:txBody>
      </p:sp>
      <p:sp>
        <p:nvSpPr>
          <p:cNvPr id="9" name="Rectangle 8">
            <a:hlinkClick r:id="rId3"/>
            <a:extLst>
              <a:ext uri="{FF2B5EF4-FFF2-40B4-BE49-F238E27FC236}">
                <a16:creationId xmlns:a16="http://schemas.microsoft.com/office/drawing/2014/main" id="{2E69D509-5C68-4505-9F00-199022C1BCA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0CBD4775-0DF8-4980-B1AB-85F96AB21AF0}"/>
              </a:ext>
            </a:extLst>
          </p:cNvPr>
          <p:cNvSpPr/>
          <p:nvPr/>
        </p:nvSpPr>
        <p:spPr>
          <a:xfrm>
            <a:off x="822960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C5D1B8-5065-4183-950D-9D6290286D5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84259" y="3431746"/>
            <a:ext cx="1328079" cy="2971800"/>
          </a:xfrm>
          <a:prstGeom prst="rect">
            <a:avLst/>
          </a:prstGeom>
        </p:spPr>
      </p:pic>
      <p:sp>
        <p:nvSpPr>
          <p:cNvPr id="13" name="Text Box 4">
            <a:extLst>
              <a:ext uri="{FF2B5EF4-FFF2-40B4-BE49-F238E27FC236}">
                <a16:creationId xmlns:a16="http://schemas.microsoft.com/office/drawing/2014/main" id="{76E4C771-C541-494E-817D-FAB704875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9751" y="2929432"/>
            <a:ext cx="28688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Texas Instruments</a:t>
            </a:r>
            <a:endParaRPr lang="en-GB" dirty="0"/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6FCE249E-7C11-413F-9380-5EB4759C2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15" y="703263"/>
            <a:ext cx="8712968" cy="120032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A geometric sequence has first term 5 and common ratio 2. The sum of the first n terms of the sequence is 635. </a:t>
            </a:r>
          </a:p>
          <a:p>
            <a:pPr algn="ctr"/>
            <a:r>
              <a:rPr lang="en-GB" sz="2400" dirty="0"/>
              <a:t>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2400" dirty="0"/>
              <a:t>.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86181341-D25C-4371-B51B-E5E5016E8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15" y="1883903"/>
            <a:ext cx="71641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5</a:t>
            </a:r>
            <a:r>
              <a:rPr lang="en-US" dirty="0">
                <a:solidFill>
                  <a:srgbClr val="006600"/>
                </a:solidFill>
              </a:rPr>
              <a:t>(2</a:t>
            </a:r>
            <a:r>
              <a:rPr lang="en-GB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dirty="0">
                <a:solidFill>
                  <a:srgbClr val="006600"/>
                </a:solidFill>
              </a:rPr>
              <a:t>1</a:t>
            </a:r>
            <a:r>
              <a:rPr lang="en-GB" dirty="0">
                <a:solidFill>
                  <a:srgbClr val="006600"/>
                </a:solidFill>
              </a:rPr>
              <a:t>)</a:t>
            </a:r>
            <a:r>
              <a:rPr lang="en-GB" dirty="0"/>
              <a:t> = 635</a:t>
            </a:r>
          </a:p>
        </p:txBody>
      </p:sp>
    </p:spTree>
    <p:extLst>
      <p:ext uri="{BB962C8B-B14F-4D97-AF65-F5344CB8AC3E}">
        <p14:creationId xmlns:p14="http://schemas.microsoft.com/office/powerpoint/2010/main" val="263431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1600" y="118735"/>
            <a:ext cx="7772400" cy="6604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 dirty="0"/>
              <a:t> </a:t>
            </a: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: TI-84 Plus</a:t>
            </a:r>
            <a:endParaRPr lang="en-GB" sz="4000" cap="none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11600" y="1556792"/>
            <a:ext cx="3452288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Turn on the calculator</a:t>
            </a: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6988D759-FE31-4B35-8E48-D26D89D047D8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E3A34485-560E-4175-A80B-C397A011D54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A2A2AC-53C7-4BC6-84BB-2DF1074E253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17920" y="365760"/>
            <a:ext cx="2629191" cy="5669280"/>
          </a:xfrm>
          <a:prstGeom prst="rect">
            <a:avLst/>
          </a:prstGeom>
        </p:spPr>
      </p:pic>
      <p:sp>
        <p:nvSpPr>
          <p:cNvPr id="13" name="11 Rectángulo">
            <a:extLst>
              <a:ext uri="{FF2B5EF4-FFF2-40B4-BE49-F238E27FC236}">
                <a16:creationId xmlns:a16="http://schemas.microsoft.com/office/drawing/2014/main" id="{E4935ADD-5FEE-4D0F-BA7B-2B2ABF7E6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6522" y="1556792"/>
            <a:ext cx="17145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Y =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4A44DC0-B8D1-437D-9BC4-F46C1C51E73A}"/>
              </a:ext>
            </a:extLst>
          </p:cNvPr>
          <p:cNvSpPr/>
          <p:nvPr/>
        </p:nvSpPr>
        <p:spPr>
          <a:xfrm>
            <a:off x="6555545" y="2405575"/>
            <a:ext cx="360040" cy="14401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4B62B4A1-B56A-4578-B8DF-573591C1A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479" y="779135"/>
            <a:ext cx="40102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</a:p>
          <a:p>
            <a:pPr algn="ctr" eaLnBrk="1" hangingPunct="1"/>
            <a:r>
              <a:rPr lang="en-GB" dirty="0"/>
              <a:t>5</a:t>
            </a:r>
            <a:r>
              <a:rPr lang="en-US" dirty="0">
                <a:solidFill>
                  <a:srgbClr val="006600"/>
                </a:solidFill>
              </a:rPr>
              <a:t>(2</a:t>
            </a:r>
            <a:r>
              <a:rPr lang="en-GB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dirty="0">
                <a:solidFill>
                  <a:srgbClr val="006600"/>
                </a:solidFill>
              </a:rPr>
              <a:t>1</a:t>
            </a:r>
            <a:r>
              <a:rPr lang="en-GB" dirty="0">
                <a:solidFill>
                  <a:srgbClr val="006600"/>
                </a:solidFill>
              </a:rPr>
              <a:t>)</a:t>
            </a:r>
            <a:r>
              <a:rPr lang="en-GB" dirty="0"/>
              <a:t> = 635</a:t>
            </a:r>
          </a:p>
        </p:txBody>
      </p:sp>
    </p:spTree>
    <p:extLst>
      <p:ext uri="{BB962C8B-B14F-4D97-AF65-F5344CB8AC3E}">
        <p14:creationId xmlns:p14="http://schemas.microsoft.com/office/powerpoint/2010/main" val="105803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3" grpId="0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B399F53B-1AAE-4215-9DA5-BDA6FF78F804}" vid="{0DD45F9A-902E-4534-A6C3-0C40942CC5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212</TotalTime>
  <Words>1380</Words>
  <Application>Microsoft Office PowerPoint</Application>
  <PresentationFormat>On-screen Show (4:3)</PresentationFormat>
  <Paragraphs>361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Comic Sans MS</vt:lpstr>
      <vt:lpstr>Eras Light ITC</vt:lpstr>
      <vt:lpstr>Symbol</vt:lpstr>
      <vt:lpstr>Times New Roman</vt:lpstr>
      <vt:lpstr>Wingdings</vt:lpstr>
      <vt:lpstr>Wingdings 2</vt:lpstr>
      <vt:lpstr>Wingdings 3</vt:lpstr>
      <vt:lpstr>Theme1</vt:lpstr>
      <vt:lpstr>Geometric series</vt:lpstr>
      <vt:lpstr>PowerPoint Presentation</vt:lpstr>
      <vt:lpstr>The sum of a geometric series</vt:lpstr>
      <vt:lpstr>PowerPoint Presentation</vt:lpstr>
      <vt:lpstr>PowerPoint Presentation</vt:lpstr>
      <vt:lpstr>PowerPoint Presentation</vt:lpstr>
      <vt:lpstr>PowerPoint Presentation</vt:lpstr>
      <vt:lpstr>Using a GDC</vt:lpstr>
      <vt:lpstr>Using the GDC: TI-84 Plus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 series</dc:title>
  <dc:creator>Mathssupport</dc:creator>
  <cp:lastModifiedBy>Orlando Hurtado</cp:lastModifiedBy>
  <cp:revision>16</cp:revision>
  <dcterms:created xsi:type="dcterms:W3CDTF">2020-03-17T07:28:26Z</dcterms:created>
  <dcterms:modified xsi:type="dcterms:W3CDTF">2023-12-30T08:54:45Z</dcterms:modified>
</cp:coreProperties>
</file>