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72" r:id="rId2"/>
    <p:sldId id="264" r:id="rId3"/>
    <p:sldId id="270" r:id="rId4"/>
    <p:sldId id="266" r:id="rId5"/>
    <p:sldId id="271" r:id="rId6"/>
    <p:sldId id="272" r:id="rId7"/>
    <p:sldId id="273" r:id="rId8"/>
    <p:sldId id="280" r:id="rId9"/>
    <p:sldId id="331" r:id="rId10"/>
    <p:sldId id="332" r:id="rId11"/>
    <p:sldId id="333" r:id="rId12"/>
    <p:sldId id="334" r:id="rId13"/>
    <p:sldId id="335" r:id="rId14"/>
    <p:sldId id="336" r:id="rId15"/>
    <p:sldId id="31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30/12/2023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9E322-3244-4E75-8048-CD0F697968E7}" type="slidenum">
              <a:rPr lang="en-GB"/>
              <a:pPr/>
              <a:t>2</a:t>
            </a:fld>
            <a:endParaRPr lang="en-GB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36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38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89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49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14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5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9E322-3244-4E75-8048-CD0F697968E7}" type="slidenum">
              <a:rPr lang="en-GB"/>
              <a:pPr/>
              <a:t>3</a:t>
            </a:fld>
            <a:endParaRPr lang="en-GB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9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4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0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5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9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6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22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7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2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9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01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10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72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F94A4CB-B18F-4707-BCC1-F757C4E38D32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ED31852-F201-433F-924E-1C52B0161B89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90EC640-BB45-4161-B9E5-09455BCCA55C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284F13B-C6B0-49BE-A142-10C7359AE97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4510FA6-054B-44A2-9CCE-DFDB17D57D33}" type="datetime3">
              <a:rPr lang="en-US" smtClean="0"/>
              <a:t>30 December 2023</a:t>
            </a:fld>
            <a:endParaRPr lang="en-US" dirty="0"/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14E3CCBE-8CCF-4911-9250-FB82D26F0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463550" indent="-463550" algn="l"/>
            <a:r>
              <a:rPr lang="en-US" dirty="0"/>
              <a:t>LO: Calculate the sum of the first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terms in a geometric series</a:t>
            </a:r>
            <a:endParaRPr lang="en-GB" dirty="0"/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C9011A03-65A5-4D1A-85F9-F30B47AD7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/>
          <a:lstStyle/>
          <a:p>
            <a:r>
              <a:rPr lang="en-GB" sz="2800" dirty="0"/>
              <a:t>Geometric series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51ACF38-2411-4FB6-BED1-FA6A99D2B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20040"/>
            <a:ext cx="3015679" cy="5760720"/>
          </a:xfrm>
          <a:prstGeom prst="rect">
            <a:avLst/>
          </a:prstGeom>
        </p:spPr>
      </p:pic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E0DEB81F-32D7-45AE-8747-BB513D8ACC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5A39E05D-7246-4EC6-9162-2EFCDFD9154C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11 Rectángulo">
            <a:extLst>
              <a:ext uri="{FF2B5EF4-FFF2-40B4-BE49-F238E27FC236}">
                <a16:creationId xmlns:a16="http://schemas.microsoft.com/office/drawing/2014/main" id="{CBD26AE2-97A7-4A82-B5DF-CB6E78C41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790A83C5-3256-44F2-8F0C-0470635B1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5" name="11 Rectángulo">
            <a:extLst>
              <a:ext uri="{FF2B5EF4-FFF2-40B4-BE49-F238E27FC236}">
                <a16:creationId xmlns:a16="http://schemas.microsoft.com/office/drawing/2014/main" id="{C8543B4C-C547-42A2-B4BD-8ABE9754F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6" name="11 Rectángulo">
            <a:extLst>
              <a:ext uri="{FF2B5EF4-FFF2-40B4-BE49-F238E27FC236}">
                <a16:creationId xmlns:a16="http://schemas.microsoft.com/office/drawing/2014/main" id="{55235E20-FCC0-462C-9D5B-04C9411FB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7" name="11 Rectángulo">
            <a:extLst>
              <a:ext uri="{FF2B5EF4-FFF2-40B4-BE49-F238E27FC236}">
                <a16:creationId xmlns:a16="http://schemas.microsoft.com/office/drawing/2014/main" id="{656B6C8F-FB00-4A2A-A8DB-7F7DBF02E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56508780-0A25-4069-BFC8-0E30AA01C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43D61B20-FB19-434E-BADC-37BC620B5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61C65EBA-8EEE-4C57-93F6-314640EF8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44ED41F5-9860-4E0C-B487-E36F8A366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447CE6D3-A5AC-4F75-BA8F-CF310C5E7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39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079A6FA-0096-45BF-992A-2748000FD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29184"/>
            <a:ext cx="3044676" cy="5760720"/>
          </a:xfrm>
          <a:prstGeom prst="rect">
            <a:avLst/>
          </a:prstGeom>
        </p:spPr>
      </p:pic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3204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83CD8903-B38E-4078-BF0E-EFE0F1925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4EE8549C-669A-40AE-8ECF-972F0E6A223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3F62A2DA-840E-4EEE-A994-4C38889E57FE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11 Rectángulo">
            <a:extLst>
              <a:ext uri="{FF2B5EF4-FFF2-40B4-BE49-F238E27FC236}">
                <a16:creationId xmlns:a16="http://schemas.microsoft.com/office/drawing/2014/main" id="{E546CDE7-7EDB-4A66-9DBA-8C77455A5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1" name="11 Rectángulo">
            <a:extLst>
              <a:ext uri="{FF2B5EF4-FFF2-40B4-BE49-F238E27FC236}">
                <a16:creationId xmlns:a16="http://schemas.microsoft.com/office/drawing/2014/main" id="{587ABE5D-2DF4-4D67-8FFF-35BA1808E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3435F608-67CD-4E6A-854D-A953B104C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6" name="11 Rectángulo">
            <a:extLst>
              <a:ext uri="{FF2B5EF4-FFF2-40B4-BE49-F238E27FC236}">
                <a16:creationId xmlns:a16="http://schemas.microsoft.com/office/drawing/2014/main" id="{36752238-ECB7-4B20-A128-381934ABE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7" name="11 Rectángulo">
            <a:extLst>
              <a:ext uri="{FF2B5EF4-FFF2-40B4-BE49-F238E27FC236}">
                <a16:creationId xmlns:a16="http://schemas.microsoft.com/office/drawing/2014/main" id="{F1C297EE-5422-4C0E-A7F8-5CAAA2960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E8DA7E6B-822A-4674-8369-752D50796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83CA1A6E-35B8-4DD9-B402-0FC9E80A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01BF464A-A6C6-4181-BB56-9192BAC90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7FC3177B-C3FC-41CC-B8A6-A5C2F252B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5A2C7AD5-3F67-41EF-842C-FC5DDAFF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99C95960-B64D-4EE2-9BC3-9C5A00EC0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3204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11600" y="4752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09D09CD3-3263-46B1-87E4-9A9288069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2A5A8F4-0967-4F78-B43D-5182519CFA8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B1D3F302-D2E9-4E26-8E9A-64B95E49E3D3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83CD624-0A67-4E13-AB61-F559DB8CE8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0040"/>
            <a:ext cx="3025833" cy="5760720"/>
          </a:xfrm>
          <a:prstGeom prst="rect">
            <a:avLst/>
          </a:prstGeom>
        </p:spPr>
      </p:pic>
      <p:sp>
        <p:nvSpPr>
          <p:cNvPr id="18" name="11 Rectángulo">
            <a:extLst>
              <a:ext uri="{FF2B5EF4-FFF2-40B4-BE49-F238E27FC236}">
                <a16:creationId xmlns:a16="http://schemas.microsoft.com/office/drawing/2014/main" id="{2385CCDF-ABCF-4FA5-8717-78EFAE4C7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5472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77A86B-BF33-4B66-ABD8-B0DA7EE1D2ED}"/>
              </a:ext>
            </a:extLst>
          </p:cNvPr>
          <p:cNvSpPr txBox="1"/>
          <p:nvPr/>
        </p:nvSpPr>
        <p:spPr>
          <a:xfrm>
            <a:off x="3781775" y="35472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F0A0B7-997A-4B1C-97B2-7712D46F0BE4}"/>
              </a:ext>
            </a:extLst>
          </p:cNvPr>
          <p:cNvSpPr txBox="1"/>
          <p:nvPr/>
        </p:nvSpPr>
        <p:spPr>
          <a:xfrm>
            <a:off x="4327869" y="35472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214F94EA-BF83-45E8-A742-9FE8CC1A3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3" y="39849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228A0D-89CB-4C73-8AA0-1B4A3640F1ED}"/>
              </a:ext>
            </a:extLst>
          </p:cNvPr>
          <p:cNvSpPr txBox="1"/>
          <p:nvPr/>
        </p:nvSpPr>
        <p:spPr>
          <a:xfrm>
            <a:off x="3812488" y="39849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B43293-6F7D-4D25-AD3A-B373F74CD5AF}"/>
              </a:ext>
            </a:extLst>
          </p:cNvPr>
          <p:cNvSpPr txBox="1"/>
          <p:nvPr/>
        </p:nvSpPr>
        <p:spPr>
          <a:xfrm>
            <a:off x="4358582" y="39849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6BEAD4E9-9E08-4ED1-B6AA-EC087EF50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2" y="43549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368C3A-FBAD-4A48-942E-6B5B4AF5E7A7}"/>
              </a:ext>
            </a:extLst>
          </p:cNvPr>
          <p:cNvSpPr txBox="1"/>
          <p:nvPr/>
        </p:nvSpPr>
        <p:spPr>
          <a:xfrm>
            <a:off x="4605929" y="43255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ADA3E4-1691-4B25-8B9C-F0BBF2A3C892}"/>
              </a:ext>
            </a:extLst>
          </p:cNvPr>
          <p:cNvSpPr txBox="1"/>
          <p:nvPr/>
        </p:nvSpPr>
        <p:spPr>
          <a:xfrm>
            <a:off x="5152023" y="432550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E1319D5A-69B9-4CD8-A742-1D716684A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AC027E61-C06E-4943-8121-4D221743C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CFC3C622-DB62-4255-BECE-CD4946AA1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1AF9F0FE-1235-4E21-B8D0-F387B40A9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A8C32F01-1357-402D-ACBA-907AB2AA4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A8AD7DE5-861D-4B34-BB75-2B7B6B190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E51220EB-BE30-4FDF-B37B-C6BF0ABBF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FAF4CC73-F146-4559-B865-A18394DD8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15FA98D3-282B-4BA8-9E08-64B691CA9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74539F69-89EB-4E0E-951D-3E710A74A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B65231DA-BEC1-4ADD-90FE-0D41E958B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77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F81E6E7-4146-4450-8C03-73738E061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20039"/>
            <a:ext cx="3029926" cy="5760720"/>
          </a:xfrm>
          <a:prstGeom prst="rect">
            <a:avLst/>
          </a:prstGeom>
        </p:spPr>
      </p:pic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398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3204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11600" y="5184000"/>
            <a:ext cx="5181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635 for Y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7D50E498-D8E5-40C6-81ED-FB9DE1CA5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B6F1093-4730-432F-932D-06A2028F5022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38C9296E-0E4C-4EDA-B2B4-8602DF422889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2233F818-FA3C-43AB-8FF3-ED5380DC1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4752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8C52F329-AE28-457C-9117-58A6E041F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5472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4065ED-9E89-405C-B830-6C957F90405B}"/>
              </a:ext>
            </a:extLst>
          </p:cNvPr>
          <p:cNvSpPr txBox="1"/>
          <p:nvPr/>
        </p:nvSpPr>
        <p:spPr>
          <a:xfrm>
            <a:off x="3781775" y="35472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AEEEEF-FDE1-46DD-9714-8A82848FD3D0}"/>
              </a:ext>
            </a:extLst>
          </p:cNvPr>
          <p:cNvSpPr txBox="1"/>
          <p:nvPr/>
        </p:nvSpPr>
        <p:spPr>
          <a:xfrm>
            <a:off x="4327869" y="35472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3C5F7E53-9A12-4A21-8527-69002DC0D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3" y="39849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E591AD4-62C5-458B-8712-566571615063}"/>
              </a:ext>
            </a:extLst>
          </p:cNvPr>
          <p:cNvSpPr txBox="1"/>
          <p:nvPr/>
        </p:nvSpPr>
        <p:spPr>
          <a:xfrm>
            <a:off x="3812488" y="39849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1B79F4F-E372-4E63-9985-1CEE481A9DE8}"/>
              </a:ext>
            </a:extLst>
          </p:cNvPr>
          <p:cNvSpPr txBox="1"/>
          <p:nvPr/>
        </p:nvSpPr>
        <p:spPr>
          <a:xfrm>
            <a:off x="4358582" y="39849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CAA0281C-50D9-4A02-A4ED-4523C1A37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2" y="43549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C4A50C-AB72-4EF5-913D-A5E7A5D73748}"/>
              </a:ext>
            </a:extLst>
          </p:cNvPr>
          <p:cNvSpPr txBox="1"/>
          <p:nvPr/>
        </p:nvSpPr>
        <p:spPr>
          <a:xfrm>
            <a:off x="4605929" y="43255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624E450B-7295-44CD-BCEB-FCB3E91C1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950A6A2E-6C5E-435F-AF59-5FA158885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BBD8FA75-DF08-4DA0-BBB0-12453DC92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D4836750-5D85-45E7-BB91-26E4EB194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3FD12A97-D440-422B-A984-2F2BF47C2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00357E29-898C-4A9D-8A80-5611C304A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37D19F95-9604-4830-8108-8CCC07EB4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6821FD61-3912-4957-BDE0-F4B34FEC1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CE03A52C-A048-403D-BDEC-ACFDC415A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1CA9C7F4-D0A9-439B-BFA9-6DE125683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583942FA-8C34-4F71-945E-BD5F373CD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93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09736" y="1998000"/>
            <a:ext cx="5398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09736" y="5184000"/>
            <a:ext cx="5181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635 for Y</a:t>
            </a:r>
          </a:p>
        </p:txBody>
      </p:sp>
      <p:sp>
        <p:nvSpPr>
          <p:cNvPr id="20" name="11 Rectángulo"/>
          <p:cNvSpPr>
            <a:spLocks noChangeArrowheads="1"/>
          </p:cNvSpPr>
          <p:nvPr/>
        </p:nvSpPr>
        <p:spPr bwMode="auto">
          <a:xfrm>
            <a:off x="111600" y="4752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E0716A74-A55F-4DE7-A655-44E281BDD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2" name="Text Box 9">
            <a:extLst>
              <a:ext uri="{FF2B5EF4-FFF2-40B4-BE49-F238E27FC236}">
                <a16:creationId xmlns:a16="http://schemas.microsoft.com/office/drawing/2014/main" id="{67456571-FBDE-49C0-82AF-C40B42159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866" y="6075332"/>
            <a:ext cx="3102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So,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/>
              <a:t> = 635  </a:t>
            </a:r>
            <a:r>
              <a:rPr lang="en-US" sz="2400" dirty="0">
                <a:sym typeface="Symbol" panose="05050102010706020507" pitchFamily="18" charset="2"/>
              </a:rPr>
              <a:t>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 = 7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C0566098-B035-4106-8C89-C7BC0809DA5B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AFC0E8F0-7BF3-4268-95BD-6186589D5C26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1C80B2-3925-4A88-AAE3-DC03877E8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0040"/>
            <a:ext cx="3040111" cy="5760720"/>
          </a:xfrm>
          <a:prstGeom prst="rect">
            <a:avLst/>
          </a:prstGeom>
        </p:spPr>
      </p:pic>
      <p:sp>
        <p:nvSpPr>
          <p:cNvPr id="18" name="Rectangle 4">
            <a:extLst>
              <a:ext uri="{FF2B5EF4-FFF2-40B4-BE49-F238E27FC236}">
                <a16:creationId xmlns:a16="http://schemas.microsoft.com/office/drawing/2014/main" id="{F6660884-DAB6-4FBA-809D-123E31D8E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E5AB3536-61A7-4266-BD08-7D091B04D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204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BCE7E306-118B-437E-874E-F9805CC6A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5472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2FE293-C3BC-47EA-9F02-78A057B49D30}"/>
              </a:ext>
            </a:extLst>
          </p:cNvPr>
          <p:cNvSpPr txBox="1"/>
          <p:nvPr/>
        </p:nvSpPr>
        <p:spPr>
          <a:xfrm>
            <a:off x="3781775" y="35472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124A693-BB21-4B6F-BB70-47D7B36C0074}"/>
              </a:ext>
            </a:extLst>
          </p:cNvPr>
          <p:cNvSpPr txBox="1"/>
          <p:nvPr/>
        </p:nvSpPr>
        <p:spPr>
          <a:xfrm>
            <a:off x="4327869" y="35472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9A419A8C-D70F-4AD7-B9B7-3D09A3D17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3" y="39849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2001BE-7901-4765-85C4-CE711819D062}"/>
              </a:ext>
            </a:extLst>
          </p:cNvPr>
          <p:cNvSpPr txBox="1"/>
          <p:nvPr/>
        </p:nvSpPr>
        <p:spPr>
          <a:xfrm>
            <a:off x="3812488" y="39849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CEF8C77-A4F2-4B87-9579-3FEA264198EE}"/>
              </a:ext>
            </a:extLst>
          </p:cNvPr>
          <p:cNvSpPr txBox="1"/>
          <p:nvPr/>
        </p:nvSpPr>
        <p:spPr>
          <a:xfrm>
            <a:off x="4358582" y="39849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064E44A6-4AC2-467D-BBAD-700F1A21E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2" y="43549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2914E6-A289-4F94-BF3D-2A1A71619508}"/>
              </a:ext>
            </a:extLst>
          </p:cNvPr>
          <p:cNvSpPr txBox="1"/>
          <p:nvPr/>
        </p:nvSpPr>
        <p:spPr>
          <a:xfrm>
            <a:off x="4605929" y="43255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36DF26A4-479E-4448-A0C9-30B6F5804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DB993CC0-951A-4E51-9E17-3C0FA2856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CFD352AE-3FC7-40B3-A445-DE3D3FE71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EB79F995-84BE-4D97-A8ED-E0B131F9E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63A4F5F8-78DE-4D83-AB3D-56E1DBFB9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55286ED9-2956-42D2-ACB1-87671A166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A3888215-8082-4424-94DB-2C4D84A4D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7FF9CDCF-43E4-4CD0-9AFD-141BE96AD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9A731530-F5E8-4924-AEBD-A76C8ECC1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2" name="11 Rectángulo">
            <a:extLst>
              <a:ext uri="{FF2B5EF4-FFF2-40B4-BE49-F238E27FC236}">
                <a16:creationId xmlns:a16="http://schemas.microsoft.com/office/drawing/2014/main" id="{0C4320A4-88D6-411E-9E4A-F93A741F8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9" name="Text Box 3"/>
          <p:cNvSpPr txBox="1">
            <a:spLocks noChangeArrowheads="1"/>
          </p:cNvSpPr>
          <p:nvPr/>
        </p:nvSpPr>
        <p:spPr bwMode="auto">
          <a:xfrm>
            <a:off x="238320" y="592783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A </a:t>
            </a:r>
            <a:r>
              <a:rPr lang="en-GB" sz="2400" b="1" dirty="0">
                <a:solidFill>
                  <a:srgbClr val="FF6600"/>
                </a:solidFill>
              </a:rPr>
              <a:t>geometric series </a:t>
            </a:r>
            <a:r>
              <a:rPr lang="en-GB" sz="2400" dirty="0"/>
              <a:t>is the addition of successive terms of a geometric sequence. 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2459023" y="1706463"/>
            <a:ext cx="52309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1, 2, 4, 8, 16, …  ,1024 is a sequence</a:t>
            </a:r>
          </a:p>
        </p:txBody>
      </p:sp>
      <p:grpSp>
        <p:nvGrpSpPr>
          <p:cNvPr id="80" name="Group 5"/>
          <p:cNvGrpSpPr>
            <a:grpSpLocks/>
          </p:cNvGrpSpPr>
          <p:nvPr/>
        </p:nvGrpSpPr>
        <p:grpSpPr bwMode="auto">
          <a:xfrm>
            <a:off x="265098" y="2133498"/>
            <a:ext cx="7716839" cy="463549"/>
            <a:chOff x="191" y="1485"/>
            <a:chExt cx="4861" cy="292"/>
          </a:xfrm>
        </p:grpSpPr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91" y="1486"/>
              <a:ext cx="6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/>
                <a:t>while:</a:t>
              </a:r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453" y="1485"/>
              <a:ext cx="35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1 + 2 + 4 + 8 + 16 + … + 1024 is a series.</a:t>
              </a:r>
            </a:p>
          </p:txBody>
        </p:sp>
      </p:grp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265098" y="1412776"/>
            <a:ext cx="21194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For example: 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248199" y="2636912"/>
            <a:ext cx="5080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/>
              <a:t>Sum of a finite geometric series</a:t>
            </a: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1170220" y="422353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650248" y="4267944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2101653" y="4259260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3079181" y="425347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7325912" y="4229521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6138772" y="421873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93" name="Text Box 4"/>
          <p:cNvSpPr txBox="1">
            <a:spLocks noChangeArrowheads="1"/>
          </p:cNvSpPr>
          <p:nvPr/>
        </p:nvSpPr>
        <p:spPr bwMode="auto">
          <a:xfrm>
            <a:off x="4914636" y="421734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1818292" y="4218809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2782294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7074876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5778732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8" name="Text Box 4"/>
          <p:cNvSpPr txBox="1">
            <a:spLocks noChangeArrowheads="1"/>
          </p:cNvSpPr>
          <p:nvPr/>
        </p:nvSpPr>
        <p:spPr bwMode="auto">
          <a:xfrm>
            <a:off x="3834516" y="4232933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101" name="Text Box 5"/>
          <p:cNvSpPr txBox="1">
            <a:spLocks noChangeArrowheads="1"/>
          </p:cNvSpPr>
          <p:nvPr/>
        </p:nvSpPr>
        <p:spPr bwMode="auto">
          <a:xfrm>
            <a:off x="265098" y="3008170"/>
            <a:ext cx="8516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If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is the first term,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dirty="0"/>
              <a:t> is the common ratio and </a:t>
            </a:r>
            <a:r>
              <a:rPr lang="en-GB" sz="2400" i="1" dirty="0">
                <a:latin typeface="Times New Roman" pitchFamily="18" charset="0"/>
              </a:rPr>
              <a:t>n </a:t>
            </a:r>
            <a:r>
              <a:rPr lang="en-GB" sz="2400" dirty="0"/>
              <a:t>is the number of terms in the series,</a:t>
            </a:r>
          </a:p>
        </p:txBody>
      </p:sp>
      <p:sp>
        <p:nvSpPr>
          <p:cNvPr id="102" name="Text Box 6"/>
          <p:cNvSpPr txBox="1">
            <a:spLocks noChangeArrowheads="1"/>
          </p:cNvSpPr>
          <p:nvPr/>
        </p:nvSpPr>
        <p:spPr bwMode="auto">
          <a:xfrm>
            <a:off x="2418237" y="3785880"/>
            <a:ext cx="3092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last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862718" y="3788661"/>
            <a:ext cx="761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The sum of the first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terms can now be written as:</a:t>
            </a:r>
            <a:endParaRPr lang="en-US" sz="2400" dirty="0"/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2413483" y="3788390"/>
            <a:ext cx="3629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second term will be: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2407948" y="3782060"/>
            <a:ext cx="3371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third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2416571" y="3790569"/>
            <a:ext cx="4845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penultimate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7" name="Text Box 6"/>
          <p:cNvSpPr txBox="1">
            <a:spLocks noChangeArrowheads="1"/>
          </p:cNvSpPr>
          <p:nvPr/>
        </p:nvSpPr>
        <p:spPr bwMode="auto">
          <a:xfrm>
            <a:off x="2417669" y="3782831"/>
            <a:ext cx="4868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antepenultimate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8" name="Text Box 4"/>
          <p:cNvSpPr txBox="1">
            <a:spLocks noChangeArrowheads="1"/>
          </p:cNvSpPr>
          <p:nvPr/>
        </p:nvSpPr>
        <p:spPr bwMode="auto">
          <a:xfrm>
            <a:off x="7325912" y="4569152"/>
            <a:ext cx="766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109" name="Text Box 28"/>
          <p:cNvSpPr txBox="1">
            <a:spLocks noChangeArrowheads="1"/>
          </p:cNvSpPr>
          <p:nvPr/>
        </p:nvSpPr>
        <p:spPr bwMode="auto">
          <a:xfrm>
            <a:off x="522148" y="4694622"/>
            <a:ext cx="8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110" name="Text Box 4"/>
          <p:cNvSpPr txBox="1">
            <a:spLocks noChangeArrowheads="1"/>
          </p:cNvSpPr>
          <p:nvPr/>
        </p:nvSpPr>
        <p:spPr bwMode="auto">
          <a:xfrm>
            <a:off x="1170220" y="4685938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111" name="Text Box 4"/>
          <p:cNvSpPr txBox="1">
            <a:spLocks noChangeArrowheads="1"/>
          </p:cNvSpPr>
          <p:nvPr/>
        </p:nvSpPr>
        <p:spPr bwMode="auto">
          <a:xfrm>
            <a:off x="2055830" y="469345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6110896" y="460195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113" name="Text Box 4"/>
          <p:cNvSpPr txBox="1">
            <a:spLocks noChangeArrowheads="1"/>
          </p:cNvSpPr>
          <p:nvPr/>
        </p:nvSpPr>
        <p:spPr bwMode="auto">
          <a:xfrm>
            <a:off x="4876066" y="463249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115" name="Text Box 4"/>
          <p:cNvSpPr txBox="1">
            <a:spLocks noChangeArrowheads="1"/>
          </p:cNvSpPr>
          <p:nvPr/>
        </p:nvSpPr>
        <p:spPr bwMode="auto">
          <a:xfrm>
            <a:off x="7077915" y="4632496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6" name="Text Box 4"/>
          <p:cNvSpPr txBox="1">
            <a:spLocks noChangeArrowheads="1"/>
          </p:cNvSpPr>
          <p:nvPr/>
        </p:nvSpPr>
        <p:spPr bwMode="auto">
          <a:xfrm>
            <a:off x="1832337" y="4696398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7" name="Text Box 4"/>
          <p:cNvSpPr txBox="1">
            <a:spLocks noChangeArrowheads="1"/>
          </p:cNvSpPr>
          <p:nvPr/>
        </p:nvSpPr>
        <p:spPr bwMode="auto">
          <a:xfrm>
            <a:off x="5819188" y="4644092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9" name="Text Box 4"/>
          <p:cNvSpPr txBox="1">
            <a:spLocks noChangeArrowheads="1"/>
          </p:cNvSpPr>
          <p:nvPr/>
        </p:nvSpPr>
        <p:spPr bwMode="auto">
          <a:xfrm>
            <a:off x="3828102" y="4644092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120" name="Text Box 4"/>
          <p:cNvSpPr txBox="1">
            <a:spLocks noChangeArrowheads="1"/>
          </p:cNvSpPr>
          <p:nvPr/>
        </p:nvSpPr>
        <p:spPr bwMode="auto">
          <a:xfrm>
            <a:off x="3097480" y="4619658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3</a:t>
            </a:r>
            <a:endParaRPr lang="en-GB" sz="2400" baseline="30000" dirty="0"/>
          </a:p>
        </p:txBody>
      </p:sp>
      <p:sp>
        <p:nvSpPr>
          <p:cNvPr id="121" name="Text Box 4"/>
          <p:cNvSpPr txBox="1">
            <a:spLocks noChangeArrowheads="1"/>
          </p:cNvSpPr>
          <p:nvPr/>
        </p:nvSpPr>
        <p:spPr bwMode="auto">
          <a:xfrm>
            <a:off x="2781093" y="468897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22" name="Text Box 6"/>
          <p:cNvSpPr txBox="1">
            <a:spLocks noChangeArrowheads="1"/>
          </p:cNvSpPr>
          <p:nvPr/>
        </p:nvSpPr>
        <p:spPr bwMode="auto">
          <a:xfrm>
            <a:off x="1762174" y="5743494"/>
            <a:ext cx="24288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Multiplying by 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4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 Box 6"/>
          <p:cNvSpPr txBox="1">
            <a:spLocks noChangeArrowheads="1"/>
          </p:cNvSpPr>
          <p:nvPr/>
        </p:nvSpPr>
        <p:spPr bwMode="auto">
          <a:xfrm>
            <a:off x="1862629" y="5753371"/>
            <a:ext cx="5929828" cy="50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6600"/>
                </a:solidFill>
              </a:rPr>
              <a:t>Move the lower row 1 place to the right </a:t>
            </a:r>
          </a:p>
        </p:txBody>
      </p:sp>
      <p:sp>
        <p:nvSpPr>
          <p:cNvPr id="126" name="Rectangle 9"/>
          <p:cNvSpPr>
            <a:spLocks noChangeArrowheads="1"/>
          </p:cNvSpPr>
          <p:nvPr/>
        </p:nvSpPr>
        <p:spPr bwMode="auto">
          <a:xfrm>
            <a:off x="1818909" y="5761468"/>
            <a:ext cx="5334000" cy="501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solidFill>
                  <a:srgbClr val="FF6600"/>
                </a:solidFill>
                <a:latin typeface="+mn-lt"/>
              </a:rPr>
              <a:t>Subtracting the expressions gives</a:t>
            </a: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4875589" y="4613057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5819454" y="4642076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+</a:t>
            </a:r>
            <a:endParaRPr lang="en-GB" sz="2400" dirty="0"/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1233130" y="529294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47" name="Text Box 28"/>
          <p:cNvSpPr txBox="1">
            <a:spLocks noChangeArrowheads="1"/>
          </p:cNvSpPr>
          <p:nvPr/>
        </p:nvSpPr>
        <p:spPr bwMode="auto">
          <a:xfrm>
            <a:off x="18092" y="5337363"/>
            <a:ext cx="1322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-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8082988" y="5298940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138561" y="4505857"/>
            <a:ext cx="487460" cy="517537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3176070" y="4446332"/>
            <a:ext cx="470617" cy="513662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965126" y="4463765"/>
            <a:ext cx="486486" cy="498739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14673" y="4446332"/>
            <a:ext cx="504920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7440714" y="4367630"/>
            <a:ext cx="603962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Line 9"/>
          <p:cNvSpPr>
            <a:spLocks noChangeShapeType="1"/>
          </p:cNvSpPr>
          <p:nvPr/>
        </p:nvSpPr>
        <p:spPr bwMode="auto">
          <a:xfrm>
            <a:off x="594279" y="5292949"/>
            <a:ext cx="84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4083284" y="6259858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70" name="Text Box 28"/>
          <p:cNvSpPr txBox="1">
            <a:spLocks noChangeArrowheads="1"/>
          </p:cNvSpPr>
          <p:nvPr/>
        </p:nvSpPr>
        <p:spPr bwMode="auto">
          <a:xfrm>
            <a:off x="2868246" y="6304272"/>
            <a:ext cx="1322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-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71" name="Text Box 4"/>
          <p:cNvSpPr txBox="1">
            <a:spLocks noChangeArrowheads="1"/>
          </p:cNvSpPr>
          <p:nvPr/>
        </p:nvSpPr>
        <p:spPr bwMode="auto">
          <a:xfrm>
            <a:off x="4568150" y="6259857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2918F9B4-6CC4-4B93-9583-2F7ACA501799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C7853C2-1219-4DE7-9B3F-29E315D46B52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FFCF8AF1-CECB-45D4-8909-40D1DA9967FB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10052 0.00116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46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09844 0.00208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93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11389 0.00254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4" y="116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1285 0.00324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2" y="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19948 0.00023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0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13455 -0.00972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-486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13976 -0.00209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79" y="-116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12361 -0.00208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81" y="-116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0.12118 -0.00232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9" y="-116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0.11007 0.00602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301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101" grpId="0"/>
      <p:bldP spid="102" grpId="0"/>
      <p:bldP spid="102" grpId="1"/>
      <p:bldP spid="103" grpId="0"/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10" grpId="0"/>
      <p:bldP spid="110" grpId="1"/>
      <p:bldP spid="111" grpId="0"/>
      <p:bldP spid="111" grpId="1"/>
      <p:bldP spid="112" grpId="0"/>
      <p:bldP spid="112" grpId="1"/>
      <p:bldP spid="113" grpId="0"/>
      <p:bldP spid="113" grpId="1"/>
      <p:bldP spid="115" grpId="0"/>
      <p:bldP spid="115" grpId="1"/>
      <p:bldP spid="116" grpId="0"/>
      <p:bldP spid="116" grpId="1"/>
      <p:bldP spid="117" grpId="0"/>
      <p:bldP spid="117" grpId="1"/>
      <p:bldP spid="119" grpId="0"/>
      <p:bldP spid="120" grpId="0"/>
      <p:bldP spid="120" grpId="1"/>
      <p:bldP spid="120" grpId="2"/>
      <p:bldP spid="121" grpId="0"/>
      <p:bldP spid="121" grpId="1"/>
      <p:bldP spid="121" grpId="2"/>
      <p:bldP spid="122" grpId="0"/>
      <p:bldP spid="122" grpId="1"/>
      <p:bldP spid="123" grpId="0"/>
      <p:bldP spid="123" grpId="1"/>
      <p:bldP spid="126" grpId="0"/>
      <p:bldP spid="44" grpId="0"/>
      <p:bldP spid="45" grpId="0"/>
      <p:bldP spid="46" grpId="0"/>
      <p:bldP spid="47" grpId="0"/>
      <p:bldP spid="50" grpId="0"/>
      <p:bldP spid="64" grpId="0" animBg="1"/>
      <p:bldP spid="69" grpId="0"/>
      <p:bldP spid="70" grpId="0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16"/>
          <p:cNvSpPr>
            <a:spLocks noChangeArrowheads="1"/>
          </p:cNvSpPr>
          <p:nvPr/>
        </p:nvSpPr>
        <p:spPr bwMode="auto">
          <a:xfrm>
            <a:off x="4600342" y="5780610"/>
            <a:ext cx="3114235" cy="9406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91" name="Rectangle 16"/>
          <p:cNvSpPr>
            <a:spLocks noChangeArrowheads="1"/>
          </p:cNvSpPr>
          <p:nvPr/>
        </p:nvSpPr>
        <p:spPr bwMode="auto">
          <a:xfrm>
            <a:off x="2897925" y="1640010"/>
            <a:ext cx="3114235" cy="101124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7528" y="137017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sum of a geometric series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3961666" y="57128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0" name="Text Box 28"/>
          <p:cNvSpPr txBox="1">
            <a:spLocks noChangeArrowheads="1"/>
          </p:cNvSpPr>
          <p:nvPr/>
        </p:nvSpPr>
        <p:spPr bwMode="auto">
          <a:xfrm>
            <a:off x="2746628" y="600897"/>
            <a:ext cx="1374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–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4446532" y="571279"/>
            <a:ext cx="94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3956425" y="1104954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5" name="Text Box 28"/>
          <p:cNvSpPr txBox="1">
            <a:spLocks noChangeArrowheads="1"/>
          </p:cNvSpPr>
          <p:nvPr/>
        </p:nvSpPr>
        <p:spPr bwMode="auto">
          <a:xfrm>
            <a:off x="2515796" y="1149368"/>
            <a:ext cx="1553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(1</a:t>
            </a:r>
            <a:r>
              <a:rPr lang="en-GB" sz="2400" i="1" dirty="0">
                <a:latin typeface="Times New Roman" pitchFamily="18" charset="0"/>
              </a:rPr>
              <a:t> – r</a:t>
            </a:r>
            <a:r>
              <a:rPr lang="en-GB" sz="2400" dirty="0"/>
              <a:t>) =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4283968" y="1104953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(1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3942777" y="169704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3224060" y="1880960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4270320" y="1697039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(1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90" name="Text Box 28"/>
          <p:cNvSpPr txBox="1">
            <a:spLocks noChangeArrowheads="1"/>
          </p:cNvSpPr>
          <p:nvPr/>
        </p:nvSpPr>
        <p:spPr bwMode="auto">
          <a:xfrm>
            <a:off x="4069426" y="2158704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(1</a:t>
            </a:r>
            <a:r>
              <a:rPr lang="en-GB" sz="2400" i="1" dirty="0">
                <a:latin typeface="Times New Roman" pitchFamily="18" charset="0"/>
              </a:rPr>
              <a:t> – r</a:t>
            </a:r>
            <a:r>
              <a:rPr lang="en-GB" sz="2400" dirty="0"/>
              <a:t>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07093" y="2130140"/>
            <a:ext cx="136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5695738" y="5738995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93" name="Text Box 28"/>
          <p:cNvSpPr txBox="1">
            <a:spLocks noChangeArrowheads="1"/>
          </p:cNvSpPr>
          <p:nvPr/>
        </p:nvSpPr>
        <p:spPr bwMode="auto">
          <a:xfrm>
            <a:off x="4977021" y="5922915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6023281" y="5738994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US" sz="2400" dirty="0"/>
              <a:t>1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95" name="Text Box 28"/>
          <p:cNvSpPr txBox="1">
            <a:spLocks noChangeArrowheads="1"/>
          </p:cNvSpPr>
          <p:nvPr/>
        </p:nvSpPr>
        <p:spPr bwMode="auto">
          <a:xfrm>
            <a:off x="5822387" y="6200659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r – </a:t>
            </a:r>
            <a:r>
              <a:rPr lang="en-GB" sz="2400" dirty="0"/>
              <a:t>1)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5660054" y="6172095"/>
            <a:ext cx="136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4"/>
          <p:cNvSpPr>
            <a:spLocks noChangeArrowheads="1"/>
          </p:cNvSpPr>
          <p:nvPr/>
        </p:nvSpPr>
        <p:spPr bwMode="auto">
          <a:xfrm>
            <a:off x="423774" y="2566993"/>
            <a:ext cx="7892641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latin typeface="Comic Sans MS" panose="030F0702030302020204" pitchFamily="66" charset="0"/>
              </a:rPr>
              <a:t>This formula gives a negative denominator if </a:t>
            </a:r>
            <a:r>
              <a:rPr lang="en-US" sz="2600" i="1" dirty="0"/>
              <a:t>r</a:t>
            </a:r>
            <a:r>
              <a:rPr lang="en-US" sz="2600" dirty="0"/>
              <a:t>  &gt;  1</a:t>
            </a:r>
          </a:p>
        </p:txBody>
      </p:sp>
      <p:sp>
        <p:nvSpPr>
          <p:cNvPr id="100" name="Rectangle 38"/>
          <p:cNvSpPr>
            <a:spLocks noChangeArrowheads="1"/>
          </p:cNvSpPr>
          <p:nvPr/>
        </p:nvSpPr>
        <p:spPr bwMode="auto">
          <a:xfrm>
            <a:off x="291387" y="2950263"/>
            <a:ext cx="8852613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latin typeface="Comic Sans MS" panose="030F0702030302020204" pitchFamily="66" charset="0"/>
              </a:rPr>
              <a:t>We are going to look for a formula that give us a positive value, we can subtract the first row from the second one</a:t>
            </a:r>
            <a:endParaRPr lang="en-US" sz="2600" dirty="0"/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5715000" y="612727"/>
            <a:ext cx="3429000" cy="398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Removing the common factor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28" name="Rectangle 38"/>
          <p:cNvSpPr>
            <a:spLocks noChangeArrowheads="1"/>
          </p:cNvSpPr>
          <p:nvPr/>
        </p:nvSpPr>
        <p:spPr bwMode="auto">
          <a:xfrm>
            <a:off x="5686441" y="1091969"/>
            <a:ext cx="34290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Making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S</a:t>
            </a:r>
            <a:r>
              <a:rPr lang="en-US" sz="1800" i="1" baseline="-25000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 the subject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170220" y="384369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650248" y="3888113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101653" y="3879429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079181" y="3873646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325912" y="384969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6138772" y="3838906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914636" y="3837516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818292" y="3838978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2782294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074876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5778732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3834516" y="3853102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8225278" y="4243228"/>
            <a:ext cx="766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522148" y="4314791"/>
            <a:ext cx="8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2055919" y="4262838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3099706" y="422851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7299304" y="423559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6147585" y="4267713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8008889" y="426771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2804469" y="427293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5819188" y="426426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3828102" y="4264261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4915559" y="4207701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63" name="Text Box 33"/>
          <p:cNvSpPr txBox="1">
            <a:spLocks noChangeArrowheads="1"/>
          </p:cNvSpPr>
          <p:nvPr/>
        </p:nvSpPr>
        <p:spPr bwMode="auto">
          <a:xfrm>
            <a:off x="7060133" y="4262540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+</a:t>
            </a:r>
            <a:endParaRPr lang="en-GB" sz="2400" dirty="0"/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1098212" y="4913118"/>
            <a:ext cx="5437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65" name="Text Box 28"/>
          <p:cNvSpPr txBox="1">
            <a:spLocks noChangeArrowheads="1"/>
          </p:cNvSpPr>
          <p:nvPr/>
        </p:nvSpPr>
        <p:spPr bwMode="auto">
          <a:xfrm>
            <a:off x="18092" y="4957532"/>
            <a:ext cx="1154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-S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8082988" y="4919109"/>
            <a:ext cx="9396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2138561" y="4126026"/>
            <a:ext cx="487460" cy="517537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176070" y="4066501"/>
            <a:ext cx="470617" cy="513662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965126" y="4083934"/>
            <a:ext cx="486486" cy="498739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6214673" y="4066501"/>
            <a:ext cx="504920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7440714" y="3987799"/>
            <a:ext cx="603962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Line 9"/>
          <p:cNvSpPr>
            <a:spLocks noChangeShapeType="1"/>
          </p:cNvSpPr>
          <p:nvPr/>
        </p:nvSpPr>
        <p:spPr bwMode="auto">
          <a:xfrm>
            <a:off x="594279" y="4913118"/>
            <a:ext cx="84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5677546" y="5217346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4114069" y="5246964"/>
            <a:ext cx="1571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dirty="0"/>
              <a:t>1) =</a:t>
            </a: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5977671" y="5238357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i="1" baseline="30000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US" sz="2400" dirty="0"/>
              <a:t>1</a:t>
            </a:r>
            <a:r>
              <a:rPr lang="en-GB" sz="2400" dirty="0"/>
              <a:t>)</a:t>
            </a:r>
            <a:r>
              <a:rPr lang="en-GB" sz="2400" i="1" dirty="0">
                <a:latin typeface="Times New Roman" pitchFamily="18" charset="0"/>
              </a:rPr>
              <a:t> </a:t>
            </a:r>
            <a:endParaRPr lang="en-GB" sz="2400" baseline="30000" dirty="0"/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1215645" y="5542080"/>
            <a:ext cx="6639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607" y="5571697"/>
            <a:ext cx="12057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–S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1929797" y="5542079"/>
            <a:ext cx="671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baseline="300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092B8C2-C2D3-4C95-80B6-268C44DEC214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A7D029C-9DB9-4A6F-BF39-BD8A96DD5A25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30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1" grpId="0" animBg="1"/>
      <p:bldP spid="73" grpId="0"/>
      <p:bldP spid="80" grpId="0"/>
      <p:bldP spid="82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9" grpId="0"/>
      <p:bldP spid="10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62" grpId="0"/>
      <p:bldP spid="63" grpId="0"/>
      <p:bldP spid="64" grpId="0"/>
      <p:bldP spid="65" grpId="0"/>
      <p:bldP spid="66" grpId="0"/>
      <p:bldP spid="72" grpId="0" animBg="1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the sum of the first 12 terms of the geometric series</a:t>
            </a:r>
          </a:p>
          <a:p>
            <a:pPr algn="ctr"/>
            <a:r>
              <a:rPr lang="en-GB" sz="2400" dirty="0"/>
              <a:t>2 + 6 + 18 + 54 + …</a:t>
            </a:r>
          </a:p>
        </p:txBody>
      </p:sp>
      <p:sp>
        <p:nvSpPr>
          <p:cNvPr id="837636" name="Text Box 4"/>
          <p:cNvSpPr txBox="1">
            <a:spLocks noChangeArrowheads="1"/>
          </p:cNvSpPr>
          <p:nvPr/>
        </p:nvSpPr>
        <p:spPr bwMode="auto">
          <a:xfrm>
            <a:off x="303213" y="3158228"/>
            <a:ext cx="39901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Because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/>
              <a:t>  &gt;  1 we can use: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399824"/>
            <a:ext cx="75216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This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2,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3and 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/>
              <a:t> = 12.</a:t>
            </a:r>
          </a:p>
        </p:txBody>
      </p:sp>
      <p:sp>
        <p:nvSpPr>
          <p:cNvPr id="837641" name="Text Box 9"/>
          <p:cNvSpPr txBox="1">
            <a:spLocks noChangeArrowheads="1"/>
          </p:cNvSpPr>
          <p:nvPr/>
        </p:nvSpPr>
        <p:spPr bwMode="auto">
          <a:xfrm>
            <a:off x="3541713" y="5996136"/>
            <a:ext cx="16001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dirty="0">
                <a:solidFill>
                  <a:srgbClr val="FF6600"/>
                </a:solidFill>
              </a:rPr>
              <a:t>531 440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490804" y="3714445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537064" y="3530524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336170" y="3992189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173837" y="3963625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236444" y="351610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490804" y="4638711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537064" y="4454790"/>
            <a:ext cx="1247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(3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12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336170" y="4916455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US" sz="2400" dirty="0">
                <a:solidFill>
                  <a:srgbClr val="006600"/>
                </a:solidFill>
              </a:rPr>
              <a:t>3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173837" y="4887891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236444" y="444036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6EB0CE83-F539-4D8A-BF3E-0BC0517AB46D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81D51DDB-6AD6-47CA-AC8A-0339B93A240D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ED265B8-E787-41FA-9C66-1A916A311D15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6" grpId="0"/>
      <p:bldP spid="837638" grpId="0"/>
      <p:bldP spid="837641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86177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the sum of the first 10 terms of the geometric series</a:t>
            </a:r>
          </a:p>
          <a:p>
            <a:pPr algn="ctr"/>
            <a:r>
              <a:rPr lang="en-US" sz="2400" dirty="0"/>
              <a:t>4  - 2 + 1 + </a:t>
            </a:r>
            <a:r>
              <a:rPr lang="en-GB" sz="2400" dirty="0"/>
              <a:t>…</a:t>
            </a:r>
          </a:p>
        </p:txBody>
      </p:sp>
      <p:sp>
        <p:nvSpPr>
          <p:cNvPr id="837636" name="Text Box 4"/>
          <p:cNvSpPr txBox="1">
            <a:spLocks noChangeArrowheads="1"/>
          </p:cNvSpPr>
          <p:nvPr/>
        </p:nvSpPr>
        <p:spPr bwMode="auto">
          <a:xfrm>
            <a:off x="303213" y="3158228"/>
            <a:ext cx="38715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Because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/>
              <a:t>  &lt;  1 we can use: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399824"/>
            <a:ext cx="8005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This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4,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-0.5 and 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/>
              <a:t> = 10.</a:t>
            </a:r>
          </a:p>
        </p:txBody>
      </p:sp>
      <p:sp>
        <p:nvSpPr>
          <p:cNvPr id="837641" name="Text Box 9"/>
          <p:cNvSpPr txBox="1">
            <a:spLocks noChangeArrowheads="1"/>
          </p:cNvSpPr>
          <p:nvPr/>
        </p:nvSpPr>
        <p:spPr bwMode="auto">
          <a:xfrm>
            <a:off x="3541713" y="5996136"/>
            <a:ext cx="1260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dirty="0">
                <a:solidFill>
                  <a:srgbClr val="FF6600"/>
                </a:solidFill>
              </a:rPr>
              <a:t>2.664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209521" y="3491621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3490804" y="3675541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537064" y="3491620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4336170" y="3953285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173837" y="3924721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260817" y="463356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3488713" y="478892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4534973" y="4605006"/>
            <a:ext cx="1967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0.5)</a:t>
            </a:r>
            <a:r>
              <a:rPr lang="en-GB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4334079" y="5066671"/>
            <a:ext cx="17620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0.5))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171746" y="5038107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id="{F3F5BAC1-5A74-408B-8AA5-E35FE50F2A75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DF641617-0718-48F9-ACB7-B1887FAB1C1D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4462CBE-F248-4595-90C2-A55C63CFBE0D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40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6" grpId="0"/>
      <p:bldP spid="837638" grpId="0"/>
      <p:bldP spid="837641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95410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a formula for the first n terms of </a:t>
            </a:r>
          </a:p>
          <a:p>
            <a:pPr marL="457200" indent="-457200" algn="ctr">
              <a:buAutoNum type="arabicPlain" startAt="9"/>
            </a:pPr>
            <a:r>
              <a:rPr lang="en-US" sz="2400" dirty="0"/>
              <a:t>- 3 + 1 -     </a:t>
            </a:r>
            <a:r>
              <a:rPr lang="en-GB" sz="2400" dirty="0"/>
              <a:t>…</a:t>
            </a:r>
          </a:p>
          <a:p>
            <a:pPr marL="457200" indent="-457200" algn="ctr">
              <a:buAutoNum type="arabicPlain" startAt="9"/>
            </a:pPr>
            <a:endParaRPr lang="en-GB" sz="800" dirty="0"/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535287"/>
            <a:ext cx="65053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The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9 and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- 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2328000" y="348981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1609283" y="367373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2655543" y="348981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2454649" y="395147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292316" y="3922913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379296" y="4631761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1607192" y="4787119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2653452" y="4437045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2452558" y="5064863"/>
            <a:ext cx="15760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  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2290225" y="5036299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5075833" y="1705030"/>
            <a:ext cx="325730" cy="697720"/>
            <a:chOff x="7332526" y="4067780"/>
            <a:chExt cx="325730" cy="697720"/>
          </a:xfrm>
        </p:grpSpPr>
        <p:sp>
          <p:nvSpPr>
            <p:cNvPr id="2" name="Rectangle 1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  <a:endParaRPr lang="en-GB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  <a:endParaRPr lang="en-GB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664598" y="2443989"/>
            <a:ext cx="325730" cy="697720"/>
            <a:chOff x="7332526" y="4067780"/>
            <a:chExt cx="325730" cy="697720"/>
          </a:xfrm>
        </p:grpSpPr>
        <p:sp>
          <p:nvSpPr>
            <p:cNvPr id="33" name="Rectangle 32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  <a:endParaRPr lang="en-GB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  <a:endParaRPr lang="en-GB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652514" y="4427086"/>
            <a:ext cx="325730" cy="697720"/>
            <a:chOff x="7332526" y="4067780"/>
            <a:chExt cx="325730" cy="697720"/>
          </a:xfrm>
        </p:grpSpPr>
        <p:sp>
          <p:nvSpPr>
            <p:cNvPr id="47" name="Rectangle 46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3947934" y="4390878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grpSp>
        <p:nvGrpSpPr>
          <p:cNvPr id="50" name="Group 49"/>
          <p:cNvGrpSpPr/>
          <p:nvPr/>
        </p:nvGrpSpPr>
        <p:grpSpPr>
          <a:xfrm>
            <a:off x="3402889" y="5093335"/>
            <a:ext cx="325730" cy="697720"/>
            <a:chOff x="7332526" y="4067780"/>
            <a:chExt cx="325730" cy="697720"/>
          </a:xfrm>
        </p:grpSpPr>
        <p:sp>
          <p:nvSpPr>
            <p:cNvPr id="51" name="Rectangle 50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5472862" y="4607858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5747018" y="4413142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5383791" y="5012396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6746080" y="4403183"/>
            <a:ext cx="325730" cy="697720"/>
            <a:chOff x="7332526" y="4067780"/>
            <a:chExt cx="325730" cy="697720"/>
          </a:xfrm>
        </p:grpSpPr>
        <p:sp>
          <p:nvSpPr>
            <p:cNvPr id="59" name="Rectangle 58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7041500" y="4366975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grpSp>
        <p:nvGrpSpPr>
          <p:cNvPr id="63" name="Group 62"/>
          <p:cNvGrpSpPr/>
          <p:nvPr/>
        </p:nvGrpSpPr>
        <p:grpSpPr>
          <a:xfrm>
            <a:off x="6341812" y="5069432"/>
            <a:ext cx="347014" cy="697720"/>
            <a:chOff x="7311242" y="4067780"/>
            <a:chExt cx="347014" cy="697720"/>
          </a:xfrm>
        </p:grpSpPr>
        <p:sp>
          <p:nvSpPr>
            <p:cNvPr id="64" name="Rectangle 63"/>
            <p:cNvSpPr/>
            <p:nvPr/>
          </p:nvSpPr>
          <p:spPr>
            <a:xfrm>
              <a:off x="7311242" y="4067780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4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2492407" y="5886672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491469" y="5876713"/>
            <a:ext cx="325730" cy="697720"/>
            <a:chOff x="7332526" y="4067780"/>
            <a:chExt cx="325730" cy="697720"/>
          </a:xfrm>
        </p:grpSpPr>
        <p:sp>
          <p:nvSpPr>
            <p:cNvPr id="70" name="Rectangle 69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2145899" y="6010761"/>
            <a:ext cx="466794" cy="697720"/>
            <a:chOff x="7268175" y="4067780"/>
            <a:chExt cx="466794" cy="697720"/>
          </a:xfrm>
        </p:grpSpPr>
        <p:sp>
          <p:nvSpPr>
            <p:cNvPr id="74" name="Rectangle 73"/>
            <p:cNvSpPr/>
            <p:nvPr/>
          </p:nvSpPr>
          <p:spPr>
            <a:xfrm>
              <a:off x="7268175" y="4067780"/>
              <a:ext cx="4667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27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4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1556478" y="6082622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4816994" y="4770799"/>
            <a:ext cx="341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780584" y="5839596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3213" y="2996952"/>
            <a:ext cx="29113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Using this formula:</a:t>
            </a:r>
          </a:p>
        </p:txBody>
      </p:sp>
      <p:sp>
        <p:nvSpPr>
          <p:cNvPr id="80" name="Rectangle 2">
            <a:extLst>
              <a:ext uri="{FF2B5EF4-FFF2-40B4-BE49-F238E27FC236}">
                <a16:creationId xmlns:a16="http://schemas.microsoft.com/office/drawing/2014/main" id="{5577F213-2721-4522-B434-BDE0E5A64D79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F4439D6A-0ED4-4C56-B66C-C4C92A698571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6601B703-960B-4C5B-AD91-D2F93F5B72B3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06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8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7" grpId="0"/>
      <p:bldP spid="54" grpId="0"/>
      <p:bldP spid="55" grpId="0"/>
      <p:bldP spid="62" grpId="0"/>
      <p:bldP spid="68" grpId="0"/>
      <p:bldP spid="77" grpId="0"/>
      <p:bldP spid="78" grpId="0"/>
      <p:bldP spid="67" grpId="0"/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A geometric sequence has first term 5 and common ratio 2. The sum of the first n terms of the sequence is 635. </a:t>
            </a:r>
          </a:p>
          <a:p>
            <a:pPr algn="ctr"/>
            <a:r>
              <a:rPr lang="en-GB" sz="2400" dirty="0"/>
              <a:t>Find n.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38420" y="2672795"/>
            <a:ext cx="71641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The sequence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5 and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2.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490804" y="3411318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537064" y="3227397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336170" y="3689062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173837" y="3660498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236444" y="3212976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203848" y="4335584"/>
            <a:ext cx="981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635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537064" y="4151663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(2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336170" y="4613328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US" sz="2400" dirty="0">
                <a:solidFill>
                  <a:srgbClr val="006600"/>
                </a:solidFill>
              </a:rPr>
              <a:t>2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173837" y="4584764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236444" y="4137242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522868" y="5227832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(2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4222248" y="5256496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3275856" y="5211465"/>
            <a:ext cx="981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635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239E4B53-A4A3-4043-9B55-A061517025E8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A89E1268-92B7-4BB0-A98E-0C9C4B0DB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890" y="5899664"/>
            <a:ext cx="7164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n such that 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36BE6D58-CE4F-49AC-8887-707D383EA6B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CFC29A0-2C58-4A12-9698-ADB93BDC4D93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5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8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3524" y="3429000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68288" y="2324688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a Graphing display calculator to solve the problem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3524" y="2922221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6FCE249E-7C11-413F-9380-5EB4759C2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15" y="703263"/>
            <a:ext cx="8712968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A geometric sequence has first term 5 and common ratio 2. The sum of the first n terms of the sequence is 635. </a:t>
            </a:r>
          </a:p>
          <a:p>
            <a:pPr algn="ctr"/>
            <a:r>
              <a:rPr lang="en-GB" sz="2400" dirty="0"/>
              <a:t>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.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86181341-D25C-4371-B51B-E5E5016E8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15" y="1883903"/>
            <a:ext cx="7164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5A498D-E824-4D76-AD24-A3D0D25B3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20040"/>
            <a:ext cx="3015226" cy="5760720"/>
          </a:xfrm>
          <a:prstGeom prst="rect">
            <a:avLst/>
          </a:prstGeom>
        </p:spPr>
      </p:pic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615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88375" y="1050226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B0B93E28-A4FE-4469-A97C-E810552708AA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2D4602AB-8E57-4FD5-82D9-721DF70EC5F6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210</TotalTime>
  <Words>1269</Words>
  <Application>Microsoft Office PowerPoint</Application>
  <PresentationFormat>On-screen Show (4:3)</PresentationFormat>
  <Paragraphs>350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Comic Sans MS</vt:lpstr>
      <vt:lpstr>Eras Light ITC</vt:lpstr>
      <vt:lpstr>Symbol</vt:lpstr>
      <vt:lpstr>Times New Roman</vt:lpstr>
      <vt:lpstr>Wingdings</vt:lpstr>
      <vt:lpstr>Wingdings 2</vt:lpstr>
      <vt:lpstr>Wingdings 3</vt:lpstr>
      <vt:lpstr>Theme1</vt:lpstr>
      <vt:lpstr>Geometric series</vt:lpstr>
      <vt:lpstr>PowerPoint Presentation</vt:lpstr>
      <vt:lpstr>The sum of a geometric series</vt:lpstr>
      <vt:lpstr>PowerPoint Presentation</vt:lpstr>
      <vt:lpstr>PowerPoint Presentation</vt:lpstr>
      <vt:lpstr>PowerPoint Presentation</vt:lpstr>
      <vt:lpstr>PowerPoint Presentation</vt:lpstr>
      <vt:lpstr>Using a GDC</vt:lpstr>
      <vt:lpstr>Using the GDC - Casio</vt:lpstr>
      <vt:lpstr>Using the GDC - Casio</vt:lpstr>
      <vt:lpstr>Using the GDC - Casio</vt:lpstr>
      <vt:lpstr>Using the GDC - Casio</vt:lpstr>
      <vt:lpstr>Using the GDC - Casio</vt:lpstr>
      <vt:lpstr>Using the GDC - Casio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series</dc:title>
  <dc:creator>Mathssupport</dc:creator>
  <cp:lastModifiedBy>Orlando Hurtado</cp:lastModifiedBy>
  <cp:revision>16</cp:revision>
  <dcterms:created xsi:type="dcterms:W3CDTF">2020-03-17T07:28:26Z</dcterms:created>
  <dcterms:modified xsi:type="dcterms:W3CDTF">2023-12-30T08:53:24Z</dcterms:modified>
</cp:coreProperties>
</file>