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256" r:id="rId2"/>
    <p:sldId id="335" r:id="rId3"/>
    <p:sldId id="258" r:id="rId4"/>
    <p:sldId id="317" r:id="rId5"/>
    <p:sldId id="316" r:id="rId6"/>
    <p:sldId id="260" r:id="rId7"/>
    <p:sldId id="324" r:id="rId8"/>
    <p:sldId id="262" r:id="rId9"/>
    <p:sldId id="333" r:id="rId10"/>
    <p:sldId id="319" r:id="rId11"/>
    <p:sldId id="320" r:id="rId12"/>
    <p:sldId id="321" r:id="rId13"/>
    <p:sldId id="322" r:id="rId14"/>
    <p:sldId id="323" r:id="rId15"/>
    <p:sldId id="334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006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3" d="100"/>
          <a:sy n="33" d="100"/>
        </p:scale>
        <p:origin x="864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F5900B-85ED-4A97-B5F5-32E016796A76}" type="datetimeFigureOut">
              <a:rPr lang="en-GB" smtClean="0"/>
              <a:pPr/>
              <a:t>30/12/2023</a:t>
            </a:fld>
            <a:endParaRPr lang="en-GB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655D8-18C4-4C0F-BF05-26F08F81522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6427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6655D8-18C4-4C0F-BF05-26F08F815221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7434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10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543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11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235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12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0871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13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4880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14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402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DDC6EF-9BE4-43A1-9C3B-477CA753BD1F}" type="slidenum">
              <a:rPr lang="en-GB"/>
              <a:pPr/>
              <a:t>2</a:t>
            </a:fld>
            <a:endParaRPr lang="en-GB"/>
          </a:p>
        </p:txBody>
      </p:sp>
      <p:sp>
        <p:nvSpPr>
          <p:cNvPr id="84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275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3751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0878DB-1DFB-485F-8FA0-70C8E261700C}" type="slidenum">
              <a:rPr lang="en-GB"/>
              <a:pPr/>
              <a:t>3</a:t>
            </a:fld>
            <a:endParaRPr lang="en-GB"/>
          </a:p>
        </p:txBody>
      </p:sp>
      <p:sp>
        <p:nvSpPr>
          <p:cNvPr id="844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48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6728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0878DB-1DFB-485F-8FA0-70C8E261700C}" type="slidenum">
              <a:rPr lang="en-GB"/>
              <a:pPr/>
              <a:t>4</a:t>
            </a:fld>
            <a:endParaRPr lang="en-GB"/>
          </a:p>
        </p:txBody>
      </p:sp>
      <p:sp>
        <p:nvSpPr>
          <p:cNvPr id="844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48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8511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4AE2251-049E-4993-B6CB-247BA3B8D324}" type="slidenum">
              <a:rPr lang="en-GB" sz="1200">
                <a:solidFill>
                  <a:schemeClr val="tx1"/>
                </a:solidFill>
              </a:rPr>
              <a:pPr/>
              <a:t>5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8832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6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4195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7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0102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8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0102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9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844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1363439F-9695-41DD-AFA1-6852CDC347B4}" type="datetime2">
              <a:rPr lang="en-GB" smtClean="0"/>
              <a:pPr/>
              <a:t>Saturday, 30 December 2023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8900468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46E81-902D-4A07-8CCE-3C73A7A23D45}" type="datetime2">
              <a:rPr lang="en-GB" smtClean="0"/>
              <a:pPr/>
              <a:t>Saturday, 30 December 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97016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96193-ABFA-420F-B2FA-89751521A6F1}" type="datetime2">
              <a:rPr lang="en-GB" smtClean="0"/>
              <a:pPr/>
              <a:t>Saturday, 30 December 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25352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A1183-AD5A-4504-BD0F-71586782908C}" type="datetime2">
              <a:rPr lang="en-GB" smtClean="0"/>
              <a:pPr/>
              <a:t>Saturday, 30 December 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152285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8C06F1AF-04DA-489F-8FF3-E4375D53E635}" type="datetime2">
              <a:rPr lang="en-GB" smtClean="0"/>
              <a:pPr/>
              <a:t>Saturday, 30 December 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3239285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CD50D-02AB-401B-8A83-391A3AF8EDA8}" type="datetime2">
              <a:rPr lang="en-GB" smtClean="0"/>
              <a:pPr/>
              <a:t>Saturday, 30 December 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361827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2EC7D-3D59-4338-84B5-67966F7AA333}" type="datetime2">
              <a:rPr lang="en-GB" smtClean="0"/>
              <a:pPr/>
              <a:t>Saturday, 30 December 2023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0219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3050E-58B9-421C-AD08-AA2285BC0AA2}" type="datetime2">
              <a:rPr lang="en-GB" smtClean="0"/>
              <a:pPr/>
              <a:t>Saturday, 30 December 2023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291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E2A49-3C7C-47A9-8CD6-0169990B4ABE}" type="datetime2">
              <a:rPr lang="en-GB" smtClean="0"/>
              <a:pPr/>
              <a:t>Saturday, 30 December 2023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86703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06CBC-CA8F-43DF-A0F4-DEE7FDFCD59F}" type="datetime2">
              <a:rPr lang="en-GB" smtClean="0"/>
              <a:pPr/>
              <a:t>Saturday, 30 December 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687209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19B99-53D6-400A-8501-20D450ECD91F}" type="datetime2">
              <a:rPr lang="en-GB" smtClean="0"/>
              <a:pPr/>
              <a:t>Saturday, 30 December 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532448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4D79CC1-A2B7-4F9A-909D-6F8303913A8D}" type="datetime2">
              <a:rPr lang="en-GB" smtClean="0"/>
              <a:pPr/>
              <a:t>Saturday, 30 December 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327419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hyperlink" Target="http://www.mathssupport.org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hyperlink" Target="http://www.mathssupport.org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hyperlink" Target="http://www.mathssupport.org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hyperlink" Target="http://www.mathssupport.org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hyperlink" Target="http://www.mathssupport.org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hssupport.org/" TargetMode="External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info@mathssupport.org" TargetMode="External"/><Relationship Id="rId4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slide" Target="slide9.xml"/><Relationship Id="rId4" Type="http://schemas.openxmlformats.org/officeDocument/2006/relationships/hyperlink" Target="http://www.mathssupport.org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hyperlink" Target="http://www.mathssupport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27584" y="3200400"/>
            <a:ext cx="7704856" cy="1600200"/>
          </a:xfrm>
        </p:spPr>
        <p:txBody>
          <a:bodyPr>
            <a:normAutofit/>
          </a:bodyPr>
          <a:lstStyle/>
          <a:p>
            <a:pPr marL="630238" indent="-630238" algn="l"/>
            <a:r>
              <a:rPr lang="en-US" dirty="0"/>
              <a:t>LO: Write arithmetic series using sigma notation and use the GDC to evaluate them.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04048" y="404664"/>
            <a:ext cx="3816424" cy="476250"/>
          </a:xfrm>
        </p:spPr>
        <p:txBody>
          <a:bodyPr/>
          <a:lstStyle/>
          <a:p>
            <a:fld id="{0D1A23B9-EC25-4F25-A0AA-9D77539DB52D}" type="datetime2">
              <a:rPr lang="en-GB" sz="2000" smtClean="0"/>
              <a:pPr/>
              <a:t>Saturday, 30 December 2023</a:t>
            </a:fld>
            <a:endParaRPr lang="en-US" sz="2000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6000" dirty="0"/>
              <a:t>Using sigma (</a:t>
            </a:r>
            <a:r>
              <a:rPr lang="el-GR" sz="60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6000" dirty="0"/>
              <a:t>)</a:t>
            </a:r>
            <a:r>
              <a:rPr lang="en-GB" sz="6000" dirty="0"/>
              <a:t> notation</a:t>
            </a:r>
            <a:br>
              <a:rPr lang="en-GB" sz="6000" dirty="0"/>
            </a:br>
            <a:r>
              <a:rPr lang="en-GB" sz="3100" dirty="0"/>
              <a:t>(Arithmetic series)</a:t>
            </a:r>
          </a:p>
        </p:txBody>
      </p:sp>
      <p:sp>
        <p:nvSpPr>
          <p:cNvPr id="6" name="Rectangle 5">
            <a:hlinkClick r:id="rId3"/>
            <a:extLst>
              <a:ext uri="{FF2B5EF4-FFF2-40B4-BE49-F238E27FC236}">
                <a16:creationId xmlns:a16="http://schemas.microsoft.com/office/drawing/2014/main" id="{2E2DB960-7DFB-463A-8F6D-4D58D25049E5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hlinkClick r:id="rId3"/>
            <a:extLst>
              <a:ext uri="{FF2B5EF4-FFF2-40B4-BE49-F238E27FC236}">
                <a16:creationId xmlns:a16="http://schemas.microsoft.com/office/drawing/2014/main" id="{43D99314-E619-4489-9C53-70684E43D53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 - Using GDC Casio</a:t>
            </a:r>
            <a:endParaRPr lang="el-GR" sz="28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60699" y="1309681"/>
            <a:ext cx="4031581" cy="1335823"/>
            <a:chOff x="1928" y="606"/>
            <a:chExt cx="1905" cy="590"/>
          </a:xfrm>
        </p:grpSpPr>
        <p:sp>
          <p:nvSpPr>
            <p:cNvPr id="847876" name="Rectangle 4"/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847878" name="Rectangle 6"/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847880" name="Text Box 8"/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68812" y="1344761"/>
                <a:ext cx="1994970" cy="12284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𝟏𝟓</m:t>
                          </m:r>
                        </m:sup>
                        <m:e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812" y="1344761"/>
                <a:ext cx="1994970" cy="12284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Box 10">
            <a:extLst>
              <a:ext uri="{FF2B5EF4-FFF2-40B4-BE49-F238E27FC236}">
                <a16:creationId xmlns:a16="http://schemas.microsoft.com/office/drawing/2014/main" id="{2610A2D4-6F7D-4A23-97A5-0BD8DA02F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2730661"/>
            <a:ext cx="36216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D0528199-8B36-43E1-A6C1-20D6ED7B06CA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4"/>
            <a:extLst>
              <a:ext uri="{FF2B5EF4-FFF2-40B4-BE49-F238E27FC236}">
                <a16:creationId xmlns:a16="http://schemas.microsoft.com/office/drawing/2014/main" id="{AF410F62-27EE-4274-A112-040FDA66CBC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B56E9E70-F35D-4E83-88EA-B5B718D11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07" y="692135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Using GDC to evaluate an arithmetic series</a:t>
            </a:r>
          </a:p>
        </p:txBody>
      </p:sp>
      <p:sp>
        <p:nvSpPr>
          <p:cNvPr id="27" name="Text Box 10">
            <a:extLst>
              <a:ext uri="{FF2B5EF4-FFF2-40B4-BE49-F238E27FC236}">
                <a16:creationId xmlns:a16="http://schemas.microsoft.com/office/drawing/2014/main" id="{CB13E1E4-647B-479B-8B99-A37281177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3186681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Type 1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8" name="Text Box 10">
            <a:extLst>
              <a:ext uri="{FF2B5EF4-FFF2-40B4-BE49-F238E27FC236}">
                <a16:creationId xmlns:a16="http://schemas.microsoft.com/office/drawing/2014/main" id="{A37EF0B0-3B80-4D17-ABC3-4E6A4ACF1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1999" y="3204010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Run-Matrix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E0D50F4-9ED9-4AFF-8ABA-B3F0374EFD8C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2920" y="2057400"/>
            <a:ext cx="2253243" cy="4297680"/>
          </a:xfrm>
          <a:prstGeom prst="rect">
            <a:avLst/>
          </a:prstGeom>
        </p:spPr>
      </p:pic>
      <p:sp>
        <p:nvSpPr>
          <p:cNvPr id="17" name="Text Box 10">
            <a:extLst>
              <a:ext uri="{FF2B5EF4-FFF2-40B4-BE49-F238E27FC236}">
                <a16:creationId xmlns:a16="http://schemas.microsoft.com/office/drawing/2014/main" id="{8A7E3100-2186-4F85-AF8B-B6438EC97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3614894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F4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19" name="Text Box 10">
            <a:extLst>
              <a:ext uri="{FF2B5EF4-FFF2-40B4-BE49-F238E27FC236}">
                <a16:creationId xmlns:a16="http://schemas.microsoft.com/office/drawing/2014/main" id="{7378EFAC-EFCE-49F3-8B47-94CA6FC2D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7989" y="3632223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Math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0" name="Text Box 10">
            <a:extLst>
              <a:ext uri="{FF2B5EF4-FFF2-40B4-BE49-F238E27FC236}">
                <a16:creationId xmlns:a16="http://schemas.microsoft.com/office/drawing/2014/main" id="{FBCBACF4-9DB9-4328-B77B-B23BE94E2B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4037462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F6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1" name="Text Box 10">
            <a:extLst>
              <a:ext uri="{FF2B5EF4-FFF2-40B4-BE49-F238E27FC236}">
                <a16:creationId xmlns:a16="http://schemas.microsoft.com/office/drawing/2014/main" id="{9124EF28-110D-4B26-8F53-824F705D7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0405" y="4106574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aseline="30000" dirty="0">
                <a:solidFill>
                  <a:srgbClr val="FF6600"/>
                </a:solidFill>
                <a:sym typeface="Wingdings 3" panose="05040102010807070707" pitchFamily="18" charset="2"/>
              </a:rPr>
              <a:t></a:t>
            </a:r>
            <a:endParaRPr lang="en-US" sz="3600" baseline="300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759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 - Using GDC Casio</a:t>
            </a:r>
            <a:endParaRPr lang="el-GR" sz="28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60699" y="1309681"/>
            <a:ext cx="4031581" cy="1335823"/>
            <a:chOff x="1928" y="606"/>
            <a:chExt cx="1905" cy="590"/>
          </a:xfrm>
        </p:grpSpPr>
        <p:sp>
          <p:nvSpPr>
            <p:cNvPr id="847876" name="Rectangle 4"/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847878" name="Rectangle 6"/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847880" name="Text Box 8"/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68812" y="1344761"/>
                <a:ext cx="1994970" cy="12284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𝟏𝟓</m:t>
                          </m:r>
                        </m:sup>
                        <m:e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812" y="1344761"/>
                <a:ext cx="1994970" cy="12284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Box 10">
            <a:extLst>
              <a:ext uri="{FF2B5EF4-FFF2-40B4-BE49-F238E27FC236}">
                <a16:creationId xmlns:a16="http://schemas.microsoft.com/office/drawing/2014/main" id="{2610A2D4-6F7D-4A23-97A5-0BD8DA02F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2730661"/>
            <a:ext cx="36216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D0528199-8B36-43E1-A6C1-20D6ED7B06CA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4"/>
            <a:extLst>
              <a:ext uri="{FF2B5EF4-FFF2-40B4-BE49-F238E27FC236}">
                <a16:creationId xmlns:a16="http://schemas.microsoft.com/office/drawing/2014/main" id="{AF410F62-27EE-4274-A112-040FDA66CBC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B56E9E70-F35D-4E83-88EA-B5B718D11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07" y="692135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Using GDC to evaluate an arithmetic series</a:t>
            </a:r>
          </a:p>
        </p:txBody>
      </p:sp>
      <p:sp>
        <p:nvSpPr>
          <p:cNvPr id="27" name="Text Box 10">
            <a:extLst>
              <a:ext uri="{FF2B5EF4-FFF2-40B4-BE49-F238E27FC236}">
                <a16:creationId xmlns:a16="http://schemas.microsoft.com/office/drawing/2014/main" id="{CB13E1E4-647B-479B-8B99-A37281177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3186681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Type 1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8" name="Text Box 10">
            <a:extLst>
              <a:ext uri="{FF2B5EF4-FFF2-40B4-BE49-F238E27FC236}">
                <a16:creationId xmlns:a16="http://schemas.microsoft.com/office/drawing/2014/main" id="{A37EF0B0-3B80-4D17-ABC3-4E6A4ACF1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1999" y="3204010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Run-Matrix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17" name="Text Box 10">
            <a:extLst>
              <a:ext uri="{FF2B5EF4-FFF2-40B4-BE49-F238E27FC236}">
                <a16:creationId xmlns:a16="http://schemas.microsoft.com/office/drawing/2014/main" id="{8A7E3100-2186-4F85-AF8B-B6438EC97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3614894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F4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19" name="Text Box 10">
            <a:extLst>
              <a:ext uri="{FF2B5EF4-FFF2-40B4-BE49-F238E27FC236}">
                <a16:creationId xmlns:a16="http://schemas.microsoft.com/office/drawing/2014/main" id="{7378EFAC-EFCE-49F3-8B47-94CA6FC2D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7989" y="3632223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Math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0" name="Text Box 10">
            <a:extLst>
              <a:ext uri="{FF2B5EF4-FFF2-40B4-BE49-F238E27FC236}">
                <a16:creationId xmlns:a16="http://schemas.microsoft.com/office/drawing/2014/main" id="{FBCBACF4-9DB9-4328-B77B-B23BE94E2B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4037462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F6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1" name="Text Box 10">
            <a:extLst>
              <a:ext uri="{FF2B5EF4-FFF2-40B4-BE49-F238E27FC236}">
                <a16:creationId xmlns:a16="http://schemas.microsoft.com/office/drawing/2014/main" id="{9124EF28-110D-4B26-8F53-824F705D7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0405" y="4106574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aseline="30000" dirty="0">
                <a:solidFill>
                  <a:srgbClr val="FF6600"/>
                </a:solidFill>
                <a:sym typeface="Wingdings 3" panose="05040102010807070707" pitchFamily="18" charset="2"/>
              </a:rPr>
              <a:t></a:t>
            </a:r>
            <a:endParaRPr lang="en-US" sz="3600" baseline="30000" dirty="0">
              <a:solidFill>
                <a:srgbClr val="FF660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03683E1-83E7-4E94-B289-5F500F610EE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0122" y="2057400"/>
            <a:ext cx="2260384" cy="4297680"/>
          </a:xfrm>
          <a:prstGeom prst="rect">
            <a:avLst/>
          </a:prstGeom>
        </p:spPr>
      </p:pic>
      <p:sp>
        <p:nvSpPr>
          <p:cNvPr id="22" name="Text Box 10">
            <a:extLst>
              <a:ext uri="{FF2B5EF4-FFF2-40B4-BE49-F238E27FC236}">
                <a16:creationId xmlns:a16="http://schemas.microsoft.com/office/drawing/2014/main" id="{54037C99-DBF1-4270-8BDF-A0F233FB5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248" y="4483004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F2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4" name="Text Box 10">
            <a:extLst>
              <a:ext uri="{FF2B5EF4-FFF2-40B4-BE49-F238E27FC236}">
                <a16:creationId xmlns:a16="http://schemas.microsoft.com/office/drawing/2014/main" id="{A3F141A5-D3C2-4E1C-BCDE-9A6375CFC6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9884" y="4391194"/>
            <a:ext cx="185344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6600"/>
                </a:solidFill>
                <a:latin typeface="Symbol" panose="05050102010706020507" pitchFamily="18" charset="2"/>
                <a:sym typeface="Wingdings 3" panose="05040102010807070707" pitchFamily="18" charset="2"/>
              </a:rPr>
              <a:t>S</a:t>
            </a:r>
            <a:r>
              <a:rPr lang="en-US" dirty="0">
                <a:solidFill>
                  <a:srgbClr val="FF6600"/>
                </a:solidFill>
                <a:latin typeface="Symbol" panose="05050102010706020507" pitchFamily="18" charset="2"/>
                <a:sym typeface="Wingdings 3" panose="05040102010807070707" pitchFamily="18" charset="2"/>
              </a:rPr>
              <a:t>(</a:t>
            </a:r>
            <a:endParaRPr lang="en-US" dirty="0">
              <a:solidFill>
                <a:srgbClr val="FF6600"/>
              </a:solidFill>
              <a:latin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40878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 - Using GDC Casio</a:t>
            </a:r>
            <a:endParaRPr lang="el-GR" sz="28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60699" y="1309681"/>
            <a:ext cx="4031581" cy="1335823"/>
            <a:chOff x="1928" y="606"/>
            <a:chExt cx="1905" cy="590"/>
          </a:xfrm>
        </p:grpSpPr>
        <p:sp>
          <p:nvSpPr>
            <p:cNvPr id="847876" name="Rectangle 4"/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847878" name="Rectangle 6"/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847880" name="Text Box 8"/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68812" y="1344761"/>
                <a:ext cx="1994970" cy="12284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𝟏𝟓</m:t>
                          </m:r>
                        </m:sup>
                        <m:e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812" y="1344761"/>
                <a:ext cx="1994970" cy="12284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Box 10">
            <a:extLst>
              <a:ext uri="{FF2B5EF4-FFF2-40B4-BE49-F238E27FC236}">
                <a16:creationId xmlns:a16="http://schemas.microsoft.com/office/drawing/2014/main" id="{2610A2D4-6F7D-4A23-97A5-0BD8DA02F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2730661"/>
            <a:ext cx="36216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D0528199-8B36-43E1-A6C1-20D6ED7B06CA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4"/>
            <a:extLst>
              <a:ext uri="{FF2B5EF4-FFF2-40B4-BE49-F238E27FC236}">
                <a16:creationId xmlns:a16="http://schemas.microsoft.com/office/drawing/2014/main" id="{AF410F62-27EE-4274-A112-040FDA66CBC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B56E9E70-F35D-4E83-88EA-B5B718D11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07" y="692135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Using GDC to evaluate an arithmetic series</a:t>
            </a:r>
          </a:p>
        </p:txBody>
      </p:sp>
      <p:sp>
        <p:nvSpPr>
          <p:cNvPr id="27" name="Text Box 10">
            <a:extLst>
              <a:ext uri="{FF2B5EF4-FFF2-40B4-BE49-F238E27FC236}">
                <a16:creationId xmlns:a16="http://schemas.microsoft.com/office/drawing/2014/main" id="{CB13E1E4-647B-479B-8B99-A37281177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3186681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Type 1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8" name="Text Box 10">
            <a:extLst>
              <a:ext uri="{FF2B5EF4-FFF2-40B4-BE49-F238E27FC236}">
                <a16:creationId xmlns:a16="http://schemas.microsoft.com/office/drawing/2014/main" id="{A37EF0B0-3B80-4D17-ABC3-4E6A4ACF1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1999" y="3204010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Run-Matrix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17" name="Text Box 10">
            <a:extLst>
              <a:ext uri="{FF2B5EF4-FFF2-40B4-BE49-F238E27FC236}">
                <a16:creationId xmlns:a16="http://schemas.microsoft.com/office/drawing/2014/main" id="{8A7E3100-2186-4F85-AF8B-B6438EC97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3614894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F4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19" name="Text Box 10">
            <a:extLst>
              <a:ext uri="{FF2B5EF4-FFF2-40B4-BE49-F238E27FC236}">
                <a16:creationId xmlns:a16="http://schemas.microsoft.com/office/drawing/2014/main" id="{7378EFAC-EFCE-49F3-8B47-94CA6FC2D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7989" y="3632223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Math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0" name="Text Box 10">
            <a:extLst>
              <a:ext uri="{FF2B5EF4-FFF2-40B4-BE49-F238E27FC236}">
                <a16:creationId xmlns:a16="http://schemas.microsoft.com/office/drawing/2014/main" id="{FBCBACF4-9DB9-4328-B77B-B23BE94E2B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4037462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F6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1" name="Text Box 10">
            <a:extLst>
              <a:ext uri="{FF2B5EF4-FFF2-40B4-BE49-F238E27FC236}">
                <a16:creationId xmlns:a16="http://schemas.microsoft.com/office/drawing/2014/main" id="{9124EF28-110D-4B26-8F53-824F705D7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0405" y="4106574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aseline="30000" dirty="0">
                <a:solidFill>
                  <a:srgbClr val="FF6600"/>
                </a:solidFill>
                <a:sym typeface="Wingdings 3" panose="05040102010807070707" pitchFamily="18" charset="2"/>
              </a:rPr>
              <a:t></a:t>
            </a:r>
            <a:endParaRPr lang="en-US" sz="3600" baseline="30000" dirty="0">
              <a:solidFill>
                <a:srgbClr val="FF6600"/>
              </a:solidFill>
            </a:endParaRPr>
          </a:p>
        </p:txBody>
      </p:sp>
      <p:sp>
        <p:nvSpPr>
          <p:cNvPr id="22" name="Text Box 10">
            <a:extLst>
              <a:ext uri="{FF2B5EF4-FFF2-40B4-BE49-F238E27FC236}">
                <a16:creationId xmlns:a16="http://schemas.microsoft.com/office/drawing/2014/main" id="{54037C99-DBF1-4270-8BDF-A0F233FB5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248" y="4483004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F2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4" name="Text Box 10">
            <a:extLst>
              <a:ext uri="{FF2B5EF4-FFF2-40B4-BE49-F238E27FC236}">
                <a16:creationId xmlns:a16="http://schemas.microsoft.com/office/drawing/2014/main" id="{A3F141A5-D3C2-4E1C-BCDE-9A6375CFC6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9884" y="4391194"/>
            <a:ext cx="185344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6600"/>
                </a:solidFill>
                <a:latin typeface="Symbol" panose="05050102010706020507" pitchFamily="18" charset="2"/>
                <a:sym typeface="Wingdings 3" panose="05040102010807070707" pitchFamily="18" charset="2"/>
              </a:rPr>
              <a:t>S</a:t>
            </a:r>
            <a:r>
              <a:rPr lang="en-US" dirty="0">
                <a:solidFill>
                  <a:srgbClr val="FF6600"/>
                </a:solidFill>
                <a:latin typeface="Symbol" panose="05050102010706020507" pitchFamily="18" charset="2"/>
                <a:sym typeface="Wingdings 3" panose="05040102010807070707" pitchFamily="18" charset="2"/>
              </a:rPr>
              <a:t>(</a:t>
            </a:r>
            <a:endParaRPr lang="en-US" dirty="0">
              <a:solidFill>
                <a:srgbClr val="FF6600"/>
              </a:solidFill>
              <a:latin typeface="Symbol" panose="05050102010706020507" pitchFamily="18" charset="2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43CE56C-2CD2-4FAD-977D-2A19FFFB5102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4311" y="2057400"/>
            <a:ext cx="2241156" cy="4297680"/>
          </a:xfrm>
          <a:prstGeom prst="rect">
            <a:avLst/>
          </a:prstGeom>
        </p:spPr>
      </p:pic>
      <p:sp>
        <p:nvSpPr>
          <p:cNvPr id="25" name="Text Box 10">
            <a:extLst>
              <a:ext uri="{FF2B5EF4-FFF2-40B4-BE49-F238E27FC236}">
                <a16:creationId xmlns:a16="http://schemas.microsoft.com/office/drawing/2014/main" id="{24879DF7-1A79-4A4F-944D-4A7BE2277B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6709" y="4937760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Type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6" name="Text Box 10">
            <a:extLst>
              <a:ext uri="{FF2B5EF4-FFF2-40B4-BE49-F238E27FC236}">
                <a16:creationId xmlns:a16="http://schemas.microsoft.com/office/drawing/2014/main" id="{1F4A1627-FDF1-465F-8AD6-25559C1258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8291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4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9" name="Text Box 10">
            <a:extLst>
              <a:ext uri="{FF2B5EF4-FFF2-40B4-BE49-F238E27FC236}">
                <a16:creationId xmlns:a16="http://schemas.microsoft.com/office/drawing/2014/main" id="{0692D935-F271-4581-A826-01EBDD6A4E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0504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x</a:t>
            </a:r>
            <a:endParaRPr lang="en-US" i="1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30" name="Text Box 10">
            <a:extLst>
              <a:ext uri="{FF2B5EF4-FFF2-40B4-BE49-F238E27FC236}">
                <a16:creationId xmlns:a16="http://schemas.microsoft.com/office/drawing/2014/main" id="{D5A1DB49-3B89-40C6-A352-A588D6C459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1587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–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1" name="Text Box 10">
            <a:extLst>
              <a:ext uri="{FF2B5EF4-FFF2-40B4-BE49-F238E27FC236}">
                <a16:creationId xmlns:a16="http://schemas.microsoft.com/office/drawing/2014/main" id="{1D872B83-58F8-44DE-B759-16AAE09154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0469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2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2" name="Text Box 10">
            <a:extLst>
              <a:ext uri="{FF2B5EF4-FFF2-40B4-BE49-F238E27FC236}">
                <a16:creationId xmlns:a16="http://schemas.microsoft.com/office/drawing/2014/main" id="{E66C4BAA-AA12-4EA9-AFC0-6B688ED5AA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4656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►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0EE7E34B-6A9A-4E34-BE8B-D8D90C8A81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9536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1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4" name="Text Box 10">
            <a:extLst>
              <a:ext uri="{FF2B5EF4-FFF2-40B4-BE49-F238E27FC236}">
                <a16:creationId xmlns:a16="http://schemas.microsoft.com/office/drawing/2014/main" id="{68ACEA99-F389-462D-9C54-14E36DD9B5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1672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x</a:t>
            </a:r>
            <a:endParaRPr lang="en-US" i="1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35" name="Text Box 10">
            <a:extLst>
              <a:ext uri="{FF2B5EF4-FFF2-40B4-BE49-F238E27FC236}">
                <a16:creationId xmlns:a16="http://schemas.microsoft.com/office/drawing/2014/main" id="{53675079-A905-4FF0-9DC6-64460C73F7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4482" y="4940211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►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6" name="Text Box 10">
            <a:extLst>
              <a:ext uri="{FF2B5EF4-FFF2-40B4-BE49-F238E27FC236}">
                <a16:creationId xmlns:a16="http://schemas.microsoft.com/office/drawing/2014/main" id="{A688CB1F-49D0-442D-AD00-874F09D93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8351" y="4937760"/>
            <a:ext cx="6112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15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7" name="Text Box 10">
            <a:extLst>
              <a:ext uri="{FF2B5EF4-FFF2-40B4-BE49-F238E27FC236}">
                <a16:creationId xmlns:a16="http://schemas.microsoft.com/office/drawing/2014/main" id="{98C64E1C-ABE4-4B2D-A1D2-6065F86BAA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3297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►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64639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 - Using GDC Casio</a:t>
            </a:r>
            <a:endParaRPr lang="el-GR" sz="28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60699" y="1309681"/>
            <a:ext cx="4031581" cy="1335823"/>
            <a:chOff x="1928" y="606"/>
            <a:chExt cx="1905" cy="590"/>
          </a:xfrm>
        </p:grpSpPr>
        <p:sp>
          <p:nvSpPr>
            <p:cNvPr id="847876" name="Rectangle 4"/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847878" name="Rectangle 6"/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847880" name="Text Box 8"/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68812" y="1344761"/>
                <a:ext cx="1994970" cy="12284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𝟏𝟓</m:t>
                          </m:r>
                        </m:sup>
                        <m:e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812" y="1344761"/>
                <a:ext cx="1994970" cy="12284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Box 10">
            <a:extLst>
              <a:ext uri="{FF2B5EF4-FFF2-40B4-BE49-F238E27FC236}">
                <a16:creationId xmlns:a16="http://schemas.microsoft.com/office/drawing/2014/main" id="{2610A2D4-6F7D-4A23-97A5-0BD8DA02F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2730661"/>
            <a:ext cx="36216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D0528199-8B36-43E1-A6C1-20D6ED7B06CA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4"/>
            <a:extLst>
              <a:ext uri="{FF2B5EF4-FFF2-40B4-BE49-F238E27FC236}">
                <a16:creationId xmlns:a16="http://schemas.microsoft.com/office/drawing/2014/main" id="{AF410F62-27EE-4274-A112-040FDA66CBC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B56E9E70-F35D-4E83-88EA-B5B718D11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07" y="692135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Using GDC to evaluate an arithmetic series</a:t>
            </a:r>
          </a:p>
        </p:txBody>
      </p:sp>
      <p:sp>
        <p:nvSpPr>
          <p:cNvPr id="27" name="Text Box 10">
            <a:extLst>
              <a:ext uri="{FF2B5EF4-FFF2-40B4-BE49-F238E27FC236}">
                <a16:creationId xmlns:a16="http://schemas.microsoft.com/office/drawing/2014/main" id="{CB13E1E4-647B-479B-8B99-A37281177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3186681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Type 1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8" name="Text Box 10">
            <a:extLst>
              <a:ext uri="{FF2B5EF4-FFF2-40B4-BE49-F238E27FC236}">
                <a16:creationId xmlns:a16="http://schemas.microsoft.com/office/drawing/2014/main" id="{A37EF0B0-3B80-4D17-ABC3-4E6A4ACF1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1999" y="3204010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Run-Matrix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17" name="Text Box 10">
            <a:extLst>
              <a:ext uri="{FF2B5EF4-FFF2-40B4-BE49-F238E27FC236}">
                <a16:creationId xmlns:a16="http://schemas.microsoft.com/office/drawing/2014/main" id="{8A7E3100-2186-4F85-AF8B-B6438EC97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3614894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F4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19" name="Text Box 10">
            <a:extLst>
              <a:ext uri="{FF2B5EF4-FFF2-40B4-BE49-F238E27FC236}">
                <a16:creationId xmlns:a16="http://schemas.microsoft.com/office/drawing/2014/main" id="{7378EFAC-EFCE-49F3-8B47-94CA6FC2D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7989" y="3632223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Math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0" name="Text Box 10">
            <a:extLst>
              <a:ext uri="{FF2B5EF4-FFF2-40B4-BE49-F238E27FC236}">
                <a16:creationId xmlns:a16="http://schemas.microsoft.com/office/drawing/2014/main" id="{FBCBACF4-9DB9-4328-B77B-B23BE94E2B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4037462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F6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1" name="Text Box 10">
            <a:extLst>
              <a:ext uri="{FF2B5EF4-FFF2-40B4-BE49-F238E27FC236}">
                <a16:creationId xmlns:a16="http://schemas.microsoft.com/office/drawing/2014/main" id="{9124EF28-110D-4B26-8F53-824F705D7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0405" y="4106574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aseline="30000" dirty="0">
                <a:solidFill>
                  <a:srgbClr val="FF6600"/>
                </a:solidFill>
                <a:sym typeface="Wingdings 3" panose="05040102010807070707" pitchFamily="18" charset="2"/>
              </a:rPr>
              <a:t></a:t>
            </a:r>
            <a:endParaRPr lang="en-US" sz="3600" baseline="30000" dirty="0">
              <a:solidFill>
                <a:srgbClr val="FF6600"/>
              </a:solidFill>
            </a:endParaRPr>
          </a:p>
        </p:txBody>
      </p:sp>
      <p:sp>
        <p:nvSpPr>
          <p:cNvPr id="22" name="Text Box 10">
            <a:extLst>
              <a:ext uri="{FF2B5EF4-FFF2-40B4-BE49-F238E27FC236}">
                <a16:creationId xmlns:a16="http://schemas.microsoft.com/office/drawing/2014/main" id="{54037C99-DBF1-4270-8BDF-A0F233FB5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248" y="4483004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F2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4" name="Text Box 10">
            <a:extLst>
              <a:ext uri="{FF2B5EF4-FFF2-40B4-BE49-F238E27FC236}">
                <a16:creationId xmlns:a16="http://schemas.microsoft.com/office/drawing/2014/main" id="{A3F141A5-D3C2-4E1C-BCDE-9A6375CFC6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9884" y="4391194"/>
            <a:ext cx="185344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6600"/>
                </a:solidFill>
                <a:latin typeface="Symbol" panose="05050102010706020507" pitchFamily="18" charset="2"/>
                <a:sym typeface="Wingdings 3" panose="05040102010807070707" pitchFamily="18" charset="2"/>
              </a:rPr>
              <a:t>S</a:t>
            </a:r>
            <a:r>
              <a:rPr lang="en-US" dirty="0">
                <a:solidFill>
                  <a:srgbClr val="FF6600"/>
                </a:solidFill>
                <a:latin typeface="Symbol" panose="05050102010706020507" pitchFamily="18" charset="2"/>
                <a:sym typeface="Wingdings 3" panose="05040102010807070707" pitchFamily="18" charset="2"/>
              </a:rPr>
              <a:t>(</a:t>
            </a:r>
            <a:endParaRPr lang="en-US" dirty="0">
              <a:solidFill>
                <a:srgbClr val="FF6600"/>
              </a:solidFill>
              <a:latin typeface="Symbol" panose="05050102010706020507" pitchFamily="18" charset="2"/>
            </a:endParaRPr>
          </a:p>
        </p:txBody>
      </p:sp>
      <p:sp>
        <p:nvSpPr>
          <p:cNvPr id="25" name="Text Box 10">
            <a:extLst>
              <a:ext uri="{FF2B5EF4-FFF2-40B4-BE49-F238E27FC236}">
                <a16:creationId xmlns:a16="http://schemas.microsoft.com/office/drawing/2014/main" id="{24879DF7-1A79-4A4F-944D-4A7BE2277B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6709" y="4937760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Type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6" name="Text Box 10">
            <a:extLst>
              <a:ext uri="{FF2B5EF4-FFF2-40B4-BE49-F238E27FC236}">
                <a16:creationId xmlns:a16="http://schemas.microsoft.com/office/drawing/2014/main" id="{1F4A1627-FDF1-465F-8AD6-25559C1258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8291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4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9" name="Text Box 10">
            <a:extLst>
              <a:ext uri="{FF2B5EF4-FFF2-40B4-BE49-F238E27FC236}">
                <a16:creationId xmlns:a16="http://schemas.microsoft.com/office/drawing/2014/main" id="{0692D935-F271-4581-A826-01EBDD6A4E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0504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x</a:t>
            </a:r>
            <a:endParaRPr lang="en-US" i="1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30" name="Text Box 10">
            <a:extLst>
              <a:ext uri="{FF2B5EF4-FFF2-40B4-BE49-F238E27FC236}">
                <a16:creationId xmlns:a16="http://schemas.microsoft.com/office/drawing/2014/main" id="{D5A1DB49-3B89-40C6-A352-A588D6C459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1587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–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1" name="Text Box 10">
            <a:extLst>
              <a:ext uri="{FF2B5EF4-FFF2-40B4-BE49-F238E27FC236}">
                <a16:creationId xmlns:a16="http://schemas.microsoft.com/office/drawing/2014/main" id="{1D872B83-58F8-44DE-B759-16AAE09154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0469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2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2" name="Text Box 10">
            <a:extLst>
              <a:ext uri="{FF2B5EF4-FFF2-40B4-BE49-F238E27FC236}">
                <a16:creationId xmlns:a16="http://schemas.microsoft.com/office/drawing/2014/main" id="{E66C4BAA-AA12-4EA9-AFC0-6B688ED5AA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4656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►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0EE7E34B-6A9A-4E34-BE8B-D8D90C8A81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9536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1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4" name="Text Box 10">
            <a:extLst>
              <a:ext uri="{FF2B5EF4-FFF2-40B4-BE49-F238E27FC236}">
                <a16:creationId xmlns:a16="http://schemas.microsoft.com/office/drawing/2014/main" id="{68ACEA99-F389-462D-9C54-14E36DD9B5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1672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x</a:t>
            </a:r>
            <a:endParaRPr lang="en-US" i="1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35" name="Text Box 10">
            <a:extLst>
              <a:ext uri="{FF2B5EF4-FFF2-40B4-BE49-F238E27FC236}">
                <a16:creationId xmlns:a16="http://schemas.microsoft.com/office/drawing/2014/main" id="{53675079-A905-4FF0-9DC6-64460C73F7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4482" y="4940211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►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6" name="Text Box 10">
            <a:extLst>
              <a:ext uri="{FF2B5EF4-FFF2-40B4-BE49-F238E27FC236}">
                <a16:creationId xmlns:a16="http://schemas.microsoft.com/office/drawing/2014/main" id="{A688CB1F-49D0-442D-AD00-874F09D93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8351" y="4937760"/>
            <a:ext cx="6112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15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7" name="Text Box 10">
            <a:extLst>
              <a:ext uri="{FF2B5EF4-FFF2-40B4-BE49-F238E27FC236}">
                <a16:creationId xmlns:a16="http://schemas.microsoft.com/office/drawing/2014/main" id="{98C64E1C-ABE4-4B2D-A1D2-6065F86BAA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3297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►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8" name="Text Box 10">
            <a:extLst>
              <a:ext uri="{FF2B5EF4-FFF2-40B4-BE49-F238E27FC236}">
                <a16:creationId xmlns:a16="http://schemas.microsoft.com/office/drawing/2014/main" id="{E2815AF0-8A01-4193-8FA7-F1E20C76BF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7676" y="5530759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EXE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ADDF080-4D7D-412D-B0AA-B6444372A456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2920" y="2057400"/>
            <a:ext cx="2245744" cy="429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882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 - Using GDC Casio</a:t>
            </a:r>
            <a:endParaRPr lang="el-GR" sz="28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60699" y="1309681"/>
            <a:ext cx="4031581" cy="1335823"/>
            <a:chOff x="1928" y="606"/>
            <a:chExt cx="1905" cy="590"/>
          </a:xfrm>
        </p:grpSpPr>
        <p:sp>
          <p:nvSpPr>
            <p:cNvPr id="847876" name="Rectangle 4"/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847878" name="Rectangle 6"/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847880" name="Text Box 8"/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68812" y="1344761"/>
                <a:ext cx="1994970" cy="12284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𝟏𝟓</m:t>
                          </m:r>
                        </m:sup>
                        <m:e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812" y="1344761"/>
                <a:ext cx="1994970" cy="12284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Box 10">
            <a:extLst>
              <a:ext uri="{FF2B5EF4-FFF2-40B4-BE49-F238E27FC236}">
                <a16:creationId xmlns:a16="http://schemas.microsoft.com/office/drawing/2014/main" id="{2610A2D4-6F7D-4A23-97A5-0BD8DA02F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2730661"/>
            <a:ext cx="36216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D0528199-8B36-43E1-A6C1-20D6ED7B06CA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4"/>
            <a:extLst>
              <a:ext uri="{FF2B5EF4-FFF2-40B4-BE49-F238E27FC236}">
                <a16:creationId xmlns:a16="http://schemas.microsoft.com/office/drawing/2014/main" id="{AF410F62-27EE-4274-A112-040FDA66CBC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B56E9E70-F35D-4E83-88EA-B5B718D11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07" y="692135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Using GDC to evaluate an arithmetic series</a:t>
            </a:r>
          </a:p>
        </p:txBody>
      </p:sp>
      <p:sp>
        <p:nvSpPr>
          <p:cNvPr id="27" name="Text Box 10">
            <a:extLst>
              <a:ext uri="{FF2B5EF4-FFF2-40B4-BE49-F238E27FC236}">
                <a16:creationId xmlns:a16="http://schemas.microsoft.com/office/drawing/2014/main" id="{CB13E1E4-647B-479B-8B99-A37281177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3186681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Type 1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8" name="Text Box 10">
            <a:extLst>
              <a:ext uri="{FF2B5EF4-FFF2-40B4-BE49-F238E27FC236}">
                <a16:creationId xmlns:a16="http://schemas.microsoft.com/office/drawing/2014/main" id="{A37EF0B0-3B80-4D17-ABC3-4E6A4ACF1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1999" y="3204010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Run-Matrix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17" name="Text Box 10">
            <a:extLst>
              <a:ext uri="{FF2B5EF4-FFF2-40B4-BE49-F238E27FC236}">
                <a16:creationId xmlns:a16="http://schemas.microsoft.com/office/drawing/2014/main" id="{8A7E3100-2186-4F85-AF8B-B6438EC97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3614894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F4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19" name="Text Box 10">
            <a:extLst>
              <a:ext uri="{FF2B5EF4-FFF2-40B4-BE49-F238E27FC236}">
                <a16:creationId xmlns:a16="http://schemas.microsoft.com/office/drawing/2014/main" id="{7378EFAC-EFCE-49F3-8B47-94CA6FC2D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7989" y="3632223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Math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0" name="Text Box 10">
            <a:extLst>
              <a:ext uri="{FF2B5EF4-FFF2-40B4-BE49-F238E27FC236}">
                <a16:creationId xmlns:a16="http://schemas.microsoft.com/office/drawing/2014/main" id="{FBCBACF4-9DB9-4328-B77B-B23BE94E2B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4037462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F6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1" name="Text Box 10">
            <a:extLst>
              <a:ext uri="{FF2B5EF4-FFF2-40B4-BE49-F238E27FC236}">
                <a16:creationId xmlns:a16="http://schemas.microsoft.com/office/drawing/2014/main" id="{9124EF28-110D-4B26-8F53-824F705D7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0405" y="4106574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aseline="30000" dirty="0">
                <a:solidFill>
                  <a:srgbClr val="FF6600"/>
                </a:solidFill>
                <a:sym typeface="Wingdings 3" panose="05040102010807070707" pitchFamily="18" charset="2"/>
              </a:rPr>
              <a:t></a:t>
            </a:r>
            <a:endParaRPr lang="en-US" sz="3600" baseline="30000" dirty="0">
              <a:solidFill>
                <a:srgbClr val="FF6600"/>
              </a:solidFill>
            </a:endParaRPr>
          </a:p>
        </p:txBody>
      </p:sp>
      <p:sp>
        <p:nvSpPr>
          <p:cNvPr id="22" name="Text Box 10">
            <a:extLst>
              <a:ext uri="{FF2B5EF4-FFF2-40B4-BE49-F238E27FC236}">
                <a16:creationId xmlns:a16="http://schemas.microsoft.com/office/drawing/2014/main" id="{54037C99-DBF1-4270-8BDF-A0F233FB5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248" y="4483004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F2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4" name="Text Box 10">
            <a:extLst>
              <a:ext uri="{FF2B5EF4-FFF2-40B4-BE49-F238E27FC236}">
                <a16:creationId xmlns:a16="http://schemas.microsoft.com/office/drawing/2014/main" id="{A3F141A5-D3C2-4E1C-BCDE-9A6375CFC6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9884" y="4391194"/>
            <a:ext cx="185344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6600"/>
                </a:solidFill>
                <a:latin typeface="Symbol" panose="05050102010706020507" pitchFamily="18" charset="2"/>
                <a:sym typeface="Wingdings 3" panose="05040102010807070707" pitchFamily="18" charset="2"/>
              </a:rPr>
              <a:t>S</a:t>
            </a:r>
            <a:r>
              <a:rPr lang="en-US" dirty="0">
                <a:solidFill>
                  <a:srgbClr val="FF6600"/>
                </a:solidFill>
                <a:latin typeface="Symbol" panose="05050102010706020507" pitchFamily="18" charset="2"/>
                <a:sym typeface="Wingdings 3" panose="05040102010807070707" pitchFamily="18" charset="2"/>
              </a:rPr>
              <a:t>(</a:t>
            </a:r>
            <a:endParaRPr lang="en-US" dirty="0">
              <a:solidFill>
                <a:srgbClr val="FF6600"/>
              </a:solidFill>
              <a:latin typeface="Symbol" panose="05050102010706020507" pitchFamily="18" charset="2"/>
            </a:endParaRPr>
          </a:p>
        </p:txBody>
      </p:sp>
      <p:sp>
        <p:nvSpPr>
          <p:cNvPr id="25" name="Text Box 10">
            <a:extLst>
              <a:ext uri="{FF2B5EF4-FFF2-40B4-BE49-F238E27FC236}">
                <a16:creationId xmlns:a16="http://schemas.microsoft.com/office/drawing/2014/main" id="{24879DF7-1A79-4A4F-944D-4A7BE2277B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6709" y="4937760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Type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6" name="Text Box 10">
            <a:extLst>
              <a:ext uri="{FF2B5EF4-FFF2-40B4-BE49-F238E27FC236}">
                <a16:creationId xmlns:a16="http://schemas.microsoft.com/office/drawing/2014/main" id="{1F4A1627-FDF1-465F-8AD6-25559C1258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8291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4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9" name="Text Box 10">
            <a:extLst>
              <a:ext uri="{FF2B5EF4-FFF2-40B4-BE49-F238E27FC236}">
                <a16:creationId xmlns:a16="http://schemas.microsoft.com/office/drawing/2014/main" id="{0692D935-F271-4581-A826-01EBDD6A4E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0504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x</a:t>
            </a:r>
            <a:endParaRPr lang="en-US" i="1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30" name="Text Box 10">
            <a:extLst>
              <a:ext uri="{FF2B5EF4-FFF2-40B4-BE49-F238E27FC236}">
                <a16:creationId xmlns:a16="http://schemas.microsoft.com/office/drawing/2014/main" id="{D5A1DB49-3B89-40C6-A352-A588D6C459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1587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–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1" name="Text Box 10">
            <a:extLst>
              <a:ext uri="{FF2B5EF4-FFF2-40B4-BE49-F238E27FC236}">
                <a16:creationId xmlns:a16="http://schemas.microsoft.com/office/drawing/2014/main" id="{1D872B83-58F8-44DE-B759-16AAE09154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0469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2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2" name="Text Box 10">
            <a:extLst>
              <a:ext uri="{FF2B5EF4-FFF2-40B4-BE49-F238E27FC236}">
                <a16:creationId xmlns:a16="http://schemas.microsoft.com/office/drawing/2014/main" id="{E66C4BAA-AA12-4EA9-AFC0-6B688ED5AA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4656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►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0EE7E34B-6A9A-4E34-BE8B-D8D90C8A81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9536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1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4" name="Text Box 10">
            <a:extLst>
              <a:ext uri="{FF2B5EF4-FFF2-40B4-BE49-F238E27FC236}">
                <a16:creationId xmlns:a16="http://schemas.microsoft.com/office/drawing/2014/main" id="{68ACEA99-F389-462D-9C54-14E36DD9B5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1672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x</a:t>
            </a:r>
            <a:endParaRPr lang="en-US" i="1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35" name="Text Box 10">
            <a:extLst>
              <a:ext uri="{FF2B5EF4-FFF2-40B4-BE49-F238E27FC236}">
                <a16:creationId xmlns:a16="http://schemas.microsoft.com/office/drawing/2014/main" id="{53675079-A905-4FF0-9DC6-64460C73F7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4482" y="4940211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►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6" name="Text Box 10">
            <a:extLst>
              <a:ext uri="{FF2B5EF4-FFF2-40B4-BE49-F238E27FC236}">
                <a16:creationId xmlns:a16="http://schemas.microsoft.com/office/drawing/2014/main" id="{A688CB1F-49D0-442D-AD00-874F09D93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8351" y="4937760"/>
            <a:ext cx="6112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15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7" name="Text Box 10">
            <a:extLst>
              <a:ext uri="{FF2B5EF4-FFF2-40B4-BE49-F238E27FC236}">
                <a16:creationId xmlns:a16="http://schemas.microsoft.com/office/drawing/2014/main" id="{98C64E1C-ABE4-4B2D-A1D2-6065F86BAA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3297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►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8" name="Text Box 10">
            <a:extLst>
              <a:ext uri="{FF2B5EF4-FFF2-40B4-BE49-F238E27FC236}">
                <a16:creationId xmlns:a16="http://schemas.microsoft.com/office/drawing/2014/main" id="{E2815AF0-8A01-4193-8FA7-F1E20C76BF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7676" y="5530759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EXE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CBA349B-A926-4EC2-99C9-2BB09DC056C4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2920" y="2057400"/>
            <a:ext cx="2239616" cy="4297680"/>
          </a:xfrm>
          <a:prstGeom prst="rect">
            <a:avLst/>
          </a:prstGeom>
        </p:spPr>
      </p:pic>
      <p:sp>
        <p:nvSpPr>
          <p:cNvPr id="39" name="Text Box 16">
            <a:extLst>
              <a:ext uri="{FF2B5EF4-FFF2-40B4-BE49-F238E27FC236}">
                <a16:creationId xmlns:a16="http://schemas.microsoft.com/office/drawing/2014/main" id="{CA7EF389-EB0B-49AC-9BB9-7233048A88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9901" y="5950813"/>
            <a:ext cx="113524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= </a:t>
            </a:r>
            <a:r>
              <a:rPr lang="en-US" sz="2800" dirty="0">
                <a:solidFill>
                  <a:srgbClr val="FF6600"/>
                </a:solidFill>
                <a:latin typeface="+mn-lt"/>
              </a:rPr>
              <a:t>450</a:t>
            </a:r>
          </a:p>
        </p:txBody>
      </p:sp>
    </p:spTree>
    <p:extLst>
      <p:ext uri="{BB962C8B-B14F-4D97-AF65-F5344CB8AC3E}">
        <p14:creationId xmlns:p14="http://schemas.microsoft.com/office/powerpoint/2010/main" val="26971043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 descr="A close up of a cage&#10;&#10;Description automatically generated">
            <a:hlinkClick r:id="rId3"/>
            <a:extLst>
              <a:ext uri="{FF2B5EF4-FFF2-40B4-BE49-F238E27FC236}">
                <a16:creationId xmlns:a16="http://schemas.microsoft.com/office/drawing/2014/main" id="{33582F76-596A-4B0A-90C3-691E3CDEED31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86000" y="929278"/>
            <a:ext cx="4572000" cy="293741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CF0DCB6F-D3B3-479B-9DFE-CD963712D193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3FA4C23-9725-4FAE-BC52-5DC769CA4B53}"/>
              </a:ext>
            </a:extLst>
          </p:cNvPr>
          <p:cNvSpPr txBox="1"/>
          <p:nvPr/>
        </p:nvSpPr>
        <p:spPr>
          <a:xfrm>
            <a:off x="2438400" y="4544999"/>
            <a:ext cx="4572000" cy="523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866E20B-D549-4C64-9CDC-8241F936E9B1}"/>
              </a:ext>
            </a:extLst>
          </p:cNvPr>
          <p:cNvSpPr txBox="1"/>
          <p:nvPr/>
        </p:nvSpPr>
        <p:spPr>
          <a:xfrm>
            <a:off x="800100" y="5199023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A6FAD30-FC83-441A-ACF4-62585C2CB1AD}"/>
              </a:ext>
            </a:extLst>
          </p:cNvPr>
          <p:cNvSpPr txBox="1"/>
          <p:nvPr/>
        </p:nvSpPr>
        <p:spPr>
          <a:xfrm>
            <a:off x="2932680" y="5722243"/>
            <a:ext cx="3583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4DD6D9B-7A2E-4140-8FFB-D923E4C250D4}"/>
              </a:ext>
            </a:extLst>
          </p:cNvPr>
          <p:cNvSpPr txBox="1"/>
          <p:nvPr/>
        </p:nvSpPr>
        <p:spPr>
          <a:xfrm>
            <a:off x="1589655" y="4063589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9641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2">
            <a:extLst>
              <a:ext uri="{FF2B5EF4-FFF2-40B4-BE49-F238E27FC236}">
                <a16:creationId xmlns:a16="http://schemas.microsoft.com/office/drawing/2014/main" id="{8064555A-0DF0-E96E-80BD-7847DF5419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508" y="1430515"/>
            <a:ext cx="88094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                        u</a:t>
            </a:r>
            <a:r>
              <a:rPr lang="en-GB" sz="2400" baseline="-25000" dirty="0"/>
              <a:t>1</a:t>
            </a:r>
            <a:r>
              <a:rPr lang="en-GB" sz="2400" dirty="0"/>
              <a:t> +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2</a:t>
            </a:r>
            <a:r>
              <a:rPr lang="en-GB" sz="2400" dirty="0"/>
              <a:t> +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3</a:t>
            </a:r>
            <a:r>
              <a:rPr lang="en-GB" sz="2400" dirty="0"/>
              <a:t> + … +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n</a:t>
            </a:r>
            <a:r>
              <a:rPr lang="en-GB" dirty="0">
                <a:cs typeface="Arial" charset="0"/>
              </a:rPr>
              <a:t> </a:t>
            </a:r>
            <a:r>
              <a:rPr lang="en-GB" dirty="0">
                <a:latin typeface="+mn-lt"/>
                <a:cs typeface="Arial" charset="0"/>
              </a:rPr>
              <a:t>can be written more compactly using </a:t>
            </a:r>
            <a:r>
              <a:rPr lang="en-GB" b="1" dirty="0">
                <a:solidFill>
                  <a:srgbClr val="FF6600"/>
                </a:solidFill>
                <a:latin typeface="+mn-lt"/>
                <a:cs typeface="Arial" charset="0"/>
              </a:rPr>
              <a:t>sigma notation.</a:t>
            </a:r>
            <a:endParaRPr lang="en-US" b="1" dirty="0">
              <a:solidFill>
                <a:srgbClr val="FF6600"/>
              </a:solidFill>
              <a:latin typeface="+mn-lt"/>
              <a:cs typeface="Arial" charset="0"/>
            </a:endParaRPr>
          </a:p>
        </p:txBody>
      </p:sp>
      <p:sp>
        <p:nvSpPr>
          <p:cNvPr id="8417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r>
              <a:rPr lang="en-GB" sz="2800" dirty="0"/>
              <a:t>Using sigma (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800" dirty="0"/>
              <a:t>)</a:t>
            </a:r>
            <a:r>
              <a:rPr lang="en-GB" sz="2800" dirty="0"/>
              <a:t> notation</a:t>
            </a:r>
            <a:endParaRPr lang="el-GR" sz="2800" dirty="0"/>
          </a:p>
        </p:txBody>
      </p:sp>
      <p:sp>
        <p:nvSpPr>
          <p:cNvPr id="841731" name="Text Box 3"/>
          <p:cNvSpPr txBox="1">
            <a:spLocks noChangeArrowheads="1"/>
          </p:cNvSpPr>
          <p:nvPr/>
        </p:nvSpPr>
        <p:spPr bwMode="auto">
          <a:xfrm>
            <a:off x="220838" y="642238"/>
            <a:ext cx="8641654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When working with series, the Greek symbol </a:t>
            </a:r>
            <a:r>
              <a:rPr lang="el-GR" sz="28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400" dirty="0">
                <a:cs typeface="Arial" charset="0"/>
              </a:rPr>
              <a:t> </a:t>
            </a:r>
            <a:r>
              <a:rPr lang="en-GB" sz="2400" dirty="0">
                <a:latin typeface="+mn-lt"/>
                <a:cs typeface="Arial" charset="0"/>
              </a:rPr>
              <a:t>(the capital letter sigma) is used to mean ‘the sum of’.</a:t>
            </a:r>
            <a:endParaRPr lang="el-GR" sz="2400" dirty="0">
              <a:latin typeface="+mn-lt"/>
              <a:cs typeface="Arial" charset="0"/>
            </a:endParaRPr>
          </a:p>
        </p:txBody>
      </p:sp>
      <p:sp>
        <p:nvSpPr>
          <p:cNvPr id="841733" name="Text Box 5"/>
          <p:cNvSpPr txBox="1">
            <a:spLocks noChangeArrowheads="1"/>
          </p:cNvSpPr>
          <p:nvPr/>
        </p:nvSpPr>
        <p:spPr bwMode="auto">
          <a:xfrm>
            <a:off x="248182" y="1463344"/>
            <a:ext cx="20288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For example:</a:t>
            </a:r>
          </a:p>
        </p:txBody>
      </p:sp>
      <p:sp>
        <p:nvSpPr>
          <p:cNvPr id="841735" name="Text Box 7"/>
          <p:cNvSpPr txBox="1">
            <a:spLocks noChangeArrowheads="1"/>
          </p:cNvSpPr>
          <p:nvPr/>
        </p:nvSpPr>
        <p:spPr bwMode="auto">
          <a:xfrm>
            <a:off x="223960" y="4098271"/>
            <a:ext cx="8516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represents a finite series containing </a:t>
            </a:r>
            <a:r>
              <a:rPr lang="en-GB" sz="2400" i="1" dirty="0">
                <a:latin typeface="Times New Roman" pitchFamily="18" charset="0"/>
              </a:rPr>
              <a:t>n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terms:</a:t>
            </a:r>
          </a:p>
        </p:txBody>
      </p:sp>
      <p:sp>
        <p:nvSpPr>
          <p:cNvPr id="841736" name="Text Box 8"/>
          <p:cNvSpPr txBox="1">
            <a:spLocks noChangeArrowheads="1"/>
          </p:cNvSpPr>
          <p:nvPr/>
        </p:nvSpPr>
        <p:spPr bwMode="auto">
          <a:xfrm>
            <a:off x="115687" y="3663255"/>
            <a:ext cx="35990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+mn-lt"/>
              </a:rPr>
              <a:t>This is the first value of </a:t>
            </a:r>
            <a:r>
              <a:rPr lang="en-GB" sz="2000" i="1" dirty="0" err="1">
                <a:solidFill>
                  <a:srgbClr val="FF6600"/>
                </a:solidFill>
                <a:latin typeface="Times New Roman" pitchFamily="18" charset="0"/>
              </a:rPr>
              <a:t>i</a:t>
            </a:r>
            <a:r>
              <a:rPr lang="en-GB" sz="2000" i="1" dirty="0">
                <a:solidFill>
                  <a:srgbClr val="FF6600"/>
                </a:solidFill>
                <a:latin typeface="Times New Roman" pitchFamily="18" charset="0"/>
              </a:rPr>
              <a:t> …</a:t>
            </a:r>
          </a:p>
        </p:txBody>
      </p:sp>
      <p:sp>
        <p:nvSpPr>
          <p:cNvPr id="841737" name="Line 9"/>
          <p:cNvSpPr>
            <a:spLocks noChangeShapeType="1"/>
          </p:cNvSpPr>
          <p:nvPr/>
        </p:nvSpPr>
        <p:spPr bwMode="auto">
          <a:xfrm flipV="1">
            <a:off x="3620593" y="3520380"/>
            <a:ext cx="303334" cy="365312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841738" name="Text Box 10"/>
          <p:cNvSpPr txBox="1">
            <a:spLocks noChangeArrowheads="1"/>
          </p:cNvSpPr>
          <p:nvPr/>
        </p:nvSpPr>
        <p:spPr bwMode="auto">
          <a:xfrm>
            <a:off x="5051076" y="2094716"/>
            <a:ext cx="39869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… </a:t>
            </a:r>
            <a:r>
              <a:rPr lang="en-GB" sz="2000" dirty="0">
                <a:solidFill>
                  <a:srgbClr val="FF6600"/>
                </a:solidFill>
              </a:rPr>
              <a:t>and this is the last value of </a:t>
            </a:r>
            <a:r>
              <a:rPr lang="en-GB" sz="2000" i="1" dirty="0" err="1">
                <a:solidFill>
                  <a:srgbClr val="FF6600"/>
                </a:solidFill>
                <a:latin typeface="Times New Roman" pitchFamily="18" charset="0"/>
              </a:rPr>
              <a:t>i</a:t>
            </a:r>
            <a:r>
              <a:rPr lang="en-GB" sz="2000" dirty="0">
                <a:solidFill>
                  <a:srgbClr val="FF6600"/>
                </a:solidFill>
              </a:rPr>
              <a:t>.</a:t>
            </a:r>
            <a:endParaRPr lang="en-GB" sz="2000" i="1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841739" name="Line 11"/>
          <p:cNvSpPr>
            <a:spLocks noChangeShapeType="1"/>
          </p:cNvSpPr>
          <p:nvPr/>
        </p:nvSpPr>
        <p:spPr bwMode="auto">
          <a:xfrm flipH="1">
            <a:off x="4138810" y="2402036"/>
            <a:ext cx="967655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841740" name="Text Box 12"/>
          <p:cNvSpPr txBox="1">
            <a:spLocks noChangeArrowheads="1"/>
          </p:cNvSpPr>
          <p:nvPr/>
        </p:nvSpPr>
        <p:spPr bwMode="auto">
          <a:xfrm>
            <a:off x="3121734" y="5002000"/>
            <a:ext cx="27751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1</a:t>
            </a:r>
            <a:r>
              <a:rPr lang="en-GB" sz="2400" dirty="0"/>
              <a:t> +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2</a:t>
            </a:r>
            <a:r>
              <a:rPr lang="en-GB" sz="2400" dirty="0"/>
              <a:t> +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3</a:t>
            </a:r>
            <a:r>
              <a:rPr lang="en-GB" sz="2400" dirty="0"/>
              <a:t> + … +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n</a:t>
            </a:r>
            <a:endParaRPr lang="en-US" sz="2400" i="1" baseline="-25000" dirty="0">
              <a:latin typeface="Times New Roman" pitchFamily="18" charset="0"/>
            </a:endParaRPr>
          </a:p>
        </p:txBody>
      </p:sp>
      <p:sp>
        <p:nvSpPr>
          <p:cNvPr id="841741" name="Text Box 13"/>
          <p:cNvSpPr txBox="1">
            <a:spLocks noChangeArrowheads="1"/>
          </p:cNvSpPr>
          <p:nvPr/>
        </p:nvSpPr>
        <p:spPr bwMode="auto">
          <a:xfrm>
            <a:off x="573459" y="5536348"/>
            <a:ext cx="781794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The terms in the series are obtained by substituting 1, 2, 3, </a:t>
            </a:r>
            <a:r>
              <a:rPr lang="en-GB" sz="2400" dirty="0"/>
              <a:t>…, </a:t>
            </a:r>
            <a:r>
              <a:rPr lang="en-GB" sz="2400" i="1" dirty="0">
                <a:latin typeface="Times New Roman" pitchFamily="18" charset="0"/>
              </a:rPr>
              <a:t>n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in turn for </a:t>
            </a:r>
            <a:r>
              <a:rPr lang="en-GB" sz="2400" i="1" dirty="0" err="1">
                <a:latin typeface="Times New Roman" pitchFamily="18" charset="0"/>
              </a:rPr>
              <a:t>i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in</a:t>
            </a:r>
            <a:r>
              <a:rPr lang="en-GB" sz="2400" dirty="0"/>
              <a:t> </a:t>
            </a:r>
            <a:r>
              <a:rPr lang="en-GB" sz="2400" i="1" dirty="0" err="1">
                <a:latin typeface="Times New Roman" pitchFamily="18" charset="0"/>
              </a:rPr>
              <a:t>u</a:t>
            </a:r>
            <a:r>
              <a:rPr lang="en-GB" sz="2400" i="1" baseline="-25000" dirty="0" err="1">
                <a:latin typeface="Times New Roman" pitchFamily="18" charset="0"/>
              </a:rPr>
              <a:t>i</a:t>
            </a:r>
            <a:r>
              <a:rPr lang="en-GB" sz="2400" dirty="0"/>
              <a:t>.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620592" y="2290709"/>
                <a:ext cx="1036438" cy="11742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  <m:e>
                          <m:sSub>
                            <m:sSubPr>
                              <m:ctrlPr>
                                <a:rPr lang="en-GB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𝒖</m:t>
                              </m:r>
                            </m:e>
                            <m:sub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0592" y="2290709"/>
                <a:ext cx="1036438" cy="117429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223959" y="4549695"/>
            <a:ext cx="86685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You read this </a:t>
            </a:r>
            <a:r>
              <a:rPr lang="en-GB" sz="2400" i="1" dirty="0">
                <a:latin typeface="+mn-lt"/>
              </a:rPr>
              <a:t>‘</a:t>
            </a:r>
            <a:r>
              <a:rPr lang="en-GB" sz="2400" dirty="0">
                <a:latin typeface="+mn-lt"/>
              </a:rPr>
              <a:t>the sum of all the terms </a:t>
            </a:r>
            <a:r>
              <a:rPr lang="en-GB" sz="2400" i="1" dirty="0" err="1">
                <a:latin typeface="Times New Roman" pitchFamily="18" charset="0"/>
              </a:rPr>
              <a:t>u</a:t>
            </a:r>
            <a:r>
              <a:rPr lang="en-GB" sz="2400" i="1" baseline="-25000" dirty="0" err="1">
                <a:latin typeface="Times New Roman" pitchFamily="18" charset="0"/>
              </a:rPr>
              <a:t>i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from</a:t>
            </a:r>
            <a:r>
              <a:rPr lang="en-GB" sz="2400" dirty="0"/>
              <a:t> </a:t>
            </a:r>
            <a:r>
              <a:rPr lang="en-GB" sz="2400" i="1" dirty="0" err="1">
                <a:latin typeface="Times New Roman" pitchFamily="18" charset="0"/>
              </a:rPr>
              <a:t>i</a:t>
            </a:r>
            <a:r>
              <a:rPr lang="en-GB" sz="2400" dirty="0"/>
              <a:t> = 1 </a:t>
            </a:r>
            <a:r>
              <a:rPr lang="en-GB" sz="2400" dirty="0">
                <a:latin typeface="+mn-lt"/>
              </a:rPr>
              <a:t>to</a:t>
            </a:r>
            <a:r>
              <a:rPr lang="en-GB" sz="2400" dirty="0"/>
              <a:t> </a:t>
            </a:r>
            <a:r>
              <a:rPr lang="en-GB" sz="2400" i="1" dirty="0" err="1">
                <a:latin typeface="Times New Roman" pitchFamily="18" charset="0"/>
              </a:rPr>
              <a:t>i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itchFamily="18" charset="0"/>
              </a:rPr>
              <a:t>n’</a:t>
            </a:r>
            <a:endParaRPr lang="en-GB" sz="2400" dirty="0"/>
          </a:p>
        </p:txBody>
      </p:sp>
      <p:sp>
        <p:nvSpPr>
          <p:cNvPr id="2" name="Rectangle 1">
            <a:hlinkClick r:id="rId4"/>
            <a:extLst>
              <a:ext uri="{FF2B5EF4-FFF2-40B4-BE49-F238E27FC236}">
                <a16:creationId xmlns:a16="http://schemas.microsoft.com/office/drawing/2014/main" id="{C3F1F72B-F65A-428A-A00E-4EF9A038B905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CA26A190-A453-4086-BD50-9FDFE87532E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41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841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41733" grpId="0"/>
      <p:bldP spid="841735" grpId="0"/>
      <p:bldP spid="841736" grpId="0"/>
      <p:bldP spid="841737" grpId="0" animBg="1"/>
      <p:bldP spid="841738" grpId="0"/>
      <p:bldP spid="841739" grpId="0" animBg="1"/>
      <p:bldP spid="841740" grpId="0"/>
      <p:bldP spid="841741" grpId="0"/>
      <p:bldP spid="3" grpId="0" animBg="1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37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836613"/>
          </a:xfrm>
        </p:spPr>
        <p:txBody>
          <a:bodyPr>
            <a:normAutofit/>
          </a:bodyPr>
          <a:lstStyle/>
          <a:p>
            <a:r>
              <a:rPr lang="en-GB" sz="2800" dirty="0"/>
              <a:t>Using 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</a:t>
            </a:r>
            <a:endParaRPr lang="el-GR" sz="2800" dirty="0"/>
          </a:p>
        </p:txBody>
      </p:sp>
      <p:sp>
        <p:nvSpPr>
          <p:cNvPr id="843779" name="Text Box 3"/>
          <p:cNvSpPr txBox="1">
            <a:spLocks noChangeArrowheads="1"/>
          </p:cNvSpPr>
          <p:nvPr/>
        </p:nvSpPr>
        <p:spPr bwMode="auto">
          <a:xfrm>
            <a:off x="373433" y="1142193"/>
            <a:ext cx="87137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For example, suppose we want to find the sum of the first 4 terms of the series whose </a:t>
            </a:r>
            <a:r>
              <a:rPr lang="en-GB" sz="2400" i="1" dirty="0">
                <a:latin typeface="Times New Roman" pitchFamily="18" charset="0"/>
              </a:rPr>
              <a:t>n</a:t>
            </a:r>
            <a:r>
              <a:rPr lang="en-GB" sz="2400" baseline="30000" dirty="0"/>
              <a:t>th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term is of the form </a:t>
            </a:r>
            <a:r>
              <a:rPr lang="en-GB" sz="2400" dirty="0"/>
              <a:t>3</a:t>
            </a:r>
            <a:r>
              <a:rPr lang="en-GB" sz="2400" i="1" dirty="0">
                <a:latin typeface="Times New Roman" pitchFamily="18" charset="0"/>
              </a:rPr>
              <a:t>n</a:t>
            </a:r>
            <a:r>
              <a:rPr lang="en-GB" sz="2400" dirty="0"/>
              <a:t> – 1. </a:t>
            </a:r>
          </a:p>
          <a:p>
            <a:r>
              <a:rPr lang="en-GB" sz="2400" dirty="0">
                <a:latin typeface="+mn-lt"/>
              </a:rPr>
              <a:t>We can write:</a:t>
            </a:r>
            <a:endParaRPr lang="el-GR" sz="2400" dirty="0">
              <a:latin typeface="+mn-lt"/>
              <a:cs typeface="Arial" charset="0"/>
            </a:endParaRPr>
          </a:p>
        </p:txBody>
      </p:sp>
      <p:graphicFrame>
        <p:nvGraphicFramePr>
          <p:cNvPr id="84378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1507100"/>
              </p:ext>
            </p:extLst>
          </p:nvPr>
        </p:nvGraphicFramePr>
        <p:xfrm>
          <a:off x="915487" y="2862716"/>
          <a:ext cx="1422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422400" imgH="838200" progId="">
                  <p:embed/>
                </p:oleObj>
              </mc:Choice>
              <mc:Fallback>
                <p:oleObj name="Equation" r:id="rId3" imgW="1422400" imgH="838200" progId="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5487" y="2862716"/>
                        <a:ext cx="14224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3782" name="Text Box 6"/>
          <p:cNvSpPr txBox="1">
            <a:spLocks noChangeArrowheads="1"/>
          </p:cNvSpPr>
          <p:nvPr/>
        </p:nvSpPr>
        <p:spPr bwMode="auto">
          <a:xfrm>
            <a:off x="2358053" y="2997489"/>
            <a:ext cx="6810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(3 </a:t>
            </a:r>
            <a:r>
              <a:rPr lang="en-US" sz="2400" dirty="0">
                <a:cs typeface="Arial" charset="0"/>
              </a:rPr>
              <a:t>× 1 – 1) + (3 × 2 – 1) + (3 × 3 – 1) + (3 × 4 – 1)</a:t>
            </a:r>
          </a:p>
        </p:txBody>
      </p:sp>
      <p:sp>
        <p:nvSpPr>
          <p:cNvPr id="843783" name="Text Box 7"/>
          <p:cNvSpPr txBox="1">
            <a:spLocks noChangeArrowheads="1"/>
          </p:cNvSpPr>
          <p:nvPr/>
        </p:nvSpPr>
        <p:spPr bwMode="auto">
          <a:xfrm>
            <a:off x="2110482" y="4109656"/>
            <a:ext cx="2333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= 2 + 5 + 8 + 11</a:t>
            </a:r>
            <a:endParaRPr lang="en-US" sz="2400" dirty="0"/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2110482" y="4860431"/>
            <a:ext cx="8082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= 26</a:t>
            </a:r>
            <a:endParaRPr lang="en-US" sz="2400" dirty="0"/>
          </a:p>
        </p:txBody>
      </p:sp>
      <p:sp>
        <p:nvSpPr>
          <p:cNvPr id="3" name="Rectangle 2">
            <a:hlinkClick r:id="rId5"/>
            <a:extLst>
              <a:ext uri="{FF2B5EF4-FFF2-40B4-BE49-F238E27FC236}">
                <a16:creationId xmlns:a16="http://schemas.microsoft.com/office/drawing/2014/main" id="{15580A59-073A-44F2-A275-C1516E53FAF3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5"/>
            <a:extLst>
              <a:ext uri="{FF2B5EF4-FFF2-40B4-BE49-F238E27FC236}">
                <a16:creationId xmlns:a16="http://schemas.microsoft.com/office/drawing/2014/main" id="{8658D545-D6AF-434B-B247-138C7B626D5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3782" grpId="0"/>
      <p:bldP spid="84378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37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836613"/>
          </a:xfrm>
        </p:spPr>
        <p:txBody>
          <a:bodyPr>
            <a:normAutofit/>
          </a:bodyPr>
          <a:lstStyle/>
          <a:p>
            <a:r>
              <a:rPr lang="en-GB" sz="2800" dirty="0"/>
              <a:t>Using 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</a:t>
            </a:r>
            <a:endParaRPr lang="el-GR" sz="2800" dirty="0"/>
          </a:p>
        </p:txBody>
      </p:sp>
      <p:sp>
        <p:nvSpPr>
          <p:cNvPr id="843780" name="Text Box 4"/>
          <p:cNvSpPr txBox="1">
            <a:spLocks noChangeArrowheads="1"/>
          </p:cNvSpPr>
          <p:nvPr/>
        </p:nvSpPr>
        <p:spPr bwMode="auto">
          <a:xfrm>
            <a:off x="574054" y="1194261"/>
            <a:ext cx="8516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The initial value of </a:t>
            </a:r>
            <a:r>
              <a:rPr lang="en-GB" sz="2400" i="1" dirty="0">
                <a:latin typeface="Times New Roman" pitchFamily="18" charset="0"/>
              </a:rPr>
              <a:t>n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doesn’t have to be 1. For example:</a:t>
            </a: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15580A59-073A-44F2-A275-C1516E53FAF3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8658D545-D6AF-434B-B247-138C7B626D5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CAF0628-B094-48CB-930D-D4EDCDF648AA}"/>
              </a:ext>
            </a:extLst>
          </p:cNvPr>
          <p:cNvSpPr/>
          <p:nvPr/>
        </p:nvSpPr>
        <p:spPr>
          <a:xfrm>
            <a:off x="3825975" y="1817453"/>
            <a:ext cx="73129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en-GB" sz="7200" dirty="0">
                <a:solidFill>
                  <a:srgbClr val="010066"/>
                </a:solidFill>
                <a:latin typeface="Symbol" panose="05050102010706020507" pitchFamily="18" charset="2"/>
              </a:rPr>
              <a:t>S</a:t>
            </a:r>
            <a:endParaRPr lang="en-GB" sz="7200" baseline="30000" dirty="0">
              <a:solidFill>
                <a:srgbClr val="010066"/>
              </a:solidFill>
              <a:latin typeface="Symbol" panose="05050102010706020507" pitchFamily="18" charset="2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89D00D7-BD4D-48B6-9A93-DB80317DF5B6}"/>
              </a:ext>
            </a:extLst>
          </p:cNvPr>
          <p:cNvSpPr/>
          <p:nvPr/>
        </p:nvSpPr>
        <p:spPr>
          <a:xfrm>
            <a:off x="4427984" y="2226644"/>
            <a:ext cx="11785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(4</a:t>
            </a:r>
            <a:r>
              <a:rPr lang="en-GB" i="1" dirty="0"/>
              <a:t>n </a:t>
            </a:r>
            <a:r>
              <a:rPr lang="en-GB" dirty="0"/>
              <a:t>+ 3)</a:t>
            </a:r>
            <a:endParaRPr lang="en-GB" sz="2400" dirty="0">
              <a:solidFill>
                <a:srgbClr val="010066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1F24810-8653-4A26-A0C1-446EC42F70EA}"/>
              </a:ext>
            </a:extLst>
          </p:cNvPr>
          <p:cNvSpPr/>
          <p:nvPr/>
        </p:nvSpPr>
        <p:spPr>
          <a:xfrm>
            <a:off x="3908529" y="2728603"/>
            <a:ext cx="62068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i="1" dirty="0"/>
              <a:t>n </a:t>
            </a:r>
            <a:r>
              <a:rPr lang="en-GB" sz="1600" b="1" dirty="0"/>
              <a:t>= 3</a:t>
            </a:r>
            <a:endParaRPr lang="en-GB" sz="1600" b="1" dirty="0">
              <a:solidFill>
                <a:srgbClr val="010066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5F1FC74-50E3-4FF3-BED1-3C6EA02CEE32}"/>
              </a:ext>
            </a:extLst>
          </p:cNvPr>
          <p:cNvSpPr/>
          <p:nvPr/>
        </p:nvSpPr>
        <p:spPr>
          <a:xfrm>
            <a:off x="3996695" y="1861399"/>
            <a:ext cx="2872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/>
              <a:t>8</a:t>
            </a:r>
            <a:endParaRPr lang="en-GB" sz="1600" b="1" dirty="0">
              <a:solidFill>
                <a:srgbClr val="010066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22" name="Text Box 6">
            <a:extLst>
              <a:ext uri="{FF2B5EF4-FFF2-40B4-BE49-F238E27FC236}">
                <a16:creationId xmlns:a16="http://schemas.microsoft.com/office/drawing/2014/main" id="{38B97E29-E5BF-4145-A5BE-F3BED92659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8725" y="3382731"/>
            <a:ext cx="15830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/>
              <a:t>= (4</a:t>
            </a:r>
            <a:r>
              <a:rPr lang="en-US" sz="2400" dirty="0">
                <a:cs typeface="Arial" charset="0"/>
              </a:rPr>
              <a:t>×3+3)</a:t>
            </a:r>
          </a:p>
        </p:txBody>
      </p:sp>
      <p:sp>
        <p:nvSpPr>
          <p:cNvPr id="23" name="Text Box 7">
            <a:extLst>
              <a:ext uri="{FF2B5EF4-FFF2-40B4-BE49-F238E27FC236}">
                <a16:creationId xmlns:a16="http://schemas.microsoft.com/office/drawing/2014/main" id="{57BD1814-118F-4F14-9234-B6819D6859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373" y="4172711"/>
            <a:ext cx="7425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= 15</a:t>
            </a:r>
            <a:endParaRPr lang="en-US" sz="2400" dirty="0"/>
          </a:p>
        </p:txBody>
      </p:sp>
      <p:sp>
        <p:nvSpPr>
          <p:cNvPr id="24" name="Text Box 7">
            <a:extLst>
              <a:ext uri="{FF2B5EF4-FFF2-40B4-BE49-F238E27FC236}">
                <a16:creationId xmlns:a16="http://schemas.microsoft.com/office/drawing/2014/main" id="{700E7772-960F-4D08-B3DF-9CAA41B205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093" y="4901290"/>
            <a:ext cx="8963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= 150</a:t>
            </a:r>
            <a:endParaRPr lang="en-US" sz="2400" dirty="0"/>
          </a:p>
        </p:txBody>
      </p:sp>
      <p:sp>
        <p:nvSpPr>
          <p:cNvPr id="25" name="Text Box 6">
            <a:extLst>
              <a:ext uri="{FF2B5EF4-FFF2-40B4-BE49-F238E27FC236}">
                <a16:creationId xmlns:a16="http://schemas.microsoft.com/office/drawing/2014/main" id="{76998141-6D9E-4D7A-978A-C87C129134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4029" y="3382731"/>
            <a:ext cx="17145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cs typeface="Arial" charset="0"/>
              </a:rPr>
              <a:t>+ (4×4+3)</a:t>
            </a:r>
          </a:p>
        </p:txBody>
      </p:sp>
      <p:sp>
        <p:nvSpPr>
          <p:cNvPr id="26" name="Text Box 6">
            <a:extLst>
              <a:ext uri="{FF2B5EF4-FFF2-40B4-BE49-F238E27FC236}">
                <a16:creationId xmlns:a16="http://schemas.microsoft.com/office/drawing/2014/main" id="{9F436F2A-D49E-476D-896C-A316C14294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0894" y="3385833"/>
            <a:ext cx="16064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cs typeface="Arial" charset="0"/>
              </a:rPr>
              <a:t>+ (4×5+3)</a:t>
            </a:r>
          </a:p>
        </p:txBody>
      </p:sp>
      <p:sp>
        <p:nvSpPr>
          <p:cNvPr id="27" name="Text Box 6">
            <a:extLst>
              <a:ext uri="{FF2B5EF4-FFF2-40B4-BE49-F238E27FC236}">
                <a16:creationId xmlns:a16="http://schemas.microsoft.com/office/drawing/2014/main" id="{D747DFD5-B74D-4566-9BDD-00B90CC10F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8237" y="3382731"/>
            <a:ext cx="17145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cs typeface="Arial" charset="0"/>
              </a:rPr>
              <a:t>+ (</a:t>
            </a:r>
            <a:r>
              <a:rPr lang="en-US" dirty="0">
                <a:cs typeface="Arial" charset="0"/>
              </a:rPr>
              <a:t>4×6+3)</a:t>
            </a:r>
            <a:endParaRPr lang="en-US" sz="2400" dirty="0">
              <a:cs typeface="Arial" charset="0"/>
            </a:endParaRPr>
          </a:p>
        </p:txBody>
      </p:sp>
      <p:sp>
        <p:nvSpPr>
          <p:cNvPr id="28" name="Text Box 6">
            <a:extLst>
              <a:ext uri="{FF2B5EF4-FFF2-40B4-BE49-F238E27FC236}">
                <a16:creationId xmlns:a16="http://schemas.microsoft.com/office/drawing/2014/main" id="{FA78771F-3E57-4A1E-8696-7EF00B06B2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5165" y="3382731"/>
            <a:ext cx="17145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cs typeface="Arial" charset="0"/>
              </a:rPr>
              <a:t>+ (4×7+3)</a:t>
            </a:r>
            <a:endParaRPr lang="en-US" sz="2400" dirty="0">
              <a:cs typeface="Arial" charset="0"/>
            </a:endParaRPr>
          </a:p>
        </p:txBody>
      </p:sp>
      <p:sp>
        <p:nvSpPr>
          <p:cNvPr id="29" name="Text Box 6">
            <a:extLst>
              <a:ext uri="{FF2B5EF4-FFF2-40B4-BE49-F238E27FC236}">
                <a16:creationId xmlns:a16="http://schemas.microsoft.com/office/drawing/2014/main" id="{113C2AEE-3F5E-4F48-822F-6D9D91C1F3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2511" y="3382731"/>
            <a:ext cx="17145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cs typeface="Arial" charset="0"/>
              </a:rPr>
              <a:t>+ (4×8+3)</a:t>
            </a:r>
            <a:endParaRPr lang="en-US" sz="2400" dirty="0">
              <a:cs typeface="Arial" charset="0"/>
            </a:endParaRPr>
          </a:p>
        </p:txBody>
      </p:sp>
      <p:sp>
        <p:nvSpPr>
          <p:cNvPr id="30" name="Text Box 7">
            <a:extLst>
              <a:ext uri="{FF2B5EF4-FFF2-40B4-BE49-F238E27FC236}">
                <a16:creationId xmlns:a16="http://schemas.microsoft.com/office/drawing/2014/main" id="{2A6C7461-F6FC-444D-BC2A-3777325B87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9884" y="4129432"/>
            <a:ext cx="7425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+ 19</a:t>
            </a:r>
            <a:endParaRPr lang="en-US" sz="2400" dirty="0"/>
          </a:p>
        </p:txBody>
      </p:sp>
      <p:sp>
        <p:nvSpPr>
          <p:cNvPr id="31" name="Text Box 7">
            <a:extLst>
              <a:ext uri="{FF2B5EF4-FFF2-40B4-BE49-F238E27FC236}">
                <a16:creationId xmlns:a16="http://schemas.microsoft.com/office/drawing/2014/main" id="{BB41E76A-E8BC-4AD2-AB4B-9C88EE0835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4722" y="4124527"/>
            <a:ext cx="7425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+ 23</a:t>
            </a:r>
            <a:endParaRPr lang="en-US" sz="2400" dirty="0"/>
          </a:p>
        </p:txBody>
      </p:sp>
      <p:sp>
        <p:nvSpPr>
          <p:cNvPr id="32" name="Text Box 7">
            <a:extLst>
              <a:ext uri="{FF2B5EF4-FFF2-40B4-BE49-F238E27FC236}">
                <a16:creationId xmlns:a16="http://schemas.microsoft.com/office/drawing/2014/main" id="{8F3C2201-15A3-451F-9BD2-3E4DCC375F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1279" y="4124527"/>
            <a:ext cx="7425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+ 27</a:t>
            </a:r>
            <a:endParaRPr lang="en-US" sz="2400" dirty="0"/>
          </a:p>
        </p:txBody>
      </p:sp>
      <p:sp>
        <p:nvSpPr>
          <p:cNvPr id="33" name="Text Box 7">
            <a:extLst>
              <a:ext uri="{FF2B5EF4-FFF2-40B4-BE49-F238E27FC236}">
                <a16:creationId xmlns:a16="http://schemas.microsoft.com/office/drawing/2014/main" id="{E2E74CD2-CC9C-4482-A79E-CFDD4AB056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739" y="4120931"/>
            <a:ext cx="7425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+ 31</a:t>
            </a:r>
            <a:endParaRPr lang="en-US" sz="2400" dirty="0"/>
          </a:p>
        </p:txBody>
      </p:sp>
      <p:sp>
        <p:nvSpPr>
          <p:cNvPr id="34" name="Text Box 7">
            <a:extLst>
              <a:ext uri="{FF2B5EF4-FFF2-40B4-BE49-F238E27FC236}">
                <a16:creationId xmlns:a16="http://schemas.microsoft.com/office/drawing/2014/main" id="{F538DC22-F356-4238-B30A-421673DE9B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1267" y="4129432"/>
            <a:ext cx="7425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+ 35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37561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3780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82550"/>
            <a:ext cx="8153400" cy="609600"/>
          </a:xfrm>
          <a:noFill/>
        </p:spPr>
        <p:txBody>
          <a:bodyPr>
            <a:normAutofit fontScale="90000"/>
          </a:bodyPr>
          <a:lstStyle/>
          <a:p>
            <a:r>
              <a:rPr lang="en-GB" dirty="0"/>
              <a:t>Using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dirty="0"/>
              <a:t> notation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481263" y="817313"/>
            <a:ext cx="7672137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dirty="0"/>
              <a:t>Write the series 4 + 7 + 10 + … to 50 terms using sigma notation 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276546" y="2397943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First, we have to find the general term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 </a:t>
            </a:r>
            <a:r>
              <a:rPr lang="en-US" dirty="0"/>
              <a:t>.</a:t>
            </a: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188118" y="4443071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This series is the first fifty terms of the arithmetic progression</a:t>
            </a:r>
          </a:p>
        </p:txBody>
      </p:sp>
      <p:sp>
        <p:nvSpPr>
          <p:cNvPr id="32" name="Rectangle 8"/>
          <p:cNvSpPr>
            <a:spLocks noChangeArrowheads="1"/>
          </p:cNvSpPr>
          <p:nvPr/>
        </p:nvSpPr>
        <p:spPr bwMode="auto">
          <a:xfrm>
            <a:off x="3089092" y="2881147"/>
            <a:ext cx="23070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</a:t>
            </a:r>
            <a:r>
              <a:rPr lang="en-GB" i="1" dirty="0">
                <a:latin typeface="Times New Roman" panose="02020603050405020304" pitchFamily="18" charset="0"/>
              </a:rPr>
              <a:t> </a:t>
            </a:r>
            <a:r>
              <a:rPr lang="en-GB" i="1" dirty="0"/>
              <a:t>=</a:t>
            </a:r>
            <a:r>
              <a:rPr lang="en-GB" i="1" dirty="0">
                <a:latin typeface="Times New Roman" panose="02020603050405020304" pitchFamily="18" charset="0"/>
              </a:rPr>
              <a:t> u</a:t>
            </a:r>
            <a:r>
              <a:rPr lang="en-GB" baseline="-25000" dirty="0">
                <a:latin typeface="Times New Roman" panose="02020603050405020304" pitchFamily="18" charset="0"/>
              </a:rPr>
              <a:t>1 </a:t>
            </a:r>
            <a:r>
              <a:rPr lang="en-GB" dirty="0">
                <a:latin typeface="Times New Roman" panose="02020603050405020304" pitchFamily="18" charset="0"/>
              </a:rPr>
              <a:t>+ (</a:t>
            </a:r>
            <a:r>
              <a:rPr lang="en-GB" i="1" dirty="0">
                <a:latin typeface="Times New Roman" panose="02020603050405020304" pitchFamily="18" charset="0"/>
              </a:rPr>
              <a:t>n </a:t>
            </a:r>
            <a:r>
              <a:rPr lang="en-GB" dirty="0">
                <a:latin typeface="Times New Roman" panose="02020603050405020304" pitchFamily="18" charset="0"/>
              </a:rPr>
              <a:t>– 1)</a:t>
            </a:r>
            <a:r>
              <a:rPr lang="en-GB" i="1" dirty="0">
                <a:latin typeface="Times New Roman" panose="02020603050405020304" pitchFamily="18" charset="0"/>
              </a:rPr>
              <a:t>d</a:t>
            </a:r>
            <a:endParaRPr lang="en-GB" baseline="30000" dirty="0"/>
          </a:p>
        </p:txBody>
      </p:sp>
      <p:sp>
        <p:nvSpPr>
          <p:cNvPr id="34" name="Text Box 3"/>
          <p:cNvSpPr txBox="1">
            <a:spLocks noChangeArrowheads="1"/>
          </p:cNvSpPr>
          <p:nvPr/>
        </p:nvSpPr>
        <p:spPr bwMode="auto">
          <a:xfrm>
            <a:off x="254842" y="4848610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Using sigma notation we write:</a:t>
            </a: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323209" y="1794675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>
                <a:sym typeface="Symbol" panose="05050102010706020507" pitchFamily="18" charset="2"/>
              </a:rPr>
              <a:t>the terms are an arithmetic progression with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dirty="0"/>
              <a:t> = 4 and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GB" dirty="0"/>
              <a:t> = 3</a:t>
            </a:r>
            <a:endParaRPr lang="en-US" dirty="0"/>
          </a:p>
        </p:txBody>
      </p:sp>
      <p:sp>
        <p:nvSpPr>
          <p:cNvPr id="33" name="Rectangle 8"/>
          <p:cNvSpPr>
            <a:spLocks noChangeArrowheads="1"/>
          </p:cNvSpPr>
          <p:nvPr/>
        </p:nvSpPr>
        <p:spPr bwMode="auto">
          <a:xfrm>
            <a:off x="3095854" y="3436899"/>
            <a:ext cx="9621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</a:t>
            </a:r>
            <a:r>
              <a:rPr lang="en-GB" i="1" dirty="0">
                <a:latin typeface="Times New Roman" panose="02020603050405020304" pitchFamily="18" charset="0"/>
              </a:rPr>
              <a:t> </a:t>
            </a:r>
            <a:r>
              <a:rPr lang="en-GB" i="1" dirty="0"/>
              <a:t>=</a:t>
            </a:r>
            <a:r>
              <a:rPr lang="en-GB" i="1" dirty="0">
                <a:latin typeface="Times New Roman" panose="02020603050405020304" pitchFamily="18" charset="0"/>
              </a:rPr>
              <a:t> </a:t>
            </a:r>
            <a:r>
              <a:rPr lang="en-GB" dirty="0">
                <a:latin typeface="Comic Sans MS" panose="030F0702030302020204" pitchFamily="66" charset="0"/>
              </a:rPr>
              <a:t>4</a:t>
            </a:r>
            <a:endParaRPr lang="en-GB" baseline="30000" dirty="0"/>
          </a:p>
        </p:txBody>
      </p:sp>
      <p:sp>
        <p:nvSpPr>
          <p:cNvPr id="57" name="Rectangle 56"/>
          <p:cNvSpPr/>
          <p:nvPr/>
        </p:nvSpPr>
        <p:spPr>
          <a:xfrm>
            <a:off x="4262145" y="3435736"/>
            <a:ext cx="10246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(</a:t>
            </a:r>
            <a:r>
              <a:rPr lang="en-GB" i="1" dirty="0"/>
              <a:t>n </a:t>
            </a:r>
            <a:r>
              <a:rPr lang="en-GB" dirty="0"/>
              <a:t>– 1</a:t>
            </a:r>
            <a:r>
              <a:rPr lang="en-GB" sz="2400" dirty="0">
                <a:solidFill>
                  <a:srgbClr val="010066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72" name="Rectangle 71"/>
          <p:cNvSpPr/>
          <p:nvPr/>
        </p:nvSpPr>
        <p:spPr>
          <a:xfrm>
            <a:off x="5169550" y="3422264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en-GB" dirty="0"/>
              <a:t>3</a:t>
            </a:r>
            <a:endParaRPr lang="en-GB" baseline="30000" dirty="0"/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4F3B3544-39FC-461E-9939-2140EBD603F4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03C84148-64E5-44C3-82C8-0CA9AE1473D4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8D9124F-5D13-42F9-8265-1F0911FAB905}"/>
              </a:ext>
            </a:extLst>
          </p:cNvPr>
          <p:cNvSpPr txBox="1"/>
          <p:nvPr/>
        </p:nvSpPr>
        <p:spPr>
          <a:xfrm>
            <a:off x="3993751" y="3421101"/>
            <a:ext cx="48793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</a:rPr>
              <a:t>+</a:t>
            </a:r>
            <a:endParaRPr lang="en-GB" dirty="0"/>
          </a:p>
        </p:txBody>
      </p:sp>
      <p:sp>
        <p:nvSpPr>
          <p:cNvPr id="17" name="Rectangle 8">
            <a:extLst>
              <a:ext uri="{FF2B5EF4-FFF2-40B4-BE49-F238E27FC236}">
                <a16:creationId xmlns:a16="http://schemas.microsoft.com/office/drawing/2014/main" id="{DEC54B2B-85A2-438B-8BC4-3AE24DC320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9161" y="3981406"/>
            <a:ext cx="9621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</a:t>
            </a:r>
            <a:r>
              <a:rPr lang="en-GB" i="1" dirty="0">
                <a:latin typeface="Times New Roman" panose="02020603050405020304" pitchFamily="18" charset="0"/>
              </a:rPr>
              <a:t> </a:t>
            </a:r>
            <a:r>
              <a:rPr lang="en-GB" i="1" dirty="0"/>
              <a:t>=</a:t>
            </a:r>
            <a:r>
              <a:rPr lang="en-GB" i="1" dirty="0">
                <a:latin typeface="Times New Roman" panose="02020603050405020304" pitchFamily="18" charset="0"/>
              </a:rPr>
              <a:t> </a:t>
            </a:r>
            <a:r>
              <a:rPr lang="en-GB" dirty="0">
                <a:latin typeface="Comic Sans MS" panose="030F0702030302020204" pitchFamily="66" charset="0"/>
              </a:rPr>
              <a:t>3</a:t>
            </a:r>
            <a:endParaRPr lang="en-GB" baseline="300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7104276-9413-4C9C-9BF2-45F32396571F}"/>
              </a:ext>
            </a:extLst>
          </p:cNvPr>
          <p:cNvSpPr/>
          <p:nvPr/>
        </p:nvSpPr>
        <p:spPr>
          <a:xfrm>
            <a:off x="3993751" y="3964707"/>
            <a:ext cx="8194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/>
              <a:t>n </a:t>
            </a:r>
            <a:r>
              <a:rPr lang="en-GB" dirty="0"/>
              <a:t>+ 1</a:t>
            </a:r>
            <a:endParaRPr lang="en-GB" sz="2400" dirty="0">
              <a:solidFill>
                <a:srgbClr val="010066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BFB8839-FD0E-482C-A410-A2F87F248DAE}"/>
              </a:ext>
            </a:extLst>
          </p:cNvPr>
          <p:cNvSpPr/>
          <p:nvPr/>
        </p:nvSpPr>
        <p:spPr>
          <a:xfrm>
            <a:off x="3375020" y="5231744"/>
            <a:ext cx="73129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en-GB" sz="7200" dirty="0">
                <a:solidFill>
                  <a:srgbClr val="010066"/>
                </a:solidFill>
                <a:latin typeface="Symbol" panose="05050102010706020507" pitchFamily="18" charset="2"/>
              </a:rPr>
              <a:t>S</a:t>
            </a:r>
            <a:endParaRPr lang="en-GB" sz="7200" baseline="30000" dirty="0">
              <a:solidFill>
                <a:srgbClr val="010066"/>
              </a:solidFill>
              <a:latin typeface="Symbol" panose="05050102010706020507" pitchFamily="18" charset="2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4255566-F09A-4FD3-8FF8-816854E95703}"/>
              </a:ext>
            </a:extLst>
          </p:cNvPr>
          <p:cNvSpPr/>
          <p:nvPr/>
        </p:nvSpPr>
        <p:spPr>
          <a:xfrm>
            <a:off x="3977029" y="5640935"/>
            <a:ext cx="11785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(3</a:t>
            </a:r>
            <a:r>
              <a:rPr lang="en-GB" i="1" dirty="0"/>
              <a:t>n </a:t>
            </a:r>
            <a:r>
              <a:rPr lang="en-GB" dirty="0"/>
              <a:t>+ 1)</a:t>
            </a:r>
            <a:endParaRPr lang="en-GB" sz="2400" dirty="0">
              <a:solidFill>
                <a:srgbClr val="010066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EED4572-D9C4-4A01-9FE1-67BFC779EF47}"/>
              </a:ext>
            </a:extLst>
          </p:cNvPr>
          <p:cNvSpPr/>
          <p:nvPr/>
        </p:nvSpPr>
        <p:spPr>
          <a:xfrm>
            <a:off x="3457574" y="6142894"/>
            <a:ext cx="62068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i="1" dirty="0"/>
              <a:t>n </a:t>
            </a:r>
            <a:r>
              <a:rPr lang="en-GB" sz="1600" b="1" dirty="0"/>
              <a:t>= 1</a:t>
            </a:r>
            <a:endParaRPr lang="en-GB" sz="1600" b="1" dirty="0">
              <a:solidFill>
                <a:srgbClr val="010066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FBC1FA4-493A-46B2-9987-C3F5A6BE14FA}"/>
              </a:ext>
            </a:extLst>
          </p:cNvPr>
          <p:cNvSpPr/>
          <p:nvPr/>
        </p:nvSpPr>
        <p:spPr>
          <a:xfrm>
            <a:off x="3545740" y="5275690"/>
            <a:ext cx="3898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/>
              <a:t>50</a:t>
            </a:r>
            <a:endParaRPr lang="en-GB" sz="1600" b="1" dirty="0">
              <a:solidFill>
                <a:srgbClr val="010066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078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1" grpId="0"/>
      <p:bldP spid="32" grpId="0"/>
      <p:bldP spid="34" grpId="0"/>
      <p:bldP spid="30" grpId="0"/>
      <p:bldP spid="33" grpId="0"/>
      <p:bldP spid="57" grpId="0"/>
      <p:bldP spid="72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r>
              <a:rPr lang="en-GB" sz="2800" dirty="0"/>
              <a:t>Using 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</a:t>
            </a:r>
            <a:endParaRPr lang="el-GR" sz="28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60699" y="1309681"/>
            <a:ext cx="4031581" cy="1335823"/>
            <a:chOff x="1928" y="606"/>
            <a:chExt cx="1905" cy="590"/>
          </a:xfrm>
        </p:grpSpPr>
        <p:sp>
          <p:nvSpPr>
            <p:cNvPr id="847876" name="Rectangle 4"/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847878" name="Rectangle 6"/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847880" name="Text Box 8"/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p:sp>
        <p:nvSpPr>
          <p:cNvPr id="847882" name="Text Box 10"/>
          <p:cNvSpPr txBox="1">
            <a:spLocks noChangeArrowheads="1"/>
          </p:cNvSpPr>
          <p:nvPr/>
        </p:nvSpPr>
        <p:spPr bwMode="auto">
          <a:xfrm>
            <a:off x="241850" y="2939808"/>
            <a:ext cx="62878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Substituting </a:t>
            </a:r>
            <a:r>
              <a:rPr lang="en-US" i="1" dirty="0">
                <a:solidFill>
                  <a:srgbClr val="FF6600"/>
                </a:solidFill>
              </a:rPr>
              <a:t>n</a:t>
            </a:r>
            <a:r>
              <a:rPr lang="en-US" dirty="0">
                <a:solidFill>
                  <a:srgbClr val="FF6600"/>
                </a:solidFill>
              </a:rPr>
              <a:t> = </a:t>
            </a:r>
            <a:r>
              <a:rPr lang="en-US" dirty="0">
                <a:solidFill>
                  <a:srgbClr val="FF6600"/>
                </a:solidFill>
                <a:latin typeface="+mn-lt"/>
              </a:rPr>
              <a:t>3, 4, 5, 6, 7, 8 into </a:t>
            </a:r>
            <a:r>
              <a:rPr lang="en-US" dirty="0">
                <a:solidFill>
                  <a:srgbClr val="FF6600"/>
                </a:solidFill>
              </a:rPr>
              <a:t>3</a:t>
            </a:r>
            <a:r>
              <a:rPr lang="en-US" i="1" dirty="0">
                <a:solidFill>
                  <a:srgbClr val="FF6600"/>
                </a:solidFill>
              </a:rPr>
              <a:t>n </a:t>
            </a:r>
            <a:r>
              <a:rPr lang="en-US" dirty="0">
                <a:solidFill>
                  <a:srgbClr val="FF6600"/>
                </a:solidFill>
              </a:rPr>
              <a:t>– 5</a:t>
            </a:r>
          </a:p>
        </p:txBody>
      </p:sp>
      <p:sp>
        <p:nvSpPr>
          <p:cNvPr id="847888" name="Text Box 16"/>
          <p:cNvSpPr txBox="1">
            <a:spLocks noChangeArrowheads="1"/>
          </p:cNvSpPr>
          <p:nvPr/>
        </p:nvSpPr>
        <p:spPr bwMode="auto">
          <a:xfrm>
            <a:off x="3923056" y="4922004"/>
            <a:ext cx="91403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= </a:t>
            </a:r>
            <a:r>
              <a:rPr lang="en-US" sz="2800" dirty="0">
                <a:solidFill>
                  <a:srgbClr val="FF6600"/>
                </a:solidFill>
                <a:latin typeface="+mn-lt"/>
              </a:rPr>
              <a:t>69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68812" y="1344761"/>
                <a:ext cx="2139111" cy="12220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sup>
                        <m:e>
                          <m:d>
                            <m:dPr>
                              <m:ctrlPr>
                                <a:rPr lang="en-GB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 −</m:t>
                              </m:r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812" y="1344761"/>
                <a:ext cx="2139111" cy="122206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011AAEF1-1D79-4874-9FC2-55A2582036C2}"/>
              </a:ext>
            </a:extLst>
          </p:cNvPr>
          <p:cNvSpPr/>
          <p:nvPr/>
        </p:nvSpPr>
        <p:spPr>
          <a:xfrm>
            <a:off x="1736749" y="3581038"/>
            <a:ext cx="13821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3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(4)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/>
              <a:t>– </a:t>
            </a:r>
            <a:r>
              <a:rPr lang="en-US" sz="2400" dirty="0">
                <a:latin typeface="+mn-lt"/>
              </a:rPr>
              <a:t>5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1668AB5-F271-4902-BD53-A7E0AB86A86E}"/>
              </a:ext>
            </a:extLst>
          </p:cNvPr>
          <p:cNvSpPr/>
          <p:nvPr/>
        </p:nvSpPr>
        <p:spPr>
          <a:xfrm>
            <a:off x="288693" y="3586461"/>
            <a:ext cx="13821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3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(3)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/>
              <a:t>– </a:t>
            </a:r>
            <a:r>
              <a:rPr lang="en-US" sz="2400" dirty="0">
                <a:latin typeface="+mn-lt"/>
              </a:rPr>
              <a:t>5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9F08DC6-8BD7-4089-817F-9DD6CA4C3B42}"/>
              </a:ext>
            </a:extLst>
          </p:cNvPr>
          <p:cNvSpPr/>
          <p:nvPr/>
        </p:nvSpPr>
        <p:spPr>
          <a:xfrm>
            <a:off x="3149392" y="3590327"/>
            <a:ext cx="13821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3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(5)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/>
              <a:t>– </a:t>
            </a:r>
            <a:r>
              <a:rPr lang="en-US" sz="2400" dirty="0">
                <a:latin typeface="+mn-lt"/>
              </a:rPr>
              <a:t>5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2CC6810-E1C7-41CA-B8B7-940369AD425F}"/>
              </a:ext>
            </a:extLst>
          </p:cNvPr>
          <p:cNvSpPr/>
          <p:nvPr/>
        </p:nvSpPr>
        <p:spPr>
          <a:xfrm>
            <a:off x="4516975" y="3590327"/>
            <a:ext cx="13821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3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(6)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/>
              <a:t>– </a:t>
            </a:r>
            <a:r>
              <a:rPr lang="en-US" sz="2400" dirty="0">
                <a:latin typeface="+mn-lt"/>
              </a:rPr>
              <a:t>5 </a:t>
            </a:r>
            <a:endParaRPr lang="en-GB" sz="2400" dirty="0">
              <a:latin typeface="+mn-lt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46AF8A3-E548-4928-88AC-806114953E58}"/>
              </a:ext>
            </a:extLst>
          </p:cNvPr>
          <p:cNvSpPr/>
          <p:nvPr/>
        </p:nvSpPr>
        <p:spPr>
          <a:xfrm>
            <a:off x="5940184" y="3586779"/>
            <a:ext cx="13821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3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(7)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/>
              <a:t>– </a:t>
            </a:r>
            <a:r>
              <a:rPr lang="en-US" sz="2400" dirty="0">
                <a:latin typeface="+mn-lt"/>
              </a:rPr>
              <a:t>5 </a:t>
            </a:r>
            <a:endParaRPr lang="en-GB" sz="2400" dirty="0">
              <a:latin typeface="+mn-lt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79649B2-CEAF-4307-A102-28993CFEA3CA}"/>
              </a:ext>
            </a:extLst>
          </p:cNvPr>
          <p:cNvSpPr/>
          <p:nvPr/>
        </p:nvSpPr>
        <p:spPr>
          <a:xfrm>
            <a:off x="7330720" y="3564993"/>
            <a:ext cx="13821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3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(8)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/>
              <a:t>– </a:t>
            </a:r>
            <a:r>
              <a:rPr lang="en-US" sz="2400" dirty="0">
                <a:latin typeface="+mn-lt"/>
              </a:rPr>
              <a:t>5 </a:t>
            </a:r>
            <a:endParaRPr lang="en-GB" sz="2400" dirty="0">
              <a:latin typeface="+mn-lt"/>
            </a:endParaRPr>
          </a:p>
        </p:txBody>
      </p:sp>
      <p:sp>
        <p:nvSpPr>
          <p:cNvPr id="20" name="Text Box 16">
            <a:extLst>
              <a:ext uri="{FF2B5EF4-FFF2-40B4-BE49-F238E27FC236}">
                <a16:creationId xmlns:a16="http://schemas.microsoft.com/office/drawing/2014/main" id="{77C10298-1B61-40F6-B479-77E5F0235A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9131" y="3539054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21" name="Text Box 16">
            <a:extLst>
              <a:ext uri="{FF2B5EF4-FFF2-40B4-BE49-F238E27FC236}">
                <a16:creationId xmlns:a16="http://schemas.microsoft.com/office/drawing/2014/main" id="{AE08CBFB-8D24-4385-988A-7014F20479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1904" y="3526113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22" name="Text Box 16">
            <a:extLst>
              <a:ext uri="{FF2B5EF4-FFF2-40B4-BE49-F238E27FC236}">
                <a16:creationId xmlns:a16="http://schemas.microsoft.com/office/drawing/2014/main" id="{1D38F451-5F58-40A7-B50B-0301215CC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1975" y="3526113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23" name="Text Box 16">
            <a:extLst>
              <a:ext uri="{FF2B5EF4-FFF2-40B4-BE49-F238E27FC236}">
                <a16:creationId xmlns:a16="http://schemas.microsoft.com/office/drawing/2014/main" id="{533246B4-1BA6-4C2F-B1C1-E3B7CFE08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8151" y="3526113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24" name="Text Box 16">
            <a:extLst>
              <a:ext uri="{FF2B5EF4-FFF2-40B4-BE49-F238E27FC236}">
                <a16:creationId xmlns:a16="http://schemas.microsoft.com/office/drawing/2014/main" id="{5F6A2F05-E27F-4EE6-9B4C-CA2878E766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4327" y="3526113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63AD42B-E999-4A9F-B3F7-6F1BCD6ACFC4}"/>
              </a:ext>
            </a:extLst>
          </p:cNvPr>
          <p:cNvSpPr/>
          <p:nvPr/>
        </p:nvSpPr>
        <p:spPr>
          <a:xfrm>
            <a:off x="992971" y="4335366"/>
            <a:ext cx="4635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4 </a:t>
            </a:r>
            <a:endParaRPr lang="en-GB" sz="2400" dirty="0">
              <a:latin typeface="+mn-lt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47920FD-5DD9-4627-8F6A-25E17DF4C020}"/>
              </a:ext>
            </a:extLst>
          </p:cNvPr>
          <p:cNvSpPr/>
          <p:nvPr/>
        </p:nvSpPr>
        <p:spPr>
          <a:xfrm>
            <a:off x="2419493" y="4336706"/>
            <a:ext cx="4635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7 </a:t>
            </a:r>
            <a:endParaRPr lang="en-GB" sz="2400" dirty="0">
              <a:latin typeface="+mn-lt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E7E83F1-FF0D-4716-9310-A875E8C51CD8}"/>
              </a:ext>
            </a:extLst>
          </p:cNvPr>
          <p:cNvSpPr/>
          <p:nvPr/>
        </p:nvSpPr>
        <p:spPr>
          <a:xfrm>
            <a:off x="3668018" y="4323476"/>
            <a:ext cx="5100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10</a:t>
            </a:r>
            <a:endParaRPr lang="en-GB" sz="2400" dirty="0">
              <a:latin typeface="+mn-lt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9AFAF95-3659-4CCC-95E7-04C1E396C4E9}"/>
              </a:ext>
            </a:extLst>
          </p:cNvPr>
          <p:cNvSpPr/>
          <p:nvPr/>
        </p:nvSpPr>
        <p:spPr>
          <a:xfrm>
            <a:off x="5081579" y="4329395"/>
            <a:ext cx="5754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13 </a:t>
            </a:r>
            <a:endParaRPr lang="en-GB" sz="2400" dirty="0">
              <a:latin typeface="+mn-lt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46F0015-37D2-461A-A5ED-379A09B2FE6B}"/>
              </a:ext>
            </a:extLst>
          </p:cNvPr>
          <p:cNvSpPr/>
          <p:nvPr/>
        </p:nvSpPr>
        <p:spPr>
          <a:xfrm>
            <a:off x="6529723" y="4297720"/>
            <a:ext cx="5100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16</a:t>
            </a:r>
            <a:endParaRPr lang="en-GB" sz="2400" dirty="0">
              <a:latin typeface="+mn-lt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1746F6C-0494-4335-BB7C-AF3EEBD02E3D}"/>
              </a:ext>
            </a:extLst>
          </p:cNvPr>
          <p:cNvSpPr/>
          <p:nvPr/>
        </p:nvSpPr>
        <p:spPr>
          <a:xfrm>
            <a:off x="7911833" y="4335726"/>
            <a:ext cx="5100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19</a:t>
            </a:r>
            <a:endParaRPr lang="en-GB" sz="2400" dirty="0">
              <a:latin typeface="+mn-lt"/>
            </a:endParaRPr>
          </a:p>
        </p:txBody>
      </p:sp>
      <p:sp>
        <p:nvSpPr>
          <p:cNvPr id="31" name="Text Box 16">
            <a:extLst>
              <a:ext uri="{FF2B5EF4-FFF2-40B4-BE49-F238E27FC236}">
                <a16:creationId xmlns:a16="http://schemas.microsoft.com/office/drawing/2014/main" id="{DC4516AB-9141-49A3-BE31-9A7BBA0E7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7228" y="4284206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32" name="Text Box 16">
            <a:extLst>
              <a:ext uri="{FF2B5EF4-FFF2-40B4-BE49-F238E27FC236}">
                <a16:creationId xmlns:a16="http://schemas.microsoft.com/office/drawing/2014/main" id="{F41926EA-4CDC-41A8-9DDE-7BDAD86E22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0001" y="4271265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33" name="Text Box 16">
            <a:extLst>
              <a:ext uri="{FF2B5EF4-FFF2-40B4-BE49-F238E27FC236}">
                <a16:creationId xmlns:a16="http://schemas.microsoft.com/office/drawing/2014/main" id="{E3A263E7-62F5-4B7B-881D-2C8E5BA69F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0072" y="4271265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34" name="Text Box 16">
            <a:extLst>
              <a:ext uri="{FF2B5EF4-FFF2-40B4-BE49-F238E27FC236}">
                <a16:creationId xmlns:a16="http://schemas.microsoft.com/office/drawing/2014/main" id="{901A4775-5191-4FFA-B5B4-8FFDB1E0CF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6248" y="4271265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35" name="Text Box 16">
            <a:extLst>
              <a:ext uri="{FF2B5EF4-FFF2-40B4-BE49-F238E27FC236}">
                <a16:creationId xmlns:a16="http://schemas.microsoft.com/office/drawing/2014/main" id="{C348CD6A-25DF-4EC6-BF0C-F649952A54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2424" y="4271265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5" name="Rectangle 4">
            <a:hlinkClick r:id="rId4"/>
            <a:extLst>
              <a:ext uri="{FF2B5EF4-FFF2-40B4-BE49-F238E27FC236}">
                <a16:creationId xmlns:a16="http://schemas.microsoft.com/office/drawing/2014/main" id="{9CB25036-5B0C-4621-9980-2A98470561CE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4"/>
            <a:extLst>
              <a:ext uri="{FF2B5EF4-FFF2-40B4-BE49-F238E27FC236}">
                <a16:creationId xmlns:a16="http://schemas.microsoft.com/office/drawing/2014/main" id="{7331604F-791C-4C01-A219-F938CF81E1B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7882" grpId="0"/>
      <p:bldP spid="847888" grpId="0"/>
      <p:bldP spid="4" grpId="0"/>
      <p:bldP spid="14" grpId="0"/>
      <p:bldP spid="15" grpId="0"/>
      <p:bldP spid="16" grpId="0"/>
      <p:bldP spid="17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r>
              <a:rPr lang="en-GB" sz="2800" dirty="0"/>
              <a:t>Using 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</a:t>
            </a:r>
            <a:endParaRPr lang="el-GR" sz="28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60699" y="1309681"/>
            <a:ext cx="4031581" cy="1335823"/>
            <a:chOff x="1928" y="606"/>
            <a:chExt cx="1905" cy="590"/>
          </a:xfrm>
        </p:grpSpPr>
        <p:sp>
          <p:nvSpPr>
            <p:cNvPr id="847876" name="Rectangle 4"/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847878" name="Rectangle 6"/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847880" name="Text Box 8"/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p:sp>
        <p:nvSpPr>
          <p:cNvPr id="847888" name="Text Box 16"/>
          <p:cNvSpPr txBox="1">
            <a:spLocks noChangeArrowheads="1"/>
          </p:cNvSpPr>
          <p:nvPr/>
        </p:nvSpPr>
        <p:spPr bwMode="auto">
          <a:xfrm>
            <a:off x="3686637" y="4748878"/>
            <a:ext cx="8435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= </a:t>
            </a:r>
            <a:r>
              <a:rPr lang="en-US" sz="2800" dirty="0">
                <a:solidFill>
                  <a:srgbClr val="FF6600"/>
                </a:solidFill>
                <a:latin typeface="+mn-lt"/>
              </a:rPr>
              <a:t>-2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68812" y="1344761"/>
                <a:ext cx="2011961" cy="12220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  <m:e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e>
                            <m:sup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812" y="1344761"/>
                <a:ext cx="2011961" cy="122206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Box 10">
            <a:extLst>
              <a:ext uri="{FF2B5EF4-FFF2-40B4-BE49-F238E27FC236}">
                <a16:creationId xmlns:a16="http://schemas.microsoft.com/office/drawing/2014/main" id="{2610A2D4-6F7D-4A23-97A5-0BD8DA02F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850" y="2939808"/>
            <a:ext cx="56447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Substituting </a:t>
            </a:r>
            <a:r>
              <a:rPr lang="en-US" i="1" dirty="0">
                <a:solidFill>
                  <a:srgbClr val="FF6600"/>
                </a:solidFill>
              </a:rPr>
              <a:t>n</a:t>
            </a:r>
            <a:r>
              <a:rPr lang="en-US" dirty="0">
                <a:solidFill>
                  <a:srgbClr val="FF6600"/>
                </a:solidFill>
              </a:rPr>
              <a:t> = </a:t>
            </a:r>
            <a:r>
              <a:rPr lang="en-US" dirty="0">
                <a:solidFill>
                  <a:srgbClr val="FF6600"/>
                </a:solidFill>
                <a:latin typeface="+mn-lt"/>
              </a:rPr>
              <a:t>1, 2, 3 into </a:t>
            </a:r>
            <a:r>
              <a:rPr lang="en-US" dirty="0">
                <a:solidFill>
                  <a:srgbClr val="FF6600"/>
                </a:solidFill>
              </a:rPr>
              <a:t>2</a:t>
            </a:r>
            <a:r>
              <a:rPr lang="en-US" i="1" dirty="0">
                <a:solidFill>
                  <a:srgbClr val="FF6600"/>
                </a:solidFill>
              </a:rPr>
              <a:t>n </a:t>
            </a:r>
            <a:r>
              <a:rPr lang="en-US" dirty="0">
                <a:solidFill>
                  <a:srgbClr val="FF6600"/>
                </a:solidFill>
              </a:rPr>
              <a:t>– 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n</a:t>
            </a:r>
            <a:r>
              <a:rPr lang="en-US" baseline="30000" dirty="0">
                <a:solidFill>
                  <a:srgbClr val="FF6600"/>
                </a:solidFill>
              </a:rPr>
              <a:t>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005BF3A-4877-491D-9956-8672F8CC420C}"/>
              </a:ext>
            </a:extLst>
          </p:cNvPr>
          <p:cNvSpPr/>
          <p:nvPr/>
        </p:nvSpPr>
        <p:spPr>
          <a:xfrm>
            <a:off x="3200025" y="3661330"/>
            <a:ext cx="14734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2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(2)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/>
              <a:t>– 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2</a:t>
            </a:r>
            <a:r>
              <a:rPr lang="en-US" sz="2400" baseline="30000" dirty="0"/>
              <a:t>2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9707994-D35E-4448-8C53-D910849AA6E8}"/>
              </a:ext>
            </a:extLst>
          </p:cNvPr>
          <p:cNvSpPr/>
          <p:nvPr/>
        </p:nvSpPr>
        <p:spPr>
          <a:xfrm>
            <a:off x="1751969" y="3666753"/>
            <a:ext cx="14077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2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(1)</a:t>
            </a:r>
            <a:r>
              <a:rPr lang="en-US" sz="2400" dirty="0"/>
              <a:t> – 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1</a:t>
            </a:r>
            <a:r>
              <a:rPr lang="en-US" sz="2400" baseline="30000" dirty="0"/>
              <a:t>2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72EC783-AB23-4DD9-8CBF-9D709AA51B72}"/>
              </a:ext>
            </a:extLst>
          </p:cNvPr>
          <p:cNvSpPr/>
          <p:nvPr/>
        </p:nvSpPr>
        <p:spPr>
          <a:xfrm>
            <a:off x="4857794" y="3670619"/>
            <a:ext cx="15359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2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(3)</a:t>
            </a:r>
            <a:r>
              <a:rPr lang="en-US" sz="2400" dirty="0"/>
              <a:t> – 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3</a:t>
            </a:r>
            <a:r>
              <a:rPr lang="en-US" sz="2400" baseline="30000" dirty="0"/>
              <a:t>2</a:t>
            </a:r>
            <a:r>
              <a:rPr lang="en-US" sz="2400" dirty="0"/>
              <a:t>  </a:t>
            </a:r>
            <a:endParaRPr lang="en-GB" sz="2400" dirty="0"/>
          </a:p>
        </p:txBody>
      </p:sp>
      <p:sp>
        <p:nvSpPr>
          <p:cNvPr id="19" name="Text Box 16">
            <a:extLst>
              <a:ext uri="{FF2B5EF4-FFF2-40B4-BE49-F238E27FC236}">
                <a16:creationId xmlns:a16="http://schemas.microsoft.com/office/drawing/2014/main" id="{122CDBD4-B466-471F-868F-1B45D2B696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2407" y="3619346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20" name="Text Box 16">
            <a:extLst>
              <a:ext uri="{FF2B5EF4-FFF2-40B4-BE49-F238E27FC236}">
                <a16:creationId xmlns:a16="http://schemas.microsoft.com/office/drawing/2014/main" id="{4C01DF5B-CD32-4CBB-B5A2-FF350D325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7010" y="3623106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96B6181-0E73-4A0A-9889-30393DB46081}"/>
              </a:ext>
            </a:extLst>
          </p:cNvPr>
          <p:cNvSpPr/>
          <p:nvPr/>
        </p:nvSpPr>
        <p:spPr>
          <a:xfrm>
            <a:off x="2486691" y="4253084"/>
            <a:ext cx="4138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1 </a:t>
            </a:r>
            <a:endParaRPr lang="en-GB" sz="2400" dirty="0">
              <a:latin typeface="+mn-lt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922A25D-E5CB-4647-A58D-B59B07F6724E}"/>
              </a:ext>
            </a:extLst>
          </p:cNvPr>
          <p:cNvSpPr/>
          <p:nvPr/>
        </p:nvSpPr>
        <p:spPr>
          <a:xfrm>
            <a:off x="3913213" y="4254424"/>
            <a:ext cx="4635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0 </a:t>
            </a:r>
            <a:endParaRPr lang="en-GB" sz="2400" dirty="0">
              <a:latin typeface="+mn-lt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13D14AB-A1E8-467A-83CB-327D1ECD1AB8}"/>
              </a:ext>
            </a:extLst>
          </p:cNvPr>
          <p:cNvSpPr/>
          <p:nvPr/>
        </p:nvSpPr>
        <p:spPr>
          <a:xfrm>
            <a:off x="5161738" y="4241194"/>
            <a:ext cx="7248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(-3)</a:t>
            </a:r>
            <a:endParaRPr lang="en-GB" sz="2400" dirty="0">
              <a:latin typeface="+mn-lt"/>
            </a:endParaRPr>
          </a:p>
        </p:txBody>
      </p:sp>
      <p:sp>
        <p:nvSpPr>
          <p:cNvPr id="30" name="Text Box 16">
            <a:extLst>
              <a:ext uri="{FF2B5EF4-FFF2-40B4-BE49-F238E27FC236}">
                <a16:creationId xmlns:a16="http://schemas.microsoft.com/office/drawing/2014/main" id="{D7C5EE57-E26B-4F28-B9F9-D3596CF143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0948" y="4201924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31" name="Text Box 16">
            <a:extLst>
              <a:ext uri="{FF2B5EF4-FFF2-40B4-BE49-F238E27FC236}">
                <a16:creationId xmlns:a16="http://schemas.microsoft.com/office/drawing/2014/main" id="{531F4694-AA5E-4444-84F3-9BEAF9784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3721" y="4188983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D0528199-8B36-43E1-A6C1-20D6ED7B06CA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4"/>
            <a:extLst>
              <a:ext uri="{FF2B5EF4-FFF2-40B4-BE49-F238E27FC236}">
                <a16:creationId xmlns:a16="http://schemas.microsoft.com/office/drawing/2014/main" id="{AF410F62-27EE-4274-A112-040FDA66CBC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351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7888" grpId="0"/>
      <p:bldP spid="11" grpId="0"/>
      <p:bldP spid="12" grpId="0"/>
      <p:bldP spid="13" grpId="0"/>
      <p:bldP spid="14" grpId="0"/>
      <p:bldP spid="19" grpId="0"/>
      <p:bldP spid="20" grpId="0"/>
      <p:bldP spid="24" grpId="0"/>
      <p:bldP spid="25" grpId="0"/>
      <p:bldP spid="26" grpId="0"/>
      <p:bldP spid="30" grpId="0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 - Using GDC</a:t>
            </a:r>
            <a:endParaRPr lang="el-GR" sz="28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60699" y="1309681"/>
            <a:ext cx="4031581" cy="1335823"/>
            <a:chOff x="1928" y="606"/>
            <a:chExt cx="1905" cy="590"/>
          </a:xfrm>
        </p:grpSpPr>
        <p:sp>
          <p:nvSpPr>
            <p:cNvPr id="847876" name="Rectangle 4"/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847878" name="Rectangle 6"/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847880" name="Text Box 8"/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68812" y="1344761"/>
                <a:ext cx="1994970" cy="12284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𝟏𝟓</m:t>
                          </m:r>
                        </m:sup>
                        <m:e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812" y="1344761"/>
                <a:ext cx="1994970" cy="12284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D0528199-8B36-43E1-A6C1-20D6ED7B06CA}"/>
              </a:ext>
            </a:extLst>
          </p:cNvPr>
          <p:cNvSpPr/>
          <p:nvPr/>
        </p:nvSpPr>
        <p:spPr>
          <a:xfrm>
            <a:off x="9193974" y="61164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4"/>
            <a:extLst>
              <a:ext uri="{FF2B5EF4-FFF2-40B4-BE49-F238E27FC236}">
                <a16:creationId xmlns:a16="http://schemas.microsoft.com/office/drawing/2014/main" id="{AF410F62-27EE-4274-A112-040FDA66CBC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B56E9E70-F35D-4E83-88EA-B5B718D11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07" y="692135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Using GDC to evaluate an arithmetic series</a:t>
            </a:r>
          </a:p>
        </p:txBody>
      </p:sp>
      <p:pic>
        <p:nvPicPr>
          <p:cNvPr id="16" name="Picture 15">
            <a:hlinkClick r:id="rId5" action="ppaction://hlinksldjump"/>
            <a:extLst>
              <a:ext uri="{FF2B5EF4-FFF2-40B4-BE49-F238E27FC236}">
                <a16:creationId xmlns:a16="http://schemas.microsoft.com/office/drawing/2014/main" id="{DA06F789-87E4-4226-A36A-7B9C8AED00C8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907235" y="3618072"/>
            <a:ext cx="1523154" cy="2967335"/>
          </a:xfrm>
          <a:prstGeom prst="rect">
            <a:avLst/>
          </a:prstGeom>
        </p:spPr>
      </p:pic>
      <p:sp>
        <p:nvSpPr>
          <p:cNvPr id="19" name="Text Box 4">
            <a:extLst>
              <a:ext uri="{FF2B5EF4-FFF2-40B4-BE49-F238E27FC236}">
                <a16:creationId xmlns:a16="http://schemas.microsoft.com/office/drawing/2014/main" id="{9CCECB6D-9E97-4348-BDF6-52602828E5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300" y="2642837"/>
            <a:ext cx="84571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Graphing display calculator to solve the problem</a:t>
            </a:r>
          </a:p>
        </p:txBody>
      </p:sp>
      <p:sp>
        <p:nvSpPr>
          <p:cNvPr id="21" name="Text Box 4">
            <a:hlinkClick r:id="rId5" action="ppaction://hlinksldjump"/>
            <a:extLst>
              <a:ext uri="{FF2B5EF4-FFF2-40B4-BE49-F238E27FC236}">
                <a16:creationId xmlns:a16="http://schemas.microsoft.com/office/drawing/2014/main" id="{A71D987D-5121-410F-84C8-D79B16A815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7235" y="3111293"/>
            <a:ext cx="15231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CASIO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274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 - Using GDC Casio</a:t>
            </a:r>
            <a:endParaRPr lang="el-GR" sz="28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60699" y="1309681"/>
            <a:ext cx="4031581" cy="1335823"/>
            <a:chOff x="1928" y="606"/>
            <a:chExt cx="1905" cy="590"/>
          </a:xfrm>
        </p:grpSpPr>
        <p:sp>
          <p:nvSpPr>
            <p:cNvPr id="847876" name="Rectangle 4"/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847878" name="Rectangle 6"/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847880" name="Text Box 8"/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68812" y="1344761"/>
                <a:ext cx="1994970" cy="12284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𝟏𝟓</m:t>
                          </m:r>
                        </m:sup>
                        <m:e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812" y="1344761"/>
                <a:ext cx="1994970" cy="12284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Box 10">
            <a:extLst>
              <a:ext uri="{FF2B5EF4-FFF2-40B4-BE49-F238E27FC236}">
                <a16:creationId xmlns:a16="http://schemas.microsoft.com/office/drawing/2014/main" id="{2610A2D4-6F7D-4A23-97A5-0BD8DA02F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2730661"/>
            <a:ext cx="36216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D0528199-8B36-43E1-A6C1-20D6ED7B06CA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4"/>
            <a:extLst>
              <a:ext uri="{FF2B5EF4-FFF2-40B4-BE49-F238E27FC236}">
                <a16:creationId xmlns:a16="http://schemas.microsoft.com/office/drawing/2014/main" id="{AF410F62-27EE-4274-A112-040FDA66CBC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B56E9E70-F35D-4E83-88EA-B5B718D11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07" y="692135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Using GDC to evaluate an arithmetic series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25EDB6-9AA8-4C9A-8BB6-AD4A7E820700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6884" y="2059575"/>
            <a:ext cx="2248161" cy="4297680"/>
          </a:xfrm>
          <a:prstGeom prst="rect">
            <a:avLst/>
          </a:prstGeom>
        </p:spPr>
      </p:pic>
      <p:sp>
        <p:nvSpPr>
          <p:cNvPr id="27" name="Text Box 10">
            <a:extLst>
              <a:ext uri="{FF2B5EF4-FFF2-40B4-BE49-F238E27FC236}">
                <a16:creationId xmlns:a16="http://schemas.microsoft.com/office/drawing/2014/main" id="{CB13E1E4-647B-479B-8B99-A37281177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3186681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Type 1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8" name="Text Box 10">
            <a:extLst>
              <a:ext uri="{FF2B5EF4-FFF2-40B4-BE49-F238E27FC236}">
                <a16:creationId xmlns:a16="http://schemas.microsoft.com/office/drawing/2014/main" id="{A37EF0B0-3B80-4D17-ABC3-4E6A4ACF1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1999" y="3204010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Run-Matrix</a:t>
            </a:r>
            <a:endParaRPr lang="en-US" baseline="300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718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7" grpId="0"/>
      <p:bldP spid="2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_IBAA" id="{6ADC0F22-E213-402E-8B07-8ABD4CD42FB9}" vid="{34CA1712-6305-4A55-BB9B-2B838D6F99F2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3_IBAI</Template>
  <TotalTime>760</TotalTime>
  <Words>783</Words>
  <Application>Microsoft Office PowerPoint</Application>
  <PresentationFormat>On-screen Show (4:3)</PresentationFormat>
  <Paragraphs>229</Paragraphs>
  <Slides>15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Arial</vt:lpstr>
      <vt:lpstr>Calibri</vt:lpstr>
      <vt:lpstr>Cambria Math</vt:lpstr>
      <vt:lpstr>Comic Sans MS</vt:lpstr>
      <vt:lpstr>Symbol</vt:lpstr>
      <vt:lpstr>Times New Roman</vt:lpstr>
      <vt:lpstr>Wingdings 2</vt:lpstr>
      <vt:lpstr>Wingdings 3</vt:lpstr>
      <vt:lpstr>Theme1</vt:lpstr>
      <vt:lpstr>Equation</vt:lpstr>
      <vt:lpstr>Using sigma (Σ) notation (Arithmetic series)</vt:lpstr>
      <vt:lpstr>Using sigma (Σ) notation</vt:lpstr>
      <vt:lpstr>Using Σ notation</vt:lpstr>
      <vt:lpstr>Using Σ notation</vt:lpstr>
      <vt:lpstr>Using Σ notation</vt:lpstr>
      <vt:lpstr>Using Σ notation</vt:lpstr>
      <vt:lpstr>Using Σ notation</vt:lpstr>
      <vt:lpstr>Σ notation - Using GDC</vt:lpstr>
      <vt:lpstr>Σ notation - Using GDC Casio</vt:lpstr>
      <vt:lpstr>Σ notation - Using GDC Casio</vt:lpstr>
      <vt:lpstr>Σ notation - Using GDC Casio</vt:lpstr>
      <vt:lpstr>Σ notation - Using GDC Casio</vt:lpstr>
      <vt:lpstr>Σ notation - Using GDC Casio</vt:lpstr>
      <vt:lpstr>Σ notation - Using GDC Casio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Mathssupport</dc:creator>
  <cp:lastModifiedBy>Orlando Hurtado</cp:lastModifiedBy>
  <cp:revision>49</cp:revision>
  <dcterms:created xsi:type="dcterms:W3CDTF">2012-12-18T06:17:28Z</dcterms:created>
  <dcterms:modified xsi:type="dcterms:W3CDTF">2023-12-30T08:41:59Z</dcterms:modified>
</cp:coreProperties>
</file>