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9" r:id="rId3"/>
    <p:sldId id="332" r:id="rId4"/>
    <p:sldId id="257" r:id="rId5"/>
    <p:sldId id="333" r:id="rId6"/>
    <p:sldId id="329" r:id="rId7"/>
    <p:sldId id="330" r:id="rId8"/>
    <p:sldId id="331" r:id="rId9"/>
    <p:sldId id="32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65" d="100"/>
          <a:sy n="65" d="100"/>
        </p:scale>
        <p:origin x="9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70AA5-5ED1-4EA3-A77A-61899F99BC29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75C3A-5B36-41B8-A6B7-CC1E72B04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9723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42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0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84849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51630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7685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0138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49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7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9774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1991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A9B944-7D22-42F9-A93B-DE368E063630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33E091F-E0D2-43D4-BFF2-52B8818423C1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9577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6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3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32.png"/><Relationship Id="rId5" Type="http://schemas.openxmlformats.org/officeDocument/2006/relationships/image" Target="../media/image22.png"/><Relationship Id="rId10" Type="http://schemas.openxmlformats.org/officeDocument/2006/relationships/image" Target="../media/image31.png"/><Relationship Id="rId4" Type="http://schemas.openxmlformats.org/officeDocument/2006/relationships/image" Target="../media/image21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10.png"/><Relationship Id="rId7" Type="http://schemas.openxmlformats.org/officeDocument/2006/relationships/image" Target="../media/image15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1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3" Type="http://schemas.openxmlformats.org/officeDocument/2006/relationships/image" Target="../media/image110.png"/><Relationship Id="rId7" Type="http://schemas.openxmlformats.org/officeDocument/2006/relationships/image" Target="../media/image18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5" Type="http://schemas.openxmlformats.org/officeDocument/2006/relationships/image" Target="../media/image130.png"/><Relationship Id="rId4" Type="http://schemas.openxmlformats.org/officeDocument/2006/relationships/image" Target="../media/image1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3" Type="http://schemas.openxmlformats.org/officeDocument/2006/relationships/image" Target="../media/image110.png"/><Relationship Id="rId7" Type="http://schemas.openxmlformats.org/officeDocument/2006/relationships/image" Target="../media/image2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0.png"/><Relationship Id="rId5" Type="http://schemas.openxmlformats.org/officeDocument/2006/relationships/image" Target="../media/image130.png"/><Relationship Id="rId4" Type="http://schemas.openxmlformats.org/officeDocument/2006/relationships/image" Target="../media/image120.png"/><Relationship Id="rId9" Type="http://schemas.openxmlformats.org/officeDocument/2006/relationships/image" Target="../media/image2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1" y="3200400"/>
            <a:ext cx="7149280" cy="1600200"/>
          </a:xfrm>
        </p:spPr>
        <p:txBody>
          <a:bodyPr/>
          <a:lstStyle/>
          <a:p>
            <a:pPr marL="633413" indent="-633413"/>
            <a:r>
              <a:rPr lang="en-GB" dirty="0"/>
              <a:t>LO: Solve problems using integral calculus.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solving by integration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B1855A52-E6ED-46F2-906E-18CB4570030F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23276E5-5CC5-402B-B3D4-054D6157B8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D702DA-4764-CEC6-2FBB-F28180C6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3D92-EB49-4ADE-9A69-56A2348F1470}" type="datetime4">
              <a:rPr lang="en-GB" smtClean="0"/>
              <a:t>22 December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7275" y="548732"/>
            <a:ext cx="84804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we studied differential calculus, we saw how to find the rate of change of a function by differentiation.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509" y="1270622"/>
            <a:ext cx="8737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Since integration is the reverse process of differentiation, integration can be used to measure the change in a quantity from its rate of change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572" y="103530"/>
            <a:ext cx="89522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 the change in a quantity from its rate of change</a:t>
            </a:r>
            <a:endParaRPr lang="en-GB" sz="30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4968" y="2135437"/>
            <a:ext cx="48160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we introduce integration, we separated the area under a curve into rectangles.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67127" y="3227993"/>
            <a:ext cx="48160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area of each rectangle is the rate of change of the quantity times the subinterval width, which tells the change in the quantity corresponding to that subinterval 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73219" y="5103629"/>
            <a:ext cx="48100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So, the area under a rate function for a particular interval tells us the overall change in the quantity over that interval.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ABEBF3E-054A-1884-333B-BDA4C5E7F756}"/>
              </a:ext>
            </a:extLst>
          </p:cNvPr>
          <p:cNvGrpSpPr/>
          <p:nvPr/>
        </p:nvGrpSpPr>
        <p:grpSpPr>
          <a:xfrm>
            <a:off x="267275" y="2659888"/>
            <a:ext cx="3884613" cy="3841878"/>
            <a:chOff x="386568" y="2314783"/>
            <a:chExt cx="3884613" cy="3841878"/>
          </a:xfrm>
        </p:grpSpPr>
        <p:sp>
          <p:nvSpPr>
            <p:cNvPr id="11" name="Rectangle 3">
              <a:extLst>
                <a:ext uri="{FF2B5EF4-FFF2-40B4-BE49-F238E27FC236}">
                  <a16:creationId xmlns:a16="http://schemas.microsoft.com/office/drawing/2014/main" id="{5B06F818-78ED-4868-DB43-F739E4CE0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3841878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2CE37E1-26FB-A43B-D079-8B47A1A1D255}"/>
                </a:ext>
              </a:extLst>
            </p:cNvPr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DE5AEE5-400D-2332-D9EF-2347CC4221AD}"/>
                  </a:ext>
                </a:extLst>
              </p:cNvPr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CFBEF42-DF12-602B-B7B1-3A1D82BB7AC7}"/>
                  </a:ext>
                </a:extLst>
              </p:cNvPr>
              <p:cNvGrpSpPr/>
              <p:nvPr/>
            </p:nvGrpSpPr>
            <p:grpSpPr>
              <a:xfrm>
                <a:off x="716873" y="2377387"/>
                <a:ext cx="3173964" cy="3590435"/>
                <a:chOff x="716873" y="2377387"/>
                <a:chExt cx="3173964" cy="3590435"/>
              </a:xfrm>
            </p:grpSpPr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E23C0E99-D1CA-3FD1-0893-45389937A808}"/>
                    </a:ext>
                  </a:extLst>
                </p:cNvPr>
                <p:cNvGrpSpPr/>
                <p:nvPr/>
              </p:nvGrpSpPr>
              <p:grpSpPr>
                <a:xfrm>
                  <a:off x="716873" y="2377387"/>
                  <a:ext cx="3173964" cy="3590435"/>
                  <a:chOff x="716873" y="2377387"/>
                  <a:chExt cx="3173964" cy="3590435"/>
                </a:xfrm>
              </p:grpSpPr>
              <p:sp>
                <p:nvSpPr>
                  <p:cNvPr id="40" name="Line 6">
                    <a:extLst>
                      <a:ext uri="{FF2B5EF4-FFF2-40B4-BE49-F238E27FC236}">
                        <a16:creationId xmlns:a16="http://schemas.microsoft.com/office/drawing/2014/main" id="{2E980C58-3B23-5970-E1CE-EEC36CAEAC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1" name="53 CuadroTexto">
                    <a:extLst>
                      <a:ext uri="{FF2B5EF4-FFF2-40B4-BE49-F238E27FC236}">
                        <a16:creationId xmlns:a16="http://schemas.microsoft.com/office/drawing/2014/main" id="{353F21F0-C1FE-45FE-98F4-6D5C64BA4642}"/>
                      </a:ext>
                    </a:extLst>
                  </p:cNvPr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>
                    <a:extLst>
                      <a:ext uri="{FF2B5EF4-FFF2-40B4-BE49-F238E27FC236}">
                        <a16:creationId xmlns:a16="http://schemas.microsoft.com/office/drawing/2014/main" id="{895FAFB3-B90A-AB0C-F47E-4EC6F75152A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61" name="Line 5">
                    <a:extLst>
                      <a:ext uri="{FF2B5EF4-FFF2-40B4-BE49-F238E27FC236}">
                        <a16:creationId xmlns:a16="http://schemas.microsoft.com/office/drawing/2014/main" id="{196DB546-EA30-078F-C2FB-4F79CBAC50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0D8A7820-4819-0B49-06C5-A45208899C99}"/>
                    </a:ext>
                  </a:extLst>
                </p:cNvPr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08A07DD7-CE63-4E17-28A1-ADDB6EB5055E}"/>
                    </a:ext>
                  </a:extLst>
                </p:cNvPr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D4244FF1-4487-4C59-F999-6DCC8A9089CF}"/>
                    </a:ext>
                  </a:extLst>
                </p:cNvPr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2ED3F405-BACF-A0D6-13B0-5B9D459848E0}"/>
                    </a:ext>
                  </a:extLst>
                </p:cNvPr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228D9C13-E57E-999C-9775-3BA0374C2EA9}"/>
                    </a:ext>
                  </a:extLst>
                </p:cNvPr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956C7FD8-B9C1-C747-B03A-8AAA8BFA34EE}"/>
                    </a:ext>
                  </a:extLst>
                </p:cNvPr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832DF2B5-DF4F-8BBC-AC36-766688C4F093}"/>
                    </a:ext>
                  </a:extLst>
                </p:cNvPr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445DEDF0-03E4-D5DA-A7EC-503214D04F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FBC8EF3E-8B58-21BF-68C5-91913F8F4454}"/>
                    </a:ext>
                  </a:extLst>
                </p:cNvPr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A84CF699-4EA1-989E-6752-388C635715BE}"/>
                    </a:ext>
                  </a:extLst>
                </p:cNvPr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96BADC0D-94A6-F63D-87E8-082679D9A8DD}"/>
                    </a:ext>
                  </a:extLst>
                </p:cNvPr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D712B199-69C2-715C-F723-FBA69FD62872}"/>
                    </a:ext>
                  </a:extLst>
                </p:cNvPr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046995D9-D6A5-8F06-ACB5-27A743BE8A7F}"/>
                    </a:ext>
                  </a:extLst>
                </p:cNvPr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1B00B55A-1EF9-481D-1092-0764566C0357}"/>
                    </a:ext>
                  </a:extLst>
                </p:cNvPr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C68BEE3A-CA88-6372-8B76-C180C71D43AB}"/>
                    </a:ext>
                  </a:extLst>
                </p:cNvPr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0A78726D-AF18-DBB2-5994-9077BDB9EFB7}"/>
                    </a:ext>
                  </a:extLst>
                </p:cNvPr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2" name="Text Box 9">
            <a:extLst>
              <a:ext uri="{FF2B5EF4-FFF2-40B4-BE49-F238E27FC236}">
                <a16:creationId xmlns:a16="http://schemas.microsoft.com/office/drawing/2014/main" id="{FFDCB5F9-519B-4F09-30E2-4FE6039DC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2053" y="577951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63" name="Freeform 44">
            <a:extLst>
              <a:ext uri="{FF2B5EF4-FFF2-40B4-BE49-F238E27FC236}">
                <a16:creationId xmlns:a16="http://schemas.microsoft.com/office/drawing/2014/main" id="{A1137D35-705F-7D23-4BA7-C009488FBB65}"/>
              </a:ext>
            </a:extLst>
          </p:cNvPr>
          <p:cNvSpPr/>
          <p:nvPr/>
        </p:nvSpPr>
        <p:spPr>
          <a:xfrm>
            <a:off x="1602415" y="4418716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2">
            <a:extLst>
              <a:ext uri="{FF2B5EF4-FFF2-40B4-BE49-F238E27FC236}">
                <a16:creationId xmlns:a16="http://schemas.microsoft.com/office/drawing/2014/main" id="{5B2E32C1-957F-E0DC-DD6B-06D24E3B2CC8}"/>
              </a:ext>
            </a:extLst>
          </p:cNvPr>
          <p:cNvSpPr/>
          <p:nvPr/>
        </p:nvSpPr>
        <p:spPr>
          <a:xfrm>
            <a:off x="960207" y="3202605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72D9237-AE4E-5F12-BB15-47A05318A4FD}"/>
              </a:ext>
            </a:extLst>
          </p:cNvPr>
          <p:cNvSpPr/>
          <p:nvPr/>
        </p:nvSpPr>
        <p:spPr>
          <a:xfrm>
            <a:off x="1605372" y="5683527"/>
            <a:ext cx="164592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31E25FF-6000-B8A0-DA40-19C5E93E94D6}"/>
              </a:ext>
            </a:extLst>
          </p:cNvPr>
          <p:cNvSpPr/>
          <p:nvPr/>
        </p:nvSpPr>
        <p:spPr>
          <a:xfrm>
            <a:off x="2289645" y="5213019"/>
            <a:ext cx="164592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53 CuadroTexto">
            <a:extLst>
              <a:ext uri="{FF2B5EF4-FFF2-40B4-BE49-F238E27FC236}">
                <a16:creationId xmlns:a16="http://schemas.microsoft.com/office/drawing/2014/main" id="{4AE18C38-A5FE-D6FC-4B64-CD578E90C818}"/>
              </a:ext>
            </a:extLst>
          </p:cNvPr>
          <p:cNvSpPr txBox="1"/>
          <p:nvPr/>
        </p:nvSpPr>
        <p:spPr>
          <a:xfrm rot="16200000">
            <a:off x="1474362" y="5618702"/>
            <a:ext cx="410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R1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DAD9659-2277-2FDA-5B4B-F30473D0F114}"/>
              </a:ext>
            </a:extLst>
          </p:cNvPr>
          <p:cNvSpPr/>
          <p:nvPr/>
        </p:nvSpPr>
        <p:spPr>
          <a:xfrm>
            <a:off x="1938029" y="5485757"/>
            <a:ext cx="173736" cy="3657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CBD01D2-E45F-46D1-20A0-2C6B4BE480BF}"/>
              </a:ext>
            </a:extLst>
          </p:cNvPr>
          <p:cNvSpPr/>
          <p:nvPr/>
        </p:nvSpPr>
        <p:spPr>
          <a:xfrm>
            <a:off x="2628951" y="4827015"/>
            <a:ext cx="164592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53 CuadroTexto">
            <a:extLst>
              <a:ext uri="{FF2B5EF4-FFF2-40B4-BE49-F238E27FC236}">
                <a16:creationId xmlns:a16="http://schemas.microsoft.com/office/drawing/2014/main" id="{E103F7B9-CBF6-D6E5-95FF-FB11F6752F63}"/>
              </a:ext>
            </a:extLst>
          </p:cNvPr>
          <p:cNvSpPr txBox="1"/>
          <p:nvPr/>
        </p:nvSpPr>
        <p:spPr>
          <a:xfrm rot="16200000">
            <a:off x="1835234" y="5592159"/>
            <a:ext cx="410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R3</a:t>
            </a:r>
          </a:p>
        </p:txBody>
      </p:sp>
      <p:sp>
        <p:nvSpPr>
          <p:cNvPr id="80" name="53 CuadroTexto">
            <a:extLst>
              <a:ext uri="{FF2B5EF4-FFF2-40B4-BE49-F238E27FC236}">
                <a16:creationId xmlns:a16="http://schemas.microsoft.com/office/drawing/2014/main" id="{4B8633CA-496E-C6E3-03EC-46BBE246955D}"/>
              </a:ext>
            </a:extLst>
          </p:cNvPr>
          <p:cNvSpPr txBox="1"/>
          <p:nvPr/>
        </p:nvSpPr>
        <p:spPr>
          <a:xfrm rot="16200000">
            <a:off x="2164524" y="5593464"/>
            <a:ext cx="410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R5</a:t>
            </a:r>
          </a:p>
        </p:txBody>
      </p:sp>
      <p:sp>
        <p:nvSpPr>
          <p:cNvPr id="81" name="53 CuadroTexto">
            <a:extLst>
              <a:ext uri="{FF2B5EF4-FFF2-40B4-BE49-F238E27FC236}">
                <a16:creationId xmlns:a16="http://schemas.microsoft.com/office/drawing/2014/main" id="{2AB8CD5B-6816-CA2C-1E17-EDFA8D9F178A}"/>
              </a:ext>
            </a:extLst>
          </p:cNvPr>
          <p:cNvSpPr txBox="1"/>
          <p:nvPr/>
        </p:nvSpPr>
        <p:spPr>
          <a:xfrm rot="16200000">
            <a:off x="2498054" y="5597939"/>
            <a:ext cx="410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R7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F0168E8-3AD2-94CA-BA4E-37C95E7A5FC3}"/>
              </a:ext>
            </a:extLst>
          </p:cNvPr>
          <p:cNvSpPr/>
          <p:nvPr/>
        </p:nvSpPr>
        <p:spPr>
          <a:xfrm>
            <a:off x="1762815" y="5614341"/>
            <a:ext cx="173736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F3BAB86-4350-31CC-1CEF-9A0CC6648953}"/>
              </a:ext>
            </a:extLst>
          </p:cNvPr>
          <p:cNvSpPr/>
          <p:nvPr/>
        </p:nvSpPr>
        <p:spPr>
          <a:xfrm>
            <a:off x="2112443" y="5382059"/>
            <a:ext cx="17373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E39C621-332A-FFAF-FBEE-122F1C1877F8}"/>
              </a:ext>
            </a:extLst>
          </p:cNvPr>
          <p:cNvSpPr/>
          <p:nvPr/>
        </p:nvSpPr>
        <p:spPr>
          <a:xfrm>
            <a:off x="2453248" y="5043421"/>
            <a:ext cx="17373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3DE9D31-91B8-37E8-E2C0-09533B0B3ECC}"/>
              </a:ext>
            </a:extLst>
          </p:cNvPr>
          <p:cNvSpPr/>
          <p:nvPr/>
        </p:nvSpPr>
        <p:spPr>
          <a:xfrm>
            <a:off x="2794717" y="4638428"/>
            <a:ext cx="17373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53 CuadroTexto">
            <a:extLst>
              <a:ext uri="{FF2B5EF4-FFF2-40B4-BE49-F238E27FC236}">
                <a16:creationId xmlns:a16="http://schemas.microsoft.com/office/drawing/2014/main" id="{AA72082A-952C-737F-0F1B-CA9BA0D823FF}"/>
              </a:ext>
            </a:extLst>
          </p:cNvPr>
          <p:cNvSpPr txBox="1"/>
          <p:nvPr/>
        </p:nvSpPr>
        <p:spPr>
          <a:xfrm rot="16200000">
            <a:off x="2665661" y="5593463"/>
            <a:ext cx="410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R8</a:t>
            </a:r>
          </a:p>
        </p:txBody>
      </p:sp>
      <p:sp>
        <p:nvSpPr>
          <p:cNvPr id="87" name="53 CuadroTexto">
            <a:extLst>
              <a:ext uri="{FF2B5EF4-FFF2-40B4-BE49-F238E27FC236}">
                <a16:creationId xmlns:a16="http://schemas.microsoft.com/office/drawing/2014/main" id="{9D820661-EAF3-D3CE-5246-49EF95DC83FA}"/>
              </a:ext>
            </a:extLst>
          </p:cNvPr>
          <p:cNvSpPr txBox="1"/>
          <p:nvPr/>
        </p:nvSpPr>
        <p:spPr>
          <a:xfrm rot="16200000">
            <a:off x="2340536" y="5597919"/>
            <a:ext cx="410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R6</a:t>
            </a:r>
          </a:p>
        </p:txBody>
      </p:sp>
      <p:sp>
        <p:nvSpPr>
          <p:cNvPr id="88" name="53 CuadroTexto">
            <a:extLst>
              <a:ext uri="{FF2B5EF4-FFF2-40B4-BE49-F238E27FC236}">
                <a16:creationId xmlns:a16="http://schemas.microsoft.com/office/drawing/2014/main" id="{1BE1CD36-5E0F-4B91-D085-8C280EAA9005}"/>
              </a:ext>
            </a:extLst>
          </p:cNvPr>
          <p:cNvSpPr txBox="1"/>
          <p:nvPr/>
        </p:nvSpPr>
        <p:spPr>
          <a:xfrm rot="16200000">
            <a:off x="2012417" y="5592844"/>
            <a:ext cx="410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R4</a:t>
            </a:r>
          </a:p>
        </p:txBody>
      </p:sp>
      <p:sp>
        <p:nvSpPr>
          <p:cNvPr id="89" name="53 CuadroTexto">
            <a:extLst>
              <a:ext uri="{FF2B5EF4-FFF2-40B4-BE49-F238E27FC236}">
                <a16:creationId xmlns:a16="http://schemas.microsoft.com/office/drawing/2014/main" id="{060CF859-1F5D-A8D4-682F-2AC8A9C2577D}"/>
              </a:ext>
            </a:extLst>
          </p:cNvPr>
          <p:cNvSpPr txBox="1"/>
          <p:nvPr/>
        </p:nvSpPr>
        <p:spPr>
          <a:xfrm rot="16200000">
            <a:off x="1665336" y="5602673"/>
            <a:ext cx="410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R2</a:t>
            </a:r>
          </a:p>
        </p:txBody>
      </p:sp>
    </p:spTree>
    <p:extLst>
      <p:ext uri="{BB962C8B-B14F-4D97-AF65-F5344CB8AC3E}">
        <p14:creationId xmlns:p14="http://schemas.microsoft.com/office/powerpoint/2010/main" val="345129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7" grpId="0"/>
      <p:bldP spid="62" grpId="0"/>
      <p:bldP spid="63" grpId="0" animBg="1"/>
      <p:bldP spid="64" grpId="0" animBg="1"/>
      <p:bldP spid="72" grpId="0" animBg="1"/>
      <p:bldP spid="73" grpId="0" animBg="1"/>
      <p:bldP spid="76" grpId="0"/>
      <p:bldP spid="77" grpId="0" animBg="1"/>
      <p:bldP spid="78" grpId="0" animBg="1"/>
      <p:bldP spid="79" grpId="0"/>
      <p:bldP spid="80" grpId="0"/>
      <p:bldP spid="81" grpId="0"/>
      <p:bldP spid="82" grpId="0" animBg="1"/>
      <p:bldP spid="83" grpId="0" animBg="1"/>
      <p:bldP spid="84" grpId="0" animBg="1"/>
      <p:bldP spid="85" grpId="0" animBg="1"/>
      <p:bldP spid="86" grpId="0"/>
      <p:bldP spid="87" grpId="0"/>
      <p:bldP spid="88" grpId="0"/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3" y="16258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solving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77946" y="2029385"/>
            <a:ext cx="7238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the number of hours after midnight each day.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77945" y="662589"/>
            <a:ext cx="7964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rate of power consumption by the city of Bristol can be modelled by the function.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77944" y="2538769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the following quantities and explain what they represent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7847" y="3866579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First, we need the integral of the function </a:t>
            </a:r>
            <a:r>
              <a:rPr lang="en-US" i="1" dirty="0">
                <a:cs typeface="Times New Roman" panose="02020603050405020304" pitchFamily="18" charset="0"/>
              </a:rPr>
              <a:t>E</a:t>
            </a:r>
            <a:r>
              <a:rPr lang="en-US" dirty="0"/>
              <a:t>(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B89FB3-4049-9FFB-BBC0-1065468275B3}"/>
              </a:ext>
            </a:extLst>
          </p:cNvPr>
          <p:cNvSpPr/>
          <p:nvPr/>
        </p:nvSpPr>
        <p:spPr>
          <a:xfrm>
            <a:off x="1826049" y="1415845"/>
            <a:ext cx="679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/>
              <a:t>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/>
              <a:t>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69F8C2D-6C8C-7950-D4B3-1A38EFA3484C}"/>
                  </a:ext>
                </a:extLst>
              </p:cNvPr>
              <p:cNvSpPr/>
              <p:nvPr/>
            </p:nvSpPr>
            <p:spPr>
              <a:xfrm>
                <a:off x="2396732" y="1415845"/>
                <a:ext cx="609250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>
                    <a:cs typeface="Times New Roman" panose="02020603050405020304" pitchFamily="18" charset="0"/>
                  </a:rPr>
                  <a:t>0.3sin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cs typeface="Times New Roman" panose="02020603050405020304" pitchFamily="18" charset="0"/>
                  </a:rPr>
                  <a:t> + 0.1cos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cs typeface="Times New Roman" panose="02020603050405020304" pitchFamily="18" charset="0"/>
                  </a:rPr>
                  <a:t>+ 0.775 GW</a:t>
                </a:r>
                <a:endParaRPr lang="en-GB" sz="24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69F8C2D-6C8C-7950-D4B3-1A38EFA348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732" y="1415845"/>
                <a:ext cx="6092502" cy="645048"/>
              </a:xfrm>
              <a:prstGeom prst="rect">
                <a:avLst/>
              </a:prstGeom>
              <a:blipFill>
                <a:blip r:embed="rId2"/>
                <a:stretch>
                  <a:fillRect l="-1500" r="-60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7A11565A-F485-E9D3-1576-98EE1AFDD7CD}"/>
              </a:ext>
            </a:extLst>
          </p:cNvPr>
          <p:cNvSpPr/>
          <p:nvPr/>
        </p:nvSpPr>
        <p:spPr>
          <a:xfrm>
            <a:off x="7616652" y="2030435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≤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 24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DA1368-41E7-5364-5B55-82F2B49674F7}"/>
                  </a:ext>
                </a:extLst>
              </p:cNvPr>
              <p:cNvSpPr txBox="1"/>
              <p:nvPr/>
            </p:nvSpPr>
            <p:spPr>
              <a:xfrm>
                <a:off x="519304" y="2933932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DA1368-41E7-5364-5B55-82F2B4967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04" y="2933932"/>
                <a:ext cx="2113364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A23DD1-8B95-B361-E5BD-8E539D73D67D}"/>
                  </a:ext>
                </a:extLst>
              </p:cNvPr>
              <p:cNvSpPr txBox="1"/>
              <p:nvPr/>
            </p:nvSpPr>
            <p:spPr>
              <a:xfrm>
                <a:off x="3303555" y="2933932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A23DD1-8B95-B361-E5BD-8E539D73D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555" y="2933932"/>
                <a:ext cx="2113364" cy="921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EA059A-66FD-616C-F69A-3A473052EA69}"/>
                  </a:ext>
                </a:extLst>
              </p:cNvPr>
              <p:cNvSpPr txBox="1"/>
              <p:nvPr/>
            </p:nvSpPr>
            <p:spPr>
              <a:xfrm>
                <a:off x="5903436" y="2911862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EA059A-66FD-616C-F69A-3A473052E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3436" y="2911862"/>
                <a:ext cx="2113364" cy="921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06D8FC13-D5CC-2A8A-78E6-BAD33C3C2864}"/>
              </a:ext>
            </a:extLst>
          </p:cNvPr>
          <p:cNvSpPr/>
          <p:nvPr/>
        </p:nvSpPr>
        <p:spPr>
          <a:xfrm>
            <a:off x="286603" y="3202674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CE112F-C8B3-D53E-AAFA-20FF8E34CCDC}"/>
              </a:ext>
            </a:extLst>
          </p:cNvPr>
          <p:cNvSpPr/>
          <p:nvPr/>
        </p:nvSpPr>
        <p:spPr>
          <a:xfrm>
            <a:off x="3031685" y="3202674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968018-0AD6-1ACB-622B-80F39113A81C}"/>
              </a:ext>
            </a:extLst>
          </p:cNvPr>
          <p:cNvSpPr/>
          <p:nvPr/>
        </p:nvSpPr>
        <p:spPr>
          <a:xfrm>
            <a:off x="5687294" y="3158276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F618F0-E08E-C7AD-9D8C-E8BB39D2ECCB}"/>
                  </a:ext>
                </a:extLst>
              </p:cNvPr>
              <p:cNvSpPr txBox="1"/>
              <p:nvPr/>
            </p:nvSpPr>
            <p:spPr>
              <a:xfrm>
                <a:off x="830342" y="4508373"/>
                <a:ext cx="6998009" cy="933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0.3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−10)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 + 0.1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−6)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+ 0.775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F618F0-E08E-C7AD-9D8C-E8BB39D2E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42" y="4508373"/>
                <a:ext cx="6998009" cy="9337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40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113" grpId="0"/>
      <p:bldP spid="79" grpId="0"/>
      <p:bldP spid="86" grpId="0"/>
      <p:bldP spid="7" grpId="0"/>
      <p:bldP spid="9" grpId="0"/>
      <p:bldP spid="11" grpId="0"/>
      <p:bldP spid="13" grpId="0"/>
      <p:bldP spid="14" grpId="0"/>
      <p:bldP spid="15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3" y="16258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solving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86603" y="662589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First, we need the integral of the function </a:t>
            </a:r>
            <a:r>
              <a:rPr lang="en-US" i="1" dirty="0">
                <a:cs typeface="Times New Roman" panose="02020603050405020304" pitchFamily="18" charset="0"/>
              </a:rPr>
              <a:t>E</a:t>
            </a:r>
            <a:r>
              <a:rPr lang="en-US" dirty="0"/>
              <a:t>(</a:t>
            </a:r>
            <a:r>
              <a:rPr lang="en-US" i="1" dirty="0">
                <a:cs typeface="Times New Roman" panose="02020603050405020304" pitchFamily="18" charset="0"/>
              </a:rPr>
              <a:t>t</a:t>
            </a:r>
            <a:r>
              <a:rPr lang="en-US" dirty="0"/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F618F0-E08E-C7AD-9D8C-E8BB39D2ECCB}"/>
                  </a:ext>
                </a:extLst>
              </p:cNvPr>
              <p:cNvSpPr txBox="1"/>
              <p:nvPr/>
            </p:nvSpPr>
            <p:spPr>
              <a:xfrm>
                <a:off x="769891" y="1042437"/>
                <a:ext cx="6998009" cy="933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0.3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−10)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 + 0.1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−6)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+ 0.775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8F618F0-E08E-C7AD-9D8C-E8BB39D2E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91" y="1042437"/>
                <a:ext cx="6998009" cy="9337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Box 7">
            <a:extLst>
              <a:ext uri="{FF2B5EF4-FFF2-40B4-BE49-F238E27FC236}">
                <a16:creationId xmlns:a16="http://schemas.microsoft.com/office/drawing/2014/main" id="{1A68901C-87EF-D5A2-93D5-81671B5B7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62" y="3012693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3213E7D1-685C-E9DE-2F8F-1FCDA7A90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028" y="2992000"/>
            <a:ext cx="70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 = 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7">
                <a:extLst>
                  <a:ext uri="{FF2B5EF4-FFF2-40B4-BE49-F238E27FC236}">
                    <a16:creationId xmlns:a16="http://schemas.microsoft.com/office/drawing/2014/main" id="{98E72A2F-D5F0-1FB7-F4AF-5E5A33C61F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920" y="3593941"/>
                <a:ext cx="1100622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 Box 7">
                <a:extLst>
                  <a:ext uri="{FF2B5EF4-FFF2-40B4-BE49-F238E27FC236}">
                    <a16:creationId xmlns:a16="http://schemas.microsoft.com/office/drawing/2014/main" id="{98E72A2F-D5F0-1FB7-F4AF-5E5A33C61F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920" y="3593941"/>
                <a:ext cx="1100622" cy="624273"/>
              </a:xfrm>
              <a:prstGeom prst="rect">
                <a:avLst/>
              </a:prstGeom>
              <a:blipFill>
                <a:blip r:embed="rId3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9F3CC8C-CEB8-C5A6-53F6-F3E8B389B5D1}"/>
                  </a:ext>
                </a:extLst>
              </p:cNvPr>
              <p:cNvSpPr/>
              <p:nvPr/>
            </p:nvSpPr>
            <p:spPr>
              <a:xfrm>
                <a:off x="1996001" y="3593940"/>
                <a:ext cx="1458861" cy="616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den>
                    </m:f>
                    <m:r>
                      <a:rPr lang="en-US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𝑑𝑢</m:t>
                    </m:r>
                  </m:oMath>
                </a14:m>
                <a:r>
                  <a:rPr lang="en-GB" i="1" dirty="0">
                    <a:solidFill>
                      <a:schemeClr val="accent6"/>
                    </a:solidFill>
                    <a:cs typeface="Times New Roman" panose="02020603050405020304" pitchFamily="18" charset="0"/>
                  </a:rPr>
                  <a:t> = dt</a:t>
                </a:r>
                <a:endParaRPr lang="en-GB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9F3CC8C-CEB8-C5A6-53F6-F3E8B389B5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001" y="3593940"/>
                <a:ext cx="1458861" cy="616644"/>
              </a:xfrm>
              <a:prstGeom prst="rect">
                <a:avLst/>
              </a:prstGeom>
              <a:blipFill>
                <a:blip r:embed="rId4"/>
                <a:stretch>
                  <a:fillRect r="-5417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2F00562-7CC1-464D-5236-178F26B75C50}"/>
              </a:ext>
            </a:extLst>
          </p:cNvPr>
          <p:cNvSpPr/>
          <p:nvPr/>
        </p:nvSpPr>
        <p:spPr>
          <a:xfrm>
            <a:off x="1431744" y="3593941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3BA727C3-25D3-8E90-1CC6-5C9AD5EF16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7432" y="2775668"/>
                <a:ext cx="1496692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3BA727C3-25D3-8E90-1CC6-5C9AD5EF1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7432" y="2775668"/>
                <a:ext cx="1496692" cy="7838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B624A7-6920-502C-840A-2EFC530B6CB1}"/>
                  </a:ext>
                </a:extLst>
              </p:cNvPr>
              <p:cNvSpPr txBox="1"/>
              <p:nvPr/>
            </p:nvSpPr>
            <p:spPr>
              <a:xfrm>
                <a:off x="360558" y="1917964"/>
                <a:ext cx="3665491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0.3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B624A7-6920-502C-840A-2EFC530B6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58" y="1917964"/>
                <a:ext cx="3665491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7513240-E988-AEBA-E716-A4E94282A83D}"/>
                  </a:ext>
                </a:extLst>
              </p:cNvPr>
              <p:cNvSpPr txBox="1"/>
              <p:nvPr/>
            </p:nvSpPr>
            <p:spPr>
              <a:xfrm>
                <a:off x="7330605" y="1930163"/>
                <a:ext cx="1657848" cy="847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0.775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7513240-E988-AEBA-E716-A4E94282A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605" y="1930163"/>
                <a:ext cx="1657848" cy="847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CF3CB0-FA12-CC02-2AC7-FD12E8A8275E}"/>
                  </a:ext>
                </a:extLst>
              </p:cNvPr>
              <p:cNvSpPr txBox="1"/>
              <p:nvPr/>
            </p:nvSpPr>
            <p:spPr>
              <a:xfrm>
                <a:off x="3974299" y="1927138"/>
                <a:ext cx="3589590" cy="847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0.1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CF3CB0-FA12-CC02-2AC7-FD12E8A82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299" y="1927138"/>
                <a:ext cx="3589590" cy="847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C7C0A1BC-4030-4111-3AB2-6CA849A47636}"/>
              </a:ext>
            </a:extLst>
          </p:cNvPr>
          <p:cNvSpPr/>
          <p:nvPr/>
        </p:nvSpPr>
        <p:spPr>
          <a:xfrm>
            <a:off x="3821436" y="2148988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2EB1258-88DA-40B2-DB60-87460236EEBA}"/>
              </a:ext>
            </a:extLst>
          </p:cNvPr>
          <p:cNvSpPr/>
          <p:nvPr/>
        </p:nvSpPr>
        <p:spPr>
          <a:xfrm>
            <a:off x="7171425" y="2113290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E559BE5-1131-9F38-62B6-17B3E68E1A96}"/>
                  </a:ext>
                </a:extLst>
              </p:cNvPr>
              <p:cNvSpPr txBox="1"/>
              <p:nvPr/>
            </p:nvSpPr>
            <p:spPr>
              <a:xfrm>
                <a:off x="360558" y="4285487"/>
                <a:ext cx="3371381" cy="869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0.3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</m:d>
                          <m:f>
                            <m:f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E559BE5-1131-9F38-62B6-17B3E68E1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58" y="4285487"/>
                <a:ext cx="3371381" cy="86921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7">
            <a:extLst>
              <a:ext uri="{FF2B5EF4-FFF2-40B4-BE49-F238E27FC236}">
                <a16:creationId xmlns:a16="http://schemas.microsoft.com/office/drawing/2014/main" id="{A92D82CA-CC3E-E6EC-C77F-47A6DF80A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552" y="2968204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>
                <a:solidFill>
                  <a:srgbClr val="0100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US" dirty="0">
              <a:solidFill>
                <a:srgbClr val="0100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BF74E09A-7B66-02CA-0CF8-0A7EB0F5F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318" y="2947511"/>
            <a:ext cx="70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v = 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7">
                <a:extLst>
                  <a:ext uri="{FF2B5EF4-FFF2-40B4-BE49-F238E27FC236}">
                    <a16:creationId xmlns:a16="http://schemas.microsoft.com/office/drawing/2014/main" id="{AD6B9DCB-2CF6-18E8-70B2-BF66D14356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0627" y="3577626"/>
                <a:ext cx="977447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 Box 7">
                <a:extLst>
                  <a:ext uri="{FF2B5EF4-FFF2-40B4-BE49-F238E27FC236}">
                    <a16:creationId xmlns:a16="http://schemas.microsoft.com/office/drawing/2014/main" id="{AD6B9DCB-2CF6-18E8-70B2-BF66D1435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0627" y="3577626"/>
                <a:ext cx="977447" cy="624273"/>
              </a:xfrm>
              <a:prstGeom prst="rect">
                <a:avLst/>
              </a:prstGeom>
              <a:blipFill>
                <a:blip r:embed="rId10"/>
                <a:stretch>
                  <a:fillRect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019BE55-397D-5333-50D7-5B6A8630CBA5}"/>
                  </a:ext>
                </a:extLst>
              </p:cNvPr>
              <p:cNvSpPr/>
              <p:nvPr/>
            </p:nvSpPr>
            <p:spPr>
              <a:xfrm>
                <a:off x="5730744" y="3488265"/>
                <a:ext cx="1297150" cy="616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den>
                    </m:f>
                    <m:r>
                      <a:rPr lang="en-US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i="1" dirty="0">
                    <a:solidFill>
                      <a:schemeClr val="accent6"/>
                    </a:solidFill>
                    <a:cs typeface="Times New Roman" panose="02020603050405020304" pitchFamily="18" charset="0"/>
                  </a:rPr>
                  <a:t>dv = dt</a:t>
                </a:r>
                <a:endParaRPr lang="en-GB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A019BE55-397D-5333-50D7-5B6A8630CB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744" y="3488265"/>
                <a:ext cx="1297150" cy="616644"/>
              </a:xfrm>
              <a:prstGeom prst="rect">
                <a:avLst/>
              </a:prstGeom>
              <a:blipFill>
                <a:blip r:embed="rId11"/>
                <a:stretch>
                  <a:fillRect r="-6573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6B1250BC-07E7-1C60-1594-3070DB26BE3D}"/>
              </a:ext>
            </a:extLst>
          </p:cNvPr>
          <p:cNvSpPr/>
          <p:nvPr/>
        </p:nvSpPr>
        <p:spPr>
          <a:xfrm>
            <a:off x="5225451" y="3577626"/>
            <a:ext cx="5504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7">
                <a:extLst>
                  <a:ext uri="{FF2B5EF4-FFF2-40B4-BE49-F238E27FC236}">
                    <a16:creationId xmlns:a16="http://schemas.microsoft.com/office/drawing/2014/main" id="{E33BE5E0-F95E-D142-8762-FD64420735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69489" y="2775668"/>
                <a:ext cx="1129092" cy="759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𝜋</m:t>
                      </m:r>
                    </m:oMath>
                  </m:oMathPara>
                </a14:m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 Box 7">
                <a:extLst>
                  <a:ext uri="{FF2B5EF4-FFF2-40B4-BE49-F238E27FC236}">
                    <a16:creationId xmlns:a16="http://schemas.microsoft.com/office/drawing/2014/main" id="{E33BE5E0-F95E-D142-8762-FD6442073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69489" y="2775668"/>
                <a:ext cx="1129092" cy="75943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78664DC-2491-A10A-C4B2-573EBBD12888}"/>
                  </a:ext>
                </a:extLst>
              </p:cNvPr>
              <p:cNvSpPr txBox="1"/>
              <p:nvPr/>
            </p:nvSpPr>
            <p:spPr>
              <a:xfrm>
                <a:off x="3687228" y="4282870"/>
                <a:ext cx="3371381" cy="869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0.1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</m:d>
                          <m:f>
                            <m:f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𝑑𝑣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78664DC-2491-A10A-C4B2-573EBBD12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228" y="4282870"/>
                <a:ext cx="3371381" cy="86921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56B5CF4C-18B6-187D-EA91-0F2D3636BF30}"/>
              </a:ext>
            </a:extLst>
          </p:cNvPr>
          <p:cNvSpPr/>
          <p:nvPr/>
        </p:nvSpPr>
        <p:spPr>
          <a:xfrm>
            <a:off x="3329228" y="4440465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8C1DBB4-6D46-DB7C-1433-8A396E564B3D}"/>
              </a:ext>
            </a:extLst>
          </p:cNvPr>
          <p:cNvSpPr/>
          <p:nvPr/>
        </p:nvSpPr>
        <p:spPr>
          <a:xfrm>
            <a:off x="6660644" y="4410747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19123CB-DEB1-06A3-AA4E-F338DE769972}"/>
                  </a:ext>
                </a:extLst>
              </p:cNvPr>
              <p:cNvSpPr txBox="1"/>
              <p:nvPr/>
            </p:nvSpPr>
            <p:spPr>
              <a:xfrm>
                <a:off x="7125594" y="4125303"/>
                <a:ext cx="1657848" cy="847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0.775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19123CB-DEB1-06A3-AA4E-F338DE769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594" y="4125303"/>
                <a:ext cx="1657848" cy="847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6BD0590-559A-7E84-3A87-858261F6E548}"/>
                  </a:ext>
                </a:extLst>
              </p:cNvPr>
              <p:cNvSpPr txBox="1"/>
              <p:nvPr/>
            </p:nvSpPr>
            <p:spPr>
              <a:xfrm>
                <a:off x="290732" y="5245442"/>
                <a:ext cx="3371381" cy="876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3.6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chemeClr val="tx1"/>
                              </a:solidFill>
                              <a:cs typeface="Times New Roman" panose="020206030504050203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𝑑𝑣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6BD0590-559A-7E84-3A87-858261F6E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32" y="5245442"/>
                <a:ext cx="3371381" cy="87658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>
            <a:extLst>
              <a:ext uri="{FF2B5EF4-FFF2-40B4-BE49-F238E27FC236}">
                <a16:creationId xmlns:a16="http://schemas.microsoft.com/office/drawing/2014/main" id="{BBFCD531-78C7-2241-20DF-4E6D0DA60D79}"/>
              </a:ext>
            </a:extLst>
          </p:cNvPr>
          <p:cNvSpPr/>
          <p:nvPr/>
        </p:nvSpPr>
        <p:spPr>
          <a:xfrm>
            <a:off x="3231132" y="5384120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5898970-1373-312F-FFCF-FFB51386133B}"/>
                  </a:ext>
                </a:extLst>
              </p:cNvPr>
              <p:cNvSpPr txBox="1"/>
              <p:nvPr/>
            </p:nvSpPr>
            <p:spPr>
              <a:xfrm>
                <a:off x="3590967" y="5245443"/>
                <a:ext cx="3371381" cy="876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.6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b="0" i="0" dirty="0" smtClean="0">
                              <a:solidFill>
                                <a:schemeClr val="tx1"/>
                              </a:solidFill>
                              <a:cs typeface="Times New Roman" panose="020206030504050203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5898970-1373-312F-FFCF-FFB513861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967" y="5245443"/>
                <a:ext cx="3371381" cy="8765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>
            <a:extLst>
              <a:ext uri="{FF2B5EF4-FFF2-40B4-BE49-F238E27FC236}">
                <a16:creationId xmlns:a16="http://schemas.microsoft.com/office/drawing/2014/main" id="{4882A513-C1BD-EC54-D02F-7F4D677FEAEF}"/>
              </a:ext>
            </a:extLst>
          </p:cNvPr>
          <p:cNvSpPr/>
          <p:nvPr/>
        </p:nvSpPr>
        <p:spPr>
          <a:xfrm>
            <a:off x="6605650" y="5320309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3F861FE-234E-E9F8-8F80-3D8F5C4D5C43}"/>
                  </a:ext>
                </a:extLst>
              </p:cNvPr>
              <p:cNvSpPr txBox="1"/>
              <p:nvPr/>
            </p:nvSpPr>
            <p:spPr>
              <a:xfrm>
                <a:off x="7011112" y="5279959"/>
                <a:ext cx="1657848" cy="847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0.775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B3F861FE-234E-E9F8-8F80-3D8F5C4D5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112" y="5279959"/>
                <a:ext cx="1657848" cy="8476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669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21" grpId="0"/>
      <p:bldP spid="2" grpId="0"/>
      <p:bldP spid="3" grpId="0"/>
      <p:bldP spid="4" grpId="0"/>
      <p:bldP spid="6" grpId="0"/>
      <p:bldP spid="8" grpId="0"/>
      <p:bldP spid="10" grpId="0"/>
      <p:bldP spid="12" grpId="0"/>
      <p:bldP spid="16" grpId="0"/>
      <p:bldP spid="17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9" grpId="0"/>
      <p:bldP spid="40" grpId="0"/>
      <p:bldP spid="41" grpId="0"/>
      <p:bldP spid="42" grpId="0"/>
      <p:bldP spid="49" grpId="0"/>
      <p:bldP spid="50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3" y="16258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solving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B624A7-6920-502C-840A-2EFC530B6CB1}"/>
                  </a:ext>
                </a:extLst>
              </p:cNvPr>
              <p:cNvSpPr txBox="1"/>
              <p:nvPr/>
            </p:nvSpPr>
            <p:spPr>
              <a:xfrm>
                <a:off x="369402" y="1209098"/>
                <a:ext cx="2922730" cy="869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3.6</m:t>
                          </m:r>
                        </m:num>
                        <m:den>
                          <m: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B624A7-6920-502C-840A-2EFC530B6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02" y="1209098"/>
                <a:ext cx="2922730" cy="8692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7513240-E988-AEBA-E716-A4E94282A83D}"/>
                  </a:ext>
                </a:extLst>
              </p:cNvPr>
              <p:cNvSpPr txBox="1"/>
              <p:nvPr/>
            </p:nvSpPr>
            <p:spPr>
              <a:xfrm>
                <a:off x="7060413" y="1267353"/>
                <a:ext cx="1657848" cy="847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0.775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7513240-E988-AEBA-E716-A4E94282A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413" y="1267353"/>
                <a:ext cx="1657848" cy="847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CF3CB0-FA12-CC02-2AC7-FD12E8A8275E}"/>
                  </a:ext>
                </a:extLst>
              </p:cNvPr>
              <p:cNvSpPr txBox="1"/>
              <p:nvPr/>
            </p:nvSpPr>
            <p:spPr>
              <a:xfrm>
                <a:off x="3689032" y="1218272"/>
                <a:ext cx="3371381" cy="869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0.6</m:t>
                          </m:r>
                        </m:num>
                        <m:den>
                          <m:r>
                            <a:rPr lang="en-GB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subHide m:val="on"/>
                          <m:sup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𝑑𝑣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CF3CB0-FA12-CC02-2AC7-FD12E8A82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032" y="1218272"/>
                <a:ext cx="3371381" cy="8692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733530C2-7A46-0CF3-F30F-A5D42C5ADFE4}"/>
              </a:ext>
            </a:extLst>
          </p:cNvPr>
          <p:cNvSpPr/>
          <p:nvPr/>
        </p:nvSpPr>
        <p:spPr>
          <a:xfrm>
            <a:off x="3096304" y="1390137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866413-F346-59AC-9678-641998B0C0E6}"/>
              </a:ext>
            </a:extLst>
          </p:cNvPr>
          <p:cNvSpPr/>
          <p:nvPr/>
        </p:nvSpPr>
        <p:spPr>
          <a:xfrm>
            <a:off x="6529821" y="1405318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C7DFC86-05F6-4BC6-2E8E-7BBF634874C0}"/>
                  </a:ext>
                </a:extLst>
              </p:cNvPr>
              <p:cNvSpPr txBox="1"/>
              <p:nvPr/>
            </p:nvSpPr>
            <p:spPr>
              <a:xfrm>
                <a:off x="645285" y="4152912"/>
                <a:ext cx="3764156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3.6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  <m:r>
                        <m:rPr>
                          <m:nor/>
                        </m:rPr>
                        <a:rPr lang="en-US" b="0" i="0" dirty="0" smtClean="0">
                          <a:cs typeface="Times New Roman" panose="02020603050405020304" pitchFamily="18" charset="0"/>
                        </a:rPr>
                        <m:t>cos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−10)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i="1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C7DFC86-05F6-4BC6-2E8E-7BBF63487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285" y="4152912"/>
                <a:ext cx="3764156" cy="9221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Box 7">
            <a:extLst>
              <a:ext uri="{FF2B5EF4-FFF2-40B4-BE49-F238E27FC236}">
                <a16:creationId xmlns:a16="http://schemas.microsoft.com/office/drawing/2014/main" id="{A84B93F1-EA9B-D322-1D43-B07576030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2447" y="288608"/>
            <a:ext cx="70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u = 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7">
                <a:extLst>
                  <a:ext uri="{FF2B5EF4-FFF2-40B4-BE49-F238E27FC236}">
                    <a16:creationId xmlns:a16="http://schemas.microsoft.com/office/drawing/2014/main" id="{9FF4C315-3A15-5444-A20A-959C94AD66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82851" y="72276"/>
                <a:ext cx="1496692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 Box 7">
                <a:extLst>
                  <a:ext uri="{FF2B5EF4-FFF2-40B4-BE49-F238E27FC236}">
                    <a16:creationId xmlns:a16="http://schemas.microsoft.com/office/drawing/2014/main" id="{9FF4C315-3A15-5444-A20A-959C94AD66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2851" y="72276"/>
                <a:ext cx="1496692" cy="7838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7">
            <a:extLst>
              <a:ext uri="{FF2B5EF4-FFF2-40B4-BE49-F238E27FC236}">
                <a16:creationId xmlns:a16="http://schemas.microsoft.com/office/drawing/2014/main" id="{521398B0-DC0F-C336-44A1-62F65A298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5530" y="220167"/>
            <a:ext cx="700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i="1" dirty="0">
                <a:solidFill>
                  <a:srgbClr val="010078"/>
                </a:solidFill>
                <a:cs typeface="Times New Roman" panose="02020603050405020304" pitchFamily="18" charset="0"/>
              </a:rPr>
              <a:t>v = </a:t>
            </a:r>
            <a:endParaRPr lang="en-US" i="1" dirty="0">
              <a:solidFill>
                <a:srgbClr val="010078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7">
                <a:extLst>
                  <a:ext uri="{FF2B5EF4-FFF2-40B4-BE49-F238E27FC236}">
                    <a16:creationId xmlns:a16="http://schemas.microsoft.com/office/drawing/2014/main" id="{5E693ED9-0E00-41E9-9055-6471156C39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46701" y="48324"/>
                <a:ext cx="1129092" cy="7594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𝜋</m:t>
                      </m:r>
                    </m:oMath>
                  </m:oMathPara>
                </a14:m>
                <a:endParaRPr lang="en-US" i="1" dirty="0">
                  <a:solidFill>
                    <a:srgbClr val="010078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 Box 7">
                <a:extLst>
                  <a:ext uri="{FF2B5EF4-FFF2-40B4-BE49-F238E27FC236}">
                    <a16:creationId xmlns:a16="http://schemas.microsoft.com/office/drawing/2014/main" id="{5E693ED9-0E00-41E9-9055-6471156C3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46701" y="48324"/>
                <a:ext cx="1129092" cy="7594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D02E10-600F-6299-4BE9-285683CBDB5F}"/>
                  </a:ext>
                </a:extLst>
              </p:cNvPr>
              <p:cNvSpPr txBox="1"/>
              <p:nvPr/>
            </p:nvSpPr>
            <p:spPr>
              <a:xfrm>
                <a:off x="4645138" y="2646602"/>
                <a:ext cx="14979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</a:rPr>
                        <m:t>+ 0.775</m:t>
                      </m:r>
                      <m:r>
                        <m:rPr>
                          <m:nor/>
                        </m:rPr>
                        <a:rPr lang="en-US" b="0" i="1" dirty="0" smtClean="0">
                          <a:cs typeface="Times New Roman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D02E10-600F-6299-4BE9-285683CBD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138" y="2646602"/>
                <a:ext cx="1497952" cy="461665"/>
              </a:xfrm>
              <a:prstGeom prst="rect">
                <a:avLst/>
              </a:prstGeom>
              <a:blipFill>
                <a:blip r:embed="rId8"/>
                <a:stretch>
                  <a:fillRect l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944457-FD00-2DBC-C301-834AE8BE542D}"/>
                  </a:ext>
                </a:extLst>
              </p:cNvPr>
              <p:cNvSpPr txBox="1"/>
              <p:nvPr/>
            </p:nvSpPr>
            <p:spPr>
              <a:xfrm>
                <a:off x="2860784" y="2475750"/>
                <a:ext cx="2049596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0.6</m:t>
                          </m:r>
                        </m:num>
                        <m:den>
                          <m: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b="0" i="0" dirty="0" smtClean="0">
                          <a:cs typeface="Times New Roman" panose="02020603050405020304" pitchFamily="18" charset="0"/>
                        </a:rPr>
                        <m:t>in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d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944457-FD00-2DBC-C301-834AE8BE5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784" y="2475750"/>
                <a:ext cx="2049596" cy="786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8F3FDF7-EB5F-2ED9-A74C-044045AE6AB8}"/>
                  </a:ext>
                </a:extLst>
              </p:cNvPr>
              <p:cNvSpPr txBox="1"/>
              <p:nvPr/>
            </p:nvSpPr>
            <p:spPr>
              <a:xfrm>
                <a:off x="551932" y="2542774"/>
                <a:ext cx="2308852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3.6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  <m:r>
                        <m:rPr>
                          <m:nor/>
                        </m:rPr>
                        <a:rPr lang="en-US" b="0" i="0" dirty="0" smtClean="0">
                          <a:cs typeface="Times New Roman" panose="02020603050405020304" pitchFamily="18" charset="0"/>
                        </a:rPr>
                        <m:t>cos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</m:d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8F3FDF7-EB5F-2ED9-A74C-044045AE6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32" y="2542774"/>
                <a:ext cx="2308852" cy="7861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559ADE-F2EC-1640-8C72-2424B17551CB}"/>
                  </a:ext>
                </a:extLst>
              </p:cNvPr>
              <p:cNvSpPr txBox="1"/>
              <p:nvPr/>
            </p:nvSpPr>
            <p:spPr>
              <a:xfrm>
                <a:off x="5879580" y="2638005"/>
                <a:ext cx="91055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cs typeface="Times New Roman" panose="02020603050405020304" pitchFamily="18" charset="0"/>
                        </a:rPr>
                        <m:t>+ </m:t>
                      </m:r>
                      <m:r>
                        <m:rPr>
                          <m:nor/>
                        </m:rPr>
                        <a:rPr lang="en-US" b="0" i="1" dirty="0" smtClean="0">
                          <a:cs typeface="Times New Roman" panose="02020603050405020304" pitchFamily="18" charset="0"/>
                        </a:rPr>
                        <m:t>C</m:t>
                      </m:r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559ADE-F2EC-1640-8C72-2424B1755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580" y="2638005"/>
                <a:ext cx="910553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D874E4-1F9E-5B01-6EE7-7B73EF780F02}"/>
                  </a:ext>
                </a:extLst>
              </p:cNvPr>
              <p:cNvSpPr txBox="1"/>
              <p:nvPr/>
            </p:nvSpPr>
            <p:spPr>
              <a:xfrm>
                <a:off x="3861674" y="4099457"/>
                <a:ext cx="3115606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0.6</m:t>
                          </m:r>
                        </m:num>
                        <m:den>
                          <m: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b="0" i="0" dirty="0" smtClean="0">
                          <a:cs typeface="Times New Roman" panose="02020603050405020304" pitchFamily="18" charset="0"/>
                        </a:rPr>
                        <m:t>in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−6)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400" i="1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D874E4-1F9E-5B01-6EE7-7B73EF780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674" y="4099457"/>
                <a:ext cx="3115606" cy="9221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E160D63-3756-4E95-5447-976AAB6771D5}"/>
                  </a:ext>
                </a:extLst>
              </p:cNvPr>
              <p:cNvSpPr txBox="1"/>
              <p:nvPr/>
            </p:nvSpPr>
            <p:spPr>
              <a:xfrm>
                <a:off x="6702463" y="4300440"/>
                <a:ext cx="15077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>
                          <a:cs typeface="Times New Roman" panose="02020603050405020304" pitchFamily="18" charset="0"/>
                        </a:rPr>
                        <m:t>+ 0.775</m:t>
                      </m:r>
                      <m:r>
                        <m:rPr>
                          <m:nor/>
                        </m:rPr>
                        <a:rPr lang="en-US" b="0" i="1" dirty="0" smtClean="0">
                          <a:cs typeface="Times New Roman" panose="02020603050405020304" pitchFamily="18" charset="0"/>
                        </a:rPr>
                        <m:t>t</m:t>
                      </m:r>
                    </m:oMath>
                  </m:oMathPara>
                </a14:m>
                <a:endParaRPr lang="en-GB" sz="2400" i="1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E160D63-3756-4E95-5447-976AAB677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2463" y="4300440"/>
                <a:ext cx="150774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40D2E8A-D4C1-E8AD-E95B-69A30A718470}"/>
                  </a:ext>
                </a:extLst>
              </p:cNvPr>
              <p:cNvSpPr txBox="1"/>
              <p:nvPr/>
            </p:nvSpPr>
            <p:spPr>
              <a:xfrm>
                <a:off x="7971881" y="4300439"/>
                <a:ext cx="91055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cs typeface="Times New Roman" panose="02020603050405020304" pitchFamily="18" charset="0"/>
                        </a:rPr>
                        <m:t>+ </m:t>
                      </m:r>
                      <m:r>
                        <m:rPr>
                          <m:nor/>
                        </m:rPr>
                        <a:rPr lang="en-US" b="0" i="1" dirty="0" smtClean="0">
                          <a:cs typeface="Times New Roman" panose="02020603050405020304" pitchFamily="18" charset="0"/>
                        </a:rPr>
                        <m:t>C</m:t>
                      </m:r>
                    </m:oMath>
                  </m:oMathPara>
                </a14:m>
                <a:endParaRPr lang="en-GB" sz="2400" i="1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40D2E8A-D4C1-E8AD-E95B-69A30A718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881" y="4300439"/>
                <a:ext cx="910553" cy="461665"/>
              </a:xfrm>
              <a:prstGeom prst="rect">
                <a:avLst/>
              </a:prstGeom>
              <a:blipFill>
                <a:blip r:embed="rId14"/>
                <a:stretch>
                  <a:fillRect l="-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86E87F70-838A-D9F1-A5F1-773D06DA752B}"/>
              </a:ext>
            </a:extLst>
          </p:cNvPr>
          <p:cNvSpPr/>
          <p:nvPr/>
        </p:nvSpPr>
        <p:spPr>
          <a:xfrm>
            <a:off x="425739" y="2075640"/>
            <a:ext cx="13196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Integrating</a:t>
            </a:r>
            <a:endParaRPr lang="en-GB" sz="2000" dirty="0">
              <a:solidFill>
                <a:srgbClr val="FF66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6731E1-F9A4-D80D-63A7-E718BBF570AF}"/>
              </a:ext>
            </a:extLst>
          </p:cNvPr>
          <p:cNvSpPr/>
          <p:nvPr/>
        </p:nvSpPr>
        <p:spPr>
          <a:xfrm>
            <a:off x="511110" y="3489400"/>
            <a:ext cx="20043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Replacing </a:t>
            </a:r>
            <a:r>
              <a:rPr lang="en-US" sz="2000" i="1" dirty="0">
                <a:solidFill>
                  <a:srgbClr val="FF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000" i="1" dirty="0">
                <a:solidFill>
                  <a:srgbClr val="FF66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lang="en-GB" sz="2000" i="1" dirty="0">
              <a:solidFill>
                <a:srgbClr val="FF66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A84710-1328-C867-43F3-6F8629D168CE}"/>
              </a:ext>
            </a:extLst>
          </p:cNvPr>
          <p:cNvSpPr/>
          <p:nvPr/>
        </p:nvSpPr>
        <p:spPr>
          <a:xfrm>
            <a:off x="560211" y="5448847"/>
            <a:ext cx="5676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this indefinite integral to answer the questions</a:t>
            </a:r>
            <a:endParaRPr lang="en-GB" sz="2000" i="1" dirty="0">
              <a:solidFill>
                <a:srgbClr val="FF66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2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3" grpId="0"/>
      <p:bldP spid="14" grpId="0"/>
      <p:bldP spid="15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3" y="16258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solving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45108" y="1828330"/>
            <a:ext cx="7238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the number of hours after midnight each day.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9914" y="539660"/>
            <a:ext cx="8804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rate of power consumption by the city of Bristol can be modelled by the function.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57847" y="2217014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the following quantities and explain what they represent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7847" y="3631829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Finding the definite integral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B89FB3-4049-9FFB-BBC0-1065468275B3}"/>
              </a:ext>
            </a:extLst>
          </p:cNvPr>
          <p:cNvSpPr/>
          <p:nvPr/>
        </p:nvSpPr>
        <p:spPr>
          <a:xfrm>
            <a:off x="1799985" y="1305416"/>
            <a:ext cx="679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/>
              <a:t>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/>
              <a:t>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69F8C2D-6C8C-7950-D4B3-1A38EFA3484C}"/>
                  </a:ext>
                </a:extLst>
              </p:cNvPr>
              <p:cNvSpPr/>
              <p:nvPr/>
            </p:nvSpPr>
            <p:spPr>
              <a:xfrm>
                <a:off x="2370668" y="1305416"/>
                <a:ext cx="609250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>
                    <a:cs typeface="Times New Roman" panose="02020603050405020304" pitchFamily="18" charset="0"/>
                  </a:rPr>
                  <a:t>0.3sin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cs typeface="Times New Roman" panose="02020603050405020304" pitchFamily="18" charset="0"/>
                  </a:rPr>
                  <a:t> + 0.1cos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cs typeface="Times New Roman" panose="02020603050405020304" pitchFamily="18" charset="0"/>
                  </a:rPr>
                  <a:t>+ 0.775 GW</a:t>
                </a:r>
                <a:endParaRPr lang="en-GB" sz="24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69F8C2D-6C8C-7950-D4B3-1A38EFA348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68" y="1305416"/>
                <a:ext cx="6092502" cy="645048"/>
              </a:xfrm>
              <a:prstGeom prst="rect">
                <a:avLst/>
              </a:prstGeom>
              <a:blipFill>
                <a:blip r:embed="rId2"/>
                <a:stretch>
                  <a:fillRect l="-1602" r="-601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7A11565A-F485-E9D3-1576-98EE1AFDD7CD}"/>
              </a:ext>
            </a:extLst>
          </p:cNvPr>
          <p:cNvSpPr/>
          <p:nvPr/>
        </p:nvSpPr>
        <p:spPr>
          <a:xfrm>
            <a:off x="7583814" y="1829380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≤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 24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DA1368-41E7-5364-5B55-82F2B49674F7}"/>
                  </a:ext>
                </a:extLst>
              </p:cNvPr>
              <p:cNvSpPr txBox="1"/>
              <p:nvPr/>
            </p:nvSpPr>
            <p:spPr>
              <a:xfrm>
                <a:off x="499207" y="261217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DA1368-41E7-5364-5B55-82F2B4967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07" y="2612177"/>
                <a:ext cx="2113364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A23DD1-8B95-B361-E5BD-8E539D73D67D}"/>
                  </a:ext>
                </a:extLst>
              </p:cNvPr>
              <p:cNvSpPr txBox="1"/>
              <p:nvPr/>
            </p:nvSpPr>
            <p:spPr>
              <a:xfrm>
                <a:off x="3283458" y="261217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A23DD1-8B95-B361-E5BD-8E539D73D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458" y="2612177"/>
                <a:ext cx="2113364" cy="921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EA059A-66FD-616C-F69A-3A473052EA69}"/>
                  </a:ext>
                </a:extLst>
              </p:cNvPr>
              <p:cNvSpPr txBox="1"/>
              <p:nvPr/>
            </p:nvSpPr>
            <p:spPr>
              <a:xfrm>
                <a:off x="5883339" y="259010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EA059A-66FD-616C-F69A-3A473052E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339" y="2590107"/>
                <a:ext cx="2113364" cy="921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06D8FC13-D5CC-2A8A-78E6-BAD33C3C2864}"/>
              </a:ext>
            </a:extLst>
          </p:cNvPr>
          <p:cNvSpPr/>
          <p:nvPr/>
        </p:nvSpPr>
        <p:spPr>
          <a:xfrm>
            <a:off x="266506" y="288091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CE112F-C8B3-D53E-AAFA-20FF8E34CCDC}"/>
              </a:ext>
            </a:extLst>
          </p:cNvPr>
          <p:cNvSpPr/>
          <p:nvPr/>
        </p:nvSpPr>
        <p:spPr>
          <a:xfrm>
            <a:off x="3011588" y="288091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968018-0AD6-1ACB-622B-80F39113A81C}"/>
              </a:ext>
            </a:extLst>
          </p:cNvPr>
          <p:cNvSpPr/>
          <p:nvPr/>
        </p:nvSpPr>
        <p:spPr>
          <a:xfrm>
            <a:off x="5667197" y="2836521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3981F3D-10CD-61FC-C836-A969BA73232D}"/>
                  </a:ext>
                </a:extLst>
              </p:cNvPr>
              <p:cNvSpPr txBox="1"/>
              <p:nvPr/>
            </p:nvSpPr>
            <p:spPr>
              <a:xfrm>
                <a:off x="21427" y="4173174"/>
                <a:ext cx="7793961" cy="1075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3.6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dirty="0"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−10)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en-US" dirty="0">
                                  <a:cs typeface="Times New Roman" panose="02020603050405020304" pitchFamily="18" charset="0"/>
                                </a:rPr>
                                <m:t> + </m:t>
                              </m:r>
                              <m:f>
                                <m:f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0.6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dirty="0"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−6)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en-US" dirty="0">
                                  <a:cs typeface="Times New Roman" panose="02020603050405020304" pitchFamily="18" charset="0"/>
                                </a:rPr>
                                <m:t>+ 0.775</m:t>
                              </m:r>
                              <m:r>
                                <m:rPr>
                                  <m:nor/>
                                </m:rPr>
                                <a:rPr lang="en-US" i="1" dirty="0"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</m:d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sup>
                      </m:sSubSup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3981F3D-10CD-61FC-C836-A969BA732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7" y="4173174"/>
                <a:ext cx="7793961" cy="1075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5F8D235-4BEE-5645-C5D2-F59C41EB397D}"/>
                  </a:ext>
                </a:extLst>
              </p:cNvPr>
              <p:cNvSpPr txBox="1"/>
              <p:nvPr/>
            </p:nvSpPr>
            <p:spPr>
              <a:xfrm>
                <a:off x="3781446" y="3318016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5F8D235-4BEE-5645-C5D2-F59C41EB39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446" y="3318016"/>
                <a:ext cx="2113364" cy="921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197186-A40A-9854-868D-4D84C5751240}"/>
                  </a:ext>
                </a:extLst>
              </p:cNvPr>
              <p:cNvSpPr txBox="1"/>
              <p:nvPr/>
            </p:nvSpPr>
            <p:spPr>
              <a:xfrm>
                <a:off x="120264" y="5161024"/>
                <a:ext cx="9144000" cy="64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3.6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dirty="0">
                            <a:cs typeface="Times New Roman" panose="02020603050405020304" pitchFamily="18" charset="0"/>
                          </a:rPr>
                          <m:t>cos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dirty="0">
                            <a:cs typeface="Times New Roman" panose="02020603050405020304" pitchFamily="18" charset="0"/>
                          </a:rPr>
                          <m:t> + 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0.6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dirty="0">
                            <a:cs typeface="Times New Roman" panose="02020603050405020304" pitchFamily="18" charset="0"/>
                          </a:rPr>
                          <m:t>sin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dirty="0">
                            <a:cs typeface="Times New Roman" panose="02020603050405020304" pitchFamily="18" charset="0"/>
                          </a:rPr>
                          <m:t>+ 9.3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3.6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dirty="0">
                            <a:cs typeface="Times New Roman" panose="02020603050405020304" pitchFamily="18" charset="0"/>
                          </a:rPr>
                          <m:t>cos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−5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dirty="0">
                            <a:cs typeface="Times New Roman" panose="02020603050405020304" pitchFamily="18" charset="0"/>
                          </a:rPr>
                          <m:t> + 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0.6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dirty="0">
                            <a:cs typeface="Times New Roman" panose="02020603050405020304" pitchFamily="18" charset="0"/>
                          </a:rPr>
                          <m:t>sin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dirty="0"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b="0" dirty="0" smtClean="0"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197186-A40A-9854-868D-4D84C5751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64" y="5161024"/>
                <a:ext cx="9144000" cy="64504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91934B9-9FD6-8374-13BA-2E4E172200C9}"/>
              </a:ext>
            </a:extLst>
          </p:cNvPr>
          <p:cNvSpPr/>
          <p:nvPr/>
        </p:nvSpPr>
        <p:spPr>
          <a:xfrm>
            <a:off x="98562" y="5752491"/>
            <a:ext cx="207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7.315 GWh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0C863-3E15-DAEB-4D72-B37CC70B87C0}"/>
              </a:ext>
            </a:extLst>
          </p:cNvPr>
          <p:cNvSpPr txBox="1"/>
          <p:nvPr/>
        </p:nvSpPr>
        <p:spPr>
          <a:xfrm>
            <a:off x="266506" y="6124670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morning power consumption of Bristol is about 7.32 GWh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37" grpId="0"/>
      <p:bldP spid="2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3" y="16258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solving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45108" y="1828330"/>
            <a:ext cx="7238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the number of hours after midnight each day.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9914" y="539660"/>
            <a:ext cx="8804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rate of power consumption by the city of Bristol can be modelled by the function.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57847" y="2217014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the following quantities and explain what they represent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7847" y="3631829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Finding the definite integral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B89FB3-4049-9FFB-BBC0-1065468275B3}"/>
              </a:ext>
            </a:extLst>
          </p:cNvPr>
          <p:cNvSpPr/>
          <p:nvPr/>
        </p:nvSpPr>
        <p:spPr>
          <a:xfrm>
            <a:off x="1799985" y="1305416"/>
            <a:ext cx="679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/>
              <a:t>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/>
              <a:t>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69F8C2D-6C8C-7950-D4B3-1A38EFA3484C}"/>
                  </a:ext>
                </a:extLst>
              </p:cNvPr>
              <p:cNvSpPr/>
              <p:nvPr/>
            </p:nvSpPr>
            <p:spPr>
              <a:xfrm>
                <a:off x="2370668" y="1305416"/>
                <a:ext cx="609250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>
                    <a:cs typeface="Times New Roman" panose="02020603050405020304" pitchFamily="18" charset="0"/>
                  </a:rPr>
                  <a:t>0.3sin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cs typeface="Times New Roman" panose="02020603050405020304" pitchFamily="18" charset="0"/>
                  </a:rPr>
                  <a:t> + 0.1cos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cs typeface="Times New Roman" panose="02020603050405020304" pitchFamily="18" charset="0"/>
                  </a:rPr>
                  <a:t>+ 0.775 GW</a:t>
                </a:r>
                <a:endParaRPr lang="en-GB" sz="24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69F8C2D-6C8C-7950-D4B3-1A38EFA348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68" y="1305416"/>
                <a:ext cx="6092502" cy="645048"/>
              </a:xfrm>
              <a:prstGeom prst="rect">
                <a:avLst/>
              </a:prstGeom>
              <a:blipFill>
                <a:blip r:embed="rId2"/>
                <a:stretch>
                  <a:fillRect l="-1602" r="-601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7A11565A-F485-E9D3-1576-98EE1AFDD7CD}"/>
              </a:ext>
            </a:extLst>
          </p:cNvPr>
          <p:cNvSpPr/>
          <p:nvPr/>
        </p:nvSpPr>
        <p:spPr>
          <a:xfrm>
            <a:off x="7583814" y="1829380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≤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 24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DA1368-41E7-5364-5B55-82F2B49674F7}"/>
                  </a:ext>
                </a:extLst>
              </p:cNvPr>
              <p:cNvSpPr txBox="1"/>
              <p:nvPr/>
            </p:nvSpPr>
            <p:spPr>
              <a:xfrm>
                <a:off x="499207" y="261217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DA1368-41E7-5364-5B55-82F2B4967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07" y="2612177"/>
                <a:ext cx="2113364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A23DD1-8B95-B361-E5BD-8E539D73D67D}"/>
                  </a:ext>
                </a:extLst>
              </p:cNvPr>
              <p:cNvSpPr txBox="1"/>
              <p:nvPr/>
            </p:nvSpPr>
            <p:spPr>
              <a:xfrm>
                <a:off x="3283458" y="261217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A23DD1-8B95-B361-E5BD-8E539D73D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458" y="2612177"/>
                <a:ext cx="2113364" cy="921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EA059A-66FD-616C-F69A-3A473052EA69}"/>
                  </a:ext>
                </a:extLst>
              </p:cNvPr>
              <p:cNvSpPr txBox="1"/>
              <p:nvPr/>
            </p:nvSpPr>
            <p:spPr>
              <a:xfrm>
                <a:off x="5883339" y="259010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EA059A-66FD-616C-F69A-3A473052E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339" y="2590107"/>
                <a:ext cx="2113364" cy="921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06D8FC13-D5CC-2A8A-78E6-BAD33C3C2864}"/>
              </a:ext>
            </a:extLst>
          </p:cNvPr>
          <p:cNvSpPr/>
          <p:nvPr/>
        </p:nvSpPr>
        <p:spPr>
          <a:xfrm>
            <a:off x="266506" y="288091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CE112F-C8B3-D53E-AAFA-20FF8E34CCDC}"/>
              </a:ext>
            </a:extLst>
          </p:cNvPr>
          <p:cNvSpPr/>
          <p:nvPr/>
        </p:nvSpPr>
        <p:spPr>
          <a:xfrm>
            <a:off x="3011588" y="288091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968018-0AD6-1ACB-622B-80F39113A81C}"/>
              </a:ext>
            </a:extLst>
          </p:cNvPr>
          <p:cNvSpPr/>
          <p:nvPr/>
        </p:nvSpPr>
        <p:spPr>
          <a:xfrm>
            <a:off x="5667197" y="2836521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3981F3D-10CD-61FC-C836-A969BA73232D}"/>
                  </a:ext>
                </a:extLst>
              </p:cNvPr>
              <p:cNvSpPr txBox="1"/>
              <p:nvPr/>
            </p:nvSpPr>
            <p:spPr>
              <a:xfrm>
                <a:off x="21427" y="4173174"/>
                <a:ext cx="7793961" cy="1075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3.6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dirty="0"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−10)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en-US" dirty="0">
                                  <a:cs typeface="Times New Roman" panose="02020603050405020304" pitchFamily="18" charset="0"/>
                                </a:rPr>
                                <m:t> + </m:t>
                              </m:r>
                              <m:f>
                                <m:f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0.6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dirty="0"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−6)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m:rPr>
                                  <m:nor/>
                                </m:rPr>
                                <a:rPr lang="en-US" dirty="0">
                                  <a:cs typeface="Times New Roman" panose="02020603050405020304" pitchFamily="18" charset="0"/>
                                </a:rPr>
                                <m:t>+ 0.775</m:t>
                              </m:r>
                              <m:r>
                                <m:rPr>
                                  <m:nor/>
                                </m:rPr>
                                <a:rPr lang="en-US" i="1" dirty="0">
                                  <a:cs typeface="Times New Roman" panose="02020603050405020304" pitchFamily="18" charset="0"/>
                                </a:rPr>
                                <m:t>t</m:t>
                              </m:r>
                            </m:e>
                          </m:d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24</m:t>
                          </m:r>
                        </m:sup>
                      </m:sSubSup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3981F3D-10CD-61FC-C836-A969BA732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7" y="4173174"/>
                <a:ext cx="7793961" cy="1075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5F8D235-4BEE-5645-C5D2-F59C41EB397D}"/>
                  </a:ext>
                </a:extLst>
              </p:cNvPr>
              <p:cNvSpPr txBox="1"/>
              <p:nvPr/>
            </p:nvSpPr>
            <p:spPr>
              <a:xfrm>
                <a:off x="3781446" y="3318016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5F8D235-4BEE-5645-C5D2-F59C41EB39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446" y="3318016"/>
                <a:ext cx="2113364" cy="921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197186-A40A-9854-868D-4D84C5751240}"/>
                  </a:ext>
                </a:extLst>
              </p:cNvPr>
              <p:cNvSpPr txBox="1"/>
              <p:nvPr/>
            </p:nvSpPr>
            <p:spPr>
              <a:xfrm>
                <a:off x="120264" y="5161024"/>
                <a:ext cx="9144000" cy="599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3.6</m:t>
                            </m:r>
                          </m:num>
                          <m:den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cos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 + </m:t>
                        </m:r>
                        <m:f>
                          <m:f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0.6</m:t>
                            </m:r>
                          </m:num>
                          <m:den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sin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18.6</m:t>
                        </m:r>
                      </m:e>
                    </m:d>
                    <m:r>
                      <a:rPr 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3.6</m:t>
                            </m:r>
                          </m:num>
                          <m:den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cos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 + </m:t>
                        </m:r>
                        <m:f>
                          <m:fPr>
                            <m:ctrlP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0.6</m:t>
                            </m:r>
                          </m:num>
                          <m:den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sin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sz="2200" dirty="0"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sz="2200" b="0" i="0" dirty="0" smtClean="0">
                            <a:cs typeface="Times New Roman" panose="02020603050405020304" pitchFamily="18" charset="0"/>
                          </a:rPr>
                          <m:t>9.3</m:t>
                        </m:r>
                      </m:e>
                    </m:d>
                  </m:oMath>
                </a14:m>
                <a:endParaRPr lang="en-GB" sz="2200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197186-A40A-9854-868D-4D84C5751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64" y="5161024"/>
                <a:ext cx="9144000" cy="5990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91934B9-9FD6-8374-13BA-2E4E172200C9}"/>
              </a:ext>
            </a:extLst>
          </p:cNvPr>
          <p:cNvSpPr/>
          <p:nvPr/>
        </p:nvSpPr>
        <p:spPr>
          <a:xfrm>
            <a:off x="98562" y="5752491"/>
            <a:ext cx="207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11.285 GWh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0C863-3E15-DAEB-4D72-B37CC70B87C0}"/>
              </a:ext>
            </a:extLst>
          </p:cNvPr>
          <p:cNvSpPr txBox="1"/>
          <p:nvPr/>
        </p:nvSpPr>
        <p:spPr>
          <a:xfrm>
            <a:off x="21428" y="6124670"/>
            <a:ext cx="820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afternoon power consumption of Bristol is about 11.29 GWh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04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37" grpId="0"/>
      <p:bldP spid="2" grpId="0"/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3" y="16258"/>
            <a:ext cx="562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solving</a:t>
            </a:r>
            <a:endParaRPr lang="en-GB" sz="36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45108" y="1828330"/>
            <a:ext cx="7238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the number of hours after midnight each day.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9914" y="539660"/>
            <a:ext cx="8804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rate of power consumption by the city of Bristol can be modelled by the function.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57847" y="2217014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the following quantities and explain what they represent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7847" y="3631829"/>
            <a:ext cx="7964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Finding the definite integral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B89FB3-4049-9FFB-BBC0-1065468275B3}"/>
              </a:ext>
            </a:extLst>
          </p:cNvPr>
          <p:cNvSpPr/>
          <p:nvPr/>
        </p:nvSpPr>
        <p:spPr>
          <a:xfrm>
            <a:off x="1799985" y="1305416"/>
            <a:ext cx="679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/>
              <a:t>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/>
              <a:t>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69F8C2D-6C8C-7950-D4B3-1A38EFA3484C}"/>
                  </a:ext>
                </a:extLst>
              </p:cNvPr>
              <p:cNvSpPr/>
              <p:nvPr/>
            </p:nvSpPr>
            <p:spPr>
              <a:xfrm>
                <a:off x="2370668" y="1305416"/>
                <a:ext cx="609250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>
                    <a:cs typeface="Times New Roman" panose="02020603050405020304" pitchFamily="18" charset="0"/>
                  </a:rPr>
                  <a:t>0.3sin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𝟏𝟐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cs typeface="Times New Roman" panose="02020603050405020304" pitchFamily="18" charset="0"/>
                  </a:rPr>
                  <a:t> + 0.1cos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cs typeface="Times New Roman" panose="02020603050405020304" pitchFamily="18" charset="0"/>
                  </a:rPr>
                  <a:t>+ 0.775 GW</a:t>
                </a:r>
                <a:endParaRPr lang="en-GB" sz="24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69F8C2D-6C8C-7950-D4B3-1A38EFA348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68" y="1305416"/>
                <a:ext cx="6092502" cy="645048"/>
              </a:xfrm>
              <a:prstGeom prst="rect">
                <a:avLst/>
              </a:prstGeom>
              <a:blipFill>
                <a:blip r:embed="rId2"/>
                <a:stretch>
                  <a:fillRect l="-1602" r="-601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7A11565A-F485-E9D3-1576-98EE1AFDD7CD}"/>
              </a:ext>
            </a:extLst>
          </p:cNvPr>
          <p:cNvSpPr/>
          <p:nvPr/>
        </p:nvSpPr>
        <p:spPr>
          <a:xfrm>
            <a:off x="7583814" y="1829380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≤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 24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DA1368-41E7-5364-5B55-82F2B49674F7}"/>
                  </a:ext>
                </a:extLst>
              </p:cNvPr>
              <p:cNvSpPr txBox="1"/>
              <p:nvPr/>
            </p:nvSpPr>
            <p:spPr>
              <a:xfrm>
                <a:off x="499207" y="261217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DA1368-41E7-5364-5B55-82F2B4967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07" y="2612177"/>
                <a:ext cx="2113364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A23DD1-8B95-B361-E5BD-8E539D73D67D}"/>
                  </a:ext>
                </a:extLst>
              </p:cNvPr>
              <p:cNvSpPr txBox="1"/>
              <p:nvPr/>
            </p:nvSpPr>
            <p:spPr>
              <a:xfrm>
                <a:off x="3283458" y="261217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BA23DD1-8B95-B361-E5BD-8E539D73D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458" y="2612177"/>
                <a:ext cx="2113364" cy="9219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EA059A-66FD-616C-F69A-3A473052EA69}"/>
                  </a:ext>
                </a:extLst>
              </p:cNvPr>
              <p:cNvSpPr txBox="1"/>
              <p:nvPr/>
            </p:nvSpPr>
            <p:spPr>
              <a:xfrm>
                <a:off x="5883339" y="259010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EA059A-66FD-616C-F69A-3A473052E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339" y="2590107"/>
                <a:ext cx="2113364" cy="921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06D8FC13-D5CC-2A8A-78E6-BAD33C3C2864}"/>
              </a:ext>
            </a:extLst>
          </p:cNvPr>
          <p:cNvSpPr/>
          <p:nvPr/>
        </p:nvSpPr>
        <p:spPr>
          <a:xfrm>
            <a:off x="266506" y="288091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CE112F-C8B3-D53E-AAFA-20FF8E34CCDC}"/>
              </a:ext>
            </a:extLst>
          </p:cNvPr>
          <p:cNvSpPr/>
          <p:nvPr/>
        </p:nvSpPr>
        <p:spPr>
          <a:xfrm>
            <a:off x="3011588" y="288091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968018-0AD6-1ACB-622B-80F39113A81C}"/>
              </a:ext>
            </a:extLst>
          </p:cNvPr>
          <p:cNvSpPr/>
          <p:nvPr/>
        </p:nvSpPr>
        <p:spPr>
          <a:xfrm>
            <a:off x="5667197" y="2836521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5F8D235-4BEE-5645-C5D2-F59C41EB397D}"/>
                  </a:ext>
                </a:extLst>
              </p:cNvPr>
              <p:cNvSpPr txBox="1"/>
              <p:nvPr/>
            </p:nvSpPr>
            <p:spPr>
              <a:xfrm>
                <a:off x="3781446" y="3318016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5F8D235-4BEE-5645-C5D2-F59C41EB39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446" y="3318016"/>
                <a:ext cx="2113364" cy="9219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91934B9-9FD6-8374-13BA-2E4E172200C9}"/>
              </a:ext>
            </a:extLst>
          </p:cNvPr>
          <p:cNvSpPr/>
          <p:nvPr/>
        </p:nvSpPr>
        <p:spPr>
          <a:xfrm>
            <a:off x="2247583" y="5788795"/>
            <a:ext cx="207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18.6 GWh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0C863-3E15-DAEB-4D72-B37CC70B87C0}"/>
              </a:ext>
            </a:extLst>
          </p:cNvPr>
          <p:cNvSpPr txBox="1"/>
          <p:nvPr/>
        </p:nvSpPr>
        <p:spPr>
          <a:xfrm>
            <a:off x="21428" y="6124670"/>
            <a:ext cx="820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total daily power consumption of Bristol is about 18.6 GWh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B693D9-C218-279B-8C7A-3E75D7D4132C}"/>
                  </a:ext>
                </a:extLst>
              </p:cNvPr>
              <p:cNvSpPr txBox="1"/>
              <p:nvPr/>
            </p:nvSpPr>
            <p:spPr>
              <a:xfrm>
                <a:off x="366615" y="4213232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B693D9-C218-279B-8C7A-3E75D7D41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15" y="4213232"/>
                <a:ext cx="2113364" cy="921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45E901-38D2-92E6-D5D6-C382E1AE956E}"/>
                  </a:ext>
                </a:extLst>
              </p:cNvPr>
              <p:cNvSpPr txBox="1"/>
              <p:nvPr/>
            </p:nvSpPr>
            <p:spPr>
              <a:xfrm>
                <a:off x="2360486" y="4226853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645E901-38D2-92E6-D5D6-C382E1AE9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486" y="4226853"/>
                <a:ext cx="2113364" cy="9219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331E6B1-A807-DD06-C29C-AE2C2260D0F9}"/>
                  </a:ext>
                </a:extLst>
              </p:cNvPr>
              <p:cNvSpPr txBox="1"/>
              <p:nvPr/>
            </p:nvSpPr>
            <p:spPr>
              <a:xfrm>
                <a:off x="4279434" y="4233427"/>
                <a:ext cx="2113364" cy="921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i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331E6B1-A807-DD06-C29C-AE2C2260D0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434" y="4233427"/>
                <a:ext cx="2113364" cy="92198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0BA3679F-4618-47BD-D170-8B89BF77DE0A}"/>
              </a:ext>
            </a:extLst>
          </p:cNvPr>
          <p:cNvSpPr/>
          <p:nvPr/>
        </p:nvSpPr>
        <p:spPr>
          <a:xfrm>
            <a:off x="2256249" y="4446006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FFF0F5-25A8-EB88-B99B-505876EE4BE3}"/>
              </a:ext>
            </a:extLst>
          </p:cNvPr>
          <p:cNvSpPr/>
          <p:nvPr/>
        </p:nvSpPr>
        <p:spPr>
          <a:xfrm>
            <a:off x="4250120" y="4443391"/>
            <a:ext cx="44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5DFA4C-C53E-A0B0-B546-AEBE98F70C88}"/>
              </a:ext>
            </a:extLst>
          </p:cNvPr>
          <p:cNvSpPr/>
          <p:nvPr/>
        </p:nvSpPr>
        <p:spPr>
          <a:xfrm>
            <a:off x="2247583" y="5254954"/>
            <a:ext cx="207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7.315 GWh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4B0B75-DC9D-5DE7-34DB-80C34F968AB7}"/>
              </a:ext>
            </a:extLst>
          </p:cNvPr>
          <p:cNvSpPr/>
          <p:nvPr/>
        </p:nvSpPr>
        <p:spPr>
          <a:xfrm>
            <a:off x="4139188" y="5243029"/>
            <a:ext cx="2071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11.285 GWh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80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2" grpId="0"/>
      <p:bldP spid="6" grpId="0"/>
      <p:bldP spid="8" grpId="0"/>
      <p:bldP spid="10" grpId="0"/>
      <p:bldP spid="12" grpId="0"/>
      <p:bldP spid="16" grpId="0"/>
      <p:bldP spid="17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4" y="762000"/>
            <a:ext cx="5169599" cy="33213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438400" y="463052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23805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78918" y="5619674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467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67668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11770</TotalTime>
  <Words>678</Words>
  <Application>Microsoft Office PowerPoint</Application>
  <PresentationFormat>On-screen Show (4:3)</PresentationFormat>
  <Paragraphs>153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Problem solving by integration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straight line</dc:title>
  <dc:creator>Mathssupport</dc:creator>
  <cp:lastModifiedBy>Orlando Hurtado</cp:lastModifiedBy>
  <cp:revision>134</cp:revision>
  <dcterms:created xsi:type="dcterms:W3CDTF">2016-10-09T12:39:15Z</dcterms:created>
  <dcterms:modified xsi:type="dcterms:W3CDTF">2023-12-22T18:05:15Z</dcterms:modified>
</cp:coreProperties>
</file>