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301" r:id="rId4"/>
    <p:sldId id="302" r:id="rId5"/>
    <p:sldId id="259" r:id="rId6"/>
    <p:sldId id="299" r:id="rId7"/>
    <p:sldId id="260" r:id="rId8"/>
    <p:sldId id="264" r:id="rId9"/>
    <p:sldId id="261" r:id="rId10"/>
    <p:sldId id="300" r:id="rId11"/>
    <p:sldId id="263" r:id="rId12"/>
    <p:sldId id="298"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01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42D1BB-42DE-4548-848E-D133EB525AC2}" type="datetimeFigureOut">
              <a:rPr lang="en-GB" smtClean="0"/>
              <a:t>22/12/2023</a:t>
            </a:fld>
            <a:endParaRPr lang="en-GB"/>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0A8128-C1C9-4AD8-AEBC-ED44BCAA9248}" type="slidenum">
              <a:rPr lang="en-GB" smtClean="0"/>
              <a:t>‹#›</a:t>
            </a:fld>
            <a:endParaRPr lang="en-GB"/>
          </a:p>
        </p:txBody>
      </p:sp>
    </p:spTree>
    <p:extLst>
      <p:ext uri="{BB962C8B-B14F-4D97-AF65-F5344CB8AC3E}">
        <p14:creationId xmlns:p14="http://schemas.microsoft.com/office/powerpoint/2010/main" val="2576779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21CECE-4CB0-4666-92E7-A617EE488F8B}" type="slidenum">
              <a:rPr lang="en-GB"/>
              <a:pPr/>
              <a:t>2</a:t>
            </a:fld>
            <a:endParaRPr lang="en-GB"/>
          </a:p>
        </p:txBody>
      </p:sp>
      <p:sp>
        <p:nvSpPr>
          <p:cNvPr id="445442" name="Rectangle 2"/>
          <p:cNvSpPr>
            <a:spLocks noGrp="1" noRot="1" noChangeAspect="1" noChangeArrowheads="1" noTextEdit="1"/>
          </p:cNvSpPr>
          <p:nvPr>
            <p:ph type="sldImg"/>
          </p:nvPr>
        </p:nvSpPr>
        <p:spPr>
          <a:ln/>
        </p:spPr>
      </p:sp>
      <p:sp>
        <p:nvSpPr>
          <p:cNvPr id="445443"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2481780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7999E6-9D27-4E51-ACE2-3851536FBF7F}" type="slidenum">
              <a:rPr lang="en-GB"/>
              <a:pPr/>
              <a:t>11</a:t>
            </a:fld>
            <a:endParaRPr lang="en-GB"/>
          </a:p>
        </p:txBody>
      </p:sp>
      <p:sp>
        <p:nvSpPr>
          <p:cNvPr id="457730" name="Rectangle 2"/>
          <p:cNvSpPr>
            <a:spLocks noGrp="1" noRot="1" noChangeAspect="1" noChangeArrowheads="1" noTextEdit="1"/>
          </p:cNvSpPr>
          <p:nvPr>
            <p:ph type="sldImg"/>
          </p:nvPr>
        </p:nvSpPr>
        <p:spPr>
          <a:ln/>
        </p:spPr>
      </p:sp>
      <p:sp>
        <p:nvSpPr>
          <p:cNvPr id="457731" name="Rectangle 3"/>
          <p:cNvSpPr>
            <a:spLocks noGrp="1" noChangeArrowheads="1"/>
          </p:cNvSpPr>
          <p:nvPr>
            <p:ph type="body" idx="1"/>
          </p:nvPr>
        </p:nvSpPr>
        <p:spPr>
          <a:xfrm>
            <a:off x="914400" y="4343400"/>
            <a:ext cx="5029200" cy="4114800"/>
          </a:xfrm>
        </p:spPr>
        <p:txBody>
          <a:bodyPr/>
          <a:lstStyle/>
          <a:p>
            <a:endParaRPr lang="en-US" dirty="0"/>
          </a:p>
        </p:txBody>
      </p:sp>
    </p:spTree>
    <p:extLst>
      <p:ext uri="{BB962C8B-B14F-4D97-AF65-F5344CB8AC3E}">
        <p14:creationId xmlns:p14="http://schemas.microsoft.com/office/powerpoint/2010/main" val="215817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EA00F3-D29F-4203-9C16-26057FDE97D1}" type="slidenum">
              <a:rPr lang="en-GB"/>
              <a:pPr/>
              <a:t>3</a:t>
            </a:fld>
            <a:endParaRPr lang="en-GB"/>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a:xfrm>
            <a:off x="914400" y="4343400"/>
            <a:ext cx="5029200" cy="4114800"/>
          </a:xfrm>
        </p:spPr>
        <p:txBody>
          <a:bodyPr/>
          <a:lstStyle/>
          <a:p>
            <a:endParaRPr lang="en-US" dirty="0"/>
          </a:p>
        </p:txBody>
      </p:sp>
    </p:spTree>
    <p:extLst>
      <p:ext uri="{BB962C8B-B14F-4D97-AF65-F5344CB8AC3E}">
        <p14:creationId xmlns:p14="http://schemas.microsoft.com/office/powerpoint/2010/main" val="3312728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EA00F3-D29F-4203-9C16-26057FDE97D1}" type="slidenum">
              <a:rPr lang="en-GB"/>
              <a:pPr/>
              <a:t>4</a:t>
            </a:fld>
            <a:endParaRPr lang="en-GB"/>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a:xfrm>
            <a:off x="914400" y="4343400"/>
            <a:ext cx="5029200" cy="4114800"/>
          </a:xfrm>
        </p:spPr>
        <p:txBody>
          <a:bodyPr/>
          <a:lstStyle/>
          <a:p>
            <a:endParaRPr lang="en-US" dirty="0"/>
          </a:p>
        </p:txBody>
      </p:sp>
    </p:spTree>
    <p:extLst>
      <p:ext uri="{BB962C8B-B14F-4D97-AF65-F5344CB8AC3E}">
        <p14:creationId xmlns:p14="http://schemas.microsoft.com/office/powerpoint/2010/main" val="129550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EA00F3-D29F-4203-9C16-26057FDE97D1}" type="slidenum">
              <a:rPr lang="en-GB"/>
              <a:pPr/>
              <a:t>5</a:t>
            </a:fld>
            <a:endParaRPr lang="en-GB"/>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a:xfrm>
            <a:off x="914400" y="4343400"/>
            <a:ext cx="5029200" cy="4114800"/>
          </a:xfrm>
        </p:spPr>
        <p:txBody>
          <a:bodyPr/>
          <a:lstStyle/>
          <a:p>
            <a:endParaRPr lang="en-US" dirty="0"/>
          </a:p>
        </p:txBody>
      </p:sp>
    </p:spTree>
    <p:extLst>
      <p:ext uri="{BB962C8B-B14F-4D97-AF65-F5344CB8AC3E}">
        <p14:creationId xmlns:p14="http://schemas.microsoft.com/office/powerpoint/2010/main" val="3312728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EA00F3-D29F-4203-9C16-26057FDE97D1}" type="slidenum">
              <a:rPr lang="en-GB"/>
              <a:pPr/>
              <a:t>6</a:t>
            </a:fld>
            <a:endParaRPr lang="en-GB"/>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a:xfrm>
            <a:off x="914400" y="4343400"/>
            <a:ext cx="5029200" cy="4114800"/>
          </a:xfrm>
        </p:spPr>
        <p:txBody>
          <a:bodyPr/>
          <a:lstStyle/>
          <a:p>
            <a:endParaRPr lang="en-US" dirty="0"/>
          </a:p>
        </p:txBody>
      </p:sp>
    </p:spTree>
    <p:extLst>
      <p:ext uri="{BB962C8B-B14F-4D97-AF65-F5344CB8AC3E}">
        <p14:creationId xmlns:p14="http://schemas.microsoft.com/office/powerpoint/2010/main" val="3364768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9A6473-E9EA-4643-9210-0BB14A80C48A}" type="slidenum">
              <a:rPr lang="en-GB"/>
              <a:pPr/>
              <a:t>7</a:t>
            </a:fld>
            <a:endParaRPr lang="en-GB"/>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1045541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9A6473-E9EA-4643-9210-0BB14A80C48A}" type="slidenum">
              <a:rPr lang="en-GB"/>
              <a:pPr/>
              <a:t>8</a:t>
            </a:fld>
            <a:endParaRPr lang="en-GB"/>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4048688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680919-02AE-44B0-9CCC-5B84C5A03A82}" type="slidenum">
              <a:rPr lang="en-GB"/>
              <a:pPr/>
              <a:t>9</a:t>
            </a:fld>
            <a:endParaRPr lang="en-GB"/>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2499054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0A93EE-1AE2-454A-9676-32D0E26DFF60}" type="slidenum">
              <a:rPr lang="en-GB"/>
              <a:pPr/>
              <a:t>10</a:t>
            </a:fld>
            <a:endParaRPr lang="en-GB"/>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861938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47C9B81F-C347-4BEF-BFDF-29C42F48304A}" type="datetimeFigureOut">
              <a:rPr lang="en-US" smtClean="0"/>
              <a:pPr/>
              <a:t>12/22/2023</a:t>
            </a:fld>
            <a:endParaRPr lang="en-US"/>
          </a:p>
        </p:txBody>
      </p:sp>
      <p:sp>
        <p:nvSpPr>
          <p:cNvPr id="17" name="16 Marcador de pie de página"/>
          <p:cNvSpPr>
            <a:spLocks noGrp="1"/>
          </p:cNvSpPr>
          <p:nvPr>
            <p:ph type="ftr" sz="quarter" idx="11"/>
          </p:nvPr>
        </p:nvSpPr>
        <p:spPr/>
        <p:txBody>
          <a:bodyPr/>
          <a:lstStyle/>
          <a:p>
            <a:endParaRPr kumimoji="0"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042AED99-7FB4-404E-8A97-64753DCE42EC}" type="slidenum">
              <a:rPr kumimoji="0" lang="en-US" smtClean="0"/>
              <a:pPr/>
              <a:t>‹#›</a:t>
            </a:fld>
            <a:endParaRPr kumimoji="0"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3060645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18825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473286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000578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47C9B81F-C347-4BEF-BFDF-29C42F48304A}" type="datetimeFigureOut">
              <a:rPr lang="en-US" smtClean="0"/>
              <a:pPr/>
              <a:t>12/22/2023</a:t>
            </a:fld>
            <a:endParaRPr lang="en-US"/>
          </a:p>
        </p:txBody>
      </p:sp>
      <p:sp>
        <p:nvSpPr>
          <p:cNvPr id="5" name="4 Marcador de pie de página"/>
          <p:cNvSpPr>
            <a:spLocks noGrp="1"/>
          </p:cNvSpPr>
          <p:nvPr>
            <p:ph type="ftr" sz="quarter" idx="11"/>
          </p:nvPr>
        </p:nvSpPr>
        <p:spPr>
          <a:xfrm>
            <a:off x="800100" y="6172200"/>
            <a:ext cx="4000500" cy="457200"/>
          </a:xfrm>
        </p:spPr>
        <p:txBody>
          <a:bodyPr/>
          <a:lstStyle/>
          <a:p>
            <a:endParaRPr kumimoji="0" lang="en-U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6795192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361398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8" name="7 Marcador de pie de página"/>
          <p:cNvSpPr>
            <a:spLocks noGrp="1"/>
          </p:cNvSpPr>
          <p:nvPr>
            <p:ph type="ftr" sz="quarter" idx="11"/>
          </p:nvPr>
        </p:nvSpPr>
        <p:spPr/>
        <p:txBody>
          <a:bodyPr/>
          <a:lstStyle/>
          <a:p>
            <a:endParaRPr kumimoji="0" lang="en-US" dirty="0"/>
          </a:p>
        </p:txBody>
      </p:sp>
      <p:sp>
        <p:nvSpPr>
          <p:cNvPr id="9" name="8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3952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4" name="3 Marcador de pie de página"/>
          <p:cNvSpPr>
            <a:spLocks noGrp="1"/>
          </p:cNvSpPr>
          <p:nvPr>
            <p:ph type="ftr" sz="quarter" idx="11"/>
          </p:nvPr>
        </p:nvSpPr>
        <p:spPr/>
        <p:txBody>
          <a:bodyPr/>
          <a:lstStyle/>
          <a:p>
            <a:endParaRPr kumimoji="0" lang="en-US"/>
          </a:p>
        </p:txBody>
      </p:sp>
      <p:sp>
        <p:nvSpPr>
          <p:cNvPr id="5" name="4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405498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3" name="2 Marcador de pie de página"/>
          <p:cNvSpPr>
            <a:spLocks noGrp="1"/>
          </p:cNvSpPr>
          <p:nvPr>
            <p:ph type="ftr" sz="quarter" idx="11"/>
          </p:nvPr>
        </p:nvSpPr>
        <p:spPr/>
        <p:txBody>
          <a:bodyPr/>
          <a:lstStyle/>
          <a:p>
            <a:endParaRPr kumimoji="0" lang="en-US"/>
          </a:p>
        </p:txBody>
      </p:sp>
      <p:sp>
        <p:nvSpPr>
          <p:cNvPr id="4" name="3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93226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5877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12/22/2023</a:t>
            </a:fld>
            <a:endParaRPr lang="en-US"/>
          </a:p>
        </p:txBody>
      </p:sp>
      <p:sp>
        <p:nvSpPr>
          <p:cNvPr id="6" name="5 Marcador de pie de página"/>
          <p:cNvSpPr>
            <a:spLocks noGrp="1"/>
          </p:cNvSpPr>
          <p:nvPr>
            <p:ph type="ftr" sz="quarter" idx="11"/>
          </p:nvPr>
        </p:nvSpPr>
        <p:spPr>
          <a:xfrm>
            <a:off x="914400" y="6172200"/>
            <a:ext cx="3886200" cy="457200"/>
          </a:xfrm>
        </p:spPr>
        <p:txBody>
          <a:bodyPr/>
          <a:lstStyle/>
          <a:p>
            <a:endParaRPr kumimoji="0" lang="en-US"/>
          </a:p>
        </p:txBody>
      </p:sp>
      <p:sp>
        <p:nvSpPr>
          <p:cNvPr id="7" name="6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9724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12/22/2023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0947444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oleObject" Target="../embeddings/oleObject4.bin"/><Relationship Id="rId18" Type="http://schemas.openxmlformats.org/officeDocument/2006/relationships/image" Target="../media/image45.wmf"/><Relationship Id="rId3" Type="http://schemas.openxmlformats.org/officeDocument/2006/relationships/oleObject" Target="../embeddings/oleObject1.bin"/><Relationship Id="rId21" Type="http://schemas.openxmlformats.org/officeDocument/2006/relationships/image" Target="../media/image47.png"/><Relationship Id="rId7" Type="http://schemas.openxmlformats.org/officeDocument/2006/relationships/image" Target="../media/image38.png"/><Relationship Id="rId12" Type="http://schemas.openxmlformats.org/officeDocument/2006/relationships/image" Target="../media/image42.png"/><Relationship Id="rId17" Type="http://schemas.openxmlformats.org/officeDocument/2006/relationships/oleObject" Target="../embeddings/oleObject6.bin"/><Relationship Id="rId2" Type="http://schemas.openxmlformats.org/officeDocument/2006/relationships/notesSlide" Target="../notesSlides/notesSlide9.xml"/><Relationship Id="rId16" Type="http://schemas.openxmlformats.org/officeDocument/2006/relationships/image" Target="../media/image44.wmf"/><Relationship Id="rId20" Type="http://schemas.openxmlformats.org/officeDocument/2006/relationships/image" Target="../media/image46.png"/><Relationship Id="rId1" Type="http://schemas.openxmlformats.org/officeDocument/2006/relationships/slideLayout" Target="../slideLayouts/slideLayout7.xml"/><Relationship Id="rId6" Type="http://schemas.openxmlformats.org/officeDocument/2006/relationships/image" Target="../media/image37.wmf"/><Relationship Id="rId11" Type="http://schemas.openxmlformats.org/officeDocument/2006/relationships/image" Target="../media/image41.png"/><Relationship Id="rId5" Type="http://schemas.openxmlformats.org/officeDocument/2006/relationships/oleObject" Target="../embeddings/oleObject2.bin"/><Relationship Id="rId15" Type="http://schemas.openxmlformats.org/officeDocument/2006/relationships/oleObject" Target="../embeddings/oleObject5.bin"/><Relationship Id="rId10" Type="http://schemas.openxmlformats.org/officeDocument/2006/relationships/image" Target="../media/image40.wmf"/><Relationship Id="rId19" Type="http://schemas.openxmlformats.org/officeDocument/2006/relationships/hyperlink" Target="http://www.mathssupport.org/" TargetMode="External"/><Relationship Id="rId4" Type="http://schemas.openxmlformats.org/officeDocument/2006/relationships/image" Target="../media/image36.wmf"/><Relationship Id="rId9" Type="http://schemas.openxmlformats.org/officeDocument/2006/relationships/oleObject" Target="../embeddings/oleObject3.bin"/><Relationship Id="rId14" Type="http://schemas.openxmlformats.org/officeDocument/2006/relationships/image" Target="../media/image43.wmf"/><Relationship Id="rId22" Type="http://schemas.openxmlformats.org/officeDocument/2006/relationships/image" Target="../media/image48.png"/></Relationships>
</file>

<file path=ppt/slides/_rels/slide11.xml.rels><?xml version="1.0" encoding="UTF-8" standalone="yes"?>
<Relationships xmlns="http://schemas.openxmlformats.org/package/2006/relationships"><Relationship Id="rId8" Type="http://schemas.openxmlformats.org/officeDocument/2006/relationships/hyperlink" Target="http://www.mathssupport.org/" TargetMode="External"/><Relationship Id="rId3" Type="http://schemas.openxmlformats.org/officeDocument/2006/relationships/image" Target="../media/image49.png"/><Relationship Id="rId7" Type="http://schemas.openxmlformats.org/officeDocument/2006/relationships/image" Target="../media/image53.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12.xml.rels><?xml version="1.0" encoding="UTF-8" standalone="yes"?>
<Relationships xmlns="http://schemas.openxmlformats.org/package/2006/relationships"><Relationship Id="rId3" Type="http://schemas.openxmlformats.org/officeDocument/2006/relationships/image" Target="../media/image54.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www.mathssupport.org/" TargetMode="External"/><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0.png"/><Relationship Id="rId4" Type="http://schemas.openxmlformats.org/officeDocument/2006/relationships/image" Target="../media/image60.png"/></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www.mathssupport.org/" TargetMode="External"/><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10" Type="http://schemas.openxmlformats.org/officeDocument/2006/relationships/image" Target="../media/image22.png"/><Relationship Id="rId4" Type="http://schemas.openxmlformats.org/officeDocument/2006/relationships/image" Target="../media/image17.png"/><Relationship Id="rId9" Type="http://schemas.openxmlformats.org/officeDocument/2006/relationships/hyperlink" Target="http://www.mathssupport.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2.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hyperlink" Target="http://www.mathssupport.org/" TargetMode="External"/><Relationship Id="rId2" Type="http://schemas.openxmlformats.org/officeDocument/2006/relationships/notesSlide" Target="../notesSlides/notesSlide8.xml"/><Relationship Id="rId16" Type="http://schemas.openxmlformats.org/officeDocument/2006/relationships/image" Target="../media/image35.png"/><Relationship Id="rId1" Type="http://schemas.openxmlformats.org/officeDocument/2006/relationships/slideLayout" Target="../slideLayouts/slideLayout7.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4.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n-GB" dirty="0"/>
              <a:t>Differentiation, </a:t>
            </a:r>
            <a:br>
              <a:rPr lang="en-GB" dirty="0"/>
            </a:br>
            <a:r>
              <a:rPr lang="en-GB" dirty="0"/>
              <a:t>The chain rule</a:t>
            </a:r>
          </a:p>
        </p:txBody>
      </p:sp>
      <p:sp>
        <p:nvSpPr>
          <p:cNvPr id="3" name="Rectangle 2">
            <a:hlinkClick r:id="rId2"/>
            <a:extLst>
              <a:ext uri="{FF2B5EF4-FFF2-40B4-BE49-F238E27FC236}">
                <a16:creationId xmlns:a16="http://schemas.microsoft.com/office/drawing/2014/main" id="{C657E269-E26B-4297-81A9-E7BBDC6C1117}"/>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2"/>
            <a:extLst>
              <a:ext uri="{FF2B5EF4-FFF2-40B4-BE49-F238E27FC236}">
                <a16:creationId xmlns:a16="http://schemas.microsoft.com/office/drawing/2014/main" id="{11C0C8C6-1369-4E91-8BE8-18A3529EDDA6}"/>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ate Placeholder 4">
            <a:extLst>
              <a:ext uri="{FF2B5EF4-FFF2-40B4-BE49-F238E27FC236}">
                <a16:creationId xmlns:a16="http://schemas.microsoft.com/office/drawing/2014/main" id="{D0C5304D-71F6-4744-A34F-35EEFE5DAA72}"/>
              </a:ext>
            </a:extLst>
          </p:cNvPr>
          <p:cNvSpPr>
            <a:spLocks noGrp="1"/>
          </p:cNvSpPr>
          <p:nvPr>
            <p:ph type="dt" sz="half" idx="10"/>
          </p:nvPr>
        </p:nvSpPr>
        <p:spPr/>
        <p:txBody>
          <a:bodyPr/>
          <a:lstStyle/>
          <a:p>
            <a:fld id="{7F6A3553-96B7-43C1-A1B7-49435A756719}" type="datetime3">
              <a:rPr lang="en-US" smtClean="0"/>
              <a:t>22 December 2023</a:t>
            </a:fld>
            <a:endParaRPr lang="en-US"/>
          </a:p>
        </p:txBody>
      </p:sp>
      <p:sp>
        <p:nvSpPr>
          <p:cNvPr id="6" name="Subtitle 2">
            <a:extLst>
              <a:ext uri="{FF2B5EF4-FFF2-40B4-BE49-F238E27FC236}">
                <a16:creationId xmlns:a16="http://schemas.microsoft.com/office/drawing/2014/main" id="{D1BC000F-C4E6-4FF7-9390-9BFAC641F736}"/>
              </a:ext>
            </a:extLst>
          </p:cNvPr>
          <p:cNvSpPr>
            <a:spLocks noGrp="1"/>
          </p:cNvSpPr>
          <p:nvPr>
            <p:ph type="subTitle" idx="1"/>
          </p:nvPr>
        </p:nvSpPr>
        <p:spPr>
          <a:xfrm>
            <a:off x="1295400" y="3200400"/>
            <a:ext cx="6400800" cy="1600200"/>
          </a:xfrm>
        </p:spPr>
        <p:txBody>
          <a:bodyPr/>
          <a:lstStyle/>
          <a:p>
            <a:pPr marL="633413" indent="-633413"/>
            <a:r>
              <a:rPr lang="en-US" dirty="0"/>
              <a:t>LO: To differentiate </a:t>
            </a:r>
            <a:r>
              <a:rPr lang="en-US"/>
              <a:t>composite functions.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graphicFrame>
        <p:nvGraphicFramePr>
          <p:cNvPr id="454659" name="Object 3"/>
          <p:cNvGraphicFramePr>
            <a:graphicFrameLocks noChangeAspect="1"/>
          </p:cNvGraphicFramePr>
          <p:nvPr>
            <p:extLst>
              <p:ext uri="{D42A27DB-BD31-4B8C-83A1-F6EECF244321}">
                <p14:modId xmlns:p14="http://schemas.microsoft.com/office/powerpoint/2010/main" val="2066615419"/>
              </p:ext>
            </p:extLst>
          </p:nvPr>
        </p:nvGraphicFramePr>
        <p:xfrm>
          <a:off x="6057900" y="2666207"/>
          <a:ext cx="1435100" cy="736600"/>
        </p:xfrm>
        <a:graphic>
          <a:graphicData uri="http://schemas.openxmlformats.org/presentationml/2006/ole">
            <mc:AlternateContent xmlns:mc="http://schemas.openxmlformats.org/markup-compatibility/2006">
              <mc:Choice xmlns:v="urn:schemas-microsoft-com:vml" Requires="v">
                <p:oleObj name="Equation" r:id="rId3" imgW="1434960" imgH="736560" progId="Equation.DSMT4">
                  <p:embed/>
                </p:oleObj>
              </mc:Choice>
              <mc:Fallback>
                <p:oleObj name="Equation" r:id="rId3" imgW="1434960" imgH="736560" progId="Equation.DSMT4">
                  <p:embed/>
                  <p:pic>
                    <p:nvPicPr>
                      <p:cNvPr id="4546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7900" y="2666207"/>
                        <a:ext cx="14351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4660" name="Object 4"/>
          <p:cNvGraphicFramePr>
            <a:graphicFrameLocks noChangeAspect="1"/>
          </p:cNvGraphicFramePr>
          <p:nvPr>
            <p:extLst>
              <p:ext uri="{D42A27DB-BD31-4B8C-83A1-F6EECF244321}">
                <p14:modId xmlns:p14="http://schemas.microsoft.com/office/powerpoint/2010/main" val="1465586290"/>
              </p:ext>
            </p:extLst>
          </p:nvPr>
        </p:nvGraphicFramePr>
        <p:xfrm>
          <a:off x="2714625" y="2560339"/>
          <a:ext cx="1333500" cy="736600"/>
        </p:xfrm>
        <a:graphic>
          <a:graphicData uri="http://schemas.openxmlformats.org/presentationml/2006/ole">
            <mc:AlternateContent xmlns:mc="http://schemas.openxmlformats.org/markup-compatibility/2006">
              <mc:Choice xmlns:v="urn:schemas-microsoft-com:vml" Requires="v">
                <p:oleObj name="Equation" r:id="rId5" imgW="1333440" imgH="736560" progId="Equation.DSMT4">
                  <p:embed/>
                </p:oleObj>
              </mc:Choice>
              <mc:Fallback>
                <p:oleObj name="Equation" r:id="rId5" imgW="1333440" imgH="736560" progId="Equation.DSMT4">
                  <p:embed/>
                  <p:pic>
                    <p:nvPicPr>
                      <p:cNvPr id="45466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4625" y="2560339"/>
                        <a:ext cx="13335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4662" name="Text Box 6"/>
          <p:cNvSpPr txBox="1">
            <a:spLocks noChangeArrowheads="1"/>
          </p:cNvSpPr>
          <p:nvPr/>
        </p:nvSpPr>
        <p:spPr bwMode="auto">
          <a:xfrm>
            <a:off x="266043" y="3634185"/>
            <a:ext cx="3130550" cy="461963"/>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Using the chain rule:</a:t>
            </a:r>
            <a:endParaRPr lang="en-US" sz="2400" dirty="0">
              <a:solidFill>
                <a:srgbClr val="000066"/>
              </a:solidFill>
              <a:latin typeface="+mn-lt"/>
            </a:endParaRPr>
          </a:p>
        </p:txBody>
      </p:sp>
      <mc:AlternateContent xmlns:mc="http://schemas.openxmlformats.org/markup-compatibility/2006">
        <mc:Choice xmlns:a14="http://schemas.microsoft.com/office/drawing/2010/main" Requires="a14">
          <p:sp>
            <p:nvSpPr>
              <p:cNvPr id="454664" name="Object 8"/>
              <p:cNvSpPr txBox="1"/>
              <p:nvPr/>
            </p:nvSpPr>
            <p:spPr bwMode="auto">
              <a:xfrm>
                <a:off x="5228568" y="3732609"/>
                <a:ext cx="1879600" cy="449263"/>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smtClean="0">
                          <a:solidFill>
                            <a:srgbClr val="000066"/>
                          </a:solidFill>
                          <a:latin typeface="Cambria Math" panose="02040503050406030204" pitchFamily="18" charset="0"/>
                        </a:rPr>
                        <m:t>=</m:t>
                      </m:r>
                      <m:r>
                        <a:rPr lang="en-US" b="0" i="1" smtClean="0">
                          <a:solidFill>
                            <a:srgbClr val="000066"/>
                          </a:solidFill>
                          <a:latin typeface="Cambria Math" panose="02040503050406030204" pitchFamily="18" charset="0"/>
                        </a:rPr>
                        <m:t>(</m:t>
                      </m:r>
                      <m:r>
                        <a:rPr lang="en-US" i="1" smtClean="0">
                          <a:solidFill>
                            <a:srgbClr val="000066"/>
                          </a:solidFill>
                          <a:latin typeface="Cambria Math" panose="02040503050406030204" pitchFamily="18" charset="0"/>
                        </a:rPr>
                        <m:t>−8</m:t>
                      </m:r>
                      <m:sSup>
                        <m:sSupPr>
                          <m:ctrlPr>
                            <a:rPr lang="en-US" i="1" smtClean="0">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−5</m:t>
                          </m:r>
                        </m:sup>
                      </m:sSup>
                      <m:r>
                        <a:rPr lang="en-US" b="0" i="1" smtClean="0">
                          <a:solidFill>
                            <a:srgbClr val="000066"/>
                          </a:solidFill>
                          <a:latin typeface="Cambria Math" panose="02040503050406030204" pitchFamily="18" charset="0"/>
                        </a:rPr>
                        <m:t>)</m:t>
                      </m:r>
                    </m:oMath>
                  </m:oMathPara>
                </a14:m>
                <a:endParaRPr lang="en-US" dirty="0"/>
              </a:p>
            </p:txBody>
          </p:sp>
        </mc:Choice>
        <mc:Fallback>
          <p:sp>
            <p:nvSpPr>
              <p:cNvPr id="454664" name="Object 8"/>
              <p:cNvSpPr txBox="1">
                <a:spLocks noRot="1" noChangeAspect="1" noMove="1" noResize="1" noEditPoints="1" noAdjustHandles="1" noChangeArrowheads="1" noChangeShapeType="1" noTextEdit="1"/>
              </p:cNvSpPr>
              <p:nvPr/>
            </p:nvSpPr>
            <p:spPr bwMode="auto">
              <a:xfrm>
                <a:off x="5228568" y="3732609"/>
                <a:ext cx="1879600" cy="449263"/>
              </a:xfrm>
              <a:prstGeom prst="rect">
                <a:avLst/>
              </a:prstGeom>
              <a:blipFill>
                <a:blip r:embed="rId7"/>
                <a:stretch>
                  <a:fillRect b="-2297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4665" name="Object 9"/>
              <p:cNvSpPr txBox="1"/>
              <p:nvPr/>
            </p:nvSpPr>
            <p:spPr bwMode="auto">
              <a:xfrm>
                <a:off x="5291138" y="5070475"/>
                <a:ext cx="2786062" cy="3937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=24</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(7−</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3</m:t>
                          </m:r>
                        </m:sup>
                      </m:sSup>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m:t>
                          </m:r>
                        </m:e>
                        <m:sup>
                          <m:r>
                            <a:rPr lang="en-US" i="1">
                              <a:solidFill>
                                <a:srgbClr val="000066"/>
                              </a:solidFill>
                              <a:latin typeface="Cambria Math" panose="02040503050406030204" pitchFamily="18" charset="0"/>
                            </a:rPr>
                            <m:t>−5</m:t>
                          </m:r>
                        </m:sup>
                      </m:sSup>
                    </m:oMath>
                  </m:oMathPara>
                </a14:m>
                <a:endParaRPr lang="en-US" dirty="0"/>
              </a:p>
            </p:txBody>
          </p:sp>
        </mc:Choice>
        <mc:Fallback>
          <p:sp>
            <p:nvSpPr>
              <p:cNvPr id="454665" name="Object 9"/>
              <p:cNvSpPr txBox="1">
                <a:spLocks noRot="1" noChangeAspect="1" noMove="1" noResize="1" noEditPoints="1" noAdjustHandles="1" noChangeArrowheads="1" noChangeShapeType="1" noTextEdit="1"/>
              </p:cNvSpPr>
              <p:nvPr/>
            </p:nvSpPr>
            <p:spPr bwMode="auto">
              <a:xfrm>
                <a:off x="5291138" y="5070475"/>
                <a:ext cx="2786062" cy="393700"/>
              </a:xfrm>
              <a:prstGeom prst="rect">
                <a:avLst/>
              </a:prstGeom>
              <a:blipFill>
                <a:blip r:embed="rId8"/>
                <a:stretch>
                  <a:fillRect b="-42188"/>
                </a:stretch>
              </a:blipFill>
            </p:spPr>
            <p:txBody>
              <a:bodyPr/>
              <a:lstStyle/>
              <a:p>
                <a:r>
                  <a:rPr lang="en-US">
                    <a:noFill/>
                  </a:rPr>
                  <a:t> </a:t>
                </a:r>
              </a:p>
            </p:txBody>
          </p:sp>
        </mc:Fallback>
      </mc:AlternateContent>
      <p:sp>
        <p:nvSpPr>
          <p:cNvPr id="454666" name="Text Box 10"/>
          <p:cNvSpPr txBox="1">
            <a:spLocks noChangeArrowheads="1"/>
          </p:cNvSpPr>
          <p:nvPr/>
        </p:nvSpPr>
        <p:spPr bwMode="auto">
          <a:xfrm>
            <a:off x="2228874" y="2098674"/>
            <a:ext cx="758541"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Let </a:t>
            </a:r>
            <a:endParaRPr lang="en-US" sz="2400" baseline="30000" dirty="0">
              <a:solidFill>
                <a:srgbClr val="000066"/>
              </a:solidFill>
              <a:latin typeface="+mn-lt"/>
            </a:endParaRPr>
          </a:p>
        </p:txBody>
      </p:sp>
      <p:graphicFrame>
        <p:nvGraphicFramePr>
          <p:cNvPr id="454667" name="Object 11"/>
          <p:cNvGraphicFramePr>
            <a:graphicFrameLocks noChangeAspect="1"/>
          </p:cNvGraphicFramePr>
          <p:nvPr>
            <p:extLst>
              <p:ext uri="{D42A27DB-BD31-4B8C-83A1-F6EECF244321}">
                <p14:modId xmlns:p14="http://schemas.microsoft.com/office/powerpoint/2010/main" val="964154922"/>
              </p:ext>
            </p:extLst>
          </p:nvPr>
        </p:nvGraphicFramePr>
        <p:xfrm>
          <a:off x="5543550" y="1915319"/>
          <a:ext cx="876300" cy="736600"/>
        </p:xfrm>
        <a:graphic>
          <a:graphicData uri="http://schemas.openxmlformats.org/presentationml/2006/ole">
            <mc:AlternateContent xmlns:mc="http://schemas.openxmlformats.org/markup-compatibility/2006">
              <mc:Choice xmlns:v="urn:schemas-microsoft-com:vml" Requires="v">
                <p:oleObj name="Equation" r:id="rId9" imgW="876240" imgH="736560" progId="Equation.DSMT4">
                  <p:embed/>
                </p:oleObj>
              </mc:Choice>
              <mc:Fallback>
                <p:oleObj name="Equation" r:id="rId9" imgW="876240" imgH="736560" progId="Equation.DSMT4">
                  <p:embed/>
                  <p:pic>
                    <p:nvPicPr>
                      <p:cNvPr id="454667"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43550" y="1915319"/>
                        <a:ext cx="8763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mc:Choice xmlns:a14="http://schemas.microsoft.com/office/drawing/2010/main" Requires="a14">
          <p:sp>
            <p:nvSpPr>
              <p:cNvPr id="454668" name="Object 12"/>
              <p:cNvSpPr txBox="1"/>
              <p:nvPr/>
            </p:nvSpPr>
            <p:spPr bwMode="auto">
              <a:xfrm>
                <a:off x="5627688" y="5544740"/>
                <a:ext cx="1397000" cy="1039812"/>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24</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num>
                        <m:den>
                          <m:r>
                            <a:rPr lang="en-US" i="1">
                              <a:solidFill>
                                <a:srgbClr val="000066"/>
                              </a:solidFill>
                              <a:latin typeface="Cambria Math" panose="02040503050406030204" pitchFamily="18" charset="0"/>
                            </a:rPr>
                            <m:t>(7−</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3</m:t>
                              </m:r>
                            </m:sup>
                          </m:sSup>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m:t>
                              </m:r>
                            </m:e>
                            <m:sup>
                              <m:r>
                                <a:rPr lang="en-US" i="1">
                                  <a:solidFill>
                                    <a:srgbClr val="000066"/>
                                  </a:solidFill>
                                  <a:latin typeface="Cambria Math" panose="02040503050406030204" pitchFamily="18" charset="0"/>
                                </a:rPr>
                                <m:t>5</m:t>
                              </m:r>
                            </m:sup>
                          </m:sSup>
                        </m:den>
                      </m:f>
                    </m:oMath>
                  </m:oMathPara>
                </a14:m>
                <a:endParaRPr lang="en-US" dirty="0"/>
              </a:p>
            </p:txBody>
          </p:sp>
        </mc:Choice>
        <mc:Fallback>
          <p:sp>
            <p:nvSpPr>
              <p:cNvPr id="454668" name="Object 12"/>
              <p:cNvSpPr txBox="1">
                <a:spLocks noRot="1" noChangeAspect="1" noMove="1" noResize="1" noEditPoints="1" noAdjustHandles="1" noChangeArrowheads="1" noChangeShapeType="1" noTextEdit="1"/>
              </p:cNvSpPr>
              <p:nvPr/>
            </p:nvSpPr>
            <p:spPr bwMode="auto">
              <a:xfrm>
                <a:off x="5627688" y="5544740"/>
                <a:ext cx="1397000" cy="1039812"/>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4669" name="Object 13"/>
              <p:cNvSpPr txBox="1"/>
              <p:nvPr/>
            </p:nvSpPr>
            <p:spPr bwMode="auto">
              <a:xfrm>
                <a:off x="5291138" y="4441824"/>
                <a:ext cx="1733550" cy="402807"/>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=24</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−5</m:t>
                          </m:r>
                        </m:sup>
                      </m:sSup>
                    </m:oMath>
                  </m:oMathPara>
                </a14:m>
                <a:endParaRPr lang="en-US" dirty="0"/>
              </a:p>
            </p:txBody>
          </p:sp>
        </mc:Choice>
        <mc:Fallback>
          <p:sp>
            <p:nvSpPr>
              <p:cNvPr id="454669" name="Object 13"/>
              <p:cNvSpPr txBox="1">
                <a:spLocks noRot="1" noChangeAspect="1" noMove="1" noResize="1" noEditPoints="1" noAdjustHandles="1" noChangeArrowheads="1" noChangeShapeType="1" noTextEdit="1"/>
              </p:cNvSpPr>
              <p:nvPr/>
            </p:nvSpPr>
            <p:spPr bwMode="auto">
              <a:xfrm>
                <a:off x="5291138" y="4441824"/>
                <a:ext cx="1733550" cy="402807"/>
              </a:xfrm>
              <a:prstGeom prst="rect">
                <a:avLst/>
              </a:prstGeom>
              <a:blipFill>
                <a:blip r:embed="rId12"/>
                <a:stretch>
                  <a:fillRect b="-12121"/>
                </a:stretch>
              </a:blipFill>
            </p:spPr>
            <p:txBody>
              <a:bodyPr/>
              <a:lstStyle/>
              <a:p>
                <a:r>
                  <a:rPr lang="en-US">
                    <a:noFill/>
                  </a:rPr>
                  <a:t> </a:t>
                </a:r>
              </a:p>
            </p:txBody>
          </p:sp>
        </mc:Fallback>
      </mc:AlternateContent>
      <p:grpSp>
        <p:nvGrpSpPr>
          <p:cNvPr id="3" name="Group 14"/>
          <p:cNvGrpSpPr>
            <a:grpSpLocks/>
          </p:cNvGrpSpPr>
          <p:nvPr/>
        </p:nvGrpSpPr>
        <p:grpSpPr bwMode="auto">
          <a:xfrm>
            <a:off x="2198687" y="736997"/>
            <a:ext cx="4826001" cy="887413"/>
            <a:chOff x="158" y="584"/>
            <a:chExt cx="3040" cy="559"/>
          </a:xfrm>
        </p:grpSpPr>
        <p:sp>
          <p:nvSpPr>
            <p:cNvPr id="454671" name="Text Box 15"/>
            <p:cNvSpPr txBox="1">
              <a:spLocks noChangeArrowheads="1"/>
            </p:cNvSpPr>
            <p:nvPr/>
          </p:nvSpPr>
          <p:spPr bwMode="auto">
            <a:xfrm>
              <a:off x="158" y="584"/>
              <a:ext cx="3040" cy="559"/>
            </a:xfrm>
            <a:prstGeom prst="rect">
              <a:avLst/>
            </a:prstGeom>
            <a:solidFill>
              <a:srgbClr val="D5DCE7"/>
            </a:solidFill>
            <a:ln w="28575">
              <a:solidFill>
                <a:schemeClr val="tx1"/>
              </a:solidFill>
              <a:miter lim="800000"/>
              <a:headEnd/>
              <a:tailEnd/>
            </a:ln>
            <a:effectLst/>
          </p:spPr>
          <p:txBody>
            <a:bodyPr anchor="ctr"/>
            <a:lstStyle/>
            <a:p>
              <a:r>
                <a:rPr lang="en-GB" sz="2400" dirty="0">
                  <a:solidFill>
                    <a:srgbClr val="010066"/>
                  </a:solidFill>
                  <a:latin typeface="+mn-lt"/>
                </a:rPr>
                <a:t>Find</a:t>
              </a:r>
              <a:r>
                <a:rPr lang="en-GB" sz="2400" dirty="0">
                  <a:solidFill>
                    <a:srgbClr val="010066"/>
                  </a:solidFill>
                </a:rPr>
                <a:t>       </a:t>
              </a:r>
              <a:r>
                <a:rPr lang="en-GB" sz="2400" dirty="0">
                  <a:solidFill>
                    <a:srgbClr val="010066"/>
                  </a:solidFill>
                  <a:latin typeface="+mn-lt"/>
                </a:rPr>
                <a:t>given that</a:t>
              </a:r>
              <a:r>
                <a:rPr lang="en-GB" sz="2400" dirty="0">
                  <a:solidFill>
                    <a:srgbClr val="010066"/>
                  </a:solidFill>
                </a:rPr>
                <a:t> </a:t>
              </a:r>
              <a:r>
                <a:rPr lang="en-GB" sz="2400" i="1" dirty="0">
                  <a:solidFill>
                    <a:srgbClr val="010066"/>
                  </a:solidFill>
                  <a:latin typeface="Times New Roman" pitchFamily="18" charset="0"/>
                </a:rPr>
                <a:t>  </a:t>
              </a:r>
              <a:r>
                <a:rPr lang="en-GB" sz="2400" dirty="0">
                  <a:solidFill>
                    <a:srgbClr val="010066"/>
                  </a:solidFill>
                </a:rPr>
                <a:t>                 .</a:t>
              </a:r>
            </a:p>
          </p:txBody>
        </p:sp>
        <p:graphicFrame>
          <p:nvGraphicFramePr>
            <p:cNvPr id="454672" name="Object 16"/>
            <p:cNvGraphicFramePr>
              <a:graphicFrameLocks noChangeAspect="1"/>
            </p:cNvGraphicFramePr>
            <p:nvPr/>
          </p:nvGraphicFramePr>
          <p:xfrm>
            <a:off x="1968" y="642"/>
            <a:ext cx="1048" cy="496"/>
          </p:xfrm>
          <a:graphic>
            <a:graphicData uri="http://schemas.openxmlformats.org/presentationml/2006/ole">
              <mc:AlternateContent xmlns:mc="http://schemas.openxmlformats.org/markup-compatibility/2006">
                <mc:Choice xmlns:v="urn:schemas-microsoft-com:vml" Requires="v">
                  <p:oleObj name="Equation" r:id="rId13" imgW="1663560" imgH="787320" progId="Equation.DSMT4">
                    <p:embed/>
                  </p:oleObj>
                </mc:Choice>
                <mc:Fallback>
                  <p:oleObj name="Equation" r:id="rId13" imgW="1663560" imgH="787320" progId="Equation.DSMT4">
                    <p:embed/>
                    <p:pic>
                      <p:nvPicPr>
                        <p:cNvPr id="454672"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68" y="642"/>
                          <a:ext cx="1048" cy="4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4673" name="Object 17"/>
            <p:cNvGraphicFramePr>
              <a:graphicFrameLocks noChangeAspect="1"/>
            </p:cNvGraphicFramePr>
            <p:nvPr/>
          </p:nvGraphicFramePr>
          <p:xfrm>
            <a:off x="657" y="632"/>
            <a:ext cx="240" cy="464"/>
          </p:xfrm>
          <a:graphic>
            <a:graphicData uri="http://schemas.openxmlformats.org/presentationml/2006/ole">
              <mc:AlternateContent xmlns:mc="http://schemas.openxmlformats.org/markup-compatibility/2006">
                <mc:Choice xmlns:v="urn:schemas-microsoft-com:vml" Requires="v">
                  <p:oleObj name="Equation" r:id="rId15" imgW="380880" imgH="736560" progId="Equation.DSMT4">
                    <p:embed/>
                  </p:oleObj>
                </mc:Choice>
                <mc:Fallback>
                  <p:oleObj name="Equation" r:id="rId15" imgW="380880" imgH="736560" progId="Equation.DSMT4">
                    <p:embed/>
                    <p:pic>
                      <p:nvPicPr>
                        <p:cNvPr id="454673"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7" y="632"/>
                          <a:ext cx="240"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54674" name="Object 18"/>
          <p:cNvGraphicFramePr>
            <a:graphicFrameLocks noChangeAspect="1"/>
          </p:cNvGraphicFramePr>
          <p:nvPr>
            <p:extLst>
              <p:ext uri="{D42A27DB-BD31-4B8C-83A1-F6EECF244321}">
                <p14:modId xmlns:p14="http://schemas.microsoft.com/office/powerpoint/2010/main" val="974322562"/>
              </p:ext>
            </p:extLst>
          </p:nvPr>
        </p:nvGraphicFramePr>
        <p:xfrm>
          <a:off x="6548438" y="2074069"/>
          <a:ext cx="812800" cy="342900"/>
        </p:xfrm>
        <a:graphic>
          <a:graphicData uri="http://schemas.openxmlformats.org/presentationml/2006/ole">
            <mc:AlternateContent xmlns:mc="http://schemas.openxmlformats.org/markup-compatibility/2006">
              <mc:Choice xmlns:v="urn:schemas-microsoft-com:vml" Requires="v">
                <p:oleObj name="Equation" r:id="rId17" imgW="812520" imgH="342720" progId="Equation.DSMT4">
                  <p:embed/>
                </p:oleObj>
              </mc:Choice>
              <mc:Fallback>
                <p:oleObj name="Equation" r:id="rId17" imgW="812520" imgH="342720" progId="Equation.DSMT4">
                  <p:embed/>
                  <p:pic>
                    <p:nvPicPr>
                      <p:cNvPr id="454674"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48438" y="2074069"/>
                        <a:ext cx="8128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4675" name="Rectangle 19"/>
          <p:cNvSpPr>
            <a:spLocks noChangeArrowheads="1"/>
          </p:cNvSpPr>
          <p:nvPr/>
        </p:nvSpPr>
        <p:spPr bwMode="auto">
          <a:xfrm>
            <a:off x="4473575" y="2098675"/>
            <a:ext cx="902811" cy="461665"/>
          </a:xfrm>
          <a:prstGeom prst="rect">
            <a:avLst/>
          </a:prstGeom>
          <a:noFill/>
          <a:ln w="9525">
            <a:noFill/>
            <a:miter lim="800000"/>
            <a:headEnd/>
            <a:tailEnd/>
          </a:ln>
          <a:effectLst/>
        </p:spPr>
        <p:txBody>
          <a:bodyPr wrap="none">
            <a:spAutoFit/>
          </a:bodyPr>
          <a:lstStyle/>
          <a:p>
            <a:r>
              <a:rPr lang="en-GB" sz="2400" dirty="0">
                <a:solidFill>
                  <a:srgbClr val="010066"/>
                </a:solidFill>
                <a:latin typeface="+mn-lt"/>
              </a:rPr>
              <a:t>Then</a:t>
            </a:r>
            <a:endParaRPr lang="en-US" sz="2400" baseline="30000" dirty="0">
              <a:solidFill>
                <a:srgbClr val="000066"/>
              </a:solidFill>
            </a:endParaRPr>
          </a:p>
        </p:txBody>
      </p:sp>
      <p:sp>
        <p:nvSpPr>
          <p:cNvPr id="20" name="Rectangle 19">
            <a:hlinkClick r:id="rId19"/>
            <a:extLst>
              <a:ext uri="{FF2B5EF4-FFF2-40B4-BE49-F238E27FC236}">
                <a16:creationId xmlns:a16="http://schemas.microsoft.com/office/drawing/2014/main" id="{9E6463E5-A8AD-42DC-892B-5B13F635BD3D}"/>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hlinkClick r:id="rId19"/>
            <a:extLst>
              <a:ext uri="{FF2B5EF4-FFF2-40B4-BE49-F238E27FC236}">
                <a16:creationId xmlns:a16="http://schemas.microsoft.com/office/drawing/2014/main" id="{BF9F9720-8E1C-4CEA-9FD1-9D039E09D86C}"/>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19">
            <a:extLst>
              <a:ext uri="{FF2B5EF4-FFF2-40B4-BE49-F238E27FC236}">
                <a16:creationId xmlns:a16="http://schemas.microsoft.com/office/drawing/2014/main" id="{D067C652-6FAB-0491-9E5C-5190C45C96AA}"/>
              </a:ext>
            </a:extLst>
          </p:cNvPr>
          <p:cNvSpPr>
            <a:spLocks noChangeArrowheads="1"/>
          </p:cNvSpPr>
          <p:nvPr/>
        </p:nvSpPr>
        <p:spPr bwMode="auto">
          <a:xfrm>
            <a:off x="2857820" y="2104677"/>
            <a:ext cx="1366080" cy="461665"/>
          </a:xfrm>
          <a:prstGeom prst="rect">
            <a:avLst/>
          </a:prstGeom>
          <a:noFill/>
          <a:ln w="9525">
            <a:noFill/>
            <a:miter lim="800000"/>
            <a:headEnd/>
            <a:tailEnd/>
          </a:ln>
          <a:effectLst/>
        </p:spPr>
        <p:txBody>
          <a:bodyPr wrap="none">
            <a:spAutoFit/>
          </a:bodyPr>
          <a:lstStyle/>
          <a:p>
            <a:r>
              <a:rPr lang="en-GB" sz="2400" i="1" dirty="0">
                <a:solidFill>
                  <a:srgbClr val="010066"/>
                </a:solidFill>
                <a:latin typeface="Times New Roman" pitchFamily="18" charset="0"/>
              </a:rPr>
              <a:t>u</a:t>
            </a:r>
            <a:r>
              <a:rPr lang="en-GB" sz="2400" dirty="0">
                <a:solidFill>
                  <a:srgbClr val="010066"/>
                </a:solidFill>
              </a:rPr>
              <a:t> = 7 </a:t>
            </a:r>
            <a:r>
              <a:rPr lang="en-GB" sz="2400" dirty="0">
                <a:solidFill>
                  <a:srgbClr val="000066"/>
                </a:solidFill>
              </a:rPr>
              <a:t>– </a:t>
            </a:r>
            <a:r>
              <a:rPr lang="en-GB" sz="2400" i="1" dirty="0">
                <a:solidFill>
                  <a:srgbClr val="000066"/>
                </a:solidFill>
                <a:latin typeface="Times New Roman" pitchFamily="18" charset="0"/>
              </a:rPr>
              <a:t>x</a:t>
            </a:r>
            <a:r>
              <a:rPr lang="en-GB" sz="2400" baseline="30000" dirty="0">
                <a:solidFill>
                  <a:srgbClr val="000066"/>
                </a:solidFill>
              </a:rPr>
              <a:t>3</a:t>
            </a:r>
            <a:endParaRPr lang="en-US" sz="2400" baseline="30000" dirty="0">
              <a:solidFill>
                <a:srgbClr val="000066"/>
              </a:solidFill>
            </a:endParaRPr>
          </a:p>
        </p:txBody>
      </p:sp>
      <mc:AlternateContent xmlns:mc="http://schemas.openxmlformats.org/markup-compatibility/2006">
        <mc:Choice xmlns:a14="http://schemas.microsoft.com/office/drawing/2010/main" Requires="a14">
          <p:sp>
            <p:nvSpPr>
              <p:cNvPr id="5" name="Object 7"/>
              <p:cNvSpPr txBox="1"/>
              <p:nvPr/>
            </p:nvSpPr>
            <p:spPr bwMode="auto">
              <a:xfrm>
                <a:off x="3274356" y="3535760"/>
                <a:ext cx="2070100" cy="7366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b="0" i="1" smtClean="0">
                          <a:solidFill>
                            <a:srgbClr val="000066"/>
                          </a:solidFill>
                          <a:latin typeface="Cambria Math" panose="02040503050406030204" pitchFamily="18" charset="0"/>
                        </a:rPr>
                        <m:t> </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oMath>
                  </m:oMathPara>
                </a14:m>
                <a:endParaRPr lang="en-US" dirty="0"/>
              </a:p>
            </p:txBody>
          </p:sp>
        </mc:Choice>
        <mc:Fallback>
          <p:sp>
            <p:nvSpPr>
              <p:cNvPr id="5" name="Object 7"/>
              <p:cNvSpPr txBox="1">
                <a:spLocks noRot="1" noChangeAspect="1" noMove="1" noResize="1" noEditPoints="1" noAdjustHandles="1" noChangeArrowheads="1" noChangeShapeType="1" noTextEdit="1"/>
              </p:cNvSpPr>
              <p:nvPr/>
            </p:nvSpPr>
            <p:spPr bwMode="auto">
              <a:xfrm>
                <a:off x="3274356" y="3535760"/>
                <a:ext cx="2070100" cy="736600"/>
              </a:xfrm>
              <a:prstGeom prst="rect">
                <a:avLst/>
              </a:prstGeom>
              <a:blipFill>
                <a:blip r:embed="rId2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Object 8">
                <a:extLst>
                  <a:ext uri="{FF2B5EF4-FFF2-40B4-BE49-F238E27FC236}">
                    <a16:creationId xmlns:a16="http://schemas.microsoft.com/office/drawing/2014/main" id="{61A7FCDB-4A5A-817D-4A0A-D98789170464}"/>
                  </a:ext>
                </a:extLst>
              </p:cNvPr>
              <p:cNvSpPr txBox="1"/>
              <p:nvPr/>
            </p:nvSpPr>
            <p:spPr bwMode="auto">
              <a:xfrm>
                <a:off x="6727604" y="3697108"/>
                <a:ext cx="1435100" cy="457200"/>
              </a:xfrm>
              <a:prstGeom prst="rect">
                <a:avLst/>
              </a:prstGeom>
              <a:noFill/>
            </p:spPr>
            <p:txBody>
              <a:bodyPr>
                <a:noAutofit/>
              </a:bodyPr>
              <a:lstStyle/>
              <a:p>
                <a:pPr/>
                <a14:m>
                  <m:oMath xmlns:m="http://schemas.openxmlformats.org/officeDocument/2006/math">
                    <m:r>
                      <a:rPr lang="en-US" b="0" i="1" smtClean="0">
                        <a:solidFill>
                          <a:srgbClr val="000066"/>
                        </a:solidFill>
                        <a:latin typeface="Cambria Math" panose="02040503050406030204" pitchFamily="18" charset="0"/>
                      </a:rPr>
                      <m:t>(</m:t>
                    </m:r>
                    <m:r>
                      <a:rPr lang="en-US" i="1">
                        <a:solidFill>
                          <a:srgbClr val="000066"/>
                        </a:solidFill>
                        <a:latin typeface="Cambria Math" panose="02040503050406030204" pitchFamily="18" charset="0"/>
                      </a:rPr>
                      <m:t>−3</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oMath>
                </a14:m>
                <a:r>
                  <a:rPr lang="en-US" dirty="0"/>
                  <a:t>)</a:t>
                </a:r>
              </a:p>
            </p:txBody>
          </p:sp>
        </mc:Choice>
        <mc:Fallback>
          <p:sp>
            <p:nvSpPr>
              <p:cNvPr id="8" name="Object 8">
                <a:extLst>
                  <a:ext uri="{FF2B5EF4-FFF2-40B4-BE49-F238E27FC236}">
                    <a16:creationId xmlns:a16="http://schemas.microsoft.com/office/drawing/2014/main" id="{61A7FCDB-4A5A-817D-4A0A-D98789170464}"/>
                  </a:ext>
                </a:extLst>
              </p:cNvPr>
              <p:cNvSpPr txBox="1">
                <a:spLocks noRot="1" noChangeAspect="1" noMove="1" noResize="1" noEditPoints="1" noAdjustHandles="1" noChangeArrowheads="1" noChangeShapeType="1" noTextEdit="1"/>
              </p:cNvSpPr>
              <p:nvPr/>
            </p:nvSpPr>
            <p:spPr bwMode="auto">
              <a:xfrm>
                <a:off x="6727604" y="3697108"/>
                <a:ext cx="1435100" cy="457200"/>
              </a:xfrm>
              <a:prstGeom prst="rect">
                <a:avLst/>
              </a:prstGeom>
              <a:blipFill>
                <a:blip r:embed="rId21"/>
                <a:stretch>
                  <a:fillRect l="-3830" t="-10667" b="-30667"/>
                </a:stretch>
              </a:blipFill>
            </p:spPr>
            <p:txBody>
              <a:bodyPr/>
              <a:lstStyle/>
              <a:p>
                <a:r>
                  <a:rPr lang="en-US">
                    <a:noFill/>
                  </a:rPr>
                  <a:t> </a:t>
                </a:r>
              </a:p>
            </p:txBody>
          </p:sp>
        </mc:Fallback>
      </mc:AlternateContent>
      <p:sp>
        <p:nvSpPr>
          <p:cNvPr id="13" name="Text Box 6">
            <a:extLst>
              <a:ext uri="{FF2B5EF4-FFF2-40B4-BE49-F238E27FC236}">
                <a16:creationId xmlns:a16="http://schemas.microsoft.com/office/drawing/2014/main" id="{9386374A-FC26-5A39-4925-5D1000380A02}"/>
              </a:ext>
            </a:extLst>
          </p:cNvPr>
          <p:cNvSpPr txBox="1">
            <a:spLocks noChangeArrowheads="1"/>
          </p:cNvSpPr>
          <p:nvPr/>
        </p:nvSpPr>
        <p:spPr bwMode="auto">
          <a:xfrm>
            <a:off x="3759862" y="5061597"/>
            <a:ext cx="1369286" cy="369332"/>
          </a:xfrm>
          <a:prstGeom prst="rect">
            <a:avLst/>
          </a:prstGeom>
          <a:noFill/>
          <a:ln w="9525">
            <a:noFill/>
            <a:miter lim="800000"/>
            <a:headEnd/>
            <a:tailEnd/>
          </a:ln>
          <a:effectLst/>
        </p:spPr>
        <p:txBody>
          <a:bodyPr wrap="none">
            <a:spAutoFit/>
          </a:bodyPr>
          <a:lstStyle/>
          <a:p>
            <a:r>
              <a:rPr lang="en-GB" sz="1800" dirty="0">
                <a:solidFill>
                  <a:srgbClr val="FF6600"/>
                </a:solidFill>
                <a:latin typeface="+mn-lt"/>
              </a:rPr>
              <a:t>Replacing </a:t>
            </a:r>
            <a:r>
              <a:rPr lang="en-GB" sz="1800" i="1" dirty="0">
                <a:solidFill>
                  <a:srgbClr val="FF6600"/>
                </a:solidFill>
                <a:cs typeface="Times New Roman" panose="02020603050405020304" pitchFamily="18" charset="0"/>
              </a:rPr>
              <a:t>u</a:t>
            </a:r>
            <a:endParaRPr lang="en-US" sz="1800" dirty="0">
              <a:solidFill>
                <a:srgbClr val="FF6600"/>
              </a:solidFill>
              <a:latin typeface="+mn-lt"/>
            </a:endParaRPr>
          </a:p>
        </p:txBody>
      </p:sp>
      <p:sp>
        <p:nvSpPr>
          <p:cNvPr id="14" name="Text Box 6">
            <a:extLst>
              <a:ext uri="{FF2B5EF4-FFF2-40B4-BE49-F238E27FC236}">
                <a16:creationId xmlns:a16="http://schemas.microsoft.com/office/drawing/2014/main" id="{F41DB77F-5EC6-5D62-8055-1E2A57CA988B}"/>
              </a:ext>
            </a:extLst>
          </p:cNvPr>
          <p:cNvSpPr txBox="1">
            <a:spLocks noChangeArrowheads="1"/>
          </p:cNvSpPr>
          <p:nvPr/>
        </p:nvSpPr>
        <p:spPr bwMode="auto">
          <a:xfrm>
            <a:off x="3790787" y="4442154"/>
            <a:ext cx="1382110" cy="369332"/>
          </a:xfrm>
          <a:prstGeom prst="rect">
            <a:avLst/>
          </a:prstGeom>
          <a:noFill/>
          <a:ln w="9525">
            <a:noFill/>
            <a:miter lim="800000"/>
            <a:headEnd/>
            <a:tailEnd/>
          </a:ln>
          <a:effectLst/>
        </p:spPr>
        <p:txBody>
          <a:bodyPr wrap="none">
            <a:spAutoFit/>
          </a:bodyPr>
          <a:lstStyle/>
          <a:p>
            <a:r>
              <a:rPr lang="en-GB" sz="1800" dirty="0">
                <a:solidFill>
                  <a:srgbClr val="FF6600"/>
                </a:solidFill>
                <a:latin typeface="+mn-lt"/>
              </a:rPr>
              <a:t>Simplifying</a:t>
            </a:r>
            <a:endParaRPr lang="en-US" sz="1800" dirty="0">
              <a:solidFill>
                <a:srgbClr val="FF6600"/>
              </a:solidFill>
              <a:latin typeface="+mn-lt"/>
            </a:endParaRPr>
          </a:p>
        </p:txBody>
      </p:sp>
      <p:sp>
        <p:nvSpPr>
          <p:cNvPr id="15" name="Text Box 6">
            <a:extLst>
              <a:ext uri="{FF2B5EF4-FFF2-40B4-BE49-F238E27FC236}">
                <a16:creationId xmlns:a16="http://schemas.microsoft.com/office/drawing/2014/main" id="{5157D296-7902-AEB9-BA6F-8A0E3B5E6FC4}"/>
              </a:ext>
            </a:extLst>
          </p:cNvPr>
          <p:cNvSpPr txBox="1">
            <a:spLocks noChangeArrowheads="1"/>
          </p:cNvSpPr>
          <p:nvPr/>
        </p:nvSpPr>
        <p:spPr bwMode="auto">
          <a:xfrm>
            <a:off x="388306" y="2714388"/>
            <a:ext cx="1840568" cy="369332"/>
          </a:xfrm>
          <a:prstGeom prst="rect">
            <a:avLst/>
          </a:prstGeom>
          <a:noFill/>
          <a:ln w="9525">
            <a:noFill/>
            <a:miter lim="800000"/>
            <a:headEnd/>
            <a:tailEnd/>
          </a:ln>
          <a:effectLst/>
        </p:spPr>
        <p:txBody>
          <a:bodyPr wrap="none">
            <a:spAutoFit/>
          </a:bodyPr>
          <a:lstStyle/>
          <a:p>
            <a:r>
              <a:rPr lang="en-GB" sz="1800" dirty="0">
                <a:solidFill>
                  <a:srgbClr val="FF6600"/>
                </a:solidFill>
                <a:latin typeface="+mn-lt"/>
              </a:rPr>
              <a:t>Differentiating</a:t>
            </a:r>
            <a:endParaRPr lang="en-US" sz="1800" dirty="0">
              <a:solidFill>
                <a:srgbClr val="FF6600"/>
              </a:solidFill>
              <a:latin typeface="+mn-lt"/>
            </a:endParaRPr>
          </a:p>
        </p:txBody>
      </p:sp>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id="{2226C063-4414-5295-6B34-4E3EBBEB8B7E}"/>
                  </a:ext>
                </a:extLst>
              </p:cNvPr>
              <p:cNvSpPr txBox="1"/>
              <p:nvPr/>
            </p:nvSpPr>
            <p:spPr>
              <a:xfrm>
                <a:off x="4796157" y="5565094"/>
                <a:ext cx="1160458" cy="79361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oMath>
                  </m:oMathPara>
                </a14:m>
                <a:endParaRPr lang="en-US" dirty="0"/>
              </a:p>
            </p:txBody>
          </p:sp>
        </mc:Choice>
        <mc:Fallback>
          <p:sp>
            <p:nvSpPr>
              <p:cNvPr id="19" name="TextBox 18">
                <a:extLst>
                  <a:ext uri="{FF2B5EF4-FFF2-40B4-BE49-F238E27FC236}">
                    <a16:creationId xmlns:a16="http://schemas.microsoft.com/office/drawing/2014/main" id="{2226C063-4414-5295-6B34-4E3EBBEB8B7E}"/>
                  </a:ext>
                </a:extLst>
              </p:cNvPr>
              <p:cNvSpPr txBox="1">
                <a:spLocks noRot="1" noChangeAspect="1" noMove="1" noResize="1" noEditPoints="1" noAdjustHandles="1" noChangeArrowheads="1" noChangeShapeType="1" noTextEdit="1"/>
              </p:cNvSpPr>
              <p:nvPr/>
            </p:nvSpPr>
            <p:spPr>
              <a:xfrm>
                <a:off x="4796157" y="5565094"/>
                <a:ext cx="1160458" cy="793615"/>
              </a:xfrm>
              <a:prstGeom prst="rect">
                <a:avLst/>
              </a:prstGeom>
              <a:blipFill>
                <a:blip r:embed="rId22"/>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46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467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5466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5467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5466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5465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5466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5466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5466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5466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546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62" grpId="0"/>
      <p:bldP spid="454664" grpId="0"/>
      <p:bldP spid="454665" grpId="0"/>
      <p:bldP spid="454666" grpId="0"/>
      <p:bldP spid="454668" grpId="0"/>
      <p:bldP spid="454669" grpId="0"/>
      <p:bldP spid="454675" grpId="0"/>
      <p:bldP spid="4" grpId="0"/>
      <p:bldP spid="5" grpId="0"/>
      <p:bldP spid="8" grpId="0"/>
      <p:bldP spid="13" grpId="0"/>
      <p:bldP spid="14" grpId="0"/>
      <p:bldP spid="15"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 using function notation</a:t>
            </a:r>
          </a:p>
        </p:txBody>
      </p:sp>
      <p:sp>
        <p:nvSpPr>
          <p:cNvPr id="456707" name="Text Box 3"/>
          <p:cNvSpPr txBox="1">
            <a:spLocks noChangeArrowheads="1"/>
          </p:cNvSpPr>
          <p:nvPr/>
        </p:nvSpPr>
        <p:spPr bwMode="auto">
          <a:xfrm>
            <a:off x="250825" y="927100"/>
            <a:ext cx="8732838" cy="830997"/>
          </a:xfrm>
          <a:prstGeom prst="rect">
            <a:avLst/>
          </a:prstGeom>
          <a:noFill/>
          <a:ln w="9525">
            <a:noFill/>
            <a:miter lim="800000"/>
            <a:headEnd/>
            <a:tailEnd/>
          </a:ln>
          <a:effectLst/>
        </p:spPr>
        <p:txBody>
          <a:bodyPr>
            <a:spAutoFit/>
          </a:bodyPr>
          <a:lstStyle/>
          <a:p>
            <a:r>
              <a:rPr lang="en-GB" sz="2400" dirty="0">
                <a:solidFill>
                  <a:srgbClr val="010066"/>
                </a:solidFill>
                <a:latin typeface="+mn-lt"/>
              </a:rPr>
              <a:t>With practice some of the steps in the chain rule can be done mentally.</a:t>
            </a:r>
          </a:p>
        </p:txBody>
      </p:sp>
      <p:sp>
        <p:nvSpPr>
          <p:cNvPr id="456708" name="Text Box 4"/>
          <p:cNvSpPr txBox="1">
            <a:spLocks noChangeArrowheads="1"/>
          </p:cNvSpPr>
          <p:nvPr/>
        </p:nvSpPr>
        <p:spPr bwMode="auto">
          <a:xfrm>
            <a:off x="231775" y="1700213"/>
            <a:ext cx="5639685" cy="461665"/>
          </a:xfrm>
          <a:prstGeom prst="rect">
            <a:avLst/>
          </a:prstGeom>
          <a:noFill/>
          <a:ln w="9525">
            <a:noFill/>
            <a:miter lim="800000"/>
            <a:headEnd/>
            <a:tailEnd/>
          </a:ln>
          <a:effectLst/>
        </p:spPr>
        <p:txBody>
          <a:bodyPr wrap="none">
            <a:spAutoFit/>
          </a:bodyPr>
          <a:lstStyle/>
          <a:p>
            <a:r>
              <a:rPr lang="en-GB" sz="2400">
                <a:latin typeface="+mn-lt"/>
              </a:rPr>
              <a:t>Suppose we have a composite function</a:t>
            </a:r>
            <a:endParaRPr lang="en-US" sz="2400">
              <a:latin typeface="+mn-lt"/>
            </a:endParaRPr>
          </a:p>
        </p:txBody>
      </p:sp>
      <p:sp>
        <p:nvSpPr>
          <p:cNvPr id="456709" name="Text Box 5"/>
          <p:cNvSpPr txBox="1">
            <a:spLocks noChangeArrowheads="1"/>
          </p:cNvSpPr>
          <p:nvPr/>
        </p:nvSpPr>
        <p:spPr bwMode="auto">
          <a:xfrm>
            <a:off x="3779838" y="2246313"/>
            <a:ext cx="1502334" cy="461665"/>
          </a:xfrm>
          <a:prstGeom prst="rect">
            <a:avLst/>
          </a:prstGeom>
          <a:noFill/>
          <a:ln w="9525">
            <a:noFill/>
            <a:miter lim="800000"/>
            <a:headEnd/>
            <a:tailEnd/>
          </a:ln>
          <a:effectLst/>
        </p:spPr>
        <p:txBody>
          <a:bodyPr wrap="none">
            <a:spAutoFit/>
          </a:bodyPr>
          <a:lstStyle/>
          <a:p>
            <a:r>
              <a:rPr lang="en-GB" sz="2400" i="1">
                <a:latin typeface="Times New Roman" pitchFamily="18" charset="0"/>
              </a:rPr>
              <a:t>y</a:t>
            </a:r>
            <a:r>
              <a:rPr lang="en-GB" sz="2400"/>
              <a:t> = </a:t>
            </a:r>
            <a:r>
              <a:rPr lang="en-GB" sz="2400">
                <a:latin typeface="Times New Roman" pitchFamily="18" charset="0"/>
              </a:rPr>
              <a:t>g</a:t>
            </a:r>
            <a:r>
              <a:rPr lang="en-GB" sz="2400"/>
              <a:t>(</a:t>
            </a:r>
            <a:r>
              <a:rPr lang="en-GB" sz="2400">
                <a:latin typeface="Times New Roman" pitchFamily="18" charset="0"/>
              </a:rPr>
              <a:t>f</a:t>
            </a:r>
            <a:r>
              <a:rPr lang="en-GB" sz="2400"/>
              <a:t>(</a:t>
            </a:r>
            <a:r>
              <a:rPr lang="en-GB" sz="2400" i="1">
                <a:latin typeface="Times New Roman" pitchFamily="18" charset="0"/>
              </a:rPr>
              <a:t>x</a:t>
            </a:r>
            <a:r>
              <a:rPr lang="en-GB" sz="2400"/>
              <a:t>))</a:t>
            </a:r>
            <a:endParaRPr lang="en-US" sz="2400"/>
          </a:p>
        </p:txBody>
      </p:sp>
      <p:sp>
        <p:nvSpPr>
          <p:cNvPr id="456710" name="Text Box 6"/>
          <p:cNvSpPr txBox="1">
            <a:spLocks noChangeArrowheads="1"/>
          </p:cNvSpPr>
          <p:nvPr/>
        </p:nvSpPr>
        <p:spPr bwMode="auto">
          <a:xfrm>
            <a:off x="231775" y="2830513"/>
            <a:ext cx="6681637" cy="461665"/>
          </a:xfrm>
          <a:prstGeom prst="rect">
            <a:avLst/>
          </a:prstGeom>
          <a:noFill/>
          <a:ln w="9525">
            <a:noFill/>
            <a:miter lim="800000"/>
            <a:headEnd/>
            <a:tailEnd/>
          </a:ln>
          <a:effectLst/>
        </p:spPr>
        <p:txBody>
          <a:bodyPr wrap="none">
            <a:spAutoFit/>
          </a:bodyPr>
          <a:lstStyle/>
          <a:p>
            <a:r>
              <a:rPr lang="en-GB" sz="2400" dirty="0">
                <a:latin typeface="+mn-lt"/>
              </a:rPr>
              <a:t>If we let</a:t>
            </a:r>
            <a:r>
              <a:rPr lang="en-GB" sz="2400" dirty="0"/>
              <a:t>	</a:t>
            </a:r>
            <a:r>
              <a:rPr lang="en-GB" sz="2400" i="1" dirty="0">
                <a:latin typeface="Times New Roman" pitchFamily="18" charset="0"/>
              </a:rPr>
              <a:t>y</a:t>
            </a:r>
            <a:r>
              <a:rPr lang="en-GB" sz="2400" dirty="0"/>
              <a:t> = </a:t>
            </a:r>
            <a:r>
              <a:rPr lang="en-GB" sz="2400" dirty="0">
                <a:latin typeface="Times New Roman" pitchFamily="18" charset="0"/>
              </a:rPr>
              <a:t>g</a:t>
            </a:r>
            <a:r>
              <a:rPr lang="en-GB" sz="2400" dirty="0"/>
              <a:t>(</a:t>
            </a:r>
            <a:r>
              <a:rPr lang="en-GB" sz="2400" i="1" dirty="0">
                <a:latin typeface="Times New Roman" pitchFamily="18" charset="0"/>
              </a:rPr>
              <a:t>u</a:t>
            </a:r>
            <a:r>
              <a:rPr lang="en-GB" sz="2400" dirty="0"/>
              <a:t>)	</a:t>
            </a:r>
            <a:r>
              <a:rPr lang="en-GB" sz="2400" dirty="0">
                <a:latin typeface="+mn-lt"/>
              </a:rPr>
              <a:t>where</a:t>
            </a:r>
            <a:r>
              <a:rPr lang="en-GB" sz="2400" dirty="0"/>
              <a:t>		</a:t>
            </a:r>
            <a:r>
              <a:rPr lang="en-GB" sz="2400" i="1" dirty="0">
                <a:latin typeface="Times New Roman" pitchFamily="18" charset="0"/>
              </a:rPr>
              <a:t>u</a:t>
            </a:r>
            <a:r>
              <a:rPr lang="en-GB" sz="2400" dirty="0"/>
              <a:t> = </a:t>
            </a:r>
            <a:r>
              <a:rPr lang="en-GB" sz="2400" dirty="0">
                <a:latin typeface="Times New Roman" pitchFamily="18" charset="0"/>
              </a:rPr>
              <a:t>f</a:t>
            </a:r>
            <a:r>
              <a:rPr lang="en-GB" sz="2400" dirty="0"/>
              <a:t>(</a:t>
            </a:r>
            <a:r>
              <a:rPr lang="en-GB" sz="2400" i="1" dirty="0">
                <a:latin typeface="Times New Roman" pitchFamily="18" charset="0"/>
              </a:rPr>
              <a:t>x</a:t>
            </a:r>
            <a:r>
              <a:rPr lang="en-GB" sz="2400" dirty="0"/>
              <a:t>)</a:t>
            </a:r>
            <a:endParaRPr lang="en-US" sz="2400" dirty="0"/>
          </a:p>
        </p:txBody>
      </p:sp>
      <p:grpSp>
        <p:nvGrpSpPr>
          <p:cNvPr id="2" name="Group 7"/>
          <p:cNvGrpSpPr>
            <a:grpSpLocks/>
          </p:cNvGrpSpPr>
          <p:nvPr/>
        </p:nvGrpSpPr>
        <p:grpSpPr bwMode="auto">
          <a:xfrm>
            <a:off x="231775" y="3395663"/>
            <a:ext cx="6529388" cy="736600"/>
            <a:chOff x="146" y="2195"/>
            <a:chExt cx="4113" cy="464"/>
          </a:xfrm>
        </p:grpSpPr>
        <p:sp>
          <p:nvSpPr>
            <p:cNvPr id="456712" name="Text Box 8"/>
            <p:cNvSpPr txBox="1">
              <a:spLocks noChangeArrowheads="1"/>
            </p:cNvSpPr>
            <p:nvPr/>
          </p:nvSpPr>
          <p:spPr bwMode="auto">
            <a:xfrm>
              <a:off x="146" y="2283"/>
              <a:ext cx="527" cy="291"/>
            </a:xfrm>
            <a:prstGeom prst="rect">
              <a:avLst/>
            </a:prstGeom>
            <a:noFill/>
            <a:ln w="9525">
              <a:noFill/>
              <a:miter lim="800000"/>
              <a:headEnd/>
              <a:tailEnd/>
            </a:ln>
            <a:effectLst/>
          </p:spPr>
          <p:txBody>
            <a:bodyPr wrap="none">
              <a:spAutoFit/>
            </a:bodyPr>
            <a:lstStyle/>
            <a:p>
              <a:r>
                <a:rPr lang="en-GB" sz="2400">
                  <a:latin typeface="+mn-lt"/>
                </a:rPr>
                <a:t>then</a:t>
              </a:r>
              <a:endParaRPr lang="en-US" sz="2400">
                <a:latin typeface="+mn-lt"/>
              </a:endParaRPr>
            </a:p>
          </p:txBody>
        </p:sp>
        <p:sp>
          <p:nvSpPr>
            <p:cNvPr id="456713" name="Text Box 9"/>
            <p:cNvSpPr txBox="1">
              <a:spLocks noChangeArrowheads="1"/>
            </p:cNvSpPr>
            <p:nvPr/>
          </p:nvSpPr>
          <p:spPr bwMode="auto">
            <a:xfrm>
              <a:off x="2653" y="2283"/>
              <a:ext cx="437" cy="288"/>
            </a:xfrm>
            <a:prstGeom prst="rect">
              <a:avLst/>
            </a:prstGeom>
            <a:noFill/>
            <a:ln w="9525">
              <a:noFill/>
              <a:miter lim="800000"/>
              <a:headEnd/>
              <a:tailEnd/>
            </a:ln>
            <a:effectLst/>
          </p:spPr>
          <p:txBody>
            <a:bodyPr wrap="none">
              <a:spAutoFit/>
            </a:bodyPr>
            <a:lstStyle/>
            <a:p>
              <a:r>
                <a:rPr lang="en-GB" sz="2400">
                  <a:latin typeface="+mn-lt"/>
                </a:rPr>
                <a:t>and</a:t>
              </a:r>
              <a:endParaRPr lang="en-US" sz="2400">
                <a:latin typeface="+mn-lt"/>
              </a:endParaRPr>
            </a:p>
          </p:txBody>
        </p:sp>
        <mc:AlternateContent xmlns:mc="http://schemas.openxmlformats.org/markup-compatibility/2006">
          <mc:Choice xmlns:a14="http://schemas.microsoft.com/office/drawing/2010/main" Requires="a14">
            <p:sp>
              <p:nvSpPr>
                <p:cNvPr id="456714" name="Object 10"/>
                <p:cNvSpPr txBox="1"/>
                <p:nvPr/>
              </p:nvSpPr>
              <p:spPr bwMode="auto">
                <a:xfrm>
                  <a:off x="1234" y="2195"/>
                  <a:ext cx="840" cy="464"/>
                </a:xfrm>
                <a:prstGeom prst="rect">
                  <a:avLst/>
                </a:prstGeom>
                <a:noFill/>
              </p:spPr>
              <p:txBody>
                <a:bodyPr>
                  <a:normAutofit fontScale="77500" lnSpcReduction="20000"/>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i="1">
                            <a:solidFill>
                              <a:srgbClr val="000066"/>
                            </a:solidFill>
                            <a:latin typeface="Cambria Math" panose="02040503050406030204" pitchFamily="18" charset="0"/>
                          </a:rPr>
                          <m:t>=</m:t>
                        </m:r>
                        <m:r>
                          <m:rPr>
                            <m:sty m:val="p"/>
                          </m:rPr>
                          <a:rPr lang="en-US" i="1">
                            <a:solidFill>
                              <a:srgbClr val="000066"/>
                            </a:solidFill>
                            <a:latin typeface="Cambria Math" panose="02040503050406030204" pitchFamily="18" charset="0"/>
                          </a:rPr>
                          <m:t>g</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𝑢</m:t>
                        </m:r>
                        <m:r>
                          <a:rPr lang="en-US" i="1">
                            <a:solidFill>
                              <a:srgbClr val="000066"/>
                            </a:solidFill>
                            <a:latin typeface="Cambria Math" panose="02040503050406030204" pitchFamily="18" charset="0"/>
                          </a:rPr>
                          <m:t>)</m:t>
                        </m:r>
                      </m:oMath>
                    </m:oMathPara>
                  </a14:m>
                  <a:endParaRPr lang="en-US"/>
                </a:p>
              </p:txBody>
            </p:sp>
          </mc:Choice>
          <mc:Fallback>
            <p:sp>
              <p:nvSpPr>
                <p:cNvPr id="456714" name="Object 10"/>
                <p:cNvSpPr txBox="1">
                  <a:spLocks noRot="1" noChangeAspect="1" noMove="1" noResize="1" noEditPoints="1" noAdjustHandles="1" noChangeArrowheads="1" noChangeShapeType="1" noTextEdit="1"/>
                </p:cNvSpPr>
                <p:nvPr/>
              </p:nvSpPr>
              <p:spPr bwMode="auto">
                <a:xfrm>
                  <a:off x="1234" y="2195"/>
                  <a:ext cx="840" cy="464"/>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6715" name="Object 11"/>
                <p:cNvSpPr txBox="1"/>
                <p:nvPr/>
              </p:nvSpPr>
              <p:spPr bwMode="auto">
                <a:xfrm>
                  <a:off x="3427" y="2195"/>
                  <a:ext cx="832" cy="464"/>
                </a:xfrm>
                <a:prstGeom prst="rect">
                  <a:avLst/>
                </a:prstGeom>
                <a:noFill/>
              </p:spPr>
              <p:txBody>
                <a:bodyPr>
                  <a:normAutofit fontScale="85000" lnSpcReduction="10000"/>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r>
                          <m:rPr>
                            <m:sty m:val="p"/>
                          </m:rPr>
                          <a:rPr lang="en-US" i="1">
                            <a:solidFill>
                              <a:srgbClr val="000066"/>
                            </a:solidFill>
                            <a:latin typeface="Cambria Math" panose="02040503050406030204" pitchFamily="18" charset="0"/>
                          </a:rPr>
                          <m:t>f</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oMath>
                    </m:oMathPara>
                  </a14:m>
                  <a:endParaRPr lang="en-US"/>
                </a:p>
              </p:txBody>
            </p:sp>
          </mc:Choice>
          <mc:Fallback>
            <p:sp>
              <p:nvSpPr>
                <p:cNvPr id="456715" name="Object 11"/>
                <p:cNvSpPr txBox="1">
                  <a:spLocks noRot="1" noChangeAspect="1" noMove="1" noResize="1" noEditPoints="1" noAdjustHandles="1" noChangeArrowheads="1" noChangeShapeType="1" noTextEdit="1"/>
                </p:cNvSpPr>
                <p:nvPr/>
              </p:nvSpPr>
              <p:spPr bwMode="auto">
                <a:xfrm>
                  <a:off x="3427" y="2195"/>
                  <a:ext cx="832" cy="464"/>
                </a:xfrm>
                <a:prstGeom prst="rect">
                  <a:avLst/>
                </a:prstGeom>
                <a:blipFill>
                  <a:blip r:embed="rId4"/>
                  <a:stretch>
                    <a:fillRect/>
                  </a:stretch>
                </a:blipFill>
              </p:spPr>
              <p:txBody>
                <a:bodyPr/>
                <a:lstStyle/>
                <a:p>
                  <a:r>
                    <a:rPr lang="en-US">
                      <a:noFill/>
                    </a:rPr>
                    <a:t> </a:t>
                  </a:r>
                </a:p>
              </p:txBody>
            </p:sp>
          </mc:Fallback>
        </mc:AlternateContent>
      </p:grpSp>
      <p:grpSp>
        <p:nvGrpSpPr>
          <p:cNvPr id="3" name="Group 12"/>
          <p:cNvGrpSpPr>
            <a:grpSpLocks/>
          </p:cNvGrpSpPr>
          <p:nvPr/>
        </p:nvGrpSpPr>
        <p:grpSpPr bwMode="auto">
          <a:xfrm>
            <a:off x="231775" y="4240213"/>
            <a:ext cx="6646863" cy="736600"/>
            <a:chOff x="158" y="2739"/>
            <a:chExt cx="4187" cy="464"/>
          </a:xfrm>
        </p:grpSpPr>
        <p:grpSp>
          <p:nvGrpSpPr>
            <p:cNvPr id="4" name="Group 13"/>
            <p:cNvGrpSpPr>
              <a:grpSpLocks/>
            </p:cNvGrpSpPr>
            <p:nvPr/>
          </p:nvGrpSpPr>
          <p:grpSpPr bwMode="auto">
            <a:xfrm>
              <a:off x="158" y="2739"/>
              <a:ext cx="2959" cy="464"/>
              <a:chOff x="158" y="2344"/>
              <a:chExt cx="2959" cy="464"/>
            </a:xfrm>
          </p:grpSpPr>
          <p:sp>
            <p:nvSpPr>
              <p:cNvPr id="456718" name="Text Box 14"/>
              <p:cNvSpPr txBox="1">
                <a:spLocks noChangeArrowheads="1"/>
              </p:cNvSpPr>
              <p:nvPr/>
            </p:nvSpPr>
            <p:spPr bwMode="auto">
              <a:xfrm>
                <a:off x="158" y="2406"/>
                <a:ext cx="1972" cy="291"/>
              </a:xfrm>
              <a:prstGeom prst="rect">
                <a:avLst/>
              </a:prstGeom>
              <a:noFill/>
              <a:ln w="9525">
                <a:noFill/>
                <a:miter lim="800000"/>
                <a:headEnd/>
                <a:tailEnd/>
              </a:ln>
              <a:effectLst/>
            </p:spPr>
            <p:txBody>
              <a:bodyPr wrap="none">
                <a:spAutoFit/>
              </a:bodyPr>
              <a:lstStyle/>
              <a:p>
                <a:r>
                  <a:rPr lang="en-GB" sz="2400">
                    <a:solidFill>
                      <a:srgbClr val="000066"/>
                    </a:solidFill>
                    <a:latin typeface="+mn-lt"/>
                  </a:rPr>
                  <a:t>Using the chain rule:</a:t>
                </a:r>
                <a:endParaRPr lang="en-US" sz="2400">
                  <a:solidFill>
                    <a:srgbClr val="000066"/>
                  </a:solidFill>
                  <a:latin typeface="+mn-lt"/>
                </a:endParaRPr>
              </a:p>
            </p:txBody>
          </p:sp>
          <mc:AlternateContent xmlns:mc="http://schemas.openxmlformats.org/markup-compatibility/2006">
            <mc:Choice xmlns:a14="http://schemas.microsoft.com/office/drawing/2010/main" Requires="a14">
              <p:sp>
                <p:nvSpPr>
                  <p:cNvPr id="456719" name="Object 15"/>
                  <p:cNvSpPr txBox="1"/>
                  <p:nvPr/>
                </p:nvSpPr>
                <p:spPr bwMode="auto">
                  <a:xfrm>
                    <a:off x="2053" y="2344"/>
                    <a:ext cx="1064" cy="464"/>
                  </a:xfrm>
                  <a:prstGeom prst="rect">
                    <a:avLst/>
                  </a:prstGeom>
                  <a:noFill/>
                </p:spPr>
                <p:txBody>
                  <a:bodyPr>
                    <a:normAutofit fontScale="77500" lnSpcReduction="20000"/>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oMath>
                      </m:oMathPara>
                    </a14:m>
                    <a:endParaRPr lang="en-US"/>
                  </a:p>
                </p:txBody>
              </p:sp>
            </mc:Choice>
            <mc:Fallback>
              <p:sp>
                <p:nvSpPr>
                  <p:cNvPr id="456719" name="Object 15"/>
                  <p:cNvSpPr txBox="1">
                    <a:spLocks noRot="1" noChangeAspect="1" noMove="1" noResize="1" noEditPoints="1" noAdjustHandles="1" noChangeArrowheads="1" noChangeShapeType="1" noTextEdit="1"/>
                  </p:cNvSpPr>
                  <p:nvPr/>
                </p:nvSpPr>
                <p:spPr bwMode="auto">
                  <a:xfrm>
                    <a:off x="2053" y="2344"/>
                    <a:ext cx="1064" cy="464"/>
                  </a:xfrm>
                  <a:prstGeom prst="rect">
                    <a:avLst/>
                  </a:prstGeom>
                  <a:blipFill>
                    <a:blip r:embed="rId5"/>
                    <a:stretch>
                      <a:fillRect/>
                    </a:stretch>
                  </a:blipFill>
                </p:spPr>
                <p:txBody>
                  <a:bodyPr/>
                  <a:lstStyle/>
                  <a:p>
                    <a:r>
                      <a:rPr lang="en-US">
                        <a:noFill/>
                      </a:rPr>
                      <a:t> </a:t>
                    </a:r>
                  </a:p>
                </p:txBody>
              </p:sp>
            </mc:Fallback>
          </mc:AlternateContent>
        </p:grpSp>
        <mc:AlternateContent xmlns:mc="http://schemas.openxmlformats.org/markup-compatibility/2006">
          <mc:Choice xmlns:a14="http://schemas.microsoft.com/office/drawing/2010/main" Requires="a14">
            <p:sp>
              <p:nvSpPr>
                <p:cNvPr id="456720" name="Object 16"/>
                <p:cNvSpPr txBox="1"/>
                <p:nvPr/>
              </p:nvSpPr>
              <p:spPr bwMode="auto">
                <a:xfrm>
                  <a:off x="3241" y="2870"/>
                  <a:ext cx="1104" cy="224"/>
                </a:xfrm>
                <a:prstGeom prst="rect">
                  <a:avLst/>
                </a:prstGeom>
                <a:noFill/>
              </p:spPr>
              <p:txBody>
                <a:bodyPr>
                  <a:normAutofit fontScale="70000" lnSpcReduction="20000"/>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m:t>
                        </m:r>
                        <m:r>
                          <m:rPr>
                            <m:sty m:val="p"/>
                          </m:rPr>
                          <a:rPr lang="en-US" i="1">
                            <a:solidFill>
                              <a:srgbClr val="000066"/>
                            </a:solidFill>
                            <a:latin typeface="Cambria Math" panose="02040503050406030204" pitchFamily="18" charset="0"/>
                          </a:rPr>
                          <m:t>g</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𝑢</m:t>
                        </m:r>
                        <m:r>
                          <a:rPr lang="en-US" i="1">
                            <a:solidFill>
                              <a:srgbClr val="000066"/>
                            </a:solidFill>
                            <a:latin typeface="Cambria Math" panose="02040503050406030204" pitchFamily="18" charset="0"/>
                          </a:rPr>
                          <m:t>)×</m:t>
                        </m:r>
                        <m:r>
                          <m:rPr>
                            <m:sty m:val="p"/>
                          </m:rPr>
                          <a:rPr lang="en-US" i="1">
                            <a:solidFill>
                              <a:srgbClr val="000066"/>
                            </a:solidFill>
                            <a:latin typeface="Cambria Math" panose="02040503050406030204" pitchFamily="18" charset="0"/>
                          </a:rPr>
                          <m:t>f</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oMath>
                    </m:oMathPara>
                  </a14:m>
                  <a:endParaRPr lang="en-US"/>
                </a:p>
              </p:txBody>
            </p:sp>
          </mc:Choice>
          <mc:Fallback>
            <p:sp>
              <p:nvSpPr>
                <p:cNvPr id="456720" name="Object 16"/>
                <p:cNvSpPr txBox="1">
                  <a:spLocks noRot="1" noChangeAspect="1" noMove="1" noResize="1" noEditPoints="1" noAdjustHandles="1" noChangeArrowheads="1" noChangeShapeType="1" noTextEdit="1"/>
                </p:cNvSpPr>
                <p:nvPr/>
              </p:nvSpPr>
              <p:spPr bwMode="auto">
                <a:xfrm>
                  <a:off x="3241" y="2870"/>
                  <a:ext cx="1104" cy="224"/>
                </a:xfrm>
                <a:prstGeom prst="rect">
                  <a:avLst/>
                </a:prstGeom>
                <a:blipFill>
                  <a:blip r:embed="rId6"/>
                  <a:stretch>
                    <a:fillRect b="-13793"/>
                  </a:stretch>
                </a:blipFill>
              </p:spPr>
              <p:txBody>
                <a:bodyPr/>
                <a:lstStyle/>
                <a:p>
                  <a:r>
                    <a:rPr lang="en-US">
                      <a:noFill/>
                    </a:rPr>
                    <a:t> </a:t>
                  </a:r>
                </a:p>
              </p:txBody>
            </p:sp>
          </mc:Fallback>
        </mc:AlternateContent>
      </p:grpSp>
      <p:sp>
        <p:nvSpPr>
          <p:cNvPr id="456721" name="Text Box 17"/>
          <p:cNvSpPr txBox="1">
            <a:spLocks noChangeArrowheads="1"/>
          </p:cNvSpPr>
          <p:nvPr/>
        </p:nvSpPr>
        <p:spPr bwMode="auto">
          <a:xfrm>
            <a:off x="231775" y="5084763"/>
            <a:ext cx="2073003" cy="461665"/>
          </a:xfrm>
          <a:prstGeom prst="rect">
            <a:avLst/>
          </a:prstGeom>
          <a:noFill/>
          <a:ln w="9525">
            <a:noFill/>
            <a:miter lim="800000"/>
            <a:headEnd/>
            <a:tailEnd/>
          </a:ln>
          <a:effectLst/>
        </p:spPr>
        <p:txBody>
          <a:bodyPr wrap="none">
            <a:spAutoFit/>
          </a:bodyPr>
          <a:lstStyle/>
          <a:p>
            <a:r>
              <a:rPr lang="en-GB" sz="2400" dirty="0">
                <a:latin typeface="+mn-lt"/>
              </a:rPr>
              <a:t>But</a:t>
            </a:r>
            <a:r>
              <a:rPr lang="en-GB" sz="2400" dirty="0"/>
              <a:t> </a:t>
            </a:r>
            <a:r>
              <a:rPr lang="en-GB" sz="2400" i="1" dirty="0">
                <a:latin typeface="Times New Roman" pitchFamily="18" charset="0"/>
              </a:rPr>
              <a:t>u</a:t>
            </a:r>
            <a:r>
              <a:rPr lang="en-GB" sz="2400" dirty="0"/>
              <a:t> = </a:t>
            </a:r>
            <a:r>
              <a:rPr lang="en-GB" sz="2400" dirty="0">
                <a:latin typeface="Times New Roman" pitchFamily="18" charset="0"/>
              </a:rPr>
              <a:t>f</a:t>
            </a:r>
            <a:r>
              <a:rPr lang="en-GB" sz="2400" dirty="0"/>
              <a:t>(</a:t>
            </a:r>
            <a:r>
              <a:rPr lang="en-GB" sz="2400" i="1" dirty="0">
                <a:latin typeface="Times New Roman" pitchFamily="18" charset="0"/>
              </a:rPr>
              <a:t>x</a:t>
            </a:r>
            <a:r>
              <a:rPr lang="en-GB" sz="2400" dirty="0"/>
              <a:t>) </a:t>
            </a:r>
            <a:r>
              <a:rPr lang="en-GB" sz="2400" dirty="0">
                <a:latin typeface="+mn-lt"/>
              </a:rPr>
              <a:t>so</a:t>
            </a:r>
            <a:endParaRPr lang="en-US" sz="2400" dirty="0">
              <a:latin typeface="+mn-lt"/>
            </a:endParaRPr>
          </a:p>
        </p:txBody>
      </p:sp>
      <p:grpSp>
        <p:nvGrpSpPr>
          <p:cNvPr id="5" name="Group 18"/>
          <p:cNvGrpSpPr>
            <a:grpSpLocks/>
          </p:cNvGrpSpPr>
          <p:nvPr/>
        </p:nvGrpSpPr>
        <p:grpSpPr bwMode="auto">
          <a:xfrm>
            <a:off x="1908174" y="5613400"/>
            <a:ext cx="5544145" cy="863600"/>
            <a:chOff x="1202" y="3657"/>
            <a:chExt cx="3356" cy="544"/>
          </a:xfrm>
        </p:grpSpPr>
        <p:sp>
          <p:nvSpPr>
            <p:cNvPr id="456723" name="Rectangle 19"/>
            <p:cNvSpPr>
              <a:spLocks noChangeArrowheads="1"/>
            </p:cNvSpPr>
            <p:nvPr/>
          </p:nvSpPr>
          <p:spPr bwMode="auto">
            <a:xfrm>
              <a:off x="1202" y="3657"/>
              <a:ext cx="3356" cy="544"/>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6" name="Group 20"/>
            <p:cNvGrpSpPr>
              <a:grpSpLocks/>
            </p:cNvGrpSpPr>
            <p:nvPr/>
          </p:nvGrpSpPr>
          <p:grpSpPr bwMode="auto">
            <a:xfrm>
              <a:off x="1277" y="3697"/>
              <a:ext cx="3153" cy="464"/>
              <a:chOff x="917" y="3657"/>
              <a:chExt cx="3153" cy="464"/>
            </a:xfrm>
          </p:grpSpPr>
          <p:sp>
            <p:nvSpPr>
              <p:cNvPr id="456725" name="Text Box 21"/>
              <p:cNvSpPr txBox="1">
                <a:spLocks noChangeArrowheads="1"/>
              </p:cNvSpPr>
              <p:nvPr/>
            </p:nvSpPr>
            <p:spPr bwMode="auto">
              <a:xfrm>
                <a:off x="917" y="3745"/>
                <a:ext cx="1572" cy="291"/>
              </a:xfrm>
              <a:prstGeom prst="rect">
                <a:avLst/>
              </a:prstGeom>
              <a:noFill/>
              <a:ln w="9525">
                <a:noFill/>
                <a:miter lim="800000"/>
                <a:headEnd/>
                <a:tailEnd/>
              </a:ln>
              <a:effectLst/>
            </p:spPr>
            <p:txBody>
              <a:bodyPr wrap="none">
                <a:spAutoFit/>
              </a:bodyPr>
              <a:lstStyle/>
              <a:p>
                <a:r>
                  <a:rPr lang="en-GB" sz="2400" dirty="0">
                    <a:latin typeface="+mn-lt"/>
                  </a:rPr>
                  <a:t>If </a:t>
                </a:r>
                <a:r>
                  <a:rPr lang="en-GB" sz="2400" i="1" dirty="0">
                    <a:latin typeface="Times New Roman" pitchFamily="18" charset="0"/>
                  </a:rPr>
                  <a:t>y</a:t>
                </a:r>
                <a:r>
                  <a:rPr lang="en-GB" sz="2400" dirty="0"/>
                  <a:t> = </a:t>
                </a:r>
                <a:r>
                  <a:rPr lang="en-GB" sz="2400" dirty="0">
                    <a:latin typeface="Times New Roman" pitchFamily="18" charset="0"/>
                  </a:rPr>
                  <a:t>g</a:t>
                </a:r>
                <a:r>
                  <a:rPr lang="en-GB" sz="2400" dirty="0"/>
                  <a:t>(</a:t>
                </a:r>
                <a:r>
                  <a:rPr lang="en-GB" sz="2400" dirty="0">
                    <a:latin typeface="Times New Roman" pitchFamily="18" charset="0"/>
                  </a:rPr>
                  <a:t>f</a:t>
                </a:r>
                <a:r>
                  <a:rPr lang="en-GB" sz="2400" dirty="0"/>
                  <a:t>(</a:t>
                </a:r>
                <a:r>
                  <a:rPr lang="en-GB" sz="2400" i="1" dirty="0">
                    <a:latin typeface="Times New Roman" pitchFamily="18" charset="0"/>
                  </a:rPr>
                  <a:t>x</a:t>
                </a:r>
                <a:r>
                  <a:rPr lang="en-GB" sz="2400" dirty="0"/>
                  <a:t>)) </a:t>
                </a:r>
                <a:r>
                  <a:rPr lang="en-GB" sz="2400" dirty="0">
                    <a:latin typeface="+mn-lt"/>
                  </a:rPr>
                  <a:t>then</a:t>
                </a:r>
                <a:endParaRPr lang="en-US" sz="2400" dirty="0">
                  <a:latin typeface="+mn-lt"/>
                </a:endParaRPr>
              </a:p>
            </p:txBody>
          </p:sp>
          <mc:AlternateContent xmlns:mc="http://schemas.openxmlformats.org/markup-compatibility/2006">
            <mc:Choice xmlns:a14="http://schemas.microsoft.com/office/drawing/2010/main" Requires="a14">
              <p:sp>
                <p:nvSpPr>
                  <p:cNvPr id="456726" name="Object 22"/>
                  <p:cNvSpPr txBox="1"/>
                  <p:nvPr/>
                </p:nvSpPr>
                <p:spPr bwMode="auto">
                  <a:xfrm>
                    <a:off x="2478" y="3657"/>
                    <a:ext cx="1592" cy="464"/>
                  </a:xfrm>
                  <a:prstGeom prst="rect">
                    <a:avLst/>
                  </a:prstGeom>
                  <a:noFill/>
                </p:spPr>
                <p:txBody>
                  <a:bodyPr>
                    <a:normAutofit fontScale="85000" lnSpcReduction="10000"/>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r>
                            <m:rPr>
                              <m:sty m:val="p"/>
                            </m:rPr>
                            <a:rPr lang="en-US" i="1">
                              <a:solidFill>
                                <a:srgbClr val="000066"/>
                              </a:solidFill>
                              <a:latin typeface="Cambria Math" panose="02040503050406030204" pitchFamily="18" charset="0"/>
                            </a:rPr>
                            <m:t>g</m:t>
                          </m:r>
                          <m:r>
                            <a:rPr lang="en-US" i="1">
                              <a:solidFill>
                                <a:srgbClr val="000066"/>
                              </a:solidFill>
                              <a:latin typeface="Cambria Math" panose="02040503050406030204" pitchFamily="18" charset="0"/>
                            </a:rPr>
                            <m:t>′(</m:t>
                          </m:r>
                          <m:r>
                            <m:rPr>
                              <m:sty m:val="p"/>
                            </m:rPr>
                            <a:rPr lang="en-US" i="1">
                              <a:solidFill>
                                <a:srgbClr val="000066"/>
                              </a:solidFill>
                              <a:latin typeface="Cambria Math" panose="02040503050406030204" pitchFamily="18" charset="0"/>
                            </a:rPr>
                            <m:t>f</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r>
                            <m:rPr>
                              <m:sty m:val="p"/>
                            </m:rPr>
                            <a:rPr lang="en-US" i="1">
                              <a:solidFill>
                                <a:srgbClr val="000066"/>
                              </a:solidFill>
                              <a:latin typeface="Cambria Math" panose="02040503050406030204" pitchFamily="18" charset="0"/>
                            </a:rPr>
                            <m:t>f</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oMath>
                      </m:oMathPara>
                    </a14:m>
                    <a:endParaRPr lang="en-US"/>
                  </a:p>
                </p:txBody>
              </p:sp>
            </mc:Choice>
            <mc:Fallback>
              <p:sp>
                <p:nvSpPr>
                  <p:cNvPr id="456726" name="Object 22"/>
                  <p:cNvSpPr txBox="1">
                    <a:spLocks noRot="1" noChangeAspect="1" noMove="1" noResize="1" noEditPoints="1" noAdjustHandles="1" noChangeArrowheads="1" noChangeShapeType="1" noTextEdit="1"/>
                  </p:cNvSpPr>
                  <p:nvPr/>
                </p:nvSpPr>
                <p:spPr bwMode="auto">
                  <a:xfrm>
                    <a:off x="2478" y="3657"/>
                    <a:ext cx="1592" cy="464"/>
                  </a:xfrm>
                  <a:prstGeom prst="rect">
                    <a:avLst/>
                  </a:prstGeom>
                  <a:blipFill>
                    <a:blip r:embed="rId7"/>
                    <a:stretch>
                      <a:fillRect/>
                    </a:stretch>
                  </a:blipFill>
                </p:spPr>
                <p:txBody>
                  <a:bodyPr/>
                  <a:lstStyle/>
                  <a:p>
                    <a:r>
                      <a:rPr lang="en-US">
                        <a:noFill/>
                      </a:rPr>
                      <a:t> </a:t>
                    </a:r>
                  </a:p>
                </p:txBody>
              </p:sp>
            </mc:Fallback>
          </mc:AlternateContent>
        </p:grpSp>
      </p:grpSp>
      <p:sp>
        <p:nvSpPr>
          <p:cNvPr id="23" name="Rectangle 22">
            <a:hlinkClick r:id="rId8"/>
            <a:extLst>
              <a:ext uri="{FF2B5EF4-FFF2-40B4-BE49-F238E27FC236}">
                <a16:creationId xmlns:a16="http://schemas.microsoft.com/office/drawing/2014/main" id="{9EB2418B-0426-4979-9305-93FB56C426DA}"/>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hlinkClick r:id="rId8"/>
            <a:extLst>
              <a:ext uri="{FF2B5EF4-FFF2-40B4-BE49-F238E27FC236}">
                <a16:creationId xmlns:a16="http://schemas.microsoft.com/office/drawing/2014/main" id="{C596938F-AB96-467B-A85C-F4C1737035FB}"/>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670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670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67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567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8" grpId="0"/>
      <p:bldP spid="456709" grpId="0"/>
      <p:bldP spid="456710" grpId="0"/>
      <p:bldP spid="4567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
        <p:nvSpPr>
          <p:cNvPr id="14" name="Rectangle 13">
            <a:hlinkClick r:id="rId5"/>
            <a:extLst>
              <a:ext uri="{FF2B5EF4-FFF2-40B4-BE49-F238E27FC236}">
                <a16:creationId xmlns:a16="http://schemas.microsoft.com/office/drawing/2014/main" id="{0FFB291B-44E3-48C3-811B-20809D6D5FA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5"/>
            <a:extLst>
              <a:ext uri="{FF2B5EF4-FFF2-40B4-BE49-F238E27FC236}">
                <a16:creationId xmlns:a16="http://schemas.microsoft.com/office/drawing/2014/main" id="{C5F37A8B-1007-44EE-9F4E-28C2E8B920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894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Review of differentiation</a:t>
            </a:r>
          </a:p>
        </p:txBody>
      </p:sp>
      <p:sp>
        <p:nvSpPr>
          <p:cNvPr id="444419" name="Text Box 3"/>
          <p:cNvSpPr txBox="1">
            <a:spLocks noChangeArrowheads="1"/>
          </p:cNvSpPr>
          <p:nvPr/>
        </p:nvSpPr>
        <p:spPr bwMode="auto">
          <a:xfrm>
            <a:off x="169069" y="639052"/>
            <a:ext cx="8732838" cy="1200329"/>
          </a:xfrm>
          <a:prstGeom prst="rect">
            <a:avLst/>
          </a:prstGeom>
          <a:noFill/>
          <a:ln w="9525">
            <a:noFill/>
            <a:miter lim="800000"/>
            <a:headEnd/>
            <a:tailEnd/>
          </a:ln>
          <a:effectLst/>
        </p:spPr>
        <p:txBody>
          <a:bodyPr>
            <a:spAutoFit/>
          </a:bodyPr>
          <a:lstStyle/>
          <a:p>
            <a:r>
              <a:rPr lang="en-GB" sz="2400" dirty="0">
                <a:solidFill>
                  <a:srgbClr val="010066"/>
                </a:solidFill>
                <a:latin typeface="+mn-lt"/>
              </a:rPr>
              <a:t>So far, we have used differentiation to find the gradients of functions made up of a sum of multiples of powers of </a:t>
            </a:r>
            <a:r>
              <a:rPr lang="en-GB" sz="2400" i="1" dirty="0">
                <a:solidFill>
                  <a:srgbClr val="010066"/>
                </a:solidFill>
                <a:latin typeface="+mn-lt"/>
              </a:rPr>
              <a:t>x</a:t>
            </a:r>
            <a:r>
              <a:rPr lang="en-GB" sz="2400" dirty="0">
                <a:solidFill>
                  <a:srgbClr val="010066"/>
                </a:solidFill>
                <a:latin typeface="+mn-lt"/>
              </a:rPr>
              <a:t>. We found that:</a:t>
            </a:r>
          </a:p>
        </p:txBody>
      </p:sp>
      <p:sp>
        <p:nvSpPr>
          <p:cNvPr id="444420" name="Text Box 4"/>
          <p:cNvSpPr txBox="1">
            <a:spLocks noChangeArrowheads="1"/>
          </p:cNvSpPr>
          <p:nvPr/>
        </p:nvSpPr>
        <p:spPr bwMode="auto">
          <a:xfrm>
            <a:off x="186520" y="2334398"/>
            <a:ext cx="8641655" cy="461665"/>
          </a:xfrm>
          <a:prstGeom prst="rect">
            <a:avLst/>
          </a:prstGeom>
          <a:noFill/>
          <a:ln w="9525">
            <a:noFill/>
            <a:miter lim="800000"/>
            <a:headEnd/>
            <a:tailEnd/>
          </a:ln>
          <a:effectLst/>
        </p:spPr>
        <p:txBody>
          <a:bodyPr wrap="square">
            <a:spAutoFit/>
          </a:bodyPr>
          <a:lstStyle/>
          <a:p>
            <a:r>
              <a:rPr lang="en-GB" sz="2400" dirty="0">
                <a:solidFill>
                  <a:srgbClr val="010066"/>
                </a:solidFill>
                <a:latin typeface="+mn-lt"/>
              </a:rPr>
              <a:t>and when </a:t>
            </a:r>
            <a:r>
              <a:rPr lang="en-GB" sz="2400" i="1" dirty="0" err="1">
                <a:solidFill>
                  <a:srgbClr val="010066"/>
                </a:solidFill>
                <a:latin typeface="Times New Roman" pitchFamily="18" charset="0"/>
              </a:rPr>
              <a:t>x</a:t>
            </a:r>
            <a:r>
              <a:rPr lang="en-GB" sz="2400" i="1" baseline="30000" dirty="0" err="1">
                <a:solidFill>
                  <a:srgbClr val="010066"/>
                </a:solidFill>
                <a:latin typeface="Times New Roman" pitchFamily="18" charset="0"/>
              </a:rPr>
              <a:t>n</a:t>
            </a:r>
            <a:r>
              <a:rPr lang="en-GB" sz="2400" dirty="0">
                <a:solidFill>
                  <a:srgbClr val="010066"/>
                </a:solidFill>
              </a:rPr>
              <a:t> </a:t>
            </a:r>
            <a:r>
              <a:rPr lang="en-GB" sz="2400" dirty="0">
                <a:solidFill>
                  <a:srgbClr val="010066"/>
                </a:solidFill>
                <a:latin typeface="+mn-lt"/>
              </a:rPr>
              <a:t>is preceded by a constant multiplier</a:t>
            </a:r>
            <a:r>
              <a:rPr lang="en-GB" sz="2400" dirty="0">
                <a:solidFill>
                  <a:srgbClr val="010066"/>
                </a:solidFill>
              </a:rPr>
              <a:t> </a:t>
            </a:r>
            <a:r>
              <a:rPr lang="en-GB" sz="2400" i="1" dirty="0">
                <a:solidFill>
                  <a:srgbClr val="010066"/>
                </a:solidFill>
                <a:latin typeface="Times New Roman" pitchFamily="18" charset="0"/>
              </a:rPr>
              <a:t>k </a:t>
            </a:r>
            <a:r>
              <a:rPr lang="en-GB" sz="2400" dirty="0">
                <a:solidFill>
                  <a:srgbClr val="010066"/>
                </a:solidFill>
                <a:latin typeface="+mn-lt"/>
              </a:rPr>
              <a:t>we have:</a:t>
            </a:r>
          </a:p>
        </p:txBody>
      </p:sp>
      <p:grpSp>
        <p:nvGrpSpPr>
          <p:cNvPr id="2" name="Group 5"/>
          <p:cNvGrpSpPr>
            <a:grpSpLocks/>
          </p:cNvGrpSpPr>
          <p:nvPr/>
        </p:nvGrpSpPr>
        <p:grpSpPr bwMode="auto">
          <a:xfrm>
            <a:off x="2716995" y="2867377"/>
            <a:ext cx="3671887" cy="792163"/>
            <a:chOff x="1701" y="584"/>
            <a:chExt cx="2313" cy="499"/>
          </a:xfrm>
        </p:grpSpPr>
        <p:sp>
          <p:nvSpPr>
            <p:cNvPr id="444422" name="Rectangle 6"/>
            <p:cNvSpPr>
              <a:spLocks noChangeArrowheads="1"/>
            </p:cNvSpPr>
            <p:nvPr/>
          </p:nvSpPr>
          <p:spPr bwMode="auto">
            <a:xfrm>
              <a:off x="1701" y="584"/>
              <a:ext cx="2313" cy="49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mc:AlternateContent xmlns:mc="http://schemas.openxmlformats.org/markup-compatibility/2006">
          <mc:Choice xmlns:a14="http://schemas.microsoft.com/office/drawing/2010/main" Requires="a14">
            <p:sp>
              <p:nvSpPr>
                <p:cNvPr id="444423" name="Object 7"/>
                <p:cNvSpPr txBox="1"/>
                <p:nvPr/>
              </p:nvSpPr>
              <p:spPr bwMode="auto">
                <a:xfrm>
                  <a:off x="1809" y="602"/>
                  <a:ext cx="2096" cy="464"/>
                </a:xfrm>
                <a:prstGeom prst="rect">
                  <a:avLst/>
                </a:prstGeom>
                <a:noFill/>
              </p:spPr>
              <p:txBody>
                <a:bodyPr>
                  <a:normAutofit fontScale="77500" lnSpcReduction="20000"/>
                </a:bodyPr>
                <a:lstStyle/>
                <a:p>
                  <a:pPr/>
                  <a14:m>
                    <m:oMathPara xmlns:m="http://schemas.openxmlformats.org/officeDocument/2006/math">
                      <m:oMathParaPr>
                        <m:jc m:val="left"/>
                      </m:oMathParaPr>
                      <m:oMath xmlns:m="http://schemas.openxmlformats.org/officeDocument/2006/math">
                        <m:r>
                          <m:rPr>
                            <m:nor/>
                          </m:rPr>
                          <a:rPr lang="en-US" i="0">
                            <a:solidFill>
                              <a:srgbClr val="000066"/>
                            </a:solidFill>
                            <a:latin typeface="Cambria Math" panose="02040503050406030204" pitchFamily="18" charset="0"/>
                          </a:rPr>
                          <m:t>If</m:t>
                        </m:r>
                        <m:r>
                          <m:rPr>
                            <m:nor/>
                          </m:rPr>
                          <a:rPr lang="en-US" i="0">
                            <a:solidFill>
                              <a:srgbClr val="000066"/>
                            </a:solidFill>
                            <a:latin typeface="Cambria Math" panose="02040503050406030204" pitchFamily="18" charset="0"/>
                          </a:rPr>
                          <m:t> </m:t>
                        </m:r>
                        <m:r>
                          <a:rPr lang="en-US" i="1">
                            <a:solidFill>
                              <a:srgbClr val="000066"/>
                            </a:solidFill>
                            <a:latin typeface="Cambria Math" panose="02040503050406030204" pitchFamily="18" charset="0"/>
                          </a:rPr>
                          <m:t>𝑦</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𝑘</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𝑛</m:t>
                            </m:r>
                          </m:sup>
                        </m:sSup>
                        <m:r>
                          <m:rPr>
                            <m:nor/>
                          </m:rPr>
                          <a:rPr lang="en-US" i="0">
                            <a:solidFill>
                              <a:srgbClr val="000066"/>
                            </a:solidFill>
                            <a:latin typeface="Cambria Math" panose="02040503050406030204" pitchFamily="18" charset="0"/>
                          </a:rPr>
                          <m:t> </m:t>
                        </m:r>
                        <m:r>
                          <m:rPr>
                            <m:nor/>
                          </m:rPr>
                          <a:rPr lang="en-US" i="0">
                            <a:solidFill>
                              <a:srgbClr val="000066"/>
                            </a:solidFill>
                            <a:latin typeface="Cambria Math" panose="02040503050406030204" pitchFamily="18" charset="0"/>
                          </a:rPr>
                          <m:t>then</m:t>
                        </m:r>
                        <m:r>
                          <m:rPr>
                            <m:nor/>
                          </m:rPr>
                          <a:rPr lang="en-US" i="0">
                            <a:solidFill>
                              <a:srgbClr val="000066"/>
                            </a:solidFill>
                            <a:latin typeface="Cambria Math" panose="02040503050406030204" pitchFamily="18" charset="0"/>
                          </a:rPr>
                          <m:t> </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𝑘𝑛</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𝑛</m:t>
                            </m:r>
                            <m:r>
                              <a:rPr lang="en-US" i="1">
                                <a:solidFill>
                                  <a:srgbClr val="000066"/>
                                </a:solidFill>
                                <a:latin typeface="Cambria Math" panose="02040503050406030204" pitchFamily="18" charset="0"/>
                              </a:rPr>
                              <m:t>−1</m:t>
                            </m:r>
                          </m:sup>
                        </m:sSup>
                      </m:oMath>
                    </m:oMathPara>
                  </a14:m>
                  <a:endParaRPr lang="en-US"/>
                </a:p>
              </p:txBody>
            </p:sp>
          </mc:Choice>
          <mc:Fallback>
            <p:sp>
              <p:nvSpPr>
                <p:cNvPr id="444423" name="Object 7"/>
                <p:cNvSpPr txBox="1">
                  <a:spLocks noRot="1" noChangeAspect="1" noMove="1" noResize="1" noEditPoints="1" noAdjustHandles="1" noChangeArrowheads="1" noChangeShapeType="1" noTextEdit="1"/>
                </p:cNvSpPr>
                <p:nvPr/>
              </p:nvSpPr>
              <p:spPr bwMode="auto">
                <a:xfrm>
                  <a:off x="1809" y="602"/>
                  <a:ext cx="2096" cy="464"/>
                </a:xfrm>
                <a:prstGeom prst="rect">
                  <a:avLst/>
                </a:prstGeom>
                <a:blipFill>
                  <a:blip r:embed="rId3"/>
                  <a:stretch>
                    <a:fillRect/>
                  </a:stretch>
                </a:blipFill>
              </p:spPr>
              <p:txBody>
                <a:bodyPr/>
                <a:lstStyle/>
                <a:p>
                  <a:r>
                    <a:rPr lang="en-US">
                      <a:noFill/>
                    </a:rPr>
                    <a:t> </a:t>
                  </a:r>
                </a:p>
              </p:txBody>
            </p:sp>
          </mc:Fallback>
        </mc:AlternateContent>
      </p:grpSp>
      <p:grpSp>
        <p:nvGrpSpPr>
          <p:cNvPr id="3" name="Group 8"/>
          <p:cNvGrpSpPr>
            <a:grpSpLocks/>
          </p:cNvGrpSpPr>
          <p:nvPr/>
        </p:nvGrpSpPr>
        <p:grpSpPr bwMode="auto">
          <a:xfrm>
            <a:off x="412987" y="3786326"/>
            <a:ext cx="7165975" cy="792163"/>
            <a:chOff x="203" y="3430"/>
            <a:chExt cx="4514" cy="499"/>
          </a:xfrm>
        </p:grpSpPr>
        <p:grpSp>
          <p:nvGrpSpPr>
            <p:cNvPr id="4" name="Group 9"/>
            <p:cNvGrpSpPr>
              <a:grpSpLocks/>
            </p:cNvGrpSpPr>
            <p:nvPr/>
          </p:nvGrpSpPr>
          <p:grpSpPr bwMode="auto">
            <a:xfrm>
              <a:off x="1043" y="3430"/>
              <a:ext cx="3674" cy="499"/>
              <a:chOff x="1043" y="3430"/>
              <a:chExt cx="3674" cy="499"/>
            </a:xfrm>
          </p:grpSpPr>
          <p:sp>
            <p:nvSpPr>
              <p:cNvPr id="444426" name="Rectangle 10"/>
              <p:cNvSpPr>
                <a:spLocks noChangeArrowheads="1"/>
              </p:cNvSpPr>
              <p:nvPr/>
            </p:nvSpPr>
            <p:spPr bwMode="auto">
              <a:xfrm>
                <a:off x="1043" y="3430"/>
                <a:ext cx="3674" cy="49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latin typeface="+mn-lt"/>
                </a:endParaRPr>
              </a:p>
            </p:txBody>
          </p:sp>
          <mc:AlternateContent xmlns:mc="http://schemas.openxmlformats.org/markup-compatibility/2006">
            <mc:Choice xmlns:a14="http://schemas.microsoft.com/office/drawing/2010/main" Requires="a14">
              <p:sp>
                <p:nvSpPr>
                  <p:cNvPr id="444427" name="Object 11"/>
                  <p:cNvSpPr txBox="1"/>
                  <p:nvPr/>
                </p:nvSpPr>
                <p:spPr bwMode="auto">
                  <a:xfrm>
                    <a:off x="1236" y="3447"/>
                    <a:ext cx="3288" cy="464"/>
                  </a:xfrm>
                  <a:prstGeom prst="rect">
                    <a:avLst/>
                  </a:prstGeom>
                  <a:noFill/>
                </p:spPr>
                <p:txBody>
                  <a:bodyPr>
                    <a:normAutofit fontScale="85000" lnSpcReduction="10000"/>
                  </a:bodyPr>
                  <a:lstStyle/>
                  <a:p>
                    <a:pPr/>
                    <a14:m>
                      <m:oMathPara xmlns:m="http://schemas.openxmlformats.org/officeDocument/2006/math">
                        <m:oMathParaPr>
                          <m:jc m:val="left"/>
                        </m:oMathParaPr>
                        <m:oMath xmlns:m="http://schemas.openxmlformats.org/officeDocument/2006/math">
                          <m:r>
                            <m:rPr>
                              <m:nor/>
                            </m:rPr>
                            <a:rPr lang="en-US" i="0">
                              <a:solidFill>
                                <a:srgbClr val="000066"/>
                              </a:solidFill>
                              <a:latin typeface="Cambria Math" panose="02040503050406030204" pitchFamily="18" charset="0"/>
                            </a:rPr>
                            <m:t>If</m:t>
                          </m:r>
                          <m:r>
                            <m:rPr>
                              <m:nor/>
                            </m:rPr>
                            <a:rPr lang="en-US" i="0">
                              <a:solidFill>
                                <a:srgbClr val="000066"/>
                              </a:solidFill>
                              <a:latin typeface="Cambria Math" panose="02040503050406030204" pitchFamily="18" charset="0"/>
                            </a:rPr>
                            <m:t> </m:t>
                          </m:r>
                          <m:r>
                            <a:rPr lang="en-US" i="1">
                              <a:solidFill>
                                <a:srgbClr val="000066"/>
                              </a:solidFill>
                              <a:latin typeface="Cambria Math" panose="02040503050406030204" pitchFamily="18" charset="0"/>
                            </a:rPr>
                            <m:t>𝑦</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𝑓</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𝑔</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r>
                            <m:rPr>
                              <m:nor/>
                            </m:rPr>
                            <a:rPr lang="en-US" i="0">
                              <a:solidFill>
                                <a:srgbClr val="000066"/>
                              </a:solidFill>
                              <a:latin typeface="Cambria Math" panose="02040503050406030204" pitchFamily="18" charset="0"/>
                            </a:rPr>
                            <m:t>then</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𝑓</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𝑔</m:t>
                          </m:r>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m:t>
                          </m:r>
                        </m:oMath>
                      </m:oMathPara>
                    </a14:m>
                    <a:endParaRPr lang="en-US" dirty="0"/>
                  </a:p>
                </p:txBody>
              </p:sp>
            </mc:Choice>
            <mc:Fallback>
              <p:sp>
                <p:nvSpPr>
                  <p:cNvPr id="444427" name="Object 11"/>
                  <p:cNvSpPr txBox="1">
                    <a:spLocks noRot="1" noChangeAspect="1" noMove="1" noResize="1" noEditPoints="1" noAdjustHandles="1" noChangeArrowheads="1" noChangeShapeType="1" noTextEdit="1"/>
                  </p:cNvSpPr>
                  <p:nvPr/>
                </p:nvSpPr>
                <p:spPr bwMode="auto">
                  <a:xfrm>
                    <a:off x="1236" y="3447"/>
                    <a:ext cx="3288" cy="464"/>
                  </a:xfrm>
                  <a:prstGeom prst="rect">
                    <a:avLst/>
                  </a:prstGeom>
                  <a:blipFill>
                    <a:blip r:embed="rId4"/>
                    <a:stretch>
                      <a:fillRect/>
                    </a:stretch>
                  </a:blipFill>
                </p:spPr>
                <p:txBody>
                  <a:bodyPr/>
                  <a:lstStyle/>
                  <a:p>
                    <a:r>
                      <a:rPr lang="en-US">
                        <a:noFill/>
                      </a:rPr>
                      <a:t> </a:t>
                    </a:r>
                  </a:p>
                </p:txBody>
              </p:sp>
            </mc:Fallback>
          </mc:AlternateContent>
        </p:grpSp>
        <p:sp>
          <p:nvSpPr>
            <p:cNvPr id="444428" name="Text Box 12"/>
            <p:cNvSpPr txBox="1">
              <a:spLocks noChangeArrowheads="1"/>
            </p:cNvSpPr>
            <p:nvPr/>
          </p:nvSpPr>
          <p:spPr bwMode="auto">
            <a:xfrm>
              <a:off x="203" y="3547"/>
              <a:ext cx="565" cy="291"/>
            </a:xfrm>
            <a:prstGeom prst="rect">
              <a:avLst/>
            </a:prstGeom>
            <a:noFill/>
            <a:ln w="9525">
              <a:noFill/>
              <a:miter lim="800000"/>
              <a:headEnd/>
              <a:tailEnd/>
            </a:ln>
            <a:effectLst/>
          </p:spPr>
          <p:txBody>
            <a:bodyPr wrap="none">
              <a:spAutoFit/>
            </a:bodyPr>
            <a:lstStyle/>
            <a:p>
              <a:r>
                <a:rPr lang="en-GB" sz="2400" dirty="0">
                  <a:solidFill>
                    <a:srgbClr val="010066"/>
                  </a:solidFill>
                  <a:latin typeface="+mn-lt"/>
                </a:rPr>
                <a:t>Also:</a:t>
              </a:r>
            </a:p>
          </p:txBody>
        </p:sp>
      </p:grpSp>
      <p:grpSp>
        <p:nvGrpSpPr>
          <p:cNvPr id="5" name="Group 13"/>
          <p:cNvGrpSpPr>
            <a:grpSpLocks/>
          </p:cNvGrpSpPr>
          <p:nvPr/>
        </p:nvGrpSpPr>
        <p:grpSpPr bwMode="auto">
          <a:xfrm>
            <a:off x="2699544" y="1513779"/>
            <a:ext cx="3671887" cy="792162"/>
            <a:chOff x="1701" y="2659"/>
            <a:chExt cx="2313" cy="499"/>
          </a:xfrm>
        </p:grpSpPr>
        <p:sp>
          <p:nvSpPr>
            <p:cNvPr id="444430" name="Rectangle 14"/>
            <p:cNvSpPr>
              <a:spLocks noChangeArrowheads="1"/>
            </p:cNvSpPr>
            <p:nvPr/>
          </p:nvSpPr>
          <p:spPr bwMode="auto">
            <a:xfrm>
              <a:off x="1701" y="2659"/>
              <a:ext cx="2313" cy="49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mc:AlternateContent xmlns:mc="http://schemas.openxmlformats.org/markup-compatibility/2006">
          <mc:Choice xmlns:a14="http://schemas.microsoft.com/office/drawing/2010/main" Requires="a14">
            <p:sp>
              <p:nvSpPr>
                <p:cNvPr id="444431" name="Object 15"/>
                <p:cNvSpPr txBox="1"/>
                <p:nvPr/>
              </p:nvSpPr>
              <p:spPr bwMode="auto">
                <a:xfrm>
                  <a:off x="1906" y="2677"/>
                  <a:ext cx="1904" cy="464"/>
                </a:xfrm>
                <a:prstGeom prst="rect">
                  <a:avLst/>
                </a:prstGeom>
                <a:noFill/>
              </p:spPr>
              <p:txBody>
                <a:bodyPr>
                  <a:normAutofit fontScale="77500" lnSpcReduction="20000"/>
                </a:bodyPr>
                <a:lstStyle/>
                <a:p>
                  <a:pPr/>
                  <a14:m>
                    <m:oMathPara xmlns:m="http://schemas.openxmlformats.org/officeDocument/2006/math">
                      <m:oMathParaPr>
                        <m:jc m:val="left"/>
                      </m:oMathParaPr>
                      <m:oMath xmlns:m="http://schemas.openxmlformats.org/officeDocument/2006/math">
                        <m:r>
                          <m:rPr>
                            <m:sty m:val="p"/>
                          </m:rPr>
                          <a:rPr lang="en-US" i="1">
                            <a:solidFill>
                              <a:srgbClr val="000066"/>
                            </a:solidFill>
                            <a:latin typeface="Cambria Math" panose="02040503050406030204" pitchFamily="18" charset="0"/>
                          </a:rPr>
                          <m:t>If</m:t>
                        </m:r>
                        <m:r>
                          <a:rPr lang="en-US" i="1">
                            <a:solidFill>
                              <a:srgbClr val="000066"/>
                            </a:solidFill>
                            <a:latin typeface="Cambria Math" panose="02040503050406030204" pitchFamily="18" charset="0"/>
                          </a:rPr>
                          <m:t> </m:t>
                        </m:r>
                        <m:r>
                          <a:rPr lang="en-US" i="1">
                            <a:solidFill>
                              <a:srgbClr val="000066"/>
                            </a:solidFill>
                            <a:latin typeface="Cambria Math" panose="02040503050406030204" pitchFamily="18" charset="0"/>
                          </a:rPr>
                          <m:t>𝑦</m:t>
                        </m:r>
                        <m:r>
                          <a:rPr lang="en-US" i="1">
                            <a:solidFill>
                              <a:srgbClr val="000066"/>
                            </a:solidFill>
                            <a:latin typeface="Cambria Math" panose="02040503050406030204" pitchFamily="18" charset="0"/>
                          </a:rPr>
                          <m:t>=</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𝑛</m:t>
                            </m:r>
                          </m:sup>
                        </m:sSup>
                        <m:r>
                          <a:rPr lang="en-US" i="1">
                            <a:solidFill>
                              <a:srgbClr val="000066"/>
                            </a:solidFill>
                            <a:latin typeface="Cambria Math" panose="02040503050406030204" pitchFamily="18" charset="0"/>
                          </a:rPr>
                          <m:t> </m:t>
                        </m:r>
                        <m:r>
                          <m:rPr>
                            <m:sty m:val="p"/>
                          </m:rPr>
                          <a:rPr lang="en-US" i="1">
                            <a:solidFill>
                              <a:srgbClr val="000066"/>
                            </a:solidFill>
                            <a:latin typeface="Cambria Math" panose="02040503050406030204" pitchFamily="18" charset="0"/>
                          </a:rPr>
                          <m:t>then</m:t>
                        </m:r>
                        <m:r>
                          <a:rPr lang="en-US" i="1">
                            <a:solidFill>
                              <a:srgbClr val="000066"/>
                            </a:solidFill>
                            <a:latin typeface="Cambria Math" panose="02040503050406030204" pitchFamily="18" charset="0"/>
                          </a:rPr>
                          <m:t> </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r>
                          <a:rPr lang="en-US" i="1">
                            <a:solidFill>
                              <a:srgbClr val="000066"/>
                            </a:solidFill>
                            <a:latin typeface="Cambria Math" panose="02040503050406030204" pitchFamily="18" charset="0"/>
                          </a:rPr>
                          <m:t>𝑛</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𝑛</m:t>
                            </m:r>
                            <m:r>
                              <a:rPr lang="en-US" i="1">
                                <a:solidFill>
                                  <a:srgbClr val="000066"/>
                                </a:solidFill>
                                <a:latin typeface="Cambria Math" panose="02040503050406030204" pitchFamily="18" charset="0"/>
                              </a:rPr>
                              <m:t>−1</m:t>
                            </m:r>
                          </m:sup>
                        </m:sSup>
                      </m:oMath>
                    </m:oMathPara>
                  </a14:m>
                  <a:endParaRPr lang="en-US"/>
                </a:p>
              </p:txBody>
            </p:sp>
          </mc:Choice>
          <mc:Fallback>
            <p:sp>
              <p:nvSpPr>
                <p:cNvPr id="444431" name="Object 15"/>
                <p:cNvSpPr txBox="1">
                  <a:spLocks noRot="1" noChangeAspect="1" noMove="1" noResize="1" noEditPoints="1" noAdjustHandles="1" noChangeArrowheads="1" noChangeShapeType="1" noTextEdit="1"/>
                </p:cNvSpPr>
                <p:nvPr/>
              </p:nvSpPr>
              <p:spPr bwMode="auto">
                <a:xfrm>
                  <a:off x="1906" y="2677"/>
                  <a:ext cx="1904" cy="464"/>
                </a:xfrm>
                <a:prstGeom prst="rect">
                  <a:avLst/>
                </a:prstGeom>
                <a:blipFill>
                  <a:blip r:embed="rId5"/>
                  <a:stretch>
                    <a:fillRect/>
                  </a:stretch>
                </a:blipFill>
              </p:spPr>
              <p:txBody>
                <a:bodyPr/>
                <a:lstStyle/>
                <a:p>
                  <a:r>
                    <a:rPr lang="en-US">
                      <a:noFill/>
                    </a:rPr>
                    <a:t> </a:t>
                  </a:r>
                </a:p>
              </p:txBody>
            </p:sp>
          </mc:Fallback>
        </mc:AlternateContent>
      </p:grpSp>
      <p:sp>
        <p:nvSpPr>
          <p:cNvPr id="16" name="Rectangle 15">
            <a:hlinkClick r:id="rId6"/>
            <a:extLst>
              <a:ext uri="{FF2B5EF4-FFF2-40B4-BE49-F238E27FC236}">
                <a16:creationId xmlns:a16="http://schemas.microsoft.com/office/drawing/2014/main" id="{E36CE1C7-AEF8-42B7-9F49-DE982EF87A72}"/>
              </a:ext>
            </a:extLst>
          </p:cNvPr>
          <p:cNvSpPr/>
          <p:nvPr/>
        </p:nvSpPr>
        <p:spPr>
          <a:xfrm>
            <a:off x="8016955" y="6028912"/>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hlinkClick r:id="rId6"/>
            <a:extLst>
              <a:ext uri="{FF2B5EF4-FFF2-40B4-BE49-F238E27FC236}">
                <a16:creationId xmlns:a16="http://schemas.microsoft.com/office/drawing/2014/main" id="{BCCC9727-E437-4FB9-ADC8-2ACE774A56FC}"/>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14">
            <a:extLst>
              <a:ext uri="{FF2B5EF4-FFF2-40B4-BE49-F238E27FC236}">
                <a16:creationId xmlns:a16="http://schemas.microsoft.com/office/drawing/2014/main" id="{B7120F68-E22E-4903-A89D-A71075184DDC}"/>
              </a:ext>
            </a:extLst>
          </p:cNvPr>
          <p:cNvSpPr>
            <a:spLocks noChangeArrowheads="1"/>
          </p:cNvSpPr>
          <p:nvPr/>
        </p:nvSpPr>
        <p:spPr bwMode="auto">
          <a:xfrm>
            <a:off x="199951" y="5256826"/>
            <a:ext cx="3841426" cy="884313"/>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9C36973F-CE05-B2D2-E6C6-F36334510CDA}"/>
                  </a:ext>
                </a:extLst>
              </p:cNvPr>
              <p:cNvSpPr txBox="1"/>
              <p:nvPr/>
            </p:nvSpPr>
            <p:spPr>
              <a:xfrm>
                <a:off x="193359" y="5241944"/>
                <a:ext cx="4234625" cy="830997"/>
              </a:xfrm>
              <a:prstGeom prst="rect">
                <a:avLst/>
              </a:prstGeom>
              <a:noFill/>
            </p:spPr>
            <p:txBody>
              <a:bodyPr wrap="square" rtlCol="0">
                <a:spAutoFit/>
              </a:bodyPr>
              <a:lstStyle/>
              <a:p>
                <a:r>
                  <a:rPr lang="en-US" dirty="0">
                    <a:solidFill>
                      <a:srgbClr val="010066"/>
                    </a:solidFill>
                    <a:latin typeface="Calibri" panose="020F0502020204030204" pitchFamily="34" charset="0"/>
                    <a:cs typeface="Calibri" panose="020F0502020204030204" pitchFamily="34" charset="0"/>
                  </a:rPr>
                  <a:t>If</a:t>
                </a:r>
                <a:r>
                  <a:rPr lang="en-US" sz="2400" dirty="0">
                    <a:latin typeface="Times New Roman" panose="02020603050405020304" pitchFamily="18" charset="0"/>
                    <a:cs typeface="Times New Roman" panose="02020603050405020304" pitchFamily="18" charset="0"/>
                  </a:rPr>
                  <a:t> </a:t>
                </a:r>
                <a:r>
                  <a:rPr lang="en-US" sz="2400" i="1" dirty="0">
                    <a:solidFill>
                      <a:srgbClr val="FF6600"/>
                    </a:solidFill>
                    <a:latin typeface="Times New Roman" panose="02020603050405020304" pitchFamily="18" charset="0"/>
                    <a:cs typeface="Times New Roman" panose="02020603050405020304" pitchFamily="18" charset="0"/>
                  </a:rPr>
                  <a:t>f</a:t>
                </a:r>
                <a:r>
                  <a:rPr lang="en-US" sz="2400" dirty="0">
                    <a:solidFill>
                      <a:srgbClr val="FF6600"/>
                    </a:solidFill>
                    <a:latin typeface="Times New Roman" panose="02020603050405020304" pitchFamily="18" charset="0"/>
                    <a:cs typeface="Times New Roman" panose="02020603050405020304" pitchFamily="18" charset="0"/>
                  </a:rPr>
                  <a:t>(</a:t>
                </a:r>
                <a:r>
                  <a:rPr lang="en-US" sz="2400" i="1" dirty="0">
                    <a:solidFill>
                      <a:srgbClr val="FF6600"/>
                    </a:solidFill>
                    <a:latin typeface="Times New Roman" panose="02020603050405020304" pitchFamily="18" charset="0"/>
                    <a:cs typeface="Times New Roman" panose="02020603050405020304" pitchFamily="18" charset="0"/>
                  </a:rPr>
                  <a:t>x</a:t>
                </a:r>
                <a:r>
                  <a:rPr lang="en-US" sz="2400" dirty="0">
                    <a:solidFill>
                      <a:srgbClr val="FF6600"/>
                    </a:solidFill>
                    <a:latin typeface="Times New Roman" panose="02020603050405020304" pitchFamily="18" charset="0"/>
                    <a:cs typeface="Times New Roman" panose="02020603050405020304" pitchFamily="18" charset="0"/>
                  </a:rPr>
                  <a:t>) = </a:t>
                </a:r>
                <a:r>
                  <a:rPr lang="en-US" sz="2400" i="1" dirty="0">
                    <a:solidFill>
                      <a:srgbClr val="FF6600"/>
                    </a:solidFill>
                    <a:latin typeface="Times New Roman" panose="02020603050405020304" pitchFamily="18" charset="0"/>
                    <a:cs typeface="Times New Roman" panose="02020603050405020304" pitchFamily="18" charset="0"/>
                  </a:rPr>
                  <a:t>u</a:t>
                </a:r>
                <a:r>
                  <a:rPr lang="en-US" sz="2400" dirty="0">
                    <a:solidFill>
                      <a:srgbClr val="FF6600"/>
                    </a:solidFill>
                    <a:latin typeface="Times New Roman" panose="02020603050405020304" pitchFamily="18" charset="0"/>
                    <a:cs typeface="Times New Roman" panose="02020603050405020304" pitchFamily="18" charset="0"/>
                  </a:rPr>
                  <a:t>(</a:t>
                </a:r>
                <a:r>
                  <a:rPr lang="en-US" sz="2400" i="1" dirty="0">
                    <a:solidFill>
                      <a:srgbClr val="FF6600"/>
                    </a:solidFill>
                    <a:latin typeface="Times New Roman" panose="02020603050405020304" pitchFamily="18" charset="0"/>
                    <a:cs typeface="Times New Roman" panose="02020603050405020304" pitchFamily="18" charset="0"/>
                  </a:rPr>
                  <a:t>x</a:t>
                </a:r>
                <a:r>
                  <a:rPr lang="en-US" sz="2400" dirty="0">
                    <a:solidFill>
                      <a:srgbClr val="FF6600"/>
                    </a:solidFill>
                    <a:latin typeface="Times New Roman" panose="02020603050405020304" pitchFamily="18" charset="0"/>
                    <a:cs typeface="Times New Roman" panose="02020603050405020304" pitchFamily="18" charset="0"/>
                  </a:rPr>
                  <a:t>) </a:t>
                </a:r>
                <a:r>
                  <a:rPr lang="en-US" sz="2400" i="1" dirty="0">
                    <a:solidFill>
                      <a:srgbClr val="FF6600"/>
                    </a:solidFill>
                    <a:latin typeface="Times New Roman" panose="02020603050405020304" pitchFamily="18" charset="0"/>
                    <a:cs typeface="Times New Roman" panose="02020603050405020304" pitchFamily="18" charset="0"/>
                  </a:rPr>
                  <a:t>v</a:t>
                </a:r>
                <a:r>
                  <a:rPr lang="en-US" sz="2400" dirty="0">
                    <a:solidFill>
                      <a:srgbClr val="FF6600"/>
                    </a:solidFill>
                    <a:latin typeface="Times New Roman" panose="02020603050405020304" pitchFamily="18" charset="0"/>
                    <a:cs typeface="Times New Roman" panose="02020603050405020304" pitchFamily="18" charset="0"/>
                  </a:rPr>
                  <a:t>(</a:t>
                </a:r>
                <a:r>
                  <a:rPr lang="en-US" sz="2400" i="1" dirty="0">
                    <a:solidFill>
                      <a:srgbClr val="FF6600"/>
                    </a:solidFill>
                    <a:latin typeface="Times New Roman" panose="02020603050405020304" pitchFamily="18" charset="0"/>
                    <a:cs typeface="Times New Roman" panose="02020603050405020304" pitchFamily="18" charset="0"/>
                  </a:rPr>
                  <a:t>x</a:t>
                </a:r>
                <a:r>
                  <a:rPr lang="en-US" sz="2400" dirty="0">
                    <a:solidFill>
                      <a:srgbClr val="FF6600"/>
                    </a:solidFill>
                    <a:latin typeface="Times New Roman" panose="02020603050405020304" pitchFamily="18" charset="0"/>
                    <a:cs typeface="Times New Roman" panose="02020603050405020304" pitchFamily="18" charset="0"/>
                  </a:rPr>
                  <a:t>), </a:t>
                </a:r>
                <a:r>
                  <a:rPr lang="en-US" dirty="0">
                    <a:solidFill>
                      <a:srgbClr val="010066"/>
                    </a:solidFill>
                    <a:latin typeface="Calibri" panose="020F0502020204030204" pitchFamily="34" charset="0"/>
                    <a:cs typeface="Calibri" panose="020F0502020204030204" pitchFamily="34" charset="0"/>
                  </a:rPr>
                  <a:t>then</a:t>
                </a:r>
                <a:r>
                  <a:rPr lang="en-US" sz="2400" dirty="0">
                    <a:solidFill>
                      <a:srgbClr val="010066"/>
                    </a:solidFill>
                    <a:latin typeface="Times New Roman" panose="02020603050405020304" pitchFamily="18" charset="0"/>
                    <a:cs typeface="Times New Roman" panose="02020603050405020304" pitchFamily="18" charset="0"/>
                  </a:rPr>
                  <a:t>   </a:t>
                </a:r>
              </a:p>
              <a:p>
                <a:r>
                  <a:rPr lang="en-US" sz="2400" dirty="0">
                    <a:solidFill>
                      <a:srgbClr val="010066"/>
                    </a:solidFill>
                    <a:latin typeface="Times New Roman" panose="02020603050405020304" pitchFamily="18" charset="0"/>
                    <a:cs typeface="Times New Roman" panose="02020603050405020304" pitchFamily="18" charset="0"/>
                  </a:rPr>
                  <a:t>  </a:t>
                </a:r>
                <a:r>
                  <a:rPr lang="en-US" sz="2400" i="1" dirty="0">
                    <a:solidFill>
                      <a:srgbClr val="FF6600"/>
                    </a:solidFill>
                    <a:latin typeface="Times New Roman" panose="02020603050405020304" pitchFamily="18" charset="0"/>
                    <a:cs typeface="Times New Roman" panose="02020603050405020304" pitchFamily="18" charset="0"/>
                  </a:rPr>
                  <a:t>f</a:t>
                </a:r>
                <a14:m>
                  <m:oMath xmlns:m="http://schemas.openxmlformats.org/officeDocument/2006/math">
                    <m:r>
                      <a:rPr lang="en-US" b="0" i="1" smtClean="0">
                        <a:solidFill>
                          <a:srgbClr val="FF6600"/>
                        </a:solidFill>
                        <a:latin typeface="Cambria Math" panose="02040503050406030204" pitchFamily="18" charset="0"/>
                      </a:rPr>
                      <m:t> </m:t>
                    </m:r>
                    <m:r>
                      <a:rPr lang="en-US" i="1">
                        <a:solidFill>
                          <a:srgbClr val="FF6600"/>
                        </a:solidFill>
                        <a:latin typeface="Cambria Math" panose="02040503050406030204" pitchFamily="18" charset="0"/>
                      </a:rPr>
                      <m:t>′</m:t>
                    </m:r>
                  </m:oMath>
                </a14:m>
                <a:r>
                  <a:rPr lang="en-US" sz="2400" dirty="0">
                    <a:solidFill>
                      <a:srgbClr val="FF6600"/>
                    </a:solidFill>
                    <a:latin typeface="Times New Roman" panose="02020603050405020304" pitchFamily="18" charset="0"/>
                    <a:cs typeface="Times New Roman" panose="02020603050405020304" pitchFamily="18" charset="0"/>
                  </a:rPr>
                  <a:t>(</a:t>
                </a:r>
                <a:r>
                  <a:rPr lang="en-US" sz="2400" i="1" dirty="0">
                    <a:solidFill>
                      <a:srgbClr val="FF6600"/>
                    </a:solidFill>
                    <a:latin typeface="Times New Roman" panose="02020603050405020304" pitchFamily="18" charset="0"/>
                    <a:cs typeface="Times New Roman" panose="02020603050405020304" pitchFamily="18" charset="0"/>
                  </a:rPr>
                  <a:t>x</a:t>
                </a:r>
                <a:r>
                  <a:rPr lang="en-US" sz="2400" dirty="0">
                    <a:solidFill>
                      <a:srgbClr val="FF6600"/>
                    </a:solidFill>
                    <a:latin typeface="Times New Roman" panose="02020603050405020304" pitchFamily="18" charset="0"/>
                    <a:cs typeface="Times New Roman" panose="02020603050405020304" pitchFamily="18" charset="0"/>
                  </a:rPr>
                  <a:t>) = </a:t>
                </a:r>
                <a:r>
                  <a:rPr lang="en-GB" i="1" dirty="0">
                    <a:solidFill>
                      <a:srgbClr val="FF6600"/>
                    </a:solidFill>
                    <a:cs typeface="Times New Roman" panose="02020603050405020304" pitchFamily="18" charset="0"/>
                  </a:rPr>
                  <a:t>u</a:t>
                </a:r>
                <a:r>
                  <a:rPr lang="en-GB" dirty="0">
                    <a:solidFill>
                      <a:srgbClr val="FF6600"/>
                    </a:solidFill>
                  </a:rPr>
                  <a:t>(</a:t>
                </a:r>
                <a:r>
                  <a:rPr lang="en-GB" i="1" dirty="0">
                    <a:solidFill>
                      <a:srgbClr val="FF6600"/>
                    </a:solidFill>
                    <a:cs typeface="Times New Roman" panose="02020603050405020304" pitchFamily="18" charset="0"/>
                  </a:rPr>
                  <a:t>x</a:t>
                </a:r>
                <a:r>
                  <a:rPr lang="en-GB" dirty="0">
                    <a:solidFill>
                      <a:srgbClr val="FF6600"/>
                    </a:solidFill>
                  </a:rPr>
                  <a:t>)</a:t>
                </a:r>
                <a:r>
                  <a:rPr lang="en-US" i="1" dirty="0">
                    <a:solidFill>
                      <a:srgbClr val="FF6600"/>
                    </a:solidFill>
                    <a:cs typeface="Times New Roman" panose="02020603050405020304" pitchFamily="18" charset="0"/>
                  </a:rPr>
                  <a:t>v</a:t>
                </a:r>
                <a14:m>
                  <m:oMath xmlns:m="http://schemas.openxmlformats.org/officeDocument/2006/math">
                    <m:r>
                      <a:rPr lang="en-US" i="1">
                        <a:solidFill>
                          <a:srgbClr val="FF6600"/>
                        </a:solidFill>
                        <a:latin typeface="Cambria Math" panose="02040503050406030204" pitchFamily="18" charset="0"/>
                      </a:rPr>
                      <m:t>′ </m:t>
                    </m:r>
                  </m:oMath>
                </a14:m>
                <a:r>
                  <a:rPr lang="en-US" dirty="0">
                    <a:solidFill>
                      <a:srgbClr val="FF6600"/>
                    </a:solidFill>
                    <a:cs typeface="Times New Roman" panose="02020603050405020304" pitchFamily="18" charset="0"/>
                  </a:rPr>
                  <a:t>(</a:t>
                </a:r>
                <a:r>
                  <a:rPr lang="en-US" i="1" dirty="0">
                    <a:solidFill>
                      <a:srgbClr val="FF6600"/>
                    </a:solidFill>
                    <a:cs typeface="Times New Roman" panose="02020603050405020304" pitchFamily="18" charset="0"/>
                  </a:rPr>
                  <a:t>x</a:t>
                </a:r>
                <a:r>
                  <a:rPr lang="en-US" dirty="0">
                    <a:solidFill>
                      <a:srgbClr val="FF6600"/>
                    </a:solidFill>
                    <a:cs typeface="Times New Roman" panose="02020603050405020304" pitchFamily="18" charset="0"/>
                  </a:rPr>
                  <a:t>) + </a:t>
                </a:r>
                <a:r>
                  <a:rPr lang="en-GB" i="1" dirty="0">
                    <a:solidFill>
                      <a:srgbClr val="FF6600"/>
                    </a:solidFill>
                    <a:cs typeface="Times New Roman" panose="02020603050405020304" pitchFamily="18" charset="0"/>
                  </a:rPr>
                  <a:t>v</a:t>
                </a:r>
                <a:r>
                  <a:rPr lang="en-GB" dirty="0">
                    <a:solidFill>
                      <a:srgbClr val="FF6600"/>
                    </a:solidFill>
                  </a:rPr>
                  <a:t>(</a:t>
                </a:r>
                <a:r>
                  <a:rPr lang="en-GB" i="1" dirty="0">
                    <a:solidFill>
                      <a:srgbClr val="FF6600"/>
                    </a:solidFill>
                    <a:cs typeface="Times New Roman" panose="02020603050405020304" pitchFamily="18" charset="0"/>
                  </a:rPr>
                  <a:t>x</a:t>
                </a:r>
                <a:r>
                  <a:rPr lang="en-GB" dirty="0">
                    <a:solidFill>
                      <a:srgbClr val="FF6600"/>
                    </a:solidFill>
                  </a:rPr>
                  <a:t>)</a:t>
                </a:r>
                <a:r>
                  <a:rPr lang="en-US" sz="2400" i="1" dirty="0">
                    <a:solidFill>
                      <a:srgbClr val="FF6600"/>
                    </a:solidFill>
                    <a:latin typeface="Times New Roman" panose="02020603050405020304" pitchFamily="18" charset="0"/>
                    <a:cs typeface="Times New Roman" panose="02020603050405020304" pitchFamily="18" charset="0"/>
                  </a:rPr>
                  <a:t>u</a:t>
                </a:r>
                <a14:m>
                  <m:oMath xmlns:m="http://schemas.openxmlformats.org/officeDocument/2006/math">
                    <m:r>
                      <a:rPr lang="en-US" b="0" i="1" smtClean="0">
                        <a:solidFill>
                          <a:srgbClr val="FF6600"/>
                        </a:solidFill>
                        <a:latin typeface="Cambria Math" panose="02040503050406030204" pitchFamily="18" charset="0"/>
                      </a:rPr>
                      <m:t> </m:t>
                    </m:r>
                    <m:r>
                      <a:rPr lang="en-US" i="1">
                        <a:solidFill>
                          <a:srgbClr val="FF6600"/>
                        </a:solidFill>
                        <a:latin typeface="Cambria Math" panose="02040503050406030204" pitchFamily="18" charset="0"/>
                      </a:rPr>
                      <m:t>′</m:t>
                    </m:r>
                  </m:oMath>
                </a14:m>
                <a:r>
                  <a:rPr lang="en-US" sz="2400" dirty="0">
                    <a:solidFill>
                      <a:srgbClr val="FF6600"/>
                    </a:solidFill>
                    <a:latin typeface="Times New Roman" panose="02020603050405020304" pitchFamily="18" charset="0"/>
                    <a:cs typeface="Times New Roman" panose="02020603050405020304" pitchFamily="18" charset="0"/>
                  </a:rPr>
                  <a:t>(</a:t>
                </a:r>
                <a:r>
                  <a:rPr lang="en-US" sz="2400" i="1" dirty="0">
                    <a:solidFill>
                      <a:srgbClr val="FF6600"/>
                    </a:solidFill>
                    <a:latin typeface="Times New Roman" panose="02020603050405020304" pitchFamily="18" charset="0"/>
                    <a:cs typeface="Times New Roman" panose="02020603050405020304" pitchFamily="18" charset="0"/>
                  </a:rPr>
                  <a:t>x</a:t>
                </a:r>
                <a:r>
                  <a:rPr lang="en-US" sz="2400" dirty="0">
                    <a:solidFill>
                      <a:srgbClr val="FF6600"/>
                    </a:solidFill>
                    <a:latin typeface="Times New Roman" panose="02020603050405020304" pitchFamily="18" charset="0"/>
                    <a:cs typeface="Times New Roman" panose="02020603050405020304" pitchFamily="18" charset="0"/>
                  </a:rPr>
                  <a:t>) </a:t>
                </a:r>
                <a:endParaRPr lang="en-GB" sz="2400" dirty="0">
                  <a:solidFill>
                    <a:srgbClr val="FF6600"/>
                  </a:solidFill>
                  <a:latin typeface="Times New Roman" panose="02020603050405020304" pitchFamily="18" charset="0"/>
                  <a:cs typeface="Times New Roman" panose="02020603050405020304" pitchFamily="18" charset="0"/>
                </a:endParaRPr>
              </a:p>
            </p:txBody>
          </p:sp>
        </mc:Choice>
        <mc:Fallback>
          <p:sp>
            <p:nvSpPr>
              <p:cNvPr id="7" name="TextBox 6">
                <a:extLst>
                  <a:ext uri="{FF2B5EF4-FFF2-40B4-BE49-F238E27FC236}">
                    <a16:creationId xmlns:a16="http://schemas.microsoft.com/office/drawing/2014/main" id="{9C36973F-CE05-B2D2-E6C6-F36334510CDA}"/>
                  </a:ext>
                </a:extLst>
              </p:cNvPr>
              <p:cNvSpPr txBox="1">
                <a:spLocks noRot="1" noChangeAspect="1" noMove="1" noResize="1" noEditPoints="1" noAdjustHandles="1" noChangeArrowheads="1" noChangeShapeType="1" noTextEdit="1"/>
              </p:cNvSpPr>
              <p:nvPr/>
            </p:nvSpPr>
            <p:spPr>
              <a:xfrm>
                <a:off x="193359" y="5241944"/>
                <a:ext cx="4234625" cy="830997"/>
              </a:xfrm>
              <a:prstGeom prst="rect">
                <a:avLst/>
              </a:prstGeom>
              <a:blipFill>
                <a:blip r:embed="rId7"/>
                <a:stretch>
                  <a:fillRect l="-2305" t="-6618" b="-16176"/>
                </a:stretch>
              </a:blipFill>
            </p:spPr>
            <p:txBody>
              <a:bodyPr/>
              <a:lstStyle/>
              <a:p>
                <a:r>
                  <a:rPr lang="en-US">
                    <a:noFill/>
                  </a:rPr>
                  <a:t> </a:t>
                </a:r>
              </a:p>
            </p:txBody>
          </p:sp>
        </mc:Fallback>
      </mc:AlternateContent>
      <p:sp>
        <p:nvSpPr>
          <p:cNvPr id="8" name="Rectangle 14">
            <a:extLst>
              <a:ext uri="{FF2B5EF4-FFF2-40B4-BE49-F238E27FC236}">
                <a16:creationId xmlns:a16="http://schemas.microsoft.com/office/drawing/2014/main" id="{61853EE7-C9E0-8908-3E79-B8B2C33E2691}"/>
              </a:ext>
            </a:extLst>
          </p:cNvPr>
          <p:cNvSpPr>
            <a:spLocks noChangeArrowheads="1"/>
          </p:cNvSpPr>
          <p:nvPr/>
        </p:nvSpPr>
        <p:spPr bwMode="auto">
          <a:xfrm>
            <a:off x="4162899" y="5237036"/>
            <a:ext cx="3841426" cy="1430377"/>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EFA4DC48-0A4F-3512-BA2B-CAE056CE55FE}"/>
                  </a:ext>
                </a:extLst>
              </p:cNvPr>
              <p:cNvSpPr txBox="1"/>
              <p:nvPr/>
            </p:nvSpPr>
            <p:spPr>
              <a:xfrm>
                <a:off x="4139952" y="5229200"/>
                <a:ext cx="4234625" cy="1438214"/>
              </a:xfrm>
              <a:prstGeom prst="rect">
                <a:avLst/>
              </a:prstGeom>
              <a:noFill/>
            </p:spPr>
            <p:txBody>
              <a:bodyPr wrap="square" rtlCol="0">
                <a:spAutoFit/>
              </a:bodyPr>
              <a:lstStyle/>
              <a:p>
                <a:r>
                  <a:rPr lang="en-US" dirty="0">
                    <a:solidFill>
                      <a:srgbClr val="010066"/>
                    </a:solidFill>
                    <a:latin typeface="Calibri" panose="020F0502020204030204" pitchFamily="34" charset="0"/>
                    <a:cs typeface="Calibri" panose="020F0502020204030204" pitchFamily="34" charset="0"/>
                  </a:rPr>
                  <a:t>If</a:t>
                </a:r>
                <a:r>
                  <a:rPr lang="en-US" sz="2400" dirty="0">
                    <a:latin typeface="Times New Roman" panose="02020603050405020304" pitchFamily="18" charset="0"/>
                    <a:cs typeface="Times New Roman" panose="02020603050405020304" pitchFamily="18" charset="0"/>
                  </a:rPr>
                  <a:t> </a:t>
                </a:r>
                <a:r>
                  <a:rPr lang="en-US" sz="2400" i="1" dirty="0">
                    <a:solidFill>
                      <a:srgbClr val="FF6600"/>
                    </a:solidFill>
                    <a:latin typeface="Times New Roman" panose="02020603050405020304" pitchFamily="18" charset="0"/>
                    <a:cs typeface="Times New Roman" panose="02020603050405020304" pitchFamily="18" charset="0"/>
                  </a:rPr>
                  <a:t>f</a:t>
                </a:r>
                <a:r>
                  <a:rPr lang="en-US" sz="2400" dirty="0">
                    <a:solidFill>
                      <a:srgbClr val="FF6600"/>
                    </a:solidFill>
                    <a:latin typeface="Times New Roman" panose="02020603050405020304" pitchFamily="18" charset="0"/>
                    <a:cs typeface="Times New Roman" panose="02020603050405020304" pitchFamily="18" charset="0"/>
                  </a:rPr>
                  <a:t>(</a:t>
                </a:r>
                <a:r>
                  <a:rPr lang="en-US" sz="2400" i="1" dirty="0">
                    <a:solidFill>
                      <a:srgbClr val="FF6600"/>
                    </a:solidFill>
                    <a:latin typeface="Times New Roman" panose="02020603050405020304" pitchFamily="18" charset="0"/>
                    <a:cs typeface="Times New Roman" panose="02020603050405020304" pitchFamily="18" charset="0"/>
                  </a:rPr>
                  <a:t>x</a:t>
                </a:r>
                <a:r>
                  <a:rPr lang="en-US" sz="2400" dirty="0">
                    <a:solidFill>
                      <a:srgbClr val="FF66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GB" i="1" dirty="0">
                            <a:solidFill>
                              <a:srgbClr val="FF6600"/>
                            </a:solidFill>
                            <a:latin typeface="Cambria Math" panose="02040503050406030204" pitchFamily="18" charset="0"/>
                            <a:cs typeface="Times New Roman" panose="02020603050405020304" pitchFamily="18" charset="0"/>
                          </a:rPr>
                        </m:ctrlPr>
                      </m:fPr>
                      <m:num>
                        <m:r>
                          <a:rPr lang="en-US" b="0" i="1" dirty="0" smtClean="0">
                            <a:solidFill>
                              <a:srgbClr val="FF6600"/>
                            </a:solidFill>
                            <a:latin typeface="Cambria Math" panose="02040503050406030204" pitchFamily="18" charset="0"/>
                            <a:cs typeface="Times New Roman" panose="02020603050405020304" pitchFamily="18" charset="0"/>
                          </a:rPr>
                          <m:t>𝑢</m:t>
                        </m:r>
                        <m:r>
                          <a:rPr lang="en-GB" i="1" dirty="0">
                            <a:solidFill>
                              <a:srgbClr val="FF6600"/>
                            </a:solidFill>
                            <a:latin typeface="Cambria Math" panose="02040503050406030204" pitchFamily="18" charset="0"/>
                          </a:rPr>
                          <m:t>(</m:t>
                        </m:r>
                        <m:r>
                          <a:rPr lang="en-GB" i="1" dirty="0">
                            <a:solidFill>
                              <a:srgbClr val="FF6600"/>
                            </a:solidFill>
                            <a:latin typeface="Cambria Math" panose="02040503050406030204" pitchFamily="18" charset="0"/>
                            <a:cs typeface="Times New Roman" panose="02020603050405020304" pitchFamily="18" charset="0"/>
                          </a:rPr>
                          <m:t>𝑥</m:t>
                        </m:r>
                        <m:r>
                          <a:rPr lang="en-GB" i="1" dirty="0">
                            <a:solidFill>
                              <a:srgbClr val="FF6600"/>
                            </a:solidFill>
                            <a:latin typeface="Cambria Math" panose="02040503050406030204" pitchFamily="18" charset="0"/>
                          </a:rPr>
                          <m:t>)</m:t>
                        </m:r>
                      </m:num>
                      <m:den>
                        <m:r>
                          <m:rPr>
                            <m:nor/>
                          </m:rPr>
                          <a:rPr lang="en-US" b="0" i="1" dirty="0" smtClean="0">
                            <a:solidFill>
                              <a:srgbClr val="FF6600"/>
                            </a:solidFill>
                            <a:cs typeface="Times New Roman" panose="02020603050405020304" pitchFamily="18" charset="0"/>
                          </a:rPr>
                          <m:t>v</m:t>
                        </m:r>
                        <m:r>
                          <m:rPr>
                            <m:nor/>
                          </m:rPr>
                          <a:rPr lang="en-GB" dirty="0">
                            <a:solidFill>
                              <a:srgbClr val="FF6600"/>
                            </a:solidFill>
                          </a:rPr>
                          <m:t>(</m:t>
                        </m:r>
                        <m:r>
                          <m:rPr>
                            <m:nor/>
                          </m:rPr>
                          <a:rPr lang="en-GB" i="1" dirty="0">
                            <a:solidFill>
                              <a:srgbClr val="FF6600"/>
                            </a:solidFill>
                            <a:cs typeface="Times New Roman" panose="02020603050405020304" pitchFamily="18" charset="0"/>
                          </a:rPr>
                          <m:t>x</m:t>
                        </m:r>
                        <m:r>
                          <m:rPr>
                            <m:nor/>
                          </m:rPr>
                          <a:rPr lang="en-GB" dirty="0">
                            <a:solidFill>
                              <a:srgbClr val="FF6600"/>
                            </a:solidFill>
                          </a:rPr>
                          <m:t>)</m:t>
                        </m:r>
                      </m:den>
                    </m:f>
                  </m:oMath>
                </a14:m>
                <a:r>
                  <a:rPr lang="en-US" sz="2400" dirty="0">
                    <a:solidFill>
                      <a:srgbClr val="FF6600"/>
                    </a:solidFill>
                    <a:latin typeface="Times New Roman" panose="02020603050405020304" pitchFamily="18" charset="0"/>
                    <a:cs typeface="Times New Roman" panose="02020603050405020304" pitchFamily="18" charset="0"/>
                  </a:rPr>
                  <a:t> </a:t>
                </a:r>
                <a:r>
                  <a:rPr lang="en-US" dirty="0">
                    <a:solidFill>
                      <a:srgbClr val="010066"/>
                    </a:solidFill>
                    <a:latin typeface="Calibri" panose="020F0502020204030204" pitchFamily="34" charset="0"/>
                    <a:cs typeface="Calibri" panose="020F0502020204030204" pitchFamily="34" charset="0"/>
                  </a:rPr>
                  <a:t>then</a:t>
                </a:r>
                <a:r>
                  <a:rPr lang="en-US" sz="2400" dirty="0">
                    <a:solidFill>
                      <a:srgbClr val="010066"/>
                    </a:solidFill>
                    <a:latin typeface="Times New Roman" panose="02020603050405020304" pitchFamily="18" charset="0"/>
                    <a:cs typeface="Times New Roman" panose="02020603050405020304" pitchFamily="18" charset="0"/>
                  </a:rPr>
                  <a:t>   </a:t>
                </a:r>
              </a:p>
              <a:p>
                <a:r>
                  <a:rPr lang="en-US" sz="2400" dirty="0">
                    <a:solidFill>
                      <a:srgbClr val="010066"/>
                    </a:solidFill>
                    <a:latin typeface="Times New Roman" panose="02020603050405020304" pitchFamily="18" charset="0"/>
                    <a:cs typeface="Times New Roman" panose="02020603050405020304" pitchFamily="18" charset="0"/>
                  </a:rPr>
                  <a:t>  </a:t>
                </a:r>
                <a:r>
                  <a:rPr lang="en-US" sz="2400" i="1" dirty="0">
                    <a:solidFill>
                      <a:srgbClr val="FF6600"/>
                    </a:solidFill>
                    <a:latin typeface="Times New Roman" panose="02020603050405020304" pitchFamily="18" charset="0"/>
                    <a:cs typeface="Times New Roman" panose="02020603050405020304" pitchFamily="18" charset="0"/>
                  </a:rPr>
                  <a:t>f</a:t>
                </a:r>
                <a14:m>
                  <m:oMath xmlns:m="http://schemas.openxmlformats.org/officeDocument/2006/math">
                    <m:r>
                      <a:rPr lang="en-US" i="1">
                        <a:solidFill>
                          <a:srgbClr val="FF6600"/>
                        </a:solidFill>
                        <a:latin typeface="Cambria Math" panose="02040503050406030204" pitchFamily="18" charset="0"/>
                      </a:rPr>
                      <m:t>′</m:t>
                    </m:r>
                  </m:oMath>
                </a14:m>
                <a:r>
                  <a:rPr lang="en-US" sz="2400" dirty="0">
                    <a:solidFill>
                      <a:srgbClr val="FF6600"/>
                    </a:solidFill>
                    <a:latin typeface="Times New Roman" panose="02020603050405020304" pitchFamily="18" charset="0"/>
                    <a:cs typeface="Times New Roman" panose="02020603050405020304" pitchFamily="18" charset="0"/>
                  </a:rPr>
                  <a:t>(</a:t>
                </a:r>
                <a:r>
                  <a:rPr lang="en-US" sz="2400" i="1" dirty="0">
                    <a:solidFill>
                      <a:srgbClr val="FF6600"/>
                    </a:solidFill>
                    <a:latin typeface="Times New Roman" panose="02020603050405020304" pitchFamily="18" charset="0"/>
                    <a:cs typeface="Times New Roman" panose="02020603050405020304" pitchFamily="18" charset="0"/>
                  </a:rPr>
                  <a:t>x</a:t>
                </a:r>
                <a:r>
                  <a:rPr lang="en-US" sz="2400" dirty="0">
                    <a:solidFill>
                      <a:srgbClr val="FF66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GB" i="1" dirty="0">
                            <a:solidFill>
                              <a:srgbClr val="FF6600"/>
                            </a:solidFill>
                            <a:latin typeface="Cambria Math" panose="02040503050406030204" pitchFamily="18" charset="0"/>
                            <a:cs typeface="Times New Roman" panose="02020603050405020304" pitchFamily="18" charset="0"/>
                          </a:rPr>
                        </m:ctrlPr>
                      </m:fPr>
                      <m:num>
                        <m:r>
                          <a:rPr lang="en-US" b="0" i="1" dirty="0" smtClean="0">
                            <a:solidFill>
                              <a:srgbClr val="FF6600"/>
                            </a:solidFill>
                            <a:latin typeface="Cambria Math" panose="02040503050406030204" pitchFamily="18" charset="0"/>
                            <a:cs typeface="Times New Roman" panose="02020603050405020304" pitchFamily="18" charset="0"/>
                          </a:rPr>
                          <m:t>𝑣</m:t>
                        </m:r>
                        <m:d>
                          <m:dPr>
                            <m:ctrlPr>
                              <a:rPr lang="en-GB" b="0" i="1" dirty="0">
                                <a:solidFill>
                                  <a:srgbClr val="FF6600"/>
                                </a:solidFill>
                                <a:latin typeface="Cambria Math" panose="02040503050406030204" pitchFamily="18" charset="0"/>
                                <a:cs typeface="Times New Roman" panose="02020603050405020304" pitchFamily="18" charset="0"/>
                              </a:rPr>
                            </m:ctrlPr>
                          </m:dPr>
                          <m:e>
                            <m:r>
                              <a:rPr lang="en-GB" i="1" dirty="0">
                                <a:solidFill>
                                  <a:srgbClr val="FF6600"/>
                                </a:solidFill>
                                <a:latin typeface="Cambria Math" panose="02040503050406030204" pitchFamily="18" charset="0"/>
                                <a:cs typeface="Times New Roman" panose="02020603050405020304" pitchFamily="18" charset="0"/>
                              </a:rPr>
                              <m:t>𝑥</m:t>
                            </m:r>
                          </m:e>
                        </m:d>
                        <m:sSup>
                          <m:sSupPr>
                            <m:ctrlPr>
                              <a:rPr lang="en-GB" i="1" dirty="0" smtClean="0">
                                <a:solidFill>
                                  <a:srgbClr val="FF6600"/>
                                </a:solidFill>
                                <a:latin typeface="Cambria Math" panose="02040503050406030204" pitchFamily="18" charset="0"/>
                                <a:cs typeface="Times New Roman" panose="02020603050405020304" pitchFamily="18" charset="0"/>
                              </a:rPr>
                            </m:ctrlPr>
                          </m:sSupPr>
                          <m:e>
                            <m:r>
                              <a:rPr lang="en-US" b="0" i="1" dirty="0" smtClean="0">
                                <a:solidFill>
                                  <a:srgbClr val="FF6600"/>
                                </a:solidFill>
                                <a:latin typeface="Cambria Math" panose="02040503050406030204" pitchFamily="18" charset="0"/>
                                <a:cs typeface="Times New Roman" panose="02020603050405020304" pitchFamily="18" charset="0"/>
                              </a:rPr>
                              <m:t>𝑢</m:t>
                            </m:r>
                          </m:e>
                          <m:sup>
                            <m:r>
                              <a:rPr lang="en-GB" i="1" dirty="0" smtClean="0">
                                <a:solidFill>
                                  <a:srgbClr val="FF6600"/>
                                </a:solidFill>
                                <a:latin typeface="Cambria Math" panose="02040503050406030204" pitchFamily="18" charset="0"/>
                                <a:cs typeface="Times New Roman" panose="02020603050405020304" pitchFamily="18" charset="0"/>
                              </a:rPr>
                              <m:t>′</m:t>
                            </m:r>
                          </m:sup>
                        </m:sSup>
                        <m:d>
                          <m:dPr>
                            <m:ctrlPr>
                              <a:rPr lang="en-US" b="0" i="1" dirty="0" smtClean="0">
                                <a:solidFill>
                                  <a:srgbClr val="FF6600"/>
                                </a:solidFill>
                                <a:latin typeface="Cambria Math" panose="02040503050406030204" pitchFamily="18" charset="0"/>
                                <a:cs typeface="Times New Roman" panose="02020603050405020304" pitchFamily="18" charset="0"/>
                              </a:rPr>
                            </m:ctrlPr>
                          </m:dPr>
                          <m:e>
                            <m:r>
                              <a:rPr lang="en-US" b="0" i="1" dirty="0" smtClean="0">
                                <a:solidFill>
                                  <a:srgbClr val="FF6600"/>
                                </a:solidFill>
                                <a:latin typeface="Cambria Math" panose="02040503050406030204" pitchFamily="18" charset="0"/>
                                <a:cs typeface="Times New Roman" panose="02020603050405020304" pitchFamily="18" charset="0"/>
                              </a:rPr>
                              <m:t>𝑥</m:t>
                            </m:r>
                          </m:e>
                        </m:d>
                        <m:r>
                          <a:rPr lang="en-US" b="0" i="1" dirty="0" smtClean="0">
                            <a:solidFill>
                              <a:srgbClr val="FF6600"/>
                            </a:solidFill>
                            <a:latin typeface="Cambria Math" panose="02040503050406030204" pitchFamily="18" charset="0"/>
                            <a:cs typeface="Times New Roman" panose="02020603050405020304" pitchFamily="18" charset="0"/>
                          </a:rPr>
                          <m:t>−</m:t>
                        </m:r>
                        <m:r>
                          <a:rPr lang="en-US" b="0" i="1" dirty="0" smtClean="0">
                            <a:solidFill>
                              <a:srgbClr val="FF6600"/>
                            </a:solidFill>
                            <a:latin typeface="Cambria Math" panose="02040503050406030204" pitchFamily="18" charset="0"/>
                          </a:rPr>
                          <m:t>𝑢</m:t>
                        </m:r>
                        <m:d>
                          <m:dPr>
                            <m:ctrlPr>
                              <a:rPr lang="en-US" b="0" i="1" dirty="0" smtClean="0">
                                <a:solidFill>
                                  <a:srgbClr val="FF6600"/>
                                </a:solidFill>
                                <a:latin typeface="Cambria Math" panose="02040503050406030204" pitchFamily="18" charset="0"/>
                              </a:rPr>
                            </m:ctrlPr>
                          </m:dPr>
                          <m:e>
                            <m:r>
                              <a:rPr lang="en-US" b="0" i="1" dirty="0" smtClean="0">
                                <a:solidFill>
                                  <a:srgbClr val="FF6600"/>
                                </a:solidFill>
                                <a:latin typeface="Cambria Math" panose="02040503050406030204" pitchFamily="18" charset="0"/>
                              </a:rPr>
                              <m:t>𝑥</m:t>
                            </m:r>
                          </m:e>
                        </m:d>
                        <m:sSup>
                          <m:sSupPr>
                            <m:ctrlPr>
                              <a:rPr lang="en-US" b="0" i="1" dirty="0" smtClean="0">
                                <a:solidFill>
                                  <a:srgbClr val="FF6600"/>
                                </a:solidFill>
                                <a:latin typeface="Cambria Math" panose="02040503050406030204" pitchFamily="18" charset="0"/>
                              </a:rPr>
                            </m:ctrlPr>
                          </m:sSupPr>
                          <m:e>
                            <m:r>
                              <a:rPr lang="en-US" b="0" i="1" dirty="0" smtClean="0">
                                <a:solidFill>
                                  <a:srgbClr val="FF6600"/>
                                </a:solidFill>
                                <a:latin typeface="Cambria Math" panose="02040503050406030204" pitchFamily="18" charset="0"/>
                              </a:rPr>
                              <m:t>𝑣</m:t>
                            </m:r>
                          </m:e>
                          <m:sup>
                            <m:r>
                              <a:rPr lang="en-US" b="0" i="1" dirty="0" smtClean="0">
                                <a:solidFill>
                                  <a:srgbClr val="FF6600"/>
                                </a:solidFill>
                                <a:latin typeface="Cambria Math" panose="02040503050406030204" pitchFamily="18" charset="0"/>
                              </a:rPr>
                              <m:t>′</m:t>
                            </m:r>
                          </m:sup>
                        </m:sSup>
                        <m:r>
                          <a:rPr lang="en-US" b="0" i="1" dirty="0" smtClean="0">
                            <a:solidFill>
                              <a:srgbClr val="FF6600"/>
                            </a:solidFill>
                            <a:latin typeface="Cambria Math" panose="02040503050406030204" pitchFamily="18" charset="0"/>
                          </a:rPr>
                          <m:t>(</m:t>
                        </m:r>
                        <m:r>
                          <a:rPr lang="en-US" b="0" i="1" dirty="0" smtClean="0">
                            <a:solidFill>
                              <a:srgbClr val="FF6600"/>
                            </a:solidFill>
                            <a:latin typeface="Cambria Math" panose="02040503050406030204" pitchFamily="18" charset="0"/>
                          </a:rPr>
                          <m:t>𝑥</m:t>
                        </m:r>
                        <m:r>
                          <a:rPr lang="en-US" b="0" i="1" dirty="0" smtClean="0">
                            <a:solidFill>
                              <a:srgbClr val="FF6600"/>
                            </a:solidFill>
                            <a:latin typeface="Cambria Math" panose="02040503050406030204" pitchFamily="18" charset="0"/>
                          </a:rPr>
                          <m:t>)</m:t>
                        </m:r>
                      </m:num>
                      <m:den>
                        <m:sSup>
                          <m:sSupPr>
                            <m:ctrlPr>
                              <a:rPr lang="en-GB" i="1" dirty="0" smtClean="0">
                                <a:solidFill>
                                  <a:srgbClr val="FF6600"/>
                                </a:solidFill>
                                <a:latin typeface="Cambria Math" panose="02040503050406030204" pitchFamily="18" charset="0"/>
                              </a:rPr>
                            </m:ctrlPr>
                          </m:sSupPr>
                          <m:e>
                            <m:d>
                              <m:dPr>
                                <m:ctrlPr>
                                  <a:rPr lang="en-GB" i="1" dirty="0" smtClean="0">
                                    <a:solidFill>
                                      <a:srgbClr val="FF6600"/>
                                    </a:solidFill>
                                    <a:latin typeface="Cambria Math" panose="02040503050406030204" pitchFamily="18" charset="0"/>
                                  </a:rPr>
                                </m:ctrlPr>
                              </m:dPr>
                              <m:e>
                                <m:r>
                                  <m:rPr>
                                    <m:nor/>
                                  </m:rPr>
                                  <a:rPr lang="en-US" b="0" i="1" dirty="0" smtClean="0">
                                    <a:solidFill>
                                      <a:srgbClr val="FF6600"/>
                                    </a:solidFill>
                                    <a:cs typeface="Times New Roman" panose="02020603050405020304" pitchFamily="18" charset="0"/>
                                  </a:rPr>
                                  <m:t>v</m:t>
                                </m:r>
                                <m:r>
                                  <m:rPr>
                                    <m:nor/>
                                  </m:rPr>
                                  <a:rPr lang="en-GB" dirty="0">
                                    <a:solidFill>
                                      <a:srgbClr val="FF6600"/>
                                    </a:solidFill>
                                  </a:rPr>
                                  <m:t>(</m:t>
                                </m:r>
                                <m:r>
                                  <m:rPr>
                                    <m:nor/>
                                  </m:rPr>
                                  <a:rPr lang="en-GB" i="1" dirty="0">
                                    <a:solidFill>
                                      <a:srgbClr val="FF6600"/>
                                    </a:solidFill>
                                    <a:cs typeface="Times New Roman" panose="02020603050405020304" pitchFamily="18" charset="0"/>
                                  </a:rPr>
                                  <m:t>x</m:t>
                                </m:r>
                                <m:r>
                                  <m:rPr>
                                    <m:nor/>
                                  </m:rPr>
                                  <a:rPr lang="en-GB" dirty="0">
                                    <a:solidFill>
                                      <a:srgbClr val="FF6600"/>
                                    </a:solidFill>
                                  </a:rPr>
                                  <m:t>)</m:t>
                                </m:r>
                              </m:e>
                            </m:d>
                          </m:e>
                          <m:sup>
                            <m:r>
                              <a:rPr lang="en-US" b="0" i="1" dirty="0" smtClean="0">
                                <a:solidFill>
                                  <a:srgbClr val="FF6600"/>
                                </a:solidFill>
                                <a:latin typeface="Cambria Math" panose="02040503050406030204" pitchFamily="18" charset="0"/>
                              </a:rPr>
                              <m:t>2</m:t>
                            </m:r>
                          </m:sup>
                        </m:sSup>
                      </m:den>
                    </m:f>
                  </m:oMath>
                </a14:m>
                <a:endParaRPr lang="en-GB" sz="2400" dirty="0">
                  <a:solidFill>
                    <a:srgbClr val="FF6600"/>
                  </a:solidFill>
                  <a:latin typeface="Times New Roman" panose="02020603050405020304" pitchFamily="18" charset="0"/>
                  <a:cs typeface="Times New Roman" panose="02020603050405020304" pitchFamily="18" charset="0"/>
                </a:endParaRPr>
              </a:p>
            </p:txBody>
          </p:sp>
        </mc:Choice>
        <mc:Fallback>
          <p:sp>
            <p:nvSpPr>
              <p:cNvPr id="9" name="TextBox 8">
                <a:extLst>
                  <a:ext uri="{FF2B5EF4-FFF2-40B4-BE49-F238E27FC236}">
                    <a16:creationId xmlns:a16="http://schemas.microsoft.com/office/drawing/2014/main" id="{EFA4DC48-0A4F-3512-BA2B-CAE056CE55FE}"/>
                  </a:ext>
                </a:extLst>
              </p:cNvPr>
              <p:cNvSpPr txBox="1">
                <a:spLocks noRot="1" noChangeAspect="1" noMove="1" noResize="1" noEditPoints="1" noAdjustHandles="1" noChangeArrowheads="1" noChangeShapeType="1" noTextEdit="1"/>
              </p:cNvSpPr>
              <p:nvPr/>
            </p:nvSpPr>
            <p:spPr>
              <a:xfrm>
                <a:off x="4139952" y="5229200"/>
                <a:ext cx="4234625" cy="1438214"/>
              </a:xfrm>
              <a:prstGeom prst="rect">
                <a:avLst/>
              </a:prstGeom>
              <a:blipFill>
                <a:blip r:embed="rId8"/>
                <a:stretch>
                  <a:fillRect l="-2158"/>
                </a:stretch>
              </a:blipFill>
            </p:spPr>
            <p:txBody>
              <a:bodyPr/>
              <a:lstStyle/>
              <a:p>
                <a:r>
                  <a:rPr lang="en-US">
                    <a:noFill/>
                  </a:rPr>
                  <a:t> </a:t>
                </a:r>
              </a:p>
            </p:txBody>
          </p:sp>
        </mc:Fallback>
      </mc:AlternateContent>
      <p:sp>
        <p:nvSpPr>
          <p:cNvPr id="18" name="Text Box 4">
            <a:extLst>
              <a:ext uri="{FF2B5EF4-FFF2-40B4-BE49-F238E27FC236}">
                <a16:creationId xmlns:a16="http://schemas.microsoft.com/office/drawing/2014/main" id="{2F24EB8C-4B6A-44D7-692E-A6418AC6FECD}"/>
              </a:ext>
            </a:extLst>
          </p:cNvPr>
          <p:cNvSpPr txBox="1">
            <a:spLocks noChangeArrowheads="1"/>
          </p:cNvSpPr>
          <p:nvPr/>
        </p:nvSpPr>
        <p:spPr bwMode="auto">
          <a:xfrm>
            <a:off x="612190" y="4698063"/>
            <a:ext cx="2276256" cy="461665"/>
          </a:xfrm>
          <a:prstGeom prst="rect">
            <a:avLst/>
          </a:prstGeom>
          <a:noFill/>
          <a:ln w="9525">
            <a:noFill/>
            <a:miter lim="800000"/>
            <a:headEnd/>
            <a:tailEnd/>
          </a:ln>
          <a:effectLst/>
        </p:spPr>
        <p:txBody>
          <a:bodyPr wrap="square">
            <a:spAutoFit/>
          </a:bodyPr>
          <a:lstStyle/>
          <a:p>
            <a:r>
              <a:rPr lang="en-GB" sz="2400" dirty="0">
                <a:solidFill>
                  <a:srgbClr val="010066"/>
                </a:solidFill>
                <a:latin typeface="+mn-lt"/>
              </a:rPr>
              <a:t>Product rule</a:t>
            </a:r>
          </a:p>
        </p:txBody>
      </p:sp>
      <p:sp>
        <p:nvSpPr>
          <p:cNvPr id="19" name="Text Box 4">
            <a:extLst>
              <a:ext uri="{FF2B5EF4-FFF2-40B4-BE49-F238E27FC236}">
                <a16:creationId xmlns:a16="http://schemas.microsoft.com/office/drawing/2014/main" id="{02542755-A647-8F09-CCF0-F9153340E6CA}"/>
              </a:ext>
            </a:extLst>
          </p:cNvPr>
          <p:cNvSpPr txBox="1">
            <a:spLocks noChangeArrowheads="1"/>
          </p:cNvSpPr>
          <p:nvPr/>
        </p:nvSpPr>
        <p:spPr bwMode="auto">
          <a:xfrm>
            <a:off x="4662724" y="4724278"/>
            <a:ext cx="2276256" cy="461665"/>
          </a:xfrm>
          <a:prstGeom prst="rect">
            <a:avLst/>
          </a:prstGeom>
          <a:noFill/>
          <a:ln w="9525">
            <a:noFill/>
            <a:miter lim="800000"/>
            <a:headEnd/>
            <a:tailEnd/>
          </a:ln>
          <a:effectLst/>
        </p:spPr>
        <p:txBody>
          <a:bodyPr wrap="square">
            <a:spAutoFit/>
          </a:bodyPr>
          <a:lstStyle/>
          <a:p>
            <a:r>
              <a:rPr lang="en-GB" sz="2400" dirty="0">
                <a:solidFill>
                  <a:srgbClr val="010066"/>
                </a:solidFill>
                <a:latin typeface="+mn-lt"/>
              </a:rPr>
              <a:t>Quotient rule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44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20" grpId="0"/>
      <p:bldP spid="6" grpId="0" animBg="1"/>
      <p:bldP spid="7" grpId="0"/>
      <p:bldP spid="8" grpId="0" animBg="1"/>
      <p:bldP spid="9" grpId="0"/>
      <p:bldP spid="18"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sp>
        <p:nvSpPr>
          <p:cNvPr id="448515" name="Text Box 3"/>
          <p:cNvSpPr txBox="1">
            <a:spLocks noChangeArrowheads="1"/>
          </p:cNvSpPr>
          <p:nvPr/>
        </p:nvSpPr>
        <p:spPr bwMode="auto">
          <a:xfrm>
            <a:off x="174625" y="690130"/>
            <a:ext cx="8893175" cy="461665"/>
          </a:xfrm>
          <a:prstGeom prst="rect">
            <a:avLst/>
          </a:prstGeom>
          <a:noFill/>
          <a:ln w="9525">
            <a:noFill/>
            <a:miter lim="800000"/>
            <a:headEnd/>
            <a:tailEnd/>
          </a:ln>
          <a:effectLst/>
        </p:spPr>
        <p:txBody>
          <a:bodyPr wrap="square">
            <a:spAutoFit/>
          </a:bodyPr>
          <a:lstStyle/>
          <a:p>
            <a:r>
              <a:rPr lang="en-GB" sz="2400" b="1" dirty="0">
                <a:solidFill>
                  <a:srgbClr val="FF6600"/>
                </a:solidFill>
                <a:latin typeface="+mn-lt"/>
              </a:rPr>
              <a:t>The chain rule</a:t>
            </a:r>
            <a:r>
              <a:rPr lang="en-GB" sz="2400" dirty="0">
                <a:solidFill>
                  <a:srgbClr val="010066"/>
                </a:solidFill>
                <a:latin typeface="+mn-lt"/>
              </a:rPr>
              <a:t> is used to differentiate </a:t>
            </a:r>
            <a:r>
              <a:rPr lang="en-GB" sz="2400" b="1" dirty="0">
                <a:solidFill>
                  <a:srgbClr val="FF6600"/>
                </a:solidFill>
                <a:latin typeface="+mn-lt"/>
              </a:rPr>
              <a:t>composite functions</a:t>
            </a:r>
            <a:r>
              <a:rPr lang="en-GB" sz="2400" dirty="0">
                <a:solidFill>
                  <a:srgbClr val="010066"/>
                </a:solidFill>
                <a:latin typeface="+mn-lt"/>
              </a:rPr>
              <a:t>.</a:t>
            </a:r>
          </a:p>
        </p:txBody>
      </p:sp>
      <p:sp>
        <p:nvSpPr>
          <p:cNvPr id="448516" name="Text Box 4"/>
          <p:cNvSpPr txBox="1">
            <a:spLocks noChangeArrowheads="1"/>
          </p:cNvSpPr>
          <p:nvPr/>
        </p:nvSpPr>
        <p:spPr bwMode="auto">
          <a:xfrm>
            <a:off x="252095" y="1246614"/>
            <a:ext cx="8732838" cy="830997"/>
          </a:xfrm>
          <a:prstGeom prst="rect">
            <a:avLst/>
          </a:prstGeom>
          <a:noFill/>
          <a:ln w="9525">
            <a:noFill/>
            <a:miter lim="800000"/>
            <a:headEnd/>
            <a:tailEnd/>
          </a:ln>
          <a:effectLst/>
        </p:spPr>
        <p:txBody>
          <a:bodyPr>
            <a:spAutoFit/>
          </a:bodyPr>
          <a:lstStyle/>
          <a:p>
            <a:r>
              <a:rPr lang="en-GB" sz="2400" dirty="0">
                <a:solidFill>
                  <a:srgbClr val="000066"/>
                </a:solidFill>
                <a:latin typeface="+mn-lt"/>
              </a:rPr>
              <a:t>We can often write complicated functions as the composite of two or more simpler functions</a:t>
            </a:r>
            <a:endParaRPr lang="en-GB" sz="2400" dirty="0">
              <a:solidFill>
                <a:srgbClr val="000066"/>
              </a:solidFill>
            </a:endParaRPr>
          </a:p>
        </p:txBody>
      </p:sp>
      <p:sp>
        <p:nvSpPr>
          <p:cNvPr id="448517" name="Text Box 5"/>
          <p:cNvSpPr txBox="1">
            <a:spLocks noChangeArrowheads="1"/>
          </p:cNvSpPr>
          <p:nvPr/>
        </p:nvSpPr>
        <p:spPr bwMode="auto">
          <a:xfrm>
            <a:off x="205581" y="2791805"/>
            <a:ext cx="8732838" cy="461665"/>
          </a:xfrm>
          <a:prstGeom prst="rect">
            <a:avLst/>
          </a:prstGeom>
          <a:noFill/>
          <a:ln w="9525">
            <a:noFill/>
            <a:miter lim="800000"/>
            <a:headEnd/>
            <a:tailEnd/>
          </a:ln>
          <a:effectLst/>
        </p:spPr>
        <p:txBody>
          <a:bodyPr>
            <a:spAutoFit/>
          </a:bodyPr>
          <a:lstStyle/>
          <a:p>
            <a:r>
              <a:rPr lang="en-GB" sz="2400" dirty="0">
                <a:solidFill>
                  <a:srgbClr val="000066"/>
                </a:solidFill>
                <a:latin typeface="+mn-lt"/>
              </a:rPr>
              <a:t>We can see that this is a composite function.</a:t>
            </a:r>
          </a:p>
        </p:txBody>
      </p:sp>
      <p:sp>
        <p:nvSpPr>
          <p:cNvPr id="448518" name="Text Box 6"/>
          <p:cNvSpPr txBox="1">
            <a:spLocks noChangeArrowheads="1"/>
          </p:cNvSpPr>
          <p:nvPr/>
        </p:nvSpPr>
        <p:spPr bwMode="auto">
          <a:xfrm>
            <a:off x="409277" y="3503864"/>
            <a:ext cx="510076"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If</a:t>
            </a:r>
            <a:endParaRPr lang="en-US" sz="2400" dirty="0">
              <a:solidFill>
                <a:srgbClr val="000066"/>
              </a:solidFill>
              <a:latin typeface="+mn-lt"/>
            </a:endParaRPr>
          </a:p>
        </p:txBody>
      </p:sp>
      <p:sp>
        <p:nvSpPr>
          <p:cNvPr id="13" name="Rectangle 12">
            <a:hlinkClick r:id="rId3"/>
            <a:extLst>
              <a:ext uri="{FF2B5EF4-FFF2-40B4-BE49-F238E27FC236}">
                <a16:creationId xmlns:a16="http://schemas.microsoft.com/office/drawing/2014/main" id="{7CCCE388-FB6B-4544-A713-F27E594F3A32}"/>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hlinkClick r:id="rId3"/>
            <a:extLst>
              <a:ext uri="{FF2B5EF4-FFF2-40B4-BE49-F238E27FC236}">
                <a16:creationId xmlns:a16="http://schemas.microsoft.com/office/drawing/2014/main" id="{06D4B3CF-B34F-42B3-BD03-E5F14DAE549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E015A078-AF92-45F4-9F69-84AA7538D7B5}"/>
              </a:ext>
            </a:extLst>
          </p:cNvPr>
          <p:cNvSpPr/>
          <p:nvPr/>
        </p:nvSpPr>
        <p:spPr>
          <a:xfrm>
            <a:off x="1657350" y="3453560"/>
            <a:ext cx="2153154"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f</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r>
              <a:rPr lang="en-US" altLang="en-US" sz="2800" i="1" dirty="0">
                <a:cs typeface="Times New Roman" panose="02020603050405020304" pitchFamily="18" charset="0"/>
              </a:rPr>
              <a:t>x</a:t>
            </a:r>
            <a:r>
              <a:rPr lang="en-US" altLang="en-US" sz="2800" baseline="30000" dirty="0">
                <a:cs typeface="Times New Roman" panose="02020603050405020304" pitchFamily="18" charset="0"/>
              </a:rPr>
              <a:t>2</a:t>
            </a:r>
            <a:r>
              <a:rPr lang="en-US" altLang="en-US" sz="2800" dirty="0">
                <a:cs typeface="Times New Roman" panose="02020603050405020304" pitchFamily="18" charset="0"/>
              </a:rPr>
              <a:t> + 3</a:t>
            </a:r>
            <a:r>
              <a:rPr lang="en-US" altLang="en-US" sz="2800" i="1" dirty="0">
                <a:cs typeface="Times New Roman" panose="02020603050405020304" pitchFamily="18" charset="0"/>
              </a:rPr>
              <a:t>x</a:t>
            </a:r>
            <a:endParaRPr lang="en-GB" sz="2800" baseline="30000" dirty="0">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87735111-3A50-45B7-AD81-E2BCE3878FA0}"/>
              </a:ext>
            </a:extLst>
          </p:cNvPr>
          <p:cNvSpPr/>
          <p:nvPr/>
        </p:nvSpPr>
        <p:spPr>
          <a:xfrm>
            <a:off x="3943534" y="3457103"/>
            <a:ext cx="1513556"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r>
              <a:rPr lang="en-US" altLang="en-US" sz="2800" i="1" dirty="0">
                <a:cs typeface="Times New Roman" panose="02020603050405020304" pitchFamily="18" charset="0"/>
              </a:rPr>
              <a:t>x</a:t>
            </a:r>
            <a:r>
              <a:rPr lang="en-US" altLang="en-US" sz="2800" baseline="30000" dirty="0">
                <a:cs typeface="Times New Roman" panose="02020603050405020304" pitchFamily="18" charset="0"/>
              </a:rPr>
              <a:t>4</a:t>
            </a:r>
            <a:endParaRPr lang="en-GB" sz="2800" dirty="0">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6F69D107-7085-4622-A67E-A91ED6FD9C35}"/>
              </a:ext>
            </a:extLst>
          </p:cNvPr>
          <p:cNvSpPr/>
          <p:nvPr/>
        </p:nvSpPr>
        <p:spPr>
          <a:xfrm>
            <a:off x="1649750" y="4135472"/>
            <a:ext cx="1406154" cy="523220"/>
          </a:xfrm>
          <a:prstGeom prst="rect">
            <a:avLst/>
          </a:prstGeom>
        </p:spPr>
        <p:txBody>
          <a:bodyPr wrap="none">
            <a:spAutoFit/>
          </a:bodyPr>
          <a:lstStyle/>
          <a:p>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000" dirty="0">
                <a:latin typeface="Arial" panose="020B0604020202020204" pitchFamily="34" charset="0"/>
                <a:cs typeface="Arial" panose="020B0604020202020204" pitchFamily="34" charset="0"/>
              </a:rPr>
              <a:t>o </a:t>
            </a:r>
            <a:r>
              <a:rPr lang="en-US" altLang="en-US" sz="2800" i="1" dirty="0">
                <a:latin typeface="Times New Roman" panose="02020603050405020304" pitchFamily="18" charset="0"/>
                <a:cs typeface="Times New Roman" panose="02020603050405020304" pitchFamily="18" charset="0"/>
              </a:rPr>
              <a:t>f</a:t>
            </a:r>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1E831C7C-5391-4B2A-87F7-061EDA63A24B}"/>
              </a:ext>
            </a:extLst>
          </p:cNvPr>
          <p:cNvSpPr/>
          <p:nvPr/>
        </p:nvSpPr>
        <p:spPr>
          <a:xfrm>
            <a:off x="3055904" y="4163933"/>
            <a:ext cx="1835759" cy="523220"/>
          </a:xfrm>
          <a:prstGeom prst="rect">
            <a:avLst/>
          </a:prstGeom>
        </p:spPr>
        <p:txBody>
          <a:bodyPr wrap="none">
            <a:spAutoFit/>
          </a:bodyPr>
          <a:lstStyle/>
          <a:p>
            <a:r>
              <a:rPr lang="en-US" altLang="en-US" sz="2800" dirty="0">
                <a:latin typeface="Times New Roman" panose="02020603050405020304" pitchFamily="18" charset="0"/>
                <a:cs typeface="Times New Roman" panose="02020603050405020304" pitchFamily="18" charset="0"/>
              </a:rPr>
              <a:t>= </a:t>
            </a:r>
            <a:r>
              <a:rPr lang="en-US" altLang="en-US" sz="2800" dirty="0">
                <a:cs typeface="Times New Roman" panose="02020603050405020304" pitchFamily="18" charset="0"/>
              </a:rPr>
              <a:t>(</a:t>
            </a:r>
            <a:r>
              <a:rPr lang="en-US" altLang="en-US" sz="2800" i="1" dirty="0">
                <a:cs typeface="Times New Roman" panose="02020603050405020304" pitchFamily="18" charset="0"/>
              </a:rPr>
              <a:t>x</a:t>
            </a:r>
            <a:r>
              <a:rPr lang="en-US" altLang="en-US" sz="2800" baseline="30000" dirty="0">
                <a:cs typeface="Times New Roman" panose="02020603050405020304" pitchFamily="18" charset="0"/>
              </a:rPr>
              <a:t>2</a:t>
            </a:r>
            <a:r>
              <a:rPr lang="en-US" altLang="en-US" sz="2800" dirty="0">
                <a:cs typeface="Times New Roman" panose="02020603050405020304" pitchFamily="18" charset="0"/>
              </a:rPr>
              <a:t> + 3</a:t>
            </a:r>
            <a:r>
              <a:rPr lang="en-US" altLang="en-US" sz="2800" i="1" dirty="0">
                <a:cs typeface="Times New Roman" panose="02020603050405020304" pitchFamily="18" charset="0"/>
              </a:rPr>
              <a:t>x</a:t>
            </a:r>
            <a:r>
              <a:rPr lang="en-US" altLang="en-US" sz="2800" dirty="0">
                <a:cs typeface="Times New Roman" panose="02020603050405020304" pitchFamily="18" charset="0"/>
              </a:rPr>
              <a:t>)</a:t>
            </a:r>
            <a:r>
              <a:rPr lang="en-US" altLang="en-US" sz="2800" baseline="30000" dirty="0">
                <a:cs typeface="Times New Roman" panose="02020603050405020304" pitchFamily="18" charset="0"/>
              </a:rPr>
              <a:t>4</a:t>
            </a:r>
            <a:endParaRPr lang="en-GB" sz="2800" baseline="30000" dirty="0">
              <a:latin typeface="Times New Roman" panose="02020603050405020304" pitchFamily="18" charset="0"/>
              <a:cs typeface="Times New Roman" panose="02020603050405020304" pitchFamily="18" charset="0"/>
            </a:endParaRPr>
          </a:p>
        </p:txBody>
      </p:sp>
      <p:sp>
        <p:nvSpPr>
          <p:cNvPr id="2" name="Text Box 5">
            <a:extLst>
              <a:ext uri="{FF2B5EF4-FFF2-40B4-BE49-F238E27FC236}">
                <a16:creationId xmlns:a16="http://schemas.microsoft.com/office/drawing/2014/main" id="{2E0153B3-E850-F7FC-9311-0CEA20D3A0E5}"/>
              </a:ext>
            </a:extLst>
          </p:cNvPr>
          <p:cNvSpPr txBox="1">
            <a:spLocks noChangeArrowheads="1"/>
          </p:cNvSpPr>
          <p:nvPr/>
        </p:nvSpPr>
        <p:spPr bwMode="auto">
          <a:xfrm>
            <a:off x="252095" y="2199740"/>
            <a:ext cx="8732838" cy="461665"/>
          </a:xfrm>
          <a:prstGeom prst="rect">
            <a:avLst/>
          </a:prstGeom>
          <a:noFill/>
          <a:ln w="9525">
            <a:noFill/>
            <a:miter lim="800000"/>
            <a:headEnd/>
            <a:tailEnd/>
          </a:ln>
          <a:effectLst/>
        </p:spPr>
        <p:txBody>
          <a:bodyPr>
            <a:spAutoFit/>
          </a:bodyPr>
          <a:lstStyle/>
          <a:p>
            <a:r>
              <a:rPr lang="en-GB" sz="2400" dirty="0">
                <a:solidFill>
                  <a:srgbClr val="000066"/>
                </a:solidFill>
                <a:latin typeface="+mn-lt"/>
              </a:rPr>
              <a:t>For example:</a:t>
            </a:r>
          </a:p>
        </p:txBody>
      </p:sp>
      <p:sp>
        <p:nvSpPr>
          <p:cNvPr id="3" name="Rectangle 2">
            <a:extLst>
              <a:ext uri="{FF2B5EF4-FFF2-40B4-BE49-F238E27FC236}">
                <a16:creationId xmlns:a16="http://schemas.microsoft.com/office/drawing/2014/main" id="{31E8779E-65C5-2A70-04A3-84DA99D06F36}"/>
              </a:ext>
            </a:extLst>
          </p:cNvPr>
          <p:cNvSpPr/>
          <p:nvPr/>
        </p:nvSpPr>
        <p:spPr>
          <a:xfrm>
            <a:off x="2759052" y="2172430"/>
            <a:ext cx="2084225"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y</a:t>
            </a:r>
            <a:r>
              <a:rPr lang="en-US" altLang="en-US" sz="2800" dirty="0">
                <a:latin typeface="Times New Roman" panose="02020603050405020304" pitchFamily="18" charset="0"/>
                <a:cs typeface="Times New Roman" panose="02020603050405020304" pitchFamily="18" charset="0"/>
              </a:rPr>
              <a:t> = (</a:t>
            </a:r>
            <a:r>
              <a:rPr lang="en-US" altLang="en-US" sz="2800" i="1" dirty="0">
                <a:latin typeface="Times New Roman" panose="02020603050405020304" pitchFamily="18" charset="0"/>
                <a:cs typeface="Times New Roman" panose="02020603050405020304" pitchFamily="18" charset="0"/>
              </a:rPr>
              <a:t>x</a:t>
            </a:r>
            <a:r>
              <a:rPr lang="en-US" altLang="en-US" sz="2800" baseline="30000" dirty="0">
                <a:cs typeface="Times New Roman" panose="02020603050405020304" pitchFamily="18" charset="0"/>
              </a:rPr>
              <a:t>2</a:t>
            </a:r>
            <a:r>
              <a:rPr lang="en-US" altLang="en-US" sz="2800" dirty="0">
                <a:latin typeface="Times New Roman" panose="02020603050405020304" pitchFamily="18" charset="0"/>
                <a:cs typeface="Times New Roman" panose="02020603050405020304" pitchFamily="18" charset="0"/>
              </a:rPr>
              <a:t> + 3</a:t>
            </a:r>
            <a:r>
              <a:rPr lang="en-US" altLang="en-US" sz="2800" i="1" dirty="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r>
              <a:rPr lang="en-US" altLang="en-US" sz="2800" baseline="30000" dirty="0">
                <a:latin typeface="Times New Roman" panose="02020603050405020304" pitchFamily="18" charset="0"/>
                <a:cs typeface="Times New Roman" panose="02020603050405020304" pitchFamily="18" charset="0"/>
              </a:rPr>
              <a:t>4</a:t>
            </a:r>
            <a:endParaRPr lang="en-GB" sz="2800" baseline="30000" dirty="0">
              <a:latin typeface="Times New Roman" panose="02020603050405020304" pitchFamily="18" charset="0"/>
              <a:cs typeface="Times New Roman" panose="02020603050405020304" pitchFamily="18" charset="0"/>
            </a:endParaRPr>
          </a:p>
        </p:txBody>
      </p:sp>
      <p:sp>
        <p:nvSpPr>
          <p:cNvPr id="4" name="Text Box 5">
            <a:extLst>
              <a:ext uri="{FF2B5EF4-FFF2-40B4-BE49-F238E27FC236}">
                <a16:creationId xmlns:a16="http://schemas.microsoft.com/office/drawing/2014/main" id="{D973CC46-A1D6-8F96-2F88-4F3704B4335C}"/>
              </a:ext>
            </a:extLst>
          </p:cNvPr>
          <p:cNvSpPr txBox="1">
            <a:spLocks noChangeArrowheads="1"/>
          </p:cNvSpPr>
          <p:nvPr/>
        </p:nvSpPr>
        <p:spPr bwMode="auto">
          <a:xfrm>
            <a:off x="229399" y="4787411"/>
            <a:ext cx="8732838" cy="461665"/>
          </a:xfrm>
          <a:prstGeom prst="rect">
            <a:avLst/>
          </a:prstGeom>
          <a:noFill/>
          <a:ln w="9525">
            <a:noFill/>
            <a:miter lim="800000"/>
            <a:headEnd/>
            <a:tailEnd/>
          </a:ln>
          <a:effectLst/>
        </p:spPr>
        <p:txBody>
          <a:bodyPr>
            <a:spAutoFit/>
          </a:bodyPr>
          <a:lstStyle/>
          <a:p>
            <a:r>
              <a:rPr lang="en-GB" sz="2400" dirty="0">
                <a:solidFill>
                  <a:srgbClr val="000066"/>
                </a:solidFill>
                <a:latin typeface="+mn-lt"/>
              </a:rPr>
              <a:t>Or we can rewrite the function </a:t>
            </a:r>
            <a:r>
              <a:rPr lang="en-GB" sz="2400" i="1" dirty="0">
                <a:solidFill>
                  <a:srgbClr val="000066"/>
                </a:solidFill>
                <a:cs typeface="Times New Roman" panose="02020603050405020304" pitchFamily="18" charset="0"/>
              </a:rPr>
              <a:t>y</a:t>
            </a:r>
            <a:r>
              <a:rPr lang="en-GB" sz="2400" dirty="0">
                <a:solidFill>
                  <a:srgbClr val="000066"/>
                </a:solidFill>
                <a:latin typeface="+mn-lt"/>
              </a:rPr>
              <a:t> as:</a:t>
            </a:r>
          </a:p>
        </p:txBody>
      </p:sp>
      <p:sp>
        <p:nvSpPr>
          <p:cNvPr id="5" name="Rectangle 4">
            <a:extLst>
              <a:ext uri="{FF2B5EF4-FFF2-40B4-BE49-F238E27FC236}">
                <a16:creationId xmlns:a16="http://schemas.microsoft.com/office/drawing/2014/main" id="{F9C918E4-ECDF-1C92-5FFE-17380FA668A2}"/>
              </a:ext>
            </a:extLst>
          </p:cNvPr>
          <p:cNvSpPr/>
          <p:nvPr/>
        </p:nvSpPr>
        <p:spPr>
          <a:xfrm>
            <a:off x="1835696" y="5204170"/>
            <a:ext cx="1024639"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y</a:t>
            </a:r>
            <a:r>
              <a:rPr lang="en-US" altLang="en-US" sz="2800" dirty="0">
                <a:latin typeface="Times New Roman" panose="02020603050405020304" pitchFamily="18" charset="0"/>
                <a:cs typeface="Times New Roman" panose="02020603050405020304" pitchFamily="18" charset="0"/>
              </a:rPr>
              <a:t> = </a:t>
            </a:r>
            <a:r>
              <a:rPr lang="en-US" altLang="en-US" sz="2800" i="1" dirty="0">
                <a:cs typeface="Times New Roman" panose="02020603050405020304" pitchFamily="18" charset="0"/>
              </a:rPr>
              <a:t>u</a:t>
            </a:r>
            <a:r>
              <a:rPr lang="en-US" altLang="en-US" sz="2800" baseline="30000" dirty="0">
                <a:cs typeface="Times New Roman" panose="02020603050405020304" pitchFamily="18" charset="0"/>
              </a:rPr>
              <a:t>4</a:t>
            </a:r>
            <a:endParaRPr lang="en-GB" sz="2800" dirty="0">
              <a:latin typeface="Times New Roman" panose="02020603050405020304" pitchFamily="18" charset="0"/>
              <a:cs typeface="Times New Roman" panose="02020603050405020304" pitchFamily="18" charset="0"/>
            </a:endParaRPr>
          </a:p>
        </p:txBody>
      </p:sp>
      <p:sp>
        <p:nvSpPr>
          <p:cNvPr id="6" name="Text Box 6">
            <a:extLst>
              <a:ext uri="{FF2B5EF4-FFF2-40B4-BE49-F238E27FC236}">
                <a16:creationId xmlns:a16="http://schemas.microsoft.com/office/drawing/2014/main" id="{EF2EFB74-C47B-264F-A4B5-3A39783106B3}"/>
              </a:ext>
            </a:extLst>
          </p:cNvPr>
          <p:cNvSpPr txBox="1">
            <a:spLocks noChangeArrowheads="1"/>
          </p:cNvSpPr>
          <p:nvPr/>
        </p:nvSpPr>
        <p:spPr bwMode="auto">
          <a:xfrm>
            <a:off x="3265561" y="5249076"/>
            <a:ext cx="1056700"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where</a:t>
            </a:r>
            <a:endParaRPr lang="en-US" sz="2400" dirty="0">
              <a:solidFill>
                <a:srgbClr val="000066"/>
              </a:solidFill>
              <a:latin typeface="+mn-lt"/>
            </a:endParaRPr>
          </a:p>
        </p:txBody>
      </p:sp>
      <p:sp>
        <p:nvSpPr>
          <p:cNvPr id="7" name="Rectangle 6">
            <a:extLst>
              <a:ext uri="{FF2B5EF4-FFF2-40B4-BE49-F238E27FC236}">
                <a16:creationId xmlns:a16="http://schemas.microsoft.com/office/drawing/2014/main" id="{4346B5E9-C222-1CFE-CEE7-3DBCCAA67137}"/>
              </a:ext>
            </a:extLst>
          </p:cNvPr>
          <p:cNvSpPr/>
          <p:nvPr/>
        </p:nvSpPr>
        <p:spPr>
          <a:xfrm>
            <a:off x="4572000" y="5185617"/>
            <a:ext cx="1744388"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u</a:t>
            </a:r>
            <a:r>
              <a:rPr lang="en-US" altLang="en-US" sz="2800" dirty="0">
                <a:latin typeface="Times New Roman" panose="02020603050405020304" pitchFamily="18" charset="0"/>
                <a:cs typeface="Times New Roman" panose="02020603050405020304" pitchFamily="18" charset="0"/>
              </a:rPr>
              <a:t> = </a:t>
            </a:r>
            <a:r>
              <a:rPr lang="en-US" altLang="en-US" sz="2800" i="1" dirty="0">
                <a:cs typeface="Times New Roman" panose="02020603050405020304" pitchFamily="18" charset="0"/>
              </a:rPr>
              <a:t>x</a:t>
            </a:r>
            <a:r>
              <a:rPr lang="en-US" altLang="en-US" sz="2800" baseline="30000" dirty="0">
                <a:cs typeface="Times New Roman" panose="02020603050405020304" pitchFamily="18" charset="0"/>
              </a:rPr>
              <a:t>2</a:t>
            </a:r>
            <a:r>
              <a:rPr lang="en-US" altLang="en-US" sz="2800" dirty="0">
                <a:cs typeface="Times New Roman" panose="02020603050405020304" pitchFamily="18" charset="0"/>
              </a:rPr>
              <a:t> + 3</a:t>
            </a:r>
            <a:r>
              <a:rPr lang="en-US" altLang="en-US" sz="2800" i="1" dirty="0">
                <a:cs typeface="Times New Roman" panose="02020603050405020304" pitchFamily="18" charset="0"/>
              </a:rPr>
              <a:t>x</a:t>
            </a:r>
            <a:endParaRPr lang="en-GB" sz="2800" baseline="30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85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85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6" grpId="0"/>
      <p:bldP spid="448517" grpId="0"/>
      <p:bldP spid="448518" grpId="0"/>
      <p:bldP spid="15" grpId="0"/>
      <p:bldP spid="16" grpId="0"/>
      <p:bldP spid="17" grpId="0"/>
      <p:bldP spid="19" grpId="0"/>
      <p:bldP spid="2" grpId="0"/>
      <p:bldP spid="3" grpId="0"/>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sp>
        <p:nvSpPr>
          <p:cNvPr id="448515" name="Text Box 3"/>
          <p:cNvSpPr txBox="1">
            <a:spLocks noChangeArrowheads="1"/>
          </p:cNvSpPr>
          <p:nvPr/>
        </p:nvSpPr>
        <p:spPr bwMode="auto">
          <a:xfrm>
            <a:off x="174624" y="568513"/>
            <a:ext cx="2021111" cy="461665"/>
          </a:xfrm>
          <a:prstGeom prst="rect">
            <a:avLst/>
          </a:prstGeom>
          <a:noFill/>
          <a:ln w="9525">
            <a:noFill/>
            <a:miter lim="800000"/>
            <a:headEnd/>
            <a:tailEnd/>
          </a:ln>
          <a:effectLst/>
        </p:spPr>
        <p:txBody>
          <a:bodyPr wrap="square">
            <a:spAutoFit/>
          </a:bodyPr>
          <a:lstStyle/>
          <a:p>
            <a:r>
              <a:rPr lang="en-GB" sz="2400" b="1" dirty="0">
                <a:solidFill>
                  <a:srgbClr val="002060"/>
                </a:solidFill>
                <a:latin typeface="+mn-lt"/>
              </a:rPr>
              <a:t>Example 1: </a:t>
            </a:r>
            <a:endParaRPr lang="en-GB" sz="2400" dirty="0">
              <a:solidFill>
                <a:srgbClr val="002060"/>
              </a:solidFill>
              <a:latin typeface="+mn-lt"/>
            </a:endParaRPr>
          </a:p>
        </p:txBody>
      </p:sp>
      <p:sp>
        <p:nvSpPr>
          <p:cNvPr id="448516" name="Text Box 4"/>
          <p:cNvSpPr txBox="1">
            <a:spLocks noChangeArrowheads="1"/>
          </p:cNvSpPr>
          <p:nvPr/>
        </p:nvSpPr>
        <p:spPr bwMode="auto">
          <a:xfrm>
            <a:off x="259695" y="1007472"/>
            <a:ext cx="1397655" cy="461665"/>
          </a:xfrm>
          <a:prstGeom prst="rect">
            <a:avLst/>
          </a:prstGeom>
          <a:noFill/>
          <a:ln w="9525">
            <a:noFill/>
            <a:miter lim="800000"/>
            <a:headEnd/>
            <a:tailEnd/>
          </a:ln>
          <a:effectLst/>
        </p:spPr>
        <p:txBody>
          <a:bodyPr wrap="square">
            <a:spAutoFit/>
          </a:bodyPr>
          <a:lstStyle/>
          <a:p>
            <a:r>
              <a:rPr lang="en-GB" sz="2400" dirty="0">
                <a:solidFill>
                  <a:srgbClr val="000066"/>
                </a:solidFill>
                <a:latin typeface="+mn-lt"/>
              </a:rPr>
              <a:t>Find:</a:t>
            </a:r>
            <a:endParaRPr lang="en-GB" sz="2400" dirty="0">
              <a:solidFill>
                <a:srgbClr val="000066"/>
              </a:solidFill>
            </a:endParaRPr>
          </a:p>
        </p:txBody>
      </p:sp>
      <p:sp>
        <p:nvSpPr>
          <p:cNvPr id="448517" name="Text Box 5"/>
          <p:cNvSpPr txBox="1">
            <a:spLocks noChangeArrowheads="1"/>
          </p:cNvSpPr>
          <p:nvPr/>
        </p:nvSpPr>
        <p:spPr bwMode="auto">
          <a:xfrm>
            <a:off x="242635" y="4010805"/>
            <a:ext cx="8732838" cy="461665"/>
          </a:xfrm>
          <a:prstGeom prst="rect">
            <a:avLst/>
          </a:prstGeom>
          <a:noFill/>
          <a:ln w="9525">
            <a:noFill/>
            <a:miter lim="800000"/>
            <a:headEnd/>
            <a:tailEnd/>
          </a:ln>
          <a:effectLst/>
        </p:spPr>
        <p:txBody>
          <a:bodyPr>
            <a:spAutoFit/>
          </a:bodyPr>
          <a:lstStyle/>
          <a:p>
            <a:r>
              <a:rPr lang="en-GB" sz="2400" dirty="0">
                <a:solidFill>
                  <a:srgbClr val="000066"/>
                </a:solidFill>
                <a:latin typeface="+mn-lt"/>
              </a:rPr>
              <a:t>We can see that this is a composite function.</a:t>
            </a:r>
          </a:p>
        </p:txBody>
      </p:sp>
      <p:sp>
        <p:nvSpPr>
          <p:cNvPr id="448518" name="Text Box 6"/>
          <p:cNvSpPr txBox="1">
            <a:spLocks noChangeArrowheads="1"/>
          </p:cNvSpPr>
          <p:nvPr/>
        </p:nvSpPr>
        <p:spPr bwMode="auto">
          <a:xfrm>
            <a:off x="3045761" y="1024159"/>
            <a:ext cx="510076"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If</a:t>
            </a:r>
            <a:endParaRPr lang="en-US" sz="2400" dirty="0">
              <a:solidFill>
                <a:srgbClr val="000066"/>
              </a:solidFill>
              <a:latin typeface="+mn-lt"/>
            </a:endParaRPr>
          </a:p>
        </p:txBody>
      </p:sp>
      <p:sp>
        <p:nvSpPr>
          <p:cNvPr id="13" name="Rectangle 12">
            <a:hlinkClick r:id="rId3"/>
            <a:extLst>
              <a:ext uri="{FF2B5EF4-FFF2-40B4-BE49-F238E27FC236}">
                <a16:creationId xmlns:a16="http://schemas.microsoft.com/office/drawing/2014/main" id="{7CCCE388-FB6B-4544-A713-F27E594F3A32}"/>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hlinkClick r:id="rId3"/>
            <a:extLst>
              <a:ext uri="{FF2B5EF4-FFF2-40B4-BE49-F238E27FC236}">
                <a16:creationId xmlns:a16="http://schemas.microsoft.com/office/drawing/2014/main" id="{06D4B3CF-B34F-42B3-BD03-E5F14DAE549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E015A078-AF92-45F4-9F69-84AA7538D7B5}"/>
              </a:ext>
            </a:extLst>
          </p:cNvPr>
          <p:cNvSpPr/>
          <p:nvPr/>
        </p:nvSpPr>
        <p:spPr>
          <a:xfrm>
            <a:off x="6412015" y="906536"/>
            <a:ext cx="2053767"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f</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r>
              <a:rPr lang="en-US" altLang="en-US" sz="2800" dirty="0">
                <a:cs typeface="Times New Roman" panose="02020603050405020304" pitchFamily="18" charset="0"/>
              </a:rPr>
              <a:t>5 ‒ 2</a:t>
            </a:r>
            <a:r>
              <a:rPr lang="en-US" altLang="en-US" sz="2800" i="1" dirty="0">
                <a:cs typeface="Times New Roman" panose="02020603050405020304" pitchFamily="18" charset="0"/>
              </a:rPr>
              <a:t>x</a:t>
            </a:r>
            <a:endParaRPr lang="en-GB" sz="2800" baseline="30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87735111-3A50-45B7-AD81-E2BCE3878FA0}"/>
                  </a:ext>
                </a:extLst>
              </p:cNvPr>
              <p:cNvSpPr/>
              <p:nvPr/>
            </p:nvSpPr>
            <p:spPr>
              <a:xfrm>
                <a:off x="3894128" y="906536"/>
                <a:ext cx="1672124" cy="52803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14:m>
                  <m:oMath xmlns:m="http://schemas.openxmlformats.org/officeDocument/2006/math">
                    <m:rad>
                      <m:radPr>
                        <m:degHide m:val="on"/>
                        <m:ctrlPr>
                          <a:rPr lang="en-US" altLang="en-US" sz="2800" i="1" dirty="0" smtClean="0">
                            <a:latin typeface="Cambria Math" panose="02040503050406030204" pitchFamily="18" charset="0"/>
                            <a:cs typeface="Times New Roman" panose="02020603050405020304" pitchFamily="18" charset="0"/>
                          </a:rPr>
                        </m:ctrlPr>
                      </m:radPr>
                      <m:deg/>
                      <m:e>
                        <m:r>
                          <a:rPr lang="en-US" altLang="en-US" sz="2800" b="0" i="1" dirty="0" smtClean="0">
                            <a:latin typeface="Cambria Math" panose="02040503050406030204" pitchFamily="18" charset="0"/>
                            <a:cs typeface="Times New Roman" panose="02020603050405020304" pitchFamily="18" charset="0"/>
                          </a:rPr>
                          <m:t>𝑥</m:t>
                        </m:r>
                      </m:e>
                    </m:rad>
                  </m:oMath>
                </a14:m>
                <a:endParaRPr lang="en-GB" sz="2800" dirty="0">
                  <a:latin typeface="Times New Roman" panose="02020603050405020304" pitchFamily="18" charset="0"/>
                  <a:cs typeface="Times New Roman" panose="02020603050405020304" pitchFamily="18" charset="0"/>
                </a:endParaRPr>
              </a:p>
            </p:txBody>
          </p:sp>
        </mc:Choice>
        <mc:Fallback xmlns="">
          <p:sp>
            <p:nvSpPr>
              <p:cNvPr id="16" name="Rectangle 15">
                <a:extLst>
                  <a:ext uri="{FF2B5EF4-FFF2-40B4-BE49-F238E27FC236}">
                    <a16:creationId xmlns:a16="http://schemas.microsoft.com/office/drawing/2014/main" id="{87735111-3A50-45B7-AD81-E2BCE3878FA0}"/>
                  </a:ext>
                </a:extLst>
              </p:cNvPr>
              <p:cNvSpPr>
                <a:spLocks noRot="1" noChangeAspect="1" noMove="1" noResize="1" noEditPoints="1" noAdjustHandles="1" noChangeArrowheads="1" noChangeShapeType="1" noTextEdit="1"/>
              </p:cNvSpPr>
              <p:nvPr/>
            </p:nvSpPr>
            <p:spPr>
              <a:xfrm>
                <a:off x="3894128" y="906536"/>
                <a:ext cx="1672124" cy="528030"/>
              </a:xfrm>
              <a:prstGeom prst="rect">
                <a:avLst/>
              </a:prstGeom>
              <a:blipFill>
                <a:blip r:embed="rId4"/>
                <a:stretch>
                  <a:fillRect l="-7664" t="-11628" b="-32558"/>
                </a:stretch>
              </a:blipFill>
            </p:spPr>
            <p:txBody>
              <a:bodyPr/>
              <a:lstStyle/>
              <a:p>
                <a:r>
                  <a:rPr lang="en-GB">
                    <a:noFill/>
                  </a:rPr>
                  <a:t> </a:t>
                </a:r>
              </a:p>
            </p:txBody>
          </p:sp>
        </mc:Fallback>
      </mc:AlternateContent>
      <p:sp>
        <p:nvSpPr>
          <p:cNvPr id="17" name="Rectangle 16">
            <a:extLst>
              <a:ext uri="{FF2B5EF4-FFF2-40B4-BE49-F238E27FC236}">
                <a16:creationId xmlns:a16="http://schemas.microsoft.com/office/drawing/2014/main" id="{6F69D107-7085-4622-A67E-A91ED6FD9C35}"/>
              </a:ext>
            </a:extLst>
          </p:cNvPr>
          <p:cNvSpPr/>
          <p:nvPr/>
        </p:nvSpPr>
        <p:spPr>
          <a:xfrm>
            <a:off x="1430075" y="955172"/>
            <a:ext cx="1282723"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f </a:t>
            </a:r>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1E831C7C-5391-4B2A-87F7-061EDA63A24B}"/>
              </a:ext>
            </a:extLst>
          </p:cNvPr>
          <p:cNvSpPr/>
          <p:nvPr/>
        </p:nvSpPr>
        <p:spPr>
          <a:xfrm>
            <a:off x="3117237" y="4545876"/>
            <a:ext cx="1893467" cy="523220"/>
          </a:xfrm>
          <a:prstGeom prst="rect">
            <a:avLst/>
          </a:prstGeom>
        </p:spPr>
        <p:txBody>
          <a:bodyPr wrap="none">
            <a:spAutoFit/>
          </a:bodyPr>
          <a:lstStyle/>
          <a:p>
            <a:r>
              <a:rPr lang="en-US" altLang="en-US" sz="2800" i="1" dirty="0">
                <a:cs typeface="Times New Roman" panose="02020603050405020304" pitchFamily="18" charset="0"/>
              </a:rPr>
              <a:t>f</a:t>
            </a:r>
            <a:r>
              <a:rPr lang="en-US" altLang="en-US" sz="2800" dirty="0">
                <a:cs typeface="Times New Roman" panose="02020603050405020304" pitchFamily="18" charset="0"/>
              </a:rPr>
              <a:t> (</a:t>
            </a:r>
            <a:r>
              <a:rPr lang="en-US" altLang="en-US" sz="2800" i="1" dirty="0">
                <a:cs typeface="Times New Roman" panose="02020603050405020304" pitchFamily="18" charset="0"/>
              </a:rPr>
              <a:t>x</a:t>
            </a:r>
            <a:r>
              <a:rPr lang="en-US" altLang="en-US" sz="2800" dirty="0">
                <a:cs typeface="Times New Roman" panose="02020603050405020304" pitchFamily="18" charset="0"/>
              </a:rPr>
              <a:t>)</a:t>
            </a:r>
            <a:r>
              <a:rPr lang="en-GB" altLang="en-US" sz="2800" baseline="30000" dirty="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 </a:t>
            </a:r>
            <a:r>
              <a:rPr lang="en-US" altLang="en-US" sz="2800" i="1" dirty="0">
                <a:cs typeface="Times New Roman" panose="02020603050405020304" pitchFamily="18" charset="0"/>
              </a:rPr>
              <a:t>x+ x</a:t>
            </a:r>
            <a:r>
              <a:rPr lang="en-US" altLang="en-US" sz="2800" baseline="30000" dirty="0">
                <a:cs typeface="Times New Roman" panose="02020603050405020304" pitchFamily="18" charset="0"/>
              </a:rPr>
              <a:t>3</a:t>
            </a:r>
            <a:endParaRPr lang="en-GB" sz="2800" baseline="30000" dirty="0">
              <a:latin typeface="Times New Roman" panose="02020603050405020304" pitchFamily="18" charset="0"/>
              <a:cs typeface="Times New Roman" panose="02020603050405020304" pitchFamily="18" charset="0"/>
            </a:endParaRPr>
          </a:p>
        </p:txBody>
      </p:sp>
      <p:sp>
        <p:nvSpPr>
          <p:cNvPr id="2" name="Text Box 5">
            <a:extLst>
              <a:ext uri="{FF2B5EF4-FFF2-40B4-BE49-F238E27FC236}">
                <a16:creationId xmlns:a16="http://schemas.microsoft.com/office/drawing/2014/main" id="{2E0153B3-E850-F7FC-9311-0CEA20D3A0E5}"/>
              </a:ext>
            </a:extLst>
          </p:cNvPr>
          <p:cNvSpPr txBox="1">
            <a:spLocks noChangeArrowheads="1"/>
          </p:cNvSpPr>
          <p:nvPr/>
        </p:nvSpPr>
        <p:spPr bwMode="auto">
          <a:xfrm>
            <a:off x="259695" y="1673578"/>
            <a:ext cx="2179038" cy="461665"/>
          </a:xfrm>
          <a:prstGeom prst="rect">
            <a:avLst/>
          </a:prstGeom>
          <a:noFill/>
          <a:ln w="9525">
            <a:noFill/>
            <a:miter lim="800000"/>
            <a:headEnd/>
            <a:tailEnd/>
          </a:ln>
          <a:effectLst/>
        </p:spPr>
        <p:txBody>
          <a:bodyPr wrap="square">
            <a:spAutoFit/>
          </a:bodyPr>
          <a:lstStyle/>
          <a:p>
            <a:r>
              <a:rPr lang="en-GB" sz="2400" dirty="0">
                <a:solidFill>
                  <a:srgbClr val="000066"/>
                </a:solidFill>
                <a:latin typeface="+mn-lt"/>
              </a:rPr>
              <a:t>Solution:</a:t>
            </a: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31E8779E-65C5-2A70-04A3-84DA99D06F36}"/>
                  </a:ext>
                </a:extLst>
              </p:cNvPr>
              <p:cNvSpPr/>
              <p:nvPr/>
            </p:nvSpPr>
            <p:spPr>
              <a:xfrm>
                <a:off x="7329317" y="3107760"/>
                <a:ext cx="1136465" cy="703013"/>
              </a:xfrm>
              <a:prstGeom prst="rect">
                <a:avLst/>
              </a:prstGeom>
            </p:spPr>
            <p:txBody>
              <a:bodyPr wrap="none">
                <a:spAutoFit/>
              </a:bodyPr>
              <a:lstStyle/>
              <a:p>
                <a:r>
                  <a:rPr lang="en-US" altLang="en-US" sz="28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en-US" sz="2800" i="1" smtClean="0">
                            <a:latin typeface="Cambria Math" panose="02040503050406030204" pitchFamily="18" charset="0"/>
                            <a:cs typeface="Times New Roman" panose="02020603050405020304" pitchFamily="18" charset="0"/>
                          </a:rPr>
                        </m:ctrlPr>
                      </m:fPr>
                      <m:num>
                        <m:r>
                          <a:rPr lang="en-US" altLang="en-US" sz="2800" b="0" i="1" smtClean="0">
                            <a:latin typeface="Cambria Math" panose="02040503050406030204" pitchFamily="18" charset="0"/>
                            <a:cs typeface="Times New Roman" panose="02020603050405020304" pitchFamily="18" charset="0"/>
                          </a:rPr>
                          <m:t>1</m:t>
                        </m:r>
                      </m:num>
                      <m:den>
                        <m:r>
                          <a:rPr lang="en-US" altLang="en-US" sz="2800" b="0" i="1" smtClean="0">
                            <a:latin typeface="Cambria Math" panose="02040503050406030204" pitchFamily="18" charset="0"/>
                            <a:cs typeface="Times New Roman" panose="02020603050405020304" pitchFamily="18" charset="0"/>
                          </a:rPr>
                          <m:t>𝑥</m:t>
                        </m:r>
                        <m:r>
                          <a:rPr lang="en-US" altLang="en-US" sz="2800" b="0" i="1" smtClean="0">
                            <a:latin typeface="Cambria Math" panose="02040503050406030204" pitchFamily="18" charset="0"/>
                            <a:cs typeface="Times New Roman" panose="02020603050405020304" pitchFamily="18" charset="0"/>
                          </a:rPr>
                          <m:t>+</m:t>
                        </m:r>
                        <m:sSup>
                          <m:sSupPr>
                            <m:ctrlPr>
                              <a:rPr lang="en-US" altLang="en-US" sz="2800" b="0" i="1" smtClean="0">
                                <a:latin typeface="Cambria Math" panose="02040503050406030204" pitchFamily="18" charset="0"/>
                                <a:cs typeface="Times New Roman" panose="02020603050405020304" pitchFamily="18" charset="0"/>
                              </a:rPr>
                            </m:ctrlPr>
                          </m:sSupPr>
                          <m:e>
                            <m:r>
                              <a:rPr lang="en-US" altLang="en-US" sz="2800" b="0" i="1" smtClean="0">
                                <a:latin typeface="Cambria Math" panose="02040503050406030204" pitchFamily="18" charset="0"/>
                                <a:cs typeface="Times New Roman" panose="02020603050405020304" pitchFamily="18" charset="0"/>
                              </a:rPr>
                              <m:t>𝑥</m:t>
                            </m:r>
                          </m:e>
                          <m:sup>
                            <m:r>
                              <a:rPr lang="en-US" altLang="en-US" sz="2800" b="0" i="1" smtClean="0">
                                <a:latin typeface="Cambria Math" panose="02040503050406030204" pitchFamily="18" charset="0"/>
                                <a:cs typeface="Times New Roman" panose="02020603050405020304" pitchFamily="18" charset="0"/>
                              </a:rPr>
                              <m:t>3</m:t>
                            </m:r>
                          </m:sup>
                        </m:sSup>
                      </m:den>
                    </m:f>
                  </m:oMath>
                </a14:m>
                <a:endParaRPr lang="en-GB" sz="2800" baseline="30000" dirty="0">
                  <a:latin typeface="Times New Roman" panose="02020603050405020304" pitchFamily="18" charset="0"/>
                  <a:cs typeface="Times New Roman" panose="02020603050405020304" pitchFamily="18" charset="0"/>
                </a:endParaRPr>
              </a:p>
            </p:txBody>
          </p:sp>
        </mc:Choice>
        <mc:Fallback xmlns="">
          <p:sp>
            <p:nvSpPr>
              <p:cNvPr id="3" name="Rectangle 2">
                <a:extLst>
                  <a:ext uri="{FF2B5EF4-FFF2-40B4-BE49-F238E27FC236}">
                    <a16:creationId xmlns:a16="http://schemas.microsoft.com/office/drawing/2014/main" id="{31E8779E-65C5-2A70-04A3-84DA99D06F36}"/>
                  </a:ext>
                </a:extLst>
              </p:cNvPr>
              <p:cNvSpPr>
                <a:spLocks noRot="1" noChangeAspect="1" noMove="1" noResize="1" noEditPoints="1" noAdjustHandles="1" noChangeArrowheads="1" noChangeShapeType="1" noTextEdit="1"/>
              </p:cNvSpPr>
              <p:nvPr/>
            </p:nvSpPr>
            <p:spPr>
              <a:xfrm>
                <a:off x="7329317" y="3107760"/>
                <a:ext cx="1136465" cy="703013"/>
              </a:xfrm>
              <a:prstGeom prst="rect">
                <a:avLst/>
              </a:prstGeom>
              <a:blipFill>
                <a:blip r:embed="rId5"/>
                <a:stretch>
                  <a:fillRect l="-10695" b="-104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F9C918E4-ECDF-1C92-5FFE-17380FA668A2}"/>
                  </a:ext>
                </a:extLst>
              </p:cNvPr>
              <p:cNvSpPr/>
              <p:nvPr/>
            </p:nvSpPr>
            <p:spPr>
              <a:xfrm>
                <a:off x="3541806" y="5342860"/>
                <a:ext cx="1307409" cy="703013"/>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en-US" sz="2800" i="1" dirty="0" smtClean="0">
                            <a:latin typeface="Cambria Math" panose="02040503050406030204" pitchFamily="18" charset="0"/>
                            <a:cs typeface="Times New Roman" panose="02020603050405020304" pitchFamily="18" charset="0"/>
                          </a:rPr>
                        </m:ctrlPr>
                      </m:fPr>
                      <m:num>
                        <m:r>
                          <a:rPr lang="en-US" altLang="en-US" sz="2800" b="0" i="1" dirty="0" smtClean="0">
                            <a:latin typeface="Cambria Math" panose="02040503050406030204" pitchFamily="18" charset="0"/>
                            <a:cs typeface="Times New Roman" panose="02020603050405020304" pitchFamily="18" charset="0"/>
                          </a:rPr>
                          <m:t>1</m:t>
                        </m:r>
                      </m:num>
                      <m:den>
                        <m:r>
                          <a:rPr lang="en-US" altLang="en-US" sz="2800" b="0" i="1" dirty="0" smtClean="0">
                            <a:latin typeface="Cambria Math" panose="02040503050406030204" pitchFamily="18" charset="0"/>
                            <a:cs typeface="Times New Roman" panose="02020603050405020304" pitchFamily="18" charset="0"/>
                          </a:rPr>
                          <m:t>𝑥</m:t>
                        </m:r>
                      </m:den>
                    </m:f>
                  </m:oMath>
                </a14:m>
                <a:endParaRPr lang="en-GB" sz="2800" dirty="0">
                  <a:latin typeface="Times New Roman" panose="02020603050405020304" pitchFamily="18" charset="0"/>
                  <a:cs typeface="Times New Roman" panose="02020603050405020304" pitchFamily="18" charset="0"/>
                </a:endParaRPr>
              </a:p>
            </p:txBody>
          </p:sp>
        </mc:Choice>
        <mc:Fallback xmlns="">
          <p:sp>
            <p:nvSpPr>
              <p:cNvPr id="5" name="Rectangle 4">
                <a:extLst>
                  <a:ext uri="{FF2B5EF4-FFF2-40B4-BE49-F238E27FC236}">
                    <a16:creationId xmlns:a16="http://schemas.microsoft.com/office/drawing/2014/main" id="{F9C918E4-ECDF-1C92-5FFE-17380FA668A2}"/>
                  </a:ext>
                </a:extLst>
              </p:cNvPr>
              <p:cNvSpPr>
                <a:spLocks noRot="1" noChangeAspect="1" noMove="1" noResize="1" noEditPoints="1" noAdjustHandles="1" noChangeArrowheads="1" noChangeShapeType="1" noTextEdit="1"/>
              </p:cNvSpPr>
              <p:nvPr/>
            </p:nvSpPr>
            <p:spPr>
              <a:xfrm>
                <a:off x="3541806" y="5342860"/>
                <a:ext cx="1307409" cy="703013"/>
              </a:xfrm>
              <a:prstGeom prst="rect">
                <a:avLst/>
              </a:prstGeom>
              <a:blipFill>
                <a:blip r:embed="rId6"/>
                <a:stretch>
                  <a:fillRect l="-9346" b="-9483"/>
                </a:stretch>
              </a:blipFill>
            </p:spPr>
            <p:txBody>
              <a:bodyPr/>
              <a:lstStyle/>
              <a:p>
                <a:r>
                  <a:rPr lang="en-GB">
                    <a:noFill/>
                  </a:rPr>
                  <a:t> </a:t>
                </a:r>
              </a:p>
            </p:txBody>
          </p:sp>
        </mc:Fallback>
      </mc:AlternateContent>
      <p:sp>
        <p:nvSpPr>
          <p:cNvPr id="6" name="Text Box 6">
            <a:extLst>
              <a:ext uri="{FF2B5EF4-FFF2-40B4-BE49-F238E27FC236}">
                <a16:creationId xmlns:a16="http://schemas.microsoft.com/office/drawing/2014/main" id="{EF2EFB74-C47B-264F-A4B5-3A39783106B3}"/>
              </a:ext>
            </a:extLst>
          </p:cNvPr>
          <p:cNvSpPr txBox="1">
            <a:spLocks noChangeArrowheads="1"/>
          </p:cNvSpPr>
          <p:nvPr/>
        </p:nvSpPr>
        <p:spPr bwMode="auto">
          <a:xfrm>
            <a:off x="2921949" y="5412898"/>
            <a:ext cx="373820" cy="461665"/>
          </a:xfrm>
          <a:prstGeom prst="rect">
            <a:avLst/>
          </a:prstGeom>
          <a:noFill/>
          <a:ln w="9525">
            <a:noFill/>
            <a:miter lim="800000"/>
            <a:headEnd/>
            <a:tailEnd/>
          </a:ln>
          <a:effectLst/>
        </p:spPr>
        <p:txBody>
          <a:bodyPr wrap="none">
            <a:spAutoFit/>
          </a:bodyPr>
          <a:lstStyle/>
          <a:p>
            <a:r>
              <a:rPr lang="en-GB" sz="2400" dirty="0">
                <a:solidFill>
                  <a:srgbClr val="000066"/>
                </a:solidFill>
                <a:cs typeface="Times New Roman" panose="02020603050405020304" pitchFamily="18" charset="0"/>
              </a:rPr>
              <a:t>⸫</a:t>
            </a:r>
            <a:endParaRPr lang="en-US" sz="2400" dirty="0">
              <a:solidFill>
                <a:srgbClr val="000066"/>
              </a:solidFill>
              <a:latin typeface="+mn-lt"/>
            </a:endParaRPr>
          </a:p>
        </p:txBody>
      </p:sp>
      <p:sp>
        <p:nvSpPr>
          <p:cNvPr id="8" name="Text Box 6">
            <a:extLst>
              <a:ext uri="{FF2B5EF4-FFF2-40B4-BE49-F238E27FC236}">
                <a16:creationId xmlns:a16="http://schemas.microsoft.com/office/drawing/2014/main" id="{C24119E5-2080-2A91-E7D9-66EE160FE1AC}"/>
              </a:ext>
            </a:extLst>
          </p:cNvPr>
          <p:cNvSpPr txBox="1">
            <a:spLocks noChangeArrowheads="1"/>
          </p:cNvSpPr>
          <p:nvPr/>
        </p:nvSpPr>
        <p:spPr bwMode="auto">
          <a:xfrm>
            <a:off x="5629695" y="973767"/>
            <a:ext cx="771376" cy="461665"/>
          </a:xfrm>
          <a:prstGeom prst="rect">
            <a:avLst/>
          </a:prstGeom>
          <a:noFill/>
          <a:ln w="9525">
            <a:noFill/>
            <a:miter lim="800000"/>
            <a:headEnd/>
            <a:tailEnd/>
          </a:ln>
          <a:effectLst/>
        </p:spPr>
        <p:txBody>
          <a:bodyPr wrap="square">
            <a:spAutoFit/>
          </a:bodyPr>
          <a:lstStyle/>
          <a:p>
            <a:r>
              <a:rPr lang="en-GB" sz="2400" dirty="0">
                <a:solidFill>
                  <a:srgbClr val="000066"/>
                </a:solidFill>
                <a:latin typeface="+mn-lt"/>
              </a:rPr>
              <a:t>and</a:t>
            </a:r>
            <a:endParaRPr lang="en-US" sz="2400" dirty="0">
              <a:solidFill>
                <a:srgbClr val="000066"/>
              </a:solidFill>
              <a:latin typeface="+mn-lt"/>
            </a:endParaRPr>
          </a:p>
        </p:txBody>
      </p:sp>
      <p:sp>
        <p:nvSpPr>
          <p:cNvPr id="9" name="Rectangle 8">
            <a:extLst>
              <a:ext uri="{FF2B5EF4-FFF2-40B4-BE49-F238E27FC236}">
                <a16:creationId xmlns:a16="http://schemas.microsoft.com/office/drawing/2014/main" id="{20EE7C57-8866-5827-636B-7AF1BEFCBD21}"/>
              </a:ext>
            </a:extLst>
          </p:cNvPr>
          <p:cNvSpPr/>
          <p:nvPr/>
        </p:nvSpPr>
        <p:spPr>
          <a:xfrm>
            <a:off x="2912788" y="1623545"/>
            <a:ext cx="1282723"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f </a:t>
            </a:r>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4ED65BB0-8CCB-B36B-DC73-156257D54757}"/>
              </a:ext>
            </a:extLst>
          </p:cNvPr>
          <p:cNvSpPr/>
          <p:nvPr/>
        </p:nvSpPr>
        <p:spPr>
          <a:xfrm>
            <a:off x="4584912" y="1568850"/>
            <a:ext cx="1571264"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dirty="0">
                <a:cs typeface="Times New Roman" panose="02020603050405020304" pitchFamily="18" charset="0"/>
              </a:rPr>
              <a:t>5 ‒ 2</a:t>
            </a:r>
            <a:r>
              <a:rPr lang="en-US" altLang="en-US" sz="2800" i="1" dirty="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11" name="Text Box 6">
            <a:extLst>
              <a:ext uri="{FF2B5EF4-FFF2-40B4-BE49-F238E27FC236}">
                <a16:creationId xmlns:a16="http://schemas.microsoft.com/office/drawing/2014/main" id="{589A3217-36F9-126B-F90D-4D87786A88B9}"/>
              </a:ext>
            </a:extLst>
          </p:cNvPr>
          <p:cNvSpPr txBox="1">
            <a:spLocks noChangeArrowheads="1"/>
          </p:cNvSpPr>
          <p:nvPr/>
        </p:nvSpPr>
        <p:spPr bwMode="auto">
          <a:xfrm>
            <a:off x="4251264" y="1673745"/>
            <a:ext cx="357790" cy="461665"/>
          </a:xfrm>
          <a:prstGeom prst="rect">
            <a:avLst/>
          </a:prstGeom>
          <a:noFill/>
          <a:ln w="9525">
            <a:noFill/>
            <a:miter lim="800000"/>
            <a:headEnd/>
            <a:tailEnd/>
          </a:ln>
          <a:effectLst/>
        </p:spPr>
        <p:txBody>
          <a:bodyPr wrap="none">
            <a:spAutoFit/>
          </a:bodyPr>
          <a:lstStyle/>
          <a:p>
            <a:r>
              <a:rPr lang="en-GB" sz="2400" dirty="0">
                <a:solidFill>
                  <a:srgbClr val="000066"/>
                </a:solidFill>
                <a:cs typeface="Times New Roman" panose="02020603050405020304" pitchFamily="18" charset="0"/>
              </a:rPr>
              <a:t>=</a:t>
            </a:r>
            <a:endParaRPr lang="en-US" sz="2400" dirty="0">
              <a:solidFill>
                <a:srgbClr val="000066"/>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9D6F70E9-F570-8767-E738-DFC3340ACA2A}"/>
                  </a:ext>
                </a:extLst>
              </p:cNvPr>
              <p:cNvSpPr/>
              <p:nvPr/>
            </p:nvSpPr>
            <p:spPr>
              <a:xfrm>
                <a:off x="3045761" y="2205428"/>
                <a:ext cx="3252176" cy="563359"/>
              </a:xfrm>
              <a:prstGeom prst="rect">
                <a:avLst/>
              </a:prstGeom>
            </p:spPr>
            <p:txBody>
              <a:bodyPr wrap="square">
                <a:spAutoFit/>
              </a:bodyPr>
              <a:lstStyle/>
              <a:p>
                <a:r>
                  <a:rPr lang="en-US" altLang="en-US" sz="2800" i="1" dirty="0">
                    <a:cs typeface="Times New Roman" panose="02020603050405020304" pitchFamily="18" charset="0"/>
                  </a:rPr>
                  <a:t>g</a:t>
                </a:r>
                <a:r>
                  <a:rPr lang="en-US" altLang="en-US" sz="2800" dirty="0">
                    <a:cs typeface="Times New Roman" panose="02020603050405020304" pitchFamily="18" charset="0"/>
                  </a:rPr>
                  <a:t> (</a:t>
                </a:r>
                <a:r>
                  <a:rPr lang="en-US" altLang="en-US" sz="2800" i="1" dirty="0">
                    <a:cs typeface="Times New Roman" panose="02020603050405020304" pitchFamily="18" charset="0"/>
                  </a:rPr>
                  <a:t>f </a:t>
                </a:r>
                <a:r>
                  <a:rPr lang="en-US" altLang="en-US" sz="2800" dirty="0">
                    <a:cs typeface="Times New Roman" panose="02020603050405020304" pitchFamily="18" charset="0"/>
                  </a:rPr>
                  <a:t>(</a:t>
                </a:r>
                <a:r>
                  <a:rPr lang="en-US" altLang="en-US" sz="2800" i="1" dirty="0">
                    <a:cs typeface="Times New Roman" panose="02020603050405020304" pitchFamily="18" charset="0"/>
                  </a:rPr>
                  <a:t>x</a:t>
                </a:r>
                <a:r>
                  <a:rPr lang="en-US" altLang="en-US" sz="2800" dirty="0">
                    <a:cs typeface="Times New Roman" panose="02020603050405020304" pitchFamily="18" charset="0"/>
                  </a:rPr>
                  <a:t>))</a:t>
                </a:r>
                <a:r>
                  <a:rPr lang="en-GB" altLang="en-US" sz="2800" dirty="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altLang="en-US" sz="2800" i="1" dirty="0" smtClean="0">
                            <a:latin typeface="Cambria Math" panose="02040503050406030204" pitchFamily="18" charset="0"/>
                            <a:cs typeface="Times New Roman" panose="02020603050405020304" pitchFamily="18" charset="0"/>
                          </a:rPr>
                        </m:ctrlPr>
                      </m:radPr>
                      <m:deg/>
                      <m:e>
                        <m:r>
                          <m:rPr>
                            <m:nor/>
                          </m:rPr>
                          <a:rPr lang="en-US" altLang="en-US" sz="2800" dirty="0">
                            <a:cs typeface="Times New Roman" panose="02020603050405020304" pitchFamily="18" charset="0"/>
                          </a:rPr>
                          <m:t>5 ‒ 2</m:t>
                        </m:r>
                        <m:r>
                          <m:rPr>
                            <m:nor/>
                          </m:rPr>
                          <a:rPr lang="en-US" altLang="en-US" sz="2800" i="1" dirty="0">
                            <a:cs typeface="Times New Roman" panose="02020603050405020304" pitchFamily="18" charset="0"/>
                          </a:rPr>
                          <m:t>x</m:t>
                        </m:r>
                      </m:e>
                    </m:rad>
                  </m:oMath>
                </a14:m>
                <a:endParaRPr lang="en-GB" sz="2800" dirty="0">
                  <a:latin typeface="Times New Roman" panose="02020603050405020304" pitchFamily="18" charset="0"/>
                  <a:cs typeface="Times New Roman" panose="02020603050405020304" pitchFamily="18" charset="0"/>
                </a:endParaRPr>
              </a:p>
            </p:txBody>
          </p:sp>
        </mc:Choice>
        <mc:Fallback xmlns="">
          <p:sp>
            <p:nvSpPr>
              <p:cNvPr id="12" name="Rectangle 11">
                <a:extLst>
                  <a:ext uri="{FF2B5EF4-FFF2-40B4-BE49-F238E27FC236}">
                    <a16:creationId xmlns:a16="http://schemas.microsoft.com/office/drawing/2014/main" id="{9D6F70E9-F570-8767-E738-DFC3340ACA2A}"/>
                  </a:ext>
                </a:extLst>
              </p:cNvPr>
              <p:cNvSpPr>
                <a:spLocks noRot="1" noChangeAspect="1" noMove="1" noResize="1" noEditPoints="1" noAdjustHandles="1" noChangeArrowheads="1" noChangeShapeType="1" noTextEdit="1"/>
              </p:cNvSpPr>
              <p:nvPr/>
            </p:nvSpPr>
            <p:spPr>
              <a:xfrm>
                <a:off x="3045761" y="2205428"/>
                <a:ext cx="3252176" cy="563359"/>
              </a:xfrm>
              <a:prstGeom prst="rect">
                <a:avLst/>
              </a:prstGeom>
              <a:blipFill>
                <a:blip r:embed="rId7"/>
                <a:stretch>
                  <a:fillRect l="-3940" t="-4348" b="-30435"/>
                </a:stretch>
              </a:blipFill>
            </p:spPr>
            <p:txBody>
              <a:bodyPr/>
              <a:lstStyle/>
              <a:p>
                <a:r>
                  <a:rPr lang="en-GB">
                    <a:noFill/>
                  </a:rPr>
                  <a:t> </a:t>
                </a:r>
              </a:p>
            </p:txBody>
          </p:sp>
        </mc:Fallback>
      </mc:AlternateContent>
      <p:sp>
        <p:nvSpPr>
          <p:cNvPr id="18" name="Text Box 3">
            <a:extLst>
              <a:ext uri="{FF2B5EF4-FFF2-40B4-BE49-F238E27FC236}">
                <a16:creationId xmlns:a16="http://schemas.microsoft.com/office/drawing/2014/main" id="{49AB63C2-6EA2-C411-FF15-68E48F4D8846}"/>
              </a:ext>
            </a:extLst>
          </p:cNvPr>
          <p:cNvSpPr txBox="1">
            <a:spLocks noChangeArrowheads="1"/>
          </p:cNvSpPr>
          <p:nvPr/>
        </p:nvSpPr>
        <p:spPr bwMode="auto">
          <a:xfrm>
            <a:off x="259695" y="2836897"/>
            <a:ext cx="2021111" cy="461665"/>
          </a:xfrm>
          <a:prstGeom prst="rect">
            <a:avLst/>
          </a:prstGeom>
          <a:noFill/>
          <a:ln w="9525">
            <a:noFill/>
            <a:miter lim="800000"/>
            <a:headEnd/>
            <a:tailEnd/>
          </a:ln>
          <a:effectLst/>
        </p:spPr>
        <p:txBody>
          <a:bodyPr wrap="square">
            <a:spAutoFit/>
          </a:bodyPr>
          <a:lstStyle/>
          <a:p>
            <a:r>
              <a:rPr lang="en-GB" sz="2400" b="1" dirty="0">
                <a:solidFill>
                  <a:srgbClr val="002060"/>
                </a:solidFill>
                <a:latin typeface="+mn-lt"/>
              </a:rPr>
              <a:t>Example 2: </a:t>
            </a:r>
            <a:endParaRPr lang="en-GB" sz="2400" dirty="0">
              <a:solidFill>
                <a:srgbClr val="002060"/>
              </a:solidFill>
              <a:latin typeface="+mn-lt"/>
            </a:endParaRPr>
          </a:p>
        </p:txBody>
      </p:sp>
      <p:sp>
        <p:nvSpPr>
          <p:cNvPr id="20" name="Text Box 4">
            <a:extLst>
              <a:ext uri="{FF2B5EF4-FFF2-40B4-BE49-F238E27FC236}">
                <a16:creationId xmlns:a16="http://schemas.microsoft.com/office/drawing/2014/main" id="{6EFD71C6-6B21-BF21-23B6-58B34C41F6F5}"/>
              </a:ext>
            </a:extLst>
          </p:cNvPr>
          <p:cNvSpPr txBox="1">
            <a:spLocks noChangeArrowheads="1"/>
          </p:cNvSpPr>
          <p:nvPr/>
        </p:nvSpPr>
        <p:spPr bwMode="auto">
          <a:xfrm>
            <a:off x="412901" y="3405104"/>
            <a:ext cx="1397655" cy="461665"/>
          </a:xfrm>
          <a:prstGeom prst="rect">
            <a:avLst/>
          </a:prstGeom>
          <a:noFill/>
          <a:ln w="9525">
            <a:noFill/>
            <a:miter lim="800000"/>
            <a:headEnd/>
            <a:tailEnd/>
          </a:ln>
          <a:effectLst/>
        </p:spPr>
        <p:txBody>
          <a:bodyPr wrap="square">
            <a:spAutoFit/>
          </a:bodyPr>
          <a:lstStyle/>
          <a:p>
            <a:r>
              <a:rPr lang="en-GB" sz="2400" dirty="0">
                <a:solidFill>
                  <a:srgbClr val="000066"/>
                </a:solidFill>
                <a:latin typeface="+mn-lt"/>
              </a:rPr>
              <a:t>Find:</a:t>
            </a:r>
            <a:endParaRPr lang="en-GB" sz="2400" dirty="0">
              <a:solidFill>
                <a:srgbClr val="000066"/>
              </a:solidFill>
            </a:endParaRPr>
          </a:p>
        </p:txBody>
      </p:sp>
      <p:sp>
        <p:nvSpPr>
          <p:cNvPr id="21" name="Rectangle 20">
            <a:extLst>
              <a:ext uri="{FF2B5EF4-FFF2-40B4-BE49-F238E27FC236}">
                <a16:creationId xmlns:a16="http://schemas.microsoft.com/office/drawing/2014/main" id="{1793361A-29F0-4790-CAE0-7EC95D8EE105}"/>
              </a:ext>
            </a:extLst>
          </p:cNvPr>
          <p:cNvSpPr/>
          <p:nvPr/>
        </p:nvSpPr>
        <p:spPr>
          <a:xfrm>
            <a:off x="3505901" y="3307174"/>
            <a:ext cx="772969"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f</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baseline="30000" dirty="0">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D179922B-A882-1BF9-0750-4A8B6E43C07D}"/>
              </a:ext>
            </a:extLst>
          </p:cNvPr>
          <p:cNvSpPr/>
          <p:nvPr/>
        </p:nvSpPr>
        <p:spPr>
          <a:xfrm>
            <a:off x="1703381" y="3296982"/>
            <a:ext cx="853119"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23" name="Text Box 6">
            <a:extLst>
              <a:ext uri="{FF2B5EF4-FFF2-40B4-BE49-F238E27FC236}">
                <a16:creationId xmlns:a16="http://schemas.microsoft.com/office/drawing/2014/main" id="{DB84395A-E9FD-AF73-F947-9F3F2ECF7F19}"/>
              </a:ext>
            </a:extLst>
          </p:cNvPr>
          <p:cNvSpPr txBox="1">
            <a:spLocks noChangeArrowheads="1"/>
          </p:cNvSpPr>
          <p:nvPr/>
        </p:nvSpPr>
        <p:spPr bwMode="auto">
          <a:xfrm>
            <a:off x="2659025" y="3365413"/>
            <a:ext cx="771376" cy="461665"/>
          </a:xfrm>
          <a:prstGeom prst="rect">
            <a:avLst/>
          </a:prstGeom>
          <a:noFill/>
          <a:ln w="9525">
            <a:noFill/>
            <a:miter lim="800000"/>
            <a:headEnd/>
            <a:tailEnd/>
          </a:ln>
          <a:effectLst/>
        </p:spPr>
        <p:txBody>
          <a:bodyPr wrap="square">
            <a:spAutoFit/>
          </a:bodyPr>
          <a:lstStyle/>
          <a:p>
            <a:r>
              <a:rPr lang="en-GB" sz="2400" dirty="0">
                <a:solidFill>
                  <a:srgbClr val="000066"/>
                </a:solidFill>
                <a:latin typeface="+mn-lt"/>
              </a:rPr>
              <a:t>and</a:t>
            </a:r>
            <a:endParaRPr lang="en-US" sz="2400" dirty="0">
              <a:solidFill>
                <a:srgbClr val="000066"/>
              </a:solidFill>
              <a:latin typeface="+mn-lt"/>
            </a:endParaRPr>
          </a:p>
        </p:txBody>
      </p:sp>
      <p:sp>
        <p:nvSpPr>
          <p:cNvPr id="24" name="Text Box 6">
            <a:extLst>
              <a:ext uri="{FF2B5EF4-FFF2-40B4-BE49-F238E27FC236}">
                <a16:creationId xmlns:a16="http://schemas.microsoft.com/office/drawing/2014/main" id="{55CC19F6-86ED-86A5-BC7A-43D6B27B578E}"/>
              </a:ext>
            </a:extLst>
          </p:cNvPr>
          <p:cNvSpPr txBox="1">
            <a:spLocks noChangeArrowheads="1"/>
          </p:cNvSpPr>
          <p:nvPr/>
        </p:nvSpPr>
        <p:spPr bwMode="auto">
          <a:xfrm>
            <a:off x="4418498" y="3357140"/>
            <a:ext cx="1609736"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Such that</a:t>
            </a:r>
            <a:endParaRPr lang="en-US" sz="2400" dirty="0">
              <a:solidFill>
                <a:srgbClr val="000066"/>
              </a:solidFill>
              <a:latin typeface="+mn-lt"/>
            </a:endParaRPr>
          </a:p>
        </p:txBody>
      </p:sp>
      <p:sp>
        <p:nvSpPr>
          <p:cNvPr id="25" name="Rectangle 24">
            <a:extLst>
              <a:ext uri="{FF2B5EF4-FFF2-40B4-BE49-F238E27FC236}">
                <a16:creationId xmlns:a16="http://schemas.microsoft.com/office/drawing/2014/main" id="{0B914AA8-B901-AB96-D60E-3B7B8896EDA1}"/>
              </a:ext>
            </a:extLst>
          </p:cNvPr>
          <p:cNvSpPr/>
          <p:nvPr/>
        </p:nvSpPr>
        <p:spPr>
          <a:xfrm>
            <a:off x="6044815" y="3241526"/>
            <a:ext cx="1282723"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f </a:t>
            </a:r>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9E7C598D-9533-FF4E-7F3E-B1B27C98E9FA}"/>
                  </a:ext>
                </a:extLst>
              </p:cNvPr>
              <p:cNvSpPr/>
              <p:nvPr/>
            </p:nvSpPr>
            <p:spPr>
              <a:xfrm>
                <a:off x="7566643" y="4362312"/>
                <a:ext cx="1021113" cy="758606"/>
              </a:xfrm>
              <a:prstGeom prst="rect">
                <a:avLst/>
              </a:prstGeom>
            </p:spPr>
            <p:txBody>
              <a:bodyPr wrap="none">
                <a:spAutoFit/>
              </a:bodyPr>
              <a:lstStyle/>
              <a:p>
                <a:r>
                  <a:rPr lang="en-US" altLang="en-US" sz="28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en-US" sz="2800" i="1" smtClean="0">
                            <a:latin typeface="Cambria Math" panose="02040503050406030204" pitchFamily="18" charset="0"/>
                            <a:cs typeface="Times New Roman" panose="02020603050405020304" pitchFamily="18" charset="0"/>
                          </a:rPr>
                        </m:ctrlPr>
                      </m:fPr>
                      <m:num>
                        <m:r>
                          <a:rPr lang="en-US" altLang="en-US" sz="2800" b="0" i="1" smtClean="0">
                            <a:latin typeface="Cambria Math" panose="02040503050406030204" pitchFamily="18" charset="0"/>
                            <a:cs typeface="Times New Roman" panose="02020603050405020304" pitchFamily="18" charset="0"/>
                          </a:rPr>
                          <m:t>1</m:t>
                        </m:r>
                      </m:num>
                      <m:den>
                        <m:r>
                          <a:rPr lang="en-US" altLang="en-US" sz="2800" b="0" i="1" smtClean="0">
                            <a:latin typeface="Cambria Math" panose="02040503050406030204" pitchFamily="18" charset="0"/>
                            <a:cs typeface="Times New Roman" panose="02020603050405020304" pitchFamily="18" charset="0"/>
                          </a:rPr>
                          <m:t>𝑓</m:t>
                        </m:r>
                        <m:r>
                          <a:rPr lang="en-US" altLang="en-US" sz="2800" b="0" i="1" smtClean="0">
                            <a:latin typeface="Cambria Math" panose="02040503050406030204" pitchFamily="18" charset="0"/>
                            <a:cs typeface="Times New Roman" panose="02020603050405020304" pitchFamily="18" charset="0"/>
                          </a:rPr>
                          <m:t>(</m:t>
                        </m:r>
                        <m:r>
                          <a:rPr lang="en-US" altLang="en-US" sz="2800" b="0" i="1" smtClean="0">
                            <a:latin typeface="Cambria Math" panose="02040503050406030204" pitchFamily="18" charset="0"/>
                            <a:cs typeface="Times New Roman" panose="02020603050405020304" pitchFamily="18" charset="0"/>
                          </a:rPr>
                          <m:t>𝑥</m:t>
                        </m:r>
                        <m:r>
                          <a:rPr lang="en-US" altLang="en-US" sz="2800" b="0" i="1" smtClean="0">
                            <a:latin typeface="Cambria Math" panose="02040503050406030204" pitchFamily="18" charset="0"/>
                            <a:cs typeface="Times New Roman" panose="02020603050405020304" pitchFamily="18" charset="0"/>
                          </a:rPr>
                          <m:t>)</m:t>
                        </m:r>
                      </m:den>
                    </m:f>
                  </m:oMath>
                </a14:m>
                <a:endParaRPr lang="en-GB" sz="2800" baseline="30000" dirty="0">
                  <a:latin typeface="Times New Roman" panose="02020603050405020304" pitchFamily="18" charset="0"/>
                  <a:cs typeface="Times New Roman" panose="02020603050405020304" pitchFamily="18" charset="0"/>
                </a:endParaRPr>
              </a:p>
            </p:txBody>
          </p:sp>
        </mc:Choice>
        <mc:Fallback xmlns="">
          <p:sp>
            <p:nvSpPr>
              <p:cNvPr id="26" name="Rectangle 25">
                <a:extLst>
                  <a:ext uri="{FF2B5EF4-FFF2-40B4-BE49-F238E27FC236}">
                    <a16:creationId xmlns:a16="http://schemas.microsoft.com/office/drawing/2014/main" id="{9E7C598D-9533-FF4E-7F3E-B1B27C98E9FA}"/>
                  </a:ext>
                </a:extLst>
              </p:cNvPr>
              <p:cNvSpPr>
                <a:spLocks noRot="1" noChangeAspect="1" noMove="1" noResize="1" noEditPoints="1" noAdjustHandles="1" noChangeArrowheads="1" noChangeShapeType="1" noTextEdit="1"/>
              </p:cNvSpPr>
              <p:nvPr/>
            </p:nvSpPr>
            <p:spPr>
              <a:xfrm>
                <a:off x="7566643" y="4362312"/>
                <a:ext cx="1021113" cy="758606"/>
              </a:xfrm>
              <a:prstGeom prst="rect">
                <a:avLst/>
              </a:prstGeom>
              <a:blipFill>
                <a:blip r:embed="rId8"/>
                <a:stretch>
                  <a:fillRect l="-11905" b="-2419"/>
                </a:stretch>
              </a:blipFill>
            </p:spPr>
            <p:txBody>
              <a:bodyPr/>
              <a:lstStyle/>
              <a:p>
                <a:r>
                  <a:rPr lang="en-GB">
                    <a:noFill/>
                  </a:rPr>
                  <a:t> </a:t>
                </a:r>
              </a:p>
            </p:txBody>
          </p:sp>
        </mc:Fallback>
      </mc:AlternateContent>
      <p:sp>
        <p:nvSpPr>
          <p:cNvPr id="27" name="Rectangle 26">
            <a:extLst>
              <a:ext uri="{FF2B5EF4-FFF2-40B4-BE49-F238E27FC236}">
                <a16:creationId xmlns:a16="http://schemas.microsoft.com/office/drawing/2014/main" id="{DAAE70DB-86B9-68D1-132B-D6E957DFBF1E}"/>
              </a:ext>
            </a:extLst>
          </p:cNvPr>
          <p:cNvSpPr/>
          <p:nvPr/>
        </p:nvSpPr>
        <p:spPr>
          <a:xfrm>
            <a:off x="6282141" y="4496078"/>
            <a:ext cx="1282723"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g</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f </a:t>
            </a:r>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28" name="Text Box 6">
            <a:extLst>
              <a:ext uri="{FF2B5EF4-FFF2-40B4-BE49-F238E27FC236}">
                <a16:creationId xmlns:a16="http://schemas.microsoft.com/office/drawing/2014/main" id="{8BF7E5D9-0451-5248-E022-A1F73846CD6F}"/>
              </a:ext>
            </a:extLst>
          </p:cNvPr>
          <p:cNvSpPr txBox="1">
            <a:spLocks noChangeArrowheads="1"/>
          </p:cNvSpPr>
          <p:nvPr/>
        </p:nvSpPr>
        <p:spPr bwMode="auto">
          <a:xfrm>
            <a:off x="259695" y="4591737"/>
            <a:ext cx="1560042"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If we let </a:t>
            </a:r>
            <a:endParaRPr lang="en-US" sz="2400" dirty="0">
              <a:solidFill>
                <a:srgbClr val="000066"/>
              </a:solidFill>
              <a:latin typeface="+mn-lt"/>
            </a:endParaRPr>
          </a:p>
        </p:txBody>
      </p:sp>
      <p:sp>
        <p:nvSpPr>
          <p:cNvPr id="29" name="Text Box 6">
            <a:extLst>
              <a:ext uri="{FF2B5EF4-FFF2-40B4-BE49-F238E27FC236}">
                <a16:creationId xmlns:a16="http://schemas.microsoft.com/office/drawing/2014/main" id="{4A969BEC-BE7C-89AC-8803-A814C07628CF}"/>
              </a:ext>
            </a:extLst>
          </p:cNvPr>
          <p:cNvSpPr txBox="1">
            <a:spLocks noChangeArrowheads="1"/>
          </p:cNvSpPr>
          <p:nvPr/>
        </p:nvSpPr>
        <p:spPr bwMode="auto">
          <a:xfrm>
            <a:off x="5282824" y="4544473"/>
            <a:ext cx="837089"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then</a:t>
            </a:r>
            <a:endParaRPr lang="en-US" sz="2400" dirty="0">
              <a:solidFill>
                <a:srgbClr val="000066"/>
              </a:solidFill>
              <a:latin typeface="+mn-lt"/>
            </a:endParaRPr>
          </a:p>
        </p:txBody>
      </p:sp>
      <p:sp>
        <p:nvSpPr>
          <p:cNvPr id="30" name="Rectangle 29">
            <a:extLst>
              <a:ext uri="{FF2B5EF4-FFF2-40B4-BE49-F238E27FC236}">
                <a16:creationId xmlns:a16="http://schemas.microsoft.com/office/drawing/2014/main" id="{E0AFFC7E-1460-7BF4-0DCF-F38CA48861AF}"/>
              </a:ext>
            </a:extLst>
          </p:cNvPr>
          <p:cNvSpPr/>
          <p:nvPr/>
        </p:nvSpPr>
        <p:spPr>
          <a:xfrm>
            <a:off x="6156176" y="5428244"/>
            <a:ext cx="1923925"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f</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r>
              <a:rPr lang="en-US" altLang="en-US" sz="2800" i="1" dirty="0">
                <a:cs typeface="Times New Roman" panose="02020603050405020304" pitchFamily="18" charset="0"/>
              </a:rPr>
              <a:t>x+ x</a:t>
            </a:r>
            <a:r>
              <a:rPr lang="en-US" altLang="en-US" sz="2800" baseline="30000" dirty="0">
                <a:cs typeface="Times New Roman" panose="02020603050405020304" pitchFamily="18" charset="0"/>
              </a:rPr>
              <a:t>3</a:t>
            </a:r>
            <a:endParaRPr lang="en-GB" sz="2800" baseline="30000" dirty="0">
              <a:latin typeface="Times New Roman" panose="02020603050405020304" pitchFamily="18" charset="0"/>
              <a:cs typeface="Times New Roman" panose="02020603050405020304" pitchFamily="18" charset="0"/>
            </a:endParaRPr>
          </a:p>
        </p:txBody>
      </p:sp>
      <p:sp>
        <p:nvSpPr>
          <p:cNvPr id="31" name="Text Box 6">
            <a:extLst>
              <a:ext uri="{FF2B5EF4-FFF2-40B4-BE49-F238E27FC236}">
                <a16:creationId xmlns:a16="http://schemas.microsoft.com/office/drawing/2014/main" id="{B9F2B237-7B4E-F11D-EBBC-A5944F5CCAA8}"/>
              </a:ext>
            </a:extLst>
          </p:cNvPr>
          <p:cNvSpPr txBox="1">
            <a:spLocks noChangeArrowheads="1"/>
          </p:cNvSpPr>
          <p:nvPr/>
        </p:nvSpPr>
        <p:spPr bwMode="auto">
          <a:xfrm>
            <a:off x="5373856" y="5495475"/>
            <a:ext cx="771376" cy="461665"/>
          </a:xfrm>
          <a:prstGeom prst="rect">
            <a:avLst/>
          </a:prstGeom>
          <a:noFill/>
          <a:ln w="9525">
            <a:noFill/>
            <a:miter lim="800000"/>
            <a:headEnd/>
            <a:tailEnd/>
          </a:ln>
          <a:effectLst/>
        </p:spPr>
        <p:txBody>
          <a:bodyPr wrap="square">
            <a:spAutoFit/>
          </a:bodyPr>
          <a:lstStyle/>
          <a:p>
            <a:r>
              <a:rPr lang="en-GB" sz="2400" dirty="0">
                <a:solidFill>
                  <a:srgbClr val="000066"/>
                </a:solidFill>
                <a:latin typeface="+mn-lt"/>
              </a:rPr>
              <a:t>and</a:t>
            </a:r>
            <a:endParaRPr lang="en-US" sz="2400" dirty="0">
              <a:solidFill>
                <a:srgbClr val="000066"/>
              </a:solidFill>
              <a:latin typeface="+mn-lt"/>
            </a:endParaRPr>
          </a:p>
        </p:txBody>
      </p:sp>
    </p:spTree>
    <p:extLst>
      <p:ext uri="{BB962C8B-B14F-4D97-AF65-F5344CB8AC3E}">
        <p14:creationId xmlns:p14="http://schemas.microsoft.com/office/powerpoint/2010/main" val="121223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85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4851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6" grpId="0"/>
      <p:bldP spid="448517" grpId="0"/>
      <p:bldP spid="448518" grpId="0"/>
      <p:bldP spid="15" grpId="0"/>
      <p:bldP spid="16" grpId="0"/>
      <p:bldP spid="17" grpId="0"/>
      <p:bldP spid="19" grpId="0"/>
      <p:bldP spid="2" grpId="0"/>
      <p:bldP spid="3" grpId="0"/>
      <p:bldP spid="5" grpId="0"/>
      <p:bldP spid="6" grpId="0"/>
      <p:bldP spid="8" grpId="0"/>
      <p:bldP spid="9" grpId="0"/>
      <p:bldP spid="10" grpId="0"/>
      <p:bldP spid="11" grpId="0"/>
      <p:bldP spid="12" grpId="0"/>
      <p:bldP spid="18" grpId="0"/>
      <p:bldP spid="20" grpId="0"/>
      <p:bldP spid="21" grpId="0"/>
      <p:bldP spid="22" grpId="0"/>
      <p:bldP spid="23" grpId="0"/>
      <p:bldP spid="24" grpId="0"/>
      <p:bldP spid="25" grpId="0"/>
      <p:bldP spid="26" grpId="0"/>
      <p:bldP spid="27" grpId="0"/>
      <p:bldP spid="28" grpId="0"/>
      <p:bldP spid="29" grpId="0"/>
      <p:bldP spid="30" grpId="0"/>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sp>
        <p:nvSpPr>
          <p:cNvPr id="448515" name="Text Box 3"/>
          <p:cNvSpPr txBox="1">
            <a:spLocks noChangeArrowheads="1"/>
          </p:cNvSpPr>
          <p:nvPr/>
        </p:nvSpPr>
        <p:spPr bwMode="auto">
          <a:xfrm>
            <a:off x="250825" y="692696"/>
            <a:ext cx="8732838" cy="830997"/>
          </a:xfrm>
          <a:prstGeom prst="rect">
            <a:avLst/>
          </a:prstGeom>
          <a:noFill/>
          <a:ln w="9525">
            <a:noFill/>
            <a:miter lim="800000"/>
            <a:headEnd/>
            <a:tailEnd/>
          </a:ln>
          <a:effectLst/>
        </p:spPr>
        <p:txBody>
          <a:bodyPr>
            <a:spAutoFit/>
          </a:bodyPr>
          <a:lstStyle/>
          <a:p>
            <a:r>
              <a:rPr lang="en-GB" sz="2400" b="1" dirty="0">
                <a:solidFill>
                  <a:srgbClr val="FF6600"/>
                </a:solidFill>
                <a:latin typeface="+mn-lt"/>
              </a:rPr>
              <a:t>The chain rule</a:t>
            </a:r>
            <a:r>
              <a:rPr lang="en-GB" sz="2400" dirty="0">
                <a:solidFill>
                  <a:srgbClr val="010066"/>
                </a:solidFill>
                <a:latin typeface="+mn-lt"/>
              </a:rPr>
              <a:t> is used to differentiate </a:t>
            </a:r>
            <a:r>
              <a:rPr lang="en-GB" sz="2400" b="1" dirty="0">
                <a:solidFill>
                  <a:srgbClr val="FF6600"/>
                </a:solidFill>
                <a:latin typeface="+mn-lt"/>
              </a:rPr>
              <a:t>composite functions</a:t>
            </a:r>
            <a:r>
              <a:rPr lang="en-GB" sz="2400" dirty="0">
                <a:solidFill>
                  <a:srgbClr val="010066"/>
                </a:solidFill>
                <a:latin typeface="+mn-lt"/>
              </a:rPr>
              <a:t>.</a:t>
            </a:r>
          </a:p>
        </p:txBody>
      </p:sp>
      <p:sp>
        <p:nvSpPr>
          <p:cNvPr id="448516" name="Text Box 4"/>
          <p:cNvSpPr txBox="1">
            <a:spLocks noChangeArrowheads="1"/>
          </p:cNvSpPr>
          <p:nvPr/>
        </p:nvSpPr>
        <p:spPr bwMode="auto">
          <a:xfrm>
            <a:off x="250825" y="1427163"/>
            <a:ext cx="8732838" cy="830997"/>
          </a:xfrm>
          <a:prstGeom prst="rect">
            <a:avLst/>
          </a:prstGeom>
          <a:noFill/>
          <a:ln w="9525">
            <a:noFill/>
            <a:miter lim="800000"/>
            <a:headEnd/>
            <a:tailEnd/>
          </a:ln>
          <a:effectLst/>
        </p:spPr>
        <p:txBody>
          <a:bodyPr>
            <a:spAutoFit/>
          </a:bodyPr>
          <a:lstStyle/>
          <a:p>
            <a:r>
              <a:rPr lang="en-GB" sz="2400" dirty="0">
                <a:solidFill>
                  <a:srgbClr val="000066"/>
                </a:solidFill>
                <a:latin typeface="+mn-lt"/>
              </a:rPr>
              <a:t>For instance, suppose we want to differentiate </a:t>
            </a:r>
            <a:r>
              <a:rPr lang="en-GB" sz="2400" i="1" dirty="0">
                <a:solidFill>
                  <a:srgbClr val="000066"/>
                </a:solidFill>
                <a:latin typeface="Times New Roman" pitchFamily="18" charset="0"/>
              </a:rPr>
              <a:t>y</a:t>
            </a:r>
            <a:r>
              <a:rPr lang="en-GB" sz="2400" dirty="0">
                <a:solidFill>
                  <a:srgbClr val="000066"/>
                </a:solidFill>
              </a:rPr>
              <a:t> = (2</a:t>
            </a:r>
            <a:r>
              <a:rPr lang="en-GB" sz="2400" i="1" dirty="0">
                <a:solidFill>
                  <a:srgbClr val="000066"/>
                </a:solidFill>
                <a:latin typeface="Times New Roman" pitchFamily="18" charset="0"/>
              </a:rPr>
              <a:t>x</a:t>
            </a:r>
            <a:r>
              <a:rPr lang="en-GB" sz="2400" dirty="0">
                <a:solidFill>
                  <a:srgbClr val="000066"/>
                </a:solidFill>
              </a:rPr>
              <a:t> + 1)</a:t>
            </a:r>
            <a:r>
              <a:rPr lang="en-GB" sz="2400" baseline="30000" dirty="0">
                <a:solidFill>
                  <a:srgbClr val="000066"/>
                </a:solidFill>
              </a:rPr>
              <a:t>3</a:t>
            </a:r>
            <a:r>
              <a:rPr lang="en-GB" sz="2400" dirty="0">
                <a:solidFill>
                  <a:srgbClr val="000066"/>
                </a:solidFill>
              </a:rPr>
              <a:t> </a:t>
            </a:r>
            <a:r>
              <a:rPr lang="en-GB" sz="2400" dirty="0">
                <a:solidFill>
                  <a:srgbClr val="000066"/>
                </a:solidFill>
                <a:latin typeface="+mn-lt"/>
              </a:rPr>
              <a:t>with respect to </a:t>
            </a:r>
            <a:r>
              <a:rPr lang="en-GB" sz="2400" i="1" dirty="0">
                <a:solidFill>
                  <a:srgbClr val="000066"/>
                </a:solidFill>
                <a:latin typeface="Times New Roman" pitchFamily="18" charset="0"/>
              </a:rPr>
              <a:t>x</a:t>
            </a:r>
            <a:r>
              <a:rPr lang="en-GB" sz="2400" dirty="0">
                <a:solidFill>
                  <a:srgbClr val="000066"/>
                </a:solidFill>
              </a:rPr>
              <a:t>.</a:t>
            </a:r>
          </a:p>
        </p:txBody>
      </p:sp>
      <p:sp>
        <p:nvSpPr>
          <p:cNvPr id="448517" name="Text Box 5"/>
          <p:cNvSpPr txBox="1">
            <a:spLocks noChangeArrowheads="1"/>
          </p:cNvSpPr>
          <p:nvPr/>
        </p:nvSpPr>
        <p:spPr bwMode="auto">
          <a:xfrm>
            <a:off x="250825" y="2293938"/>
            <a:ext cx="8732838" cy="461665"/>
          </a:xfrm>
          <a:prstGeom prst="rect">
            <a:avLst/>
          </a:prstGeom>
          <a:noFill/>
          <a:ln w="9525">
            <a:noFill/>
            <a:miter lim="800000"/>
            <a:headEnd/>
            <a:tailEnd/>
          </a:ln>
          <a:effectLst/>
        </p:spPr>
        <p:txBody>
          <a:bodyPr>
            <a:spAutoFit/>
          </a:bodyPr>
          <a:lstStyle/>
          <a:p>
            <a:r>
              <a:rPr lang="en-GB" sz="2400" dirty="0">
                <a:solidFill>
                  <a:srgbClr val="000066"/>
                </a:solidFill>
                <a:latin typeface="+mn-lt"/>
              </a:rPr>
              <a:t>We can see that this a composite function.</a:t>
            </a:r>
          </a:p>
        </p:txBody>
      </p:sp>
      <p:sp>
        <p:nvSpPr>
          <p:cNvPr id="448518" name="Text Box 6"/>
          <p:cNvSpPr txBox="1">
            <a:spLocks noChangeArrowheads="1"/>
          </p:cNvSpPr>
          <p:nvPr/>
        </p:nvSpPr>
        <p:spPr bwMode="auto">
          <a:xfrm>
            <a:off x="545062" y="2925558"/>
            <a:ext cx="510076"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If</a:t>
            </a:r>
            <a:endParaRPr lang="en-US" sz="2400" dirty="0">
              <a:solidFill>
                <a:srgbClr val="000066"/>
              </a:solidFill>
              <a:latin typeface="+mn-lt"/>
            </a:endParaRPr>
          </a:p>
        </p:txBody>
      </p:sp>
      <p:sp>
        <p:nvSpPr>
          <p:cNvPr id="13" name="Rectangle 12">
            <a:hlinkClick r:id="rId3"/>
            <a:extLst>
              <a:ext uri="{FF2B5EF4-FFF2-40B4-BE49-F238E27FC236}">
                <a16:creationId xmlns:a16="http://schemas.microsoft.com/office/drawing/2014/main" id="{7CCCE388-FB6B-4544-A713-F27E594F3A32}"/>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hlinkClick r:id="rId3"/>
            <a:extLst>
              <a:ext uri="{FF2B5EF4-FFF2-40B4-BE49-F238E27FC236}">
                <a16:creationId xmlns:a16="http://schemas.microsoft.com/office/drawing/2014/main" id="{06D4B3CF-B34F-42B3-BD03-E5F14DAE549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E015A078-AF92-45F4-9F69-84AA7538D7B5}"/>
              </a:ext>
            </a:extLst>
          </p:cNvPr>
          <p:cNvSpPr/>
          <p:nvPr/>
        </p:nvSpPr>
        <p:spPr>
          <a:xfrm>
            <a:off x="1793135" y="2875254"/>
            <a:ext cx="1433406"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f</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r>
              <a:rPr lang="en-US" altLang="en-US" sz="2800" i="1" dirty="0">
                <a:latin typeface="Times New Roman" panose="02020603050405020304" pitchFamily="18" charset="0"/>
                <a:cs typeface="Times New Roman" panose="02020603050405020304" pitchFamily="18" charset="0"/>
              </a:rPr>
              <a:t>x</a:t>
            </a:r>
            <a:r>
              <a:rPr lang="en-US" altLang="en-US" sz="2800" baseline="30000" dirty="0">
                <a:latin typeface="Times New Roman" panose="02020603050405020304" pitchFamily="18" charset="0"/>
                <a:cs typeface="Times New Roman" panose="02020603050405020304" pitchFamily="18" charset="0"/>
              </a:rPr>
              <a:t>3</a:t>
            </a:r>
            <a:endParaRPr lang="en-GB" sz="2800" baseline="30000" dirty="0">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87735111-3A50-45B7-AD81-E2BCE3878FA0}"/>
              </a:ext>
            </a:extLst>
          </p:cNvPr>
          <p:cNvSpPr/>
          <p:nvPr/>
        </p:nvSpPr>
        <p:spPr>
          <a:xfrm>
            <a:off x="4079319" y="2878797"/>
            <a:ext cx="2133918" cy="523220"/>
          </a:xfrm>
          <a:prstGeom prst="rect">
            <a:avLst/>
          </a:prstGeom>
        </p:spPr>
        <p:txBody>
          <a:bodyPr wrap="none">
            <a:spAutoFit/>
          </a:bodyPr>
          <a:lstStyle/>
          <a:p>
            <a:r>
              <a:rPr lang="en-US" altLang="en-US" sz="2800" i="1" dirty="0">
                <a:latin typeface="Times New Roman" panose="02020603050405020304" pitchFamily="18" charset="0"/>
                <a:cs typeface="Times New Roman" panose="02020603050405020304" pitchFamily="18" charset="0"/>
              </a:rPr>
              <a:t>u</a:t>
            </a:r>
            <a:r>
              <a:rPr lang="en-US" altLang="en-US" sz="2800" dirty="0">
                <a:latin typeface="Times New Roman" panose="02020603050405020304" pitchFamily="18" charset="0"/>
                <a:cs typeface="Times New Roman" panose="02020603050405020304" pitchFamily="18" charset="0"/>
              </a:rPr>
              <a:t> (</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a:t>
            </a:r>
            <a:r>
              <a:rPr lang="en-US" altLang="en-US" sz="2800" dirty="0">
                <a:cs typeface="Times New Roman" panose="02020603050405020304" pitchFamily="18" charset="0"/>
              </a:rPr>
              <a:t>2</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+ 1</a:t>
            </a:r>
            <a:endParaRPr lang="en-GB" sz="2800" dirty="0">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6F69D107-7085-4622-A67E-A91ED6FD9C35}"/>
              </a:ext>
            </a:extLst>
          </p:cNvPr>
          <p:cNvSpPr/>
          <p:nvPr/>
        </p:nvSpPr>
        <p:spPr>
          <a:xfrm>
            <a:off x="2123728" y="3672381"/>
            <a:ext cx="1418978" cy="523220"/>
          </a:xfrm>
          <a:prstGeom prst="rect">
            <a:avLst/>
          </a:prstGeom>
        </p:spPr>
        <p:txBody>
          <a:bodyPr wrap="none">
            <a:spAutoFit/>
          </a:bodyPr>
          <a:lstStyle/>
          <a:p>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f</a:t>
            </a:r>
            <a:r>
              <a:rPr lang="en-US" altLang="en-US" sz="2800" dirty="0">
                <a:latin typeface="Times New Roman" panose="02020603050405020304" pitchFamily="18" charset="0"/>
                <a:cs typeface="Times New Roman" panose="02020603050405020304" pitchFamily="18" charset="0"/>
              </a:rPr>
              <a:t> </a:t>
            </a:r>
            <a:r>
              <a:rPr lang="en-US" altLang="en-US" sz="2000" dirty="0">
                <a:latin typeface="Arial" panose="020B0604020202020204" pitchFamily="34" charset="0"/>
                <a:cs typeface="Arial" panose="020B0604020202020204" pitchFamily="34" charset="0"/>
              </a:rPr>
              <a:t>o </a:t>
            </a:r>
            <a:r>
              <a:rPr lang="en-US" altLang="en-US" sz="2800" i="1" dirty="0">
                <a:latin typeface="Times New Roman" panose="02020603050405020304" pitchFamily="18" charset="0"/>
                <a:cs typeface="Times New Roman" panose="02020603050405020304" pitchFamily="18" charset="0"/>
              </a:rPr>
              <a:t>u</a:t>
            </a:r>
            <a:r>
              <a:rPr lang="en-US" altLang="en-US" sz="2800" dirty="0">
                <a:latin typeface="Times New Roman" panose="02020603050405020304" pitchFamily="18" charset="0"/>
                <a:cs typeface="Times New Roman" panose="02020603050405020304" pitchFamily="18" charset="0"/>
              </a:rPr>
              <a:t>)(</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1E831C7C-5391-4B2A-87F7-061EDA63A24B}"/>
              </a:ext>
            </a:extLst>
          </p:cNvPr>
          <p:cNvSpPr/>
          <p:nvPr/>
        </p:nvSpPr>
        <p:spPr>
          <a:xfrm>
            <a:off x="3674158" y="3672381"/>
            <a:ext cx="1795684" cy="523220"/>
          </a:xfrm>
          <a:prstGeom prst="rect">
            <a:avLst/>
          </a:prstGeom>
        </p:spPr>
        <p:txBody>
          <a:bodyPr wrap="none">
            <a:spAutoFit/>
          </a:bodyPr>
          <a:lstStyle/>
          <a:p>
            <a:r>
              <a:rPr lang="en-US" altLang="en-US" sz="2800" dirty="0">
                <a:latin typeface="Times New Roman" panose="02020603050405020304" pitchFamily="18" charset="0"/>
                <a:cs typeface="Times New Roman" panose="02020603050405020304" pitchFamily="18" charset="0"/>
              </a:rPr>
              <a:t>= (</a:t>
            </a:r>
            <a:r>
              <a:rPr lang="en-US" altLang="en-US" sz="2800" dirty="0">
                <a:cs typeface="Times New Roman" panose="02020603050405020304" pitchFamily="18" charset="0"/>
              </a:rPr>
              <a:t>2</a:t>
            </a:r>
            <a:r>
              <a:rPr lang="en-US" altLang="en-US" sz="2800" i="1" dirty="0">
                <a:latin typeface="Times New Roman" panose="02020603050405020304" pitchFamily="18" charset="0"/>
                <a:cs typeface="Times New Roman" panose="02020603050405020304" pitchFamily="18" charset="0"/>
              </a:rPr>
              <a:t>x</a:t>
            </a:r>
            <a:r>
              <a:rPr lang="en-US" altLang="en-US" sz="2800" dirty="0">
                <a:latin typeface="Times New Roman" panose="02020603050405020304" pitchFamily="18" charset="0"/>
                <a:cs typeface="Times New Roman" panose="02020603050405020304" pitchFamily="18" charset="0"/>
              </a:rPr>
              <a:t> + 1)</a:t>
            </a:r>
            <a:r>
              <a:rPr lang="en-US" altLang="en-US" sz="2800" baseline="30000" dirty="0">
                <a:latin typeface="Times New Roman" panose="02020603050405020304" pitchFamily="18" charset="0"/>
                <a:cs typeface="Times New Roman" panose="02020603050405020304" pitchFamily="18" charset="0"/>
              </a:rPr>
              <a:t>3</a:t>
            </a:r>
            <a:endParaRPr lang="en-GB" sz="2800" baseline="30000" dirty="0">
              <a:latin typeface="Times New Roman" panose="02020603050405020304" pitchFamily="18" charset="0"/>
              <a:cs typeface="Times New Roman" panose="02020603050405020304" pitchFamily="18" charset="0"/>
            </a:endParaRPr>
          </a:p>
        </p:txBody>
      </p:sp>
      <p:sp>
        <p:nvSpPr>
          <p:cNvPr id="20" name="Text Box 5">
            <a:extLst>
              <a:ext uri="{FF2B5EF4-FFF2-40B4-BE49-F238E27FC236}">
                <a16:creationId xmlns:a16="http://schemas.microsoft.com/office/drawing/2014/main" id="{CC9249C9-F36B-4EDE-910A-C95B6ADC61D5}"/>
              </a:ext>
            </a:extLst>
          </p:cNvPr>
          <p:cNvSpPr txBox="1">
            <a:spLocks noChangeArrowheads="1"/>
          </p:cNvSpPr>
          <p:nvPr/>
        </p:nvSpPr>
        <p:spPr bwMode="auto">
          <a:xfrm>
            <a:off x="205581" y="4465965"/>
            <a:ext cx="8732838" cy="830997"/>
          </a:xfrm>
          <a:prstGeom prst="rect">
            <a:avLst/>
          </a:prstGeom>
          <a:noFill/>
          <a:ln w="9525">
            <a:noFill/>
            <a:miter lim="800000"/>
            <a:headEnd/>
            <a:tailEnd/>
          </a:ln>
          <a:effectLst/>
        </p:spPr>
        <p:txBody>
          <a:bodyPr>
            <a:spAutoFit/>
          </a:bodyPr>
          <a:lstStyle/>
          <a:p>
            <a:r>
              <a:rPr lang="en-GB" sz="2400" dirty="0">
                <a:solidFill>
                  <a:srgbClr val="000066"/>
                </a:solidFill>
                <a:latin typeface="+mn-lt"/>
              </a:rPr>
              <a:t>There are two ways to differentiate this composite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85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85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6" grpId="0"/>
      <p:bldP spid="448517" grpId="0"/>
      <p:bldP spid="448518" grpId="0"/>
      <p:bldP spid="15" grpId="0"/>
      <p:bldP spid="16" grpId="0"/>
      <p:bldP spid="17"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sp>
        <p:nvSpPr>
          <p:cNvPr id="448515" name="Text Box 3"/>
          <p:cNvSpPr txBox="1">
            <a:spLocks noChangeArrowheads="1"/>
          </p:cNvSpPr>
          <p:nvPr/>
        </p:nvSpPr>
        <p:spPr bwMode="auto">
          <a:xfrm>
            <a:off x="250824" y="692696"/>
            <a:ext cx="8893175" cy="461665"/>
          </a:xfrm>
          <a:prstGeom prst="rect">
            <a:avLst/>
          </a:prstGeom>
          <a:noFill/>
          <a:ln w="9525">
            <a:noFill/>
            <a:miter lim="800000"/>
            <a:headEnd/>
            <a:tailEnd/>
          </a:ln>
          <a:effectLst/>
        </p:spPr>
        <p:txBody>
          <a:bodyPr wrap="square">
            <a:spAutoFit/>
          </a:bodyPr>
          <a:lstStyle/>
          <a:p>
            <a:r>
              <a:rPr lang="en-GB" sz="2400" b="1" dirty="0">
                <a:solidFill>
                  <a:srgbClr val="FF6600"/>
                </a:solidFill>
                <a:latin typeface="+mn-lt"/>
              </a:rPr>
              <a:t>The chain rule</a:t>
            </a:r>
            <a:r>
              <a:rPr lang="en-GB" sz="2400" dirty="0">
                <a:solidFill>
                  <a:srgbClr val="010066"/>
                </a:solidFill>
                <a:latin typeface="+mn-lt"/>
              </a:rPr>
              <a:t> is used to differentiate </a:t>
            </a:r>
            <a:r>
              <a:rPr lang="en-GB" sz="2400" b="1" dirty="0">
                <a:solidFill>
                  <a:srgbClr val="FF6600"/>
                </a:solidFill>
                <a:latin typeface="+mn-lt"/>
              </a:rPr>
              <a:t>composite functions</a:t>
            </a:r>
            <a:r>
              <a:rPr lang="en-GB" sz="2400" dirty="0">
                <a:solidFill>
                  <a:srgbClr val="010066"/>
                </a:solidFill>
                <a:latin typeface="+mn-lt"/>
              </a:rPr>
              <a:t>.</a:t>
            </a:r>
          </a:p>
        </p:txBody>
      </p:sp>
      <p:sp>
        <p:nvSpPr>
          <p:cNvPr id="448516" name="Text Box 4"/>
          <p:cNvSpPr txBox="1">
            <a:spLocks noChangeArrowheads="1"/>
          </p:cNvSpPr>
          <p:nvPr/>
        </p:nvSpPr>
        <p:spPr bwMode="auto">
          <a:xfrm>
            <a:off x="250825" y="1234829"/>
            <a:ext cx="8732838" cy="830997"/>
          </a:xfrm>
          <a:prstGeom prst="rect">
            <a:avLst/>
          </a:prstGeom>
          <a:noFill/>
          <a:ln w="9525">
            <a:noFill/>
            <a:miter lim="800000"/>
            <a:headEnd/>
            <a:tailEnd/>
          </a:ln>
          <a:effectLst/>
        </p:spPr>
        <p:txBody>
          <a:bodyPr>
            <a:spAutoFit/>
          </a:bodyPr>
          <a:lstStyle/>
          <a:p>
            <a:r>
              <a:rPr lang="en-GB" sz="2400" dirty="0">
                <a:solidFill>
                  <a:srgbClr val="000066"/>
                </a:solidFill>
                <a:latin typeface="+mn-lt"/>
              </a:rPr>
              <a:t>For instance, suppose we want to differentiate </a:t>
            </a:r>
            <a:r>
              <a:rPr lang="en-GB" sz="2400" i="1" dirty="0">
                <a:solidFill>
                  <a:srgbClr val="000066"/>
                </a:solidFill>
                <a:latin typeface="Times New Roman" pitchFamily="18" charset="0"/>
              </a:rPr>
              <a:t>y</a:t>
            </a:r>
            <a:r>
              <a:rPr lang="en-GB" sz="2400" dirty="0">
                <a:solidFill>
                  <a:srgbClr val="000066"/>
                </a:solidFill>
              </a:rPr>
              <a:t> = (2</a:t>
            </a:r>
            <a:r>
              <a:rPr lang="en-GB" sz="2400" i="1" dirty="0">
                <a:solidFill>
                  <a:srgbClr val="000066"/>
                </a:solidFill>
                <a:latin typeface="Times New Roman" pitchFamily="18" charset="0"/>
              </a:rPr>
              <a:t>x</a:t>
            </a:r>
            <a:r>
              <a:rPr lang="en-GB" sz="2400" dirty="0">
                <a:solidFill>
                  <a:srgbClr val="000066"/>
                </a:solidFill>
              </a:rPr>
              <a:t> + 1)</a:t>
            </a:r>
            <a:r>
              <a:rPr lang="en-GB" sz="2400" baseline="30000" dirty="0">
                <a:solidFill>
                  <a:srgbClr val="000066"/>
                </a:solidFill>
              </a:rPr>
              <a:t>3</a:t>
            </a:r>
            <a:r>
              <a:rPr lang="en-GB" sz="2400" dirty="0">
                <a:solidFill>
                  <a:srgbClr val="000066"/>
                </a:solidFill>
              </a:rPr>
              <a:t> </a:t>
            </a:r>
            <a:r>
              <a:rPr lang="en-GB" sz="2400" dirty="0">
                <a:solidFill>
                  <a:srgbClr val="000066"/>
                </a:solidFill>
                <a:latin typeface="+mn-lt"/>
              </a:rPr>
              <a:t>with respect to </a:t>
            </a:r>
            <a:r>
              <a:rPr lang="en-GB" sz="2400" i="1" dirty="0">
                <a:solidFill>
                  <a:srgbClr val="000066"/>
                </a:solidFill>
                <a:latin typeface="Times New Roman" pitchFamily="18" charset="0"/>
              </a:rPr>
              <a:t>x</a:t>
            </a:r>
            <a:r>
              <a:rPr lang="en-GB" sz="2400" dirty="0">
                <a:solidFill>
                  <a:srgbClr val="000066"/>
                </a:solidFill>
              </a:rPr>
              <a:t>.</a:t>
            </a:r>
          </a:p>
        </p:txBody>
      </p:sp>
      <p:sp>
        <p:nvSpPr>
          <p:cNvPr id="448517" name="Text Box 5"/>
          <p:cNvSpPr txBox="1">
            <a:spLocks noChangeArrowheads="1"/>
          </p:cNvSpPr>
          <p:nvPr/>
        </p:nvSpPr>
        <p:spPr bwMode="auto">
          <a:xfrm>
            <a:off x="250824" y="2138491"/>
            <a:ext cx="8732838" cy="830997"/>
          </a:xfrm>
          <a:prstGeom prst="rect">
            <a:avLst/>
          </a:prstGeom>
          <a:noFill/>
          <a:ln w="9525">
            <a:noFill/>
            <a:miter lim="800000"/>
            <a:headEnd/>
            <a:tailEnd/>
          </a:ln>
          <a:effectLst/>
        </p:spPr>
        <p:txBody>
          <a:bodyPr>
            <a:spAutoFit/>
          </a:bodyPr>
          <a:lstStyle/>
          <a:p>
            <a:r>
              <a:rPr lang="en-GB" sz="2400" dirty="0">
                <a:solidFill>
                  <a:srgbClr val="000066"/>
                </a:solidFill>
                <a:latin typeface="+mn-lt"/>
              </a:rPr>
              <a:t>One way to do this is to expand </a:t>
            </a:r>
            <a:r>
              <a:rPr lang="en-GB" sz="2400" dirty="0">
                <a:solidFill>
                  <a:srgbClr val="000066"/>
                </a:solidFill>
              </a:rPr>
              <a:t>(2</a:t>
            </a:r>
            <a:r>
              <a:rPr lang="en-GB" sz="2400" i="1" dirty="0">
                <a:solidFill>
                  <a:srgbClr val="000066"/>
                </a:solidFill>
                <a:latin typeface="Times New Roman" pitchFamily="18" charset="0"/>
              </a:rPr>
              <a:t>x</a:t>
            </a:r>
            <a:r>
              <a:rPr lang="en-GB" sz="2400" dirty="0">
                <a:solidFill>
                  <a:srgbClr val="000066"/>
                </a:solidFill>
              </a:rPr>
              <a:t> + 1)</a:t>
            </a:r>
            <a:r>
              <a:rPr lang="en-GB" sz="2400" baseline="30000" dirty="0">
                <a:solidFill>
                  <a:srgbClr val="000066"/>
                </a:solidFill>
              </a:rPr>
              <a:t>3</a:t>
            </a:r>
            <a:r>
              <a:rPr lang="en-GB" sz="2400" dirty="0">
                <a:solidFill>
                  <a:srgbClr val="000066"/>
                </a:solidFill>
              </a:rPr>
              <a:t> </a:t>
            </a:r>
            <a:r>
              <a:rPr lang="en-GB" sz="2400" dirty="0">
                <a:solidFill>
                  <a:srgbClr val="000066"/>
                </a:solidFill>
                <a:latin typeface="+mn-lt"/>
              </a:rPr>
              <a:t>and differentiate it term by term.</a:t>
            </a:r>
          </a:p>
        </p:txBody>
      </p:sp>
      <p:sp>
        <p:nvSpPr>
          <p:cNvPr id="448518" name="Text Box 6"/>
          <p:cNvSpPr txBox="1">
            <a:spLocks noChangeArrowheads="1"/>
          </p:cNvSpPr>
          <p:nvPr/>
        </p:nvSpPr>
        <p:spPr bwMode="auto">
          <a:xfrm>
            <a:off x="250824" y="2984003"/>
            <a:ext cx="5671745"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Expanding using the binomial theorem:</a:t>
            </a:r>
            <a:endParaRPr lang="en-US" sz="2400" dirty="0">
              <a:solidFill>
                <a:srgbClr val="000066"/>
              </a:solidFill>
              <a:latin typeface="+mn-lt"/>
            </a:endParaRPr>
          </a:p>
        </p:txBody>
      </p:sp>
      <mc:AlternateContent xmlns:mc="http://schemas.openxmlformats.org/markup-compatibility/2006">
        <mc:Choice xmlns:a14="http://schemas.microsoft.com/office/drawing/2010/main" Requires="a14">
          <p:sp>
            <p:nvSpPr>
              <p:cNvPr id="448519" name="Object 7"/>
              <p:cNvSpPr txBox="1"/>
              <p:nvPr/>
            </p:nvSpPr>
            <p:spPr bwMode="auto">
              <a:xfrm>
                <a:off x="2463664" y="3410837"/>
                <a:ext cx="5302522" cy="3937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(2</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+1</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m:t>
                          </m:r>
                        </m:e>
                        <m:sup>
                          <m:r>
                            <a:rPr lang="en-US" i="1">
                              <a:solidFill>
                                <a:srgbClr val="000066"/>
                              </a:solidFill>
                              <a:latin typeface="Cambria Math" panose="02040503050406030204" pitchFamily="18" charset="0"/>
                            </a:rPr>
                            <m:t>3</m:t>
                          </m:r>
                        </m:sup>
                      </m:sSup>
                      <m:r>
                        <a:rPr lang="en-US" i="1">
                          <a:solidFill>
                            <a:srgbClr val="000066"/>
                          </a:solidFill>
                          <a:latin typeface="Cambria Math" panose="02040503050406030204" pitchFamily="18" charset="0"/>
                        </a:rPr>
                        <m:t>=8</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3</m:t>
                          </m:r>
                        </m:sup>
                      </m:sSup>
                      <m:r>
                        <a:rPr lang="en-US" i="1">
                          <a:solidFill>
                            <a:srgbClr val="000066"/>
                          </a:solidFill>
                          <a:latin typeface="Cambria Math" panose="02040503050406030204" pitchFamily="18" charset="0"/>
                        </a:rPr>
                        <m:t>+3(4</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)+3(2</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)+1</m:t>
                      </m:r>
                    </m:oMath>
                  </m:oMathPara>
                </a14:m>
                <a:endParaRPr lang="en-US" dirty="0"/>
              </a:p>
            </p:txBody>
          </p:sp>
        </mc:Choice>
        <mc:Fallback>
          <p:sp>
            <p:nvSpPr>
              <p:cNvPr id="448519" name="Object 7"/>
              <p:cNvSpPr txBox="1">
                <a:spLocks noRot="1" noChangeAspect="1" noMove="1" noResize="1" noEditPoints="1" noAdjustHandles="1" noChangeArrowheads="1" noChangeShapeType="1" noTextEdit="1"/>
              </p:cNvSpPr>
              <p:nvPr/>
            </p:nvSpPr>
            <p:spPr bwMode="auto">
              <a:xfrm>
                <a:off x="2463664" y="3410837"/>
                <a:ext cx="5302522" cy="393700"/>
              </a:xfrm>
              <a:prstGeom prst="rect">
                <a:avLst/>
              </a:prstGeom>
              <a:blipFill>
                <a:blip r:embed="rId3"/>
                <a:stretch>
                  <a:fillRect l="-920" b="-4062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8520" name="Object 8"/>
              <p:cNvSpPr txBox="1"/>
              <p:nvPr/>
            </p:nvSpPr>
            <p:spPr bwMode="auto">
              <a:xfrm>
                <a:off x="3792120" y="3872502"/>
                <a:ext cx="3444176" cy="3937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=8</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3</m:t>
                          </m:r>
                        </m:sup>
                      </m:sSup>
                      <m:r>
                        <a:rPr lang="en-US" i="1">
                          <a:solidFill>
                            <a:srgbClr val="000066"/>
                          </a:solidFill>
                          <a:latin typeface="Cambria Math" panose="02040503050406030204" pitchFamily="18" charset="0"/>
                        </a:rPr>
                        <m:t>+12</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+6</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+1</m:t>
                      </m:r>
                    </m:oMath>
                  </m:oMathPara>
                </a14:m>
                <a:endParaRPr lang="en-US" dirty="0"/>
              </a:p>
            </p:txBody>
          </p:sp>
        </mc:Choice>
        <mc:Fallback>
          <p:sp>
            <p:nvSpPr>
              <p:cNvPr id="448520" name="Object 8"/>
              <p:cNvSpPr txBox="1">
                <a:spLocks noRot="1" noChangeAspect="1" noMove="1" noResize="1" noEditPoints="1" noAdjustHandles="1" noChangeArrowheads="1" noChangeShapeType="1" noTextEdit="1"/>
              </p:cNvSpPr>
              <p:nvPr/>
            </p:nvSpPr>
            <p:spPr bwMode="auto">
              <a:xfrm>
                <a:off x="3792120" y="3872502"/>
                <a:ext cx="3444176" cy="393700"/>
              </a:xfrm>
              <a:prstGeom prst="rect">
                <a:avLst/>
              </a:prstGeom>
              <a:blipFill>
                <a:blip r:embed="rId4"/>
                <a:stretch>
                  <a:fillRect b="-1230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8521" name="Object 9"/>
              <p:cNvSpPr txBox="1"/>
              <p:nvPr/>
            </p:nvSpPr>
            <p:spPr bwMode="auto">
              <a:xfrm>
                <a:off x="3275856" y="4747347"/>
                <a:ext cx="3444175" cy="7366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=24</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+24</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+6</m:t>
                      </m:r>
                    </m:oMath>
                  </m:oMathPara>
                </a14:m>
                <a:endParaRPr lang="en-US" dirty="0"/>
              </a:p>
            </p:txBody>
          </p:sp>
        </mc:Choice>
        <mc:Fallback>
          <p:sp>
            <p:nvSpPr>
              <p:cNvPr id="448521" name="Object 9"/>
              <p:cNvSpPr txBox="1">
                <a:spLocks noRot="1" noChangeAspect="1" noMove="1" noResize="1" noEditPoints="1" noAdjustHandles="1" noChangeArrowheads="1" noChangeShapeType="1" noTextEdit="1"/>
              </p:cNvSpPr>
              <p:nvPr/>
            </p:nvSpPr>
            <p:spPr bwMode="auto">
              <a:xfrm>
                <a:off x="3275856" y="4747347"/>
                <a:ext cx="3444175" cy="736600"/>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8522" name="Object 10"/>
              <p:cNvSpPr txBox="1"/>
              <p:nvPr/>
            </p:nvSpPr>
            <p:spPr bwMode="auto">
              <a:xfrm>
                <a:off x="3686761" y="5526942"/>
                <a:ext cx="2943324" cy="3937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=6(4</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+4</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+1)</m:t>
                      </m:r>
                    </m:oMath>
                  </m:oMathPara>
                </a14:m>
                <a:endParaRPr lang="en-US" dirty="0"/>
              </a:p>
            </p:txBody>
          </p:sp>
        </mc:Choice>
        <mc:Fallback>
          <p:sp>
            <p:nvSpPr>
              <p:cNvPr id="448522" name="Object 10"/>
              <p:cNvSpPr txBox="1">
                <a:spLocks noRot="1" noChangeAspect="1" noMove="1" noResize="1" noEditPoints="1" noAdjustHandles="1" noChangeArrowheads="1" noChangeShapeType="1" noTextEdit="1"/>
              </p:cNvSpPr>
              <p:nvPr/>
            </p:nvSpPr>
            <p:spPr bwMode="auto">
              <a:xfrm>
                <a:off x="3686761" y="5526942"/>
                <a:ext cx="2943324" cy="393700"/>
              </a:xfrm>
              <a:prstGeom prst="rect">
                <a:avLst/>
              </a:prstGeom>
              <a:blipFill>
                <a:blip r:embed="rId6"/>
                <a:stretch>
                  <a:fillRect b="-4062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8523" name="Object 11"/>
              <p:cNvSpPr txBox="1"/>
              <p:nvPr/>
            </p:nvSpPr>
            <p:spPr bwMode="auto">
              <a:xfrm>
                <a:off x="3662559" y="6096000"/>
                <a:ext cx="2069703" cy="3937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=6(2</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+1</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m:t>
                          </m:r>
                        </m:e>
                        <m:sup>
                          <m:r>
                            <a:rPr lang="en-US" i="1">
                              <a:solidFill>
                                <a:srgbClr val="000066"/>
                              </a:solidFill>
                              <a:latin typeface="Cambria Math" panose="02040503050406030204" pitchFamily="18" charset="0"/>
                            </a:rPr>
                            <m:t>2</m:t>
                          </m:r>
                        </m:sup>
                      </m:sSup>
                    </m:oMath>
                  </m:oMathPara>
                </a14:m>
                <a:endParaRPr lang="en-US" dirty="0"/>
              </a:p>
            </p:txBody>
          </p:sp>
        </mc:Choice>
        <mc:Fallback>
          <p:sp>
            <p:nvSpPr>
              <p:cNvPr id="448523" name="Object 11"/>
              <p:cNvSpPr txBox="1">
                <a:spLocks noRot="1" noChangeAspect="1" noMove="1" noResize="1" noEditPoints="1" noAdjustHandles="1" noChangeArrowheads="1" noChangeShapeType="1" noTextEdit="1"/>
              </p:cNvSpPr>
              <p:nvPr/>
            </p:nvSpPr>
            <p:spPr bwMode="auto">
              <a:xfrm>
                <a:off x="3662559" y="6096000"/>
                <a:ext cx="2069703" cy="393700"/>
              </a:xfrm>
              <a:prstGeom prst="rect">
                <a:avLst/>
              </a:prstGeom>
              <a:blipFill>
                <a:blip r:embed="rId7"/>
                <a:stretch>
                  <a:fillRect b="-38462"/>
                </a:stretch>
              </a:blipFill>
            </p:spPr>
            <p:txBody>
              <a:bodyPr/>
              <a:lstStyle/>
              <a:p>
                <a:r>
                  <a:rPr lang="en-US">
                    <a:noFill/>
                  </a:rPr>
                  <a:t> </a:t>
                </a:r>
              </a:p>
            </p:txBody>
          </p:sp>
        </mc:Fallback>
      </mc:AlternateContent>
      <p:sp>
        <p:nvSpPr>
          <p:cNvPr id="448524" name="Text Box 12"/>
          <p:cNvSpPr txBox="1">
            <a:spLocks noChangeArrowheads="1"/>
          </p:cNvSpPr>
          <p:nvPr/>
        </p:nvSpPr>
        <p:spPr bwMode="auto">
          <a:xfrm>
            <a:off x="250824" y="4310652"/>
            <a:ext cx="5017720"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Differentiating with respect to </a:t>
            </a:r>
            <a:r>
              <a:rPr lang="en-GB" sz="2400" i="1" dirty="0">
                <a:solidFill>
                  <a:srgbClr val="000066"/>
                </a:solidFill>
                <a:latin typeface="Times New Roman" pitchFamily="18" charset="0"/>
              </a:rPr>
              <a:t>x</a:t>
            </a:r>
            <a:r>
              <a:rPr lang="en-GB" sz="2400" dirty="0">
                <a:solidFill>
                  <a:srgbClr val="000066"/>
                </a:solidFill>
              </a:rPr>
              <a:t>:</a:t>
            </a:r>
            <a:endParaRPr lang="en-US" sz="2400" dirty="0">
              <a:solidFill>
                <a:srgbClr val="000066"/>
              </a:solidFill>
            </a:endParaRPr>
          </a:p>
        </p:txBody>
      </p:sp>
      <p:sp>
        <p:nvSpPr>
          <p:cNvPr id="13" name="Rectangle 12">
            <a:hlinkClick r:id="rId8"/>
            <a:extLst>
              <a:ext uri="{FF2B5EF4-FFF2-40B4-BE49-F238E27FC236}">
                <a16:creationId xmlns:a16="http://schemas.microsoft.com/office/drawing/2014/main" id="{7CCCE388-FB6B-4544-A713-F27E594F3A32}"/>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hlinkClick r:id="rId8"/>
            <a:extLst>
              <a:ext uri="{FF2B5EF4-FFF2-40B4-BE49-F238E27FC236}">
                <a16:creationId xmlns:a16="http://schemas.microsoft.com/office/drawing/2014/main" id="{06D4B3CF-B34F-42B3-BD03-E5F14DAE549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4754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85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85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85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85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85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85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8" grpId="0"/>
      <p:bldP spid="448519" grpId="0"/>
      <p:bldP spid="448520" grpId="0"/>
      <p:bldP spid="448521" grpId="0"/>
      <p:bldP spid="448522" grpId="0"/>
      <p:bldP spid="448523" grpId="0"/>
      <p:bldP spid="4485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idx="4294967295"/>
          </p:nvPr>
        </p:nvSpPr>
        <p:spPr>
          <a:xfrm>
            <a:off x="0" y="42863"/>
            <a:ext cx="8229600" cy="561975"/>
          </a:xfrm>
          <a:noFill/>
        </p:spPr>
        <p:txBody>
          <a:bodyPr>
            <a:normAutofit fontScale="90000"/>
          </a:bodyPr>
          <a:lstStyle/>
          <a:p>
            <a:r>
              <a:rPr lang="en-GB"/>
              <a:t>The chain rule</a:t>
            </a:r>
          </a:p>
        </p:txBody>
      </p:sp>
      <p:sp>
        <p:nvSpPr>
          <p:cNvPr id="450563" name="Text Box 3"/>
          <p:cNvSpPr txBox="1">
            <a:spLocks noChangeArrowheads="1"/>
          </p:cNvSpPr>
          <p:nvPr/>
        </p:nvSpPr>
        <p:spPr bwMode="auto">
          <a:xfrm>
            <a:off x="330199" y="2716570"/>
            <a:ext cx="8732838" cy="830997"/>
          </a:xfrm>
          <a:prstGeom prst="rect">
            <a:avLst/>
          </a:prstGeom>
          <a:noFill/>
          <a:ln w="9525">
            <a:noFill/>
            <a:miter lim="800000"/>
            <a:headEnd/>
            <a:tailEnd/>
          </a:ln>
          <a:effectLst/>
        </p:spPr>
        <p:txBody>
          <a:bodyPr>
            <a:spAutoFit/>
          </a:bodyPr>
          <a:lstStyle/>
          <a:p>
            <a:r>
              <a:rPr lang="en-GB" sz="2400" dirty="0">
                <a:solidFill>
                  <a:srgbClr val="010066"/>
                </a:solidFill>
                <a:latin typeface="+mn-lt"/>
              </a:rPr>
              <a:t>Another approach is to use the substitution </a:t>
            </a:r>
            <a:r>
              <a:rPr lang="en-GB" sz="2400" i="1" dirty="0">
                <a:solidFill>
                  <a:srgbClr val="010066"/>
                </a:solidFill>
                <a:latin typeface="Times New Roman" pitchFamily="18" charset="0"/>
              </a:rPr>
              <a:t>u</a:t>
            </a:r>
            <a:r>
              <a:rPr lang="en-GB" sz="2400" dirty="0">
                <a:solidFill>
                  <a:srgbClr val="010066"/>
                </a:solidFill>
              </a:rPr>
              <a:t> = </a:t>
            </a:r>
            <a:r>
              <a:rPr lang="en-GB" sz="2400" dirty="0">
                <a:solidFill>
                  <a:srgbClr val="000066"/>
                </a:solidFill>
              </a:rPr>
              <a:t>2</a:t>
            </a:r>
            <a:r>
              <a:rPr lang="en-GB" sz="2400" i="1" dirty="0">
                <a:solidFill>
                  <a:srgbClr val="000066"/>
                </a:solidFill>
                <a:latin typeface="Times New Roman" pitchFamily="18" charset="0"/>
              </a:rPr>
              <a:t>x</a:t>
            </a:r>
            <a:r>
              <a:rPr lang="en-GB" sz="2400" dirty="0">
                <a:solidFill>
                  <a:srgbClr val="000066"/>
                </a:solidFill>
              </a:rPr>
              <a:t> + 1</a:t>
            </a:r>
            <a:r>
              <a:rPr lang="en-GB" sz="2400" dirty="0">
                <a:solidFill>
                  <a:srgbClr val="010066"/>
                </a:solidFill>
              </a:rPr>
              <a:t> </a:t>
            </a:r>
            <a:r>
              <a:rPr lang="en-GB" sz="2400" dirty="0">
                <a:solidFill>
                  <a:srgbClr val="010066"/>
                </a:solidFill>
                <a:latin typeface="+mn-lt"/>
              </a:rPr>
              <a:t>so that we can write </a:t>
            </a:r>
            <a:r>
              <a:rPr lang="en-GB" sz="2400" i="1" dirty="0">
                <a:solidFill>
                  <a:srgbClr val="000066"/>
                </a:solidFill>
                <a:latin typeface="Times New Roman" pitchFamily="18" charset="0"/>
              </a:rPr>
              <a:t>y</a:t>
            </a:r>
            <a:r>
              <a:rPr lang="en-GB" sz="2400" dirty="0">
                <a:solidFill>
                  <a:srgbClr val="000066"/>
                </a:solidFill>
              </a:rPr>
              <a:t> = (2</a:t>
            </a:r>
            <a:r>
              <a:rPr lang="en-GB" sz="2400" i="1" dirty="0">
                <a:solidFill>
                  <a:srgbClr val="000066"/>
                </a:solidFill>
                <a:latin typeface="Times New Roman" pitchFamily="18" charset="0"/>
              </a:rPr>
              <a:t>x</a:t>
            </a:r>
            <a:r>
              <a:rPr lang="en-GB" sz="2400" dirty="0">
                <a:solidFill>
                  <a:srgbClr val="000066"/>
                </a:solidFill>
              </a:rPr>
              <a:t> + 1)</a:t>
            </a:r>
            <a:r>
              <a:rPr lang="en-GB" sz="2400" baseline="30000" dirty="0">
                <a:solidFill>
                  <a:srgbClr val="000066"/>
                </a:solidFill>
              </a:rPr>
              <a:t>3</a:t>
            </a:r>
            <a:r>
              <a:rPr lang="en-GB" sz="2400" dirty="0">
                <a:solidFill>
                  <a:srgbClr val="000066"/>
                </a:solidFill>
              </a:rPr>
              <a:t> </a:t>
            </a:r>
            <a:r>
              <a:rPr lang="en-GB" sz="2400" dirty="0">
                <a:solidFill>
                  <a:srgbClr val="010066"/>
                </a:solidFill>
                <a:latin typeface="+mn-lt"/>
              </a:rPr>
              <a:t>as</a:t>
            </a:r>
            <a:r>
              <a:rPr lang="en-GB" sz="2400" dirty="0">
                <a:solidFill>
                  <a:srgbClr val="010066"/>
                </a:solidFill>
              </a:rPr>
              <a:t> </a:t>
            </a:r>
            <a:r>
              <a:rPr lang="en-GB" sz="2400" i="1" dirty="0">
                <a:solidFill>
                  <a:srgbClr val="000066"/>
                </a:solidFill>
                <a:latin typeface="Times New Roman" pitchFamily="18" charset="0"/>
              </a:rPr>
              <a:t>y</a:t>
            </a:r>
            <a:r>
              <a:rPr lang="en-GB" sz="2400" dirty="0">
                <a:solidFill>
                  <a:srgbClr val="000066"/>
                </a:solidFill>
              </a:rPr>
              <a:t> = </a:t>
            </a:r>
            <a:r>
              <a:rPr lang="en-GB" sz="2400" i="1" dirty="0">
                <a:solidFill>
                  <a:srgbClr val="000066"/>
                </a:solidFill>
                <a:latin typeface="Times New Roman" pitchFamily="18" charset="0"/>
              </a:rPr>
              <a:t>u</a:t>
            </a:r>
            <a:r>
              <a:rPr lang="en-GB" sz="2400" baseline="30000" dirty="0">
                <a:solidFill>
                  <a:srgbClr val="000066"/>
                </a:solidFill>
              </a:rPr>
              <a:t>3</a:t>
            </a:r>
            <a:r>
              <a:rPr lang="en-GB" sz="2400" dirty="0">
                <a:solidFill>
                  <a:srgbClr val="010066"/>
                </a:solidFill>
              </a:rPr>
              <a:t>.</a:t>
            </a:r>
          </a:p>
        </p:txBody>
      </p:sp>
      <p:sp>
        <p:nvSpPr>
          <p:cNvPr id="450564" name="Text Box 4"/>
          <p:cNvSpPr txBox="1">
            <a:spLocks noChangeArrowheads="1"/>
          </p:cNvSpPr>
          <p:nvPr/>
        </p:nvSpPr>
        <p:spPr bwMode="auto">
          <a:xfrm>
            <a:off x="195263" y="748159"/>
            <a:ext cx="4036682"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The chain rule states that:</a:t>
            </a:r>
            <a:endParaRPr lang="en-US" sz="2400" dirty="0">
              <a:solidFill>
                <a:srgbClr val="000066"/>
              </a:solidFill>
              <a:latin typeface="+mn-lt"/>
            </a:endParaRPr>
          </a:p>
        </p:txBody>
      </p:sp>
      <p:grpSp>
        <p:nvGrpSpPr>
          <p:cNvPr id="2" name="Group 5"/>
          <p:cNvGrpSpPr>
            <a:grpSpLocks/>
          </p:cNvGrpSpPr>
          <p:nvPr/>
        </p:nvGrpSpPr>
        <p:grpSpPr bwMode="auto">
          <a:xfrm>
            <a:off x="931862" y="1306662"/>
            <a:ext cx="7691438" cy="1368425"/>
            <a:chOff x="590" y="1525"/>
            <a:chExt cx="4845" cy="862"/>
          </a:xfrm>
        </p:grpSpPr>
        <p:sp>
          <p:nvSpPr>
            <p:cNvPr id="450566" name="Rectangle 6"/>
            <p:cNvSpPr>
              <a:spLocks noChangeArrowheads="1"/>
            </p:cNvSpPr>
            <p:nvPr/>
          </p:nvSpPr>
          <p:spPr bwMode="auto">
            <a:xfrm>
              <a:off x="590" y="1525"/>
              <a:ext cx="4845" cy="862"/>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450567" name="Text Box 7"/>
            <p:cNvSpPr txBox="1">
              <a:spLocks noChangeArrowheads="1"/>
            </p:cNvSpPr>
            <p:nvPr/>
          </p:nvSpPr>
          <p:spPr bwMode="auto">
            <a:xfrm>
              <a:off x="1157" y="1531"/>
              <a:ext cx="3934" cy="291"/>
            </a:xfrm>
            <a:prstGeom prst="rect">
              <a:avLst/>
            </a:prstGeom>
            <a:noFill/>
            <a:ln w="9525">
              <a:noFill/>
              <a:miter lim="800000"/>
              <a:headEnd/>
              <a:tailEnd/>
            </a:ln>
            <a:effectLst/>
          </p:spPr>
          <p:txBody>
            <a:bodyPr wrap="none">
              <a:spAutoFit/>
            </a:bodyPr>
            <a:lstStyle/>
            <a:p>
              <a:r>
                <a:rPr lang="en-GB" sz="2400" dirty="0">
                  <a:solidFill>
                    <a:srgbClr val="000066"/>
                  </a:solidFill>
                </a:rPr>
                <a:t>If </a:t>
              </a:r>
              <a:r>
                <a:rPr lang="en-GB" sz="2400" i="1" dirty="0">
                  <a:solidFill>
                    <a:srgbClr val="000066"/>
                  </a:solidFill>
                  <a:latin typeface="Times New Roman" pitchFamily="18" charset="0"/>
                </a:rPr>
                <a:t>y</a:t>
              </a:r>
              <a:r>
                <a:rPr lang="en-GB" sz="2400" dirty="0">
                  <a:solidFill>
                    <a:srgbClr val="000066"/>
                  </a:solidFill>
                </a:rPr>
                <a:t> </a:t>
              </a:r>
              <a:r>
                <a:rPr lang="en-GB" sz="2400" dirty="0">
                  <a:solidFill>
                    <a:srgbClr val="000066"/>
                  </a:solidFill>
                  <a:latin typeface="Times New Roman" panose="02020603050405020304" pitchFamily="18" charset="0"/>
                  <a:cs typeface="Times New Roman" panose="02020603050405020304" pitchFamily="18" charset="0"/>
                </a:rPr>
                <a:t>=</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u</a:t>
              </a:r>
              <a:r>
                <a:rPr lang="en-GB" sz="2400" dirty="0">
                  <a:solidFill>
                    <a:srgbClr val="000066"/>
                  </a:solidFill>
                </a:rPr>
                <a:t>), </a:t>
              </a:r>
              <a:r>
                <a:rPr lang="en-GB" sz="2400" i="1" dirty="0">
                  <a:solidFill>
                    <a:srgbClr val="000066"/>
                  </a:solidFill>
                  <a:latin typeface="Times New Roman" pitchFamily="18" charset="0"/>
                </a:rPr>
                <a:t>u</a:t>
              </a:r>
              <a:r>
                <a:rPr lang="en-GB" sz="2400" dirty="0">
                  <a:solidFill>
                    <a:srgbClr val="000066"/>
                  </a:solidFill>
                </a:rPr>
                <a:t> </a:t>
              </a:r>
              <a:r>
                <a:rPr lang="en-GB" sz="2400" i="1" dirty="0">
                  <a:solidFill>
                    <a:srgbClr val="000066"/>
                  </a:solidFill>
                  <a:latin typeface="Times New Roman" pitchFamily="18" charset="0"/>
                </a:rPr>
                <a:t>= g</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then </a:t>
              </a:r>
              <a:r>
                <a:rPr lang="en-GB" sz="2400" i="1" dirty="0">
                  <a:solidFill>
                    <a:srgbClr val="000066"/>
                  </a:solidFill>
                  <a:latin typeface="Times New Roman" pitchFamily="18" charset="0"/>
                </a:rPr>
                <a:t>y</a:t>
              </a:r>
              <a:r>
                <a:rPr lang="en-GB" sz="2400" dirty="0">
                  <a:solidFill>
                    <a:srgbClr val="000066"/>
                  </a:solidFill>
                </a:rPr>
                <a:t> </a:t>
              </a:r>
              <a:r>
                <a:rPr lang="en-GB" sz="2400" dirty="0">
                  <a:solidFill>
                    <a:srgbClr val="000066"/>
                  </a:solidFill>
                  <a:latin typeface="Times New Roman" panose="02020603050405020304" pitchFamily="18" charset="0"/>
                  <a:cs typeface="Times New Roman" panose="02020603050405020304" pitchFamily="18" charset="0"/>
                </a:rPr>
                <a:t>=</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g</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so then</a:t>
              </a:r>
              <a:endParaRPr lang="en-US" sz="2400" dirty="0">
                <a:solidFill>
                  <a:srgbClr val="000066"/>
                </a:solidFill>
              </a:endParaRPr>
            </a:p>
          </p:txBody>
        </p:sp>
        <mc:AlternateContent xmlns:mc="http://schemas.openxmlformats.org/markup-compatibility/2006">
          <mc:Choice xmlns:a14="http://schemas.microsoft.com/office/drawing/2010/main" Requires="a14">
            <p:sp>
              <p:nvSpPr>
                <p:cNvPr id="450568" name="Object 8"/>
                <p:cNvSpPr txBox="1"/>
                <p:nvPr/>
              </p:nvSpPr>
              <p:spPr bwMode="auto">
                <a:xfrm>
                  <a:off x="2348" y="1838"/>
                  <a:ext cx="1414" cy="464"/>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oMath>
                    </m:oMathPara>
                  </a14:m>
                  <a:endParaRPr lang="en-US" dirty="0"/>
                </a:p>
              </p:txBody>
            </p:sp>
          </mc:Choice>
          <mc:Fallback>
            <p:sp>
              <p:nvSpPr>
                <p:cNvPr id="450568" name="Object 8"/>
                <p:cNvSpPr txBox="1">
                  <a:spLocks noRot="1" noChangeAspect="1" noMove="1" noResize="1" noEditPoints="1" noAdjustHandles="1" noChangeArrowheads="1" noChangeShapeType="1" noTextEdit="1"/>
                </p:cNvSpPr>
                <p:nvPr/>
              </p:nvSpPr>
              <p:spPr bwMode="auto">
                <a:xfrm>
                  <a:off x="2348" y="1838"/>
                  <a:ext cx="1414" cy="464"/>
                </a:xfrm>
                <a:prstGeom prst="rect">
                  <a:avLst/>
                </a:prstGeom>
                <a:blipFill>
                  <a:blip r:embed="rId3"/>
                  <a:stretch>
                    <a:fillRect/>
                  </a:stretch>
                </a:blipFill>
              </p:spPr>
              <p:txBody>
                <a:bodyPr/>
                <a:lstStyle/>
                <a:p>
                  <a:r>
                    <a:rPr lang="en-US">
                      <a:noFill/>
                    </a:rPr>
                    <a:t> </a:t>
                  </a:r>
                </a:p>
              </p:txBody>
            </p:sp>
          </mc:Fallback>
        </mc:AlternateContent>
      </p:grpSp>
      <p:sp>
        <p:nvSpPr>
          <p:cNvPr id="450569" name="Text Box 9"/>
          <p:cNvSpPr txBox="1">
            <a:spLocks noChangeArrowheads="1"/>
          </p:cNvSpPr>
          <p:nvPr/>
        </p:nvSpPr>
        <p:spPr bwMode="auto">
          <a:xfrm>
            <a:off x="594444" y="3481983"/>
            <a:ext cx="7073900" cy="457200"/>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So if </a:t>
            </a:r>
            <a:r>
              <a:rPr lang="en-GB" sz="2400" dirty="0">
                <a:solidFill>
                  <a:srgbClr val="000066"/>
                </a:solidFill>
              </a:rPr>
              <a:t>		</a:t>
            </a:r>
            <a:r>
              <a:rPr lang="en-GB" sz="2400" i="1" dirty="0">
                <a:solidFill>
                  <a:srgbClr val="000066"/>
                </a:solidFill>
                <a:latin typeface="Times New Roman" pitchFamily="18" charset="0"/>
              </a:rPr>
              <a:t>y</a:t>
            </a:r>
            <a:r>
              <a:rPr lang="en-GB" sz="2400" dirty="0">
                <a:solidFill>
                  <a:srgbClr val="000066"/>
                </a:solidFill>
              </a:rPr>
              <a:t> = </a:t>
            </a:r>
            <a:r>
              <a:rPr lang="en-GB" sz="2400" i="1" dirty="0">
                <a:solidFill>
                  <a:srgbClr val="000066"/>
                </a:solidFill>
                <a:latin typeface="Times New Roman" pitchFamily="18" charset="0"/>
              </a:rPr>
              <a:t>u</a:t>
            </a:r>
            <a:r>
              <a:rPr lang="en-GB" sz="2400" baseline="30000" dirty="0">
                <a:solidFill>
                  <a:srgbClr val="000066"/>
                </a:solidFill>
              </a:rPr>
              <a:t>3</a:t>
            </a:r>
            <a:r>
              <a:rPr lang="en-GB" sz="2400" dirty="0">
                <a:solidFill>
                  <a:srgbClr val="000066"/>
                </a:solidFill>
              </a:rPr>
              <a:t> 		</a:t>
            </a:r>
            <a:r>
              <a:rPr lang="en-GB" sz="2400" dirty="0">
                <a:solidFill>
                  <a:srgbClr val="010066"/>
                </a:solidFill>
                <a:latin typeface="+mn-lt"/>
              </a:rPr>
              <a:t>where	</a:t>
            </a:r>
            <a:r>
              <a:rPr lang="en-GB" sz="2400" dirty="0">
                <a:solidFill>
                  <a:srgbClr val="010066"/>
                </a:solidFill>
              </a:rPr>
              <a:t>	</a:t>
            </a:r>
            <a:r>
              <a:rPr lang="en-GB" sz="2400" i="1" dirty="0">
                <a:solidFill>
                  <a:srgbClr val="010066"/>
                </a:solidFill>
                <a:latin typeface="Times New Roman" pitchFamily="18" charset="0"/>
              </a:rPr>
              <a:t>u</a:t>
            </a:r>
            <a:r>
              <a:rPr lang="en-GB" sz="2400" dirty="0">
                <a:solidFill>
                  <a:srgbClr val="010066"/>
                </a:solidFill>
              </a:rPr>
              <a:t> = </a:t>
            </a:r>
            <a:r>
              <a:rPr lang="en-GB" sz="2400" dirty="0">
                <a:solidFill>
                  <a:srgbClr val="000066"/>
                </a:solidFill>
              </a:rPr>
              <a:t>2</a:t>
            </a:r>
            <a:r>
              <a:rPr lang="en-GB" sz="2400" i="1" dirty="0">
                <a:solidFill>
                  <a:srgbClr val="000066"/>
                </a:solidFill>
                <a:latin typeface="Times New Roman" pitchFamily="18" charset="0"/>
              </a:rPr>
              <a:t>x</a:t>
            </a:r>
            <a:r>
              <a:rPr lang="en-GB" sz="2400" dirty="0">
                <a:solidFill>
                  <a:srgbClr val="000066"/>
                </a:solidFill>
              </a:rPr>
              <a:t> + 1,</a:t>
            </a:r>
            <a:endParaRPr lang="en-US" sz="2400" dirty="0">
              <a:solidFill>
                <a:srgbClr val="000066"/>
              </a:solidFill>
            </a:endParaRPr>
          </a:p>
        </p:txBody>
      </p:sp>
      <mc:AlternateContent xmlns:mc="http://schemas.openxmlformats.org/markup-compatibility/2006">
        <mc:Choice xmlns:a14="http://schemas.microsoft.com/office/drawing/2010/main" Requires="a14">
          <p:sp>
            <p:nvSpPr>
              <p:cNvPr id="450570" name="Object 10"/>
              <p:cNvSpPr txBox="1"/>
              <p:nvPr/>
            </p:nvSpPr>
            <p:spPr bwMode="auto">
              <a:xfrm>
                <a:off x="2289893" y="3959820"/>
                <a:ext cx="1432793" cy="7366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i="1">
                          <a:solidFill>
                            <a:srgbClr val="000066"/>
                          </a:solidFill>
                          <a:latin typeface="Cambria Math" panose="02040503050406030204" pitchFamily="18" charset="0"/>
                        </a:rPr>
                        <m:t>=3</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2</m:t>
                          </m:r>
                        </m:sup>
                      </m:sSup>
                    </m:oMath>
                  </m:oMathPara>
                </a14:m>
                <a:endParaRPr lang="en-US" dirty="0"/>
              </a:p>
            </p:txBody>
          </p:sp>
        </mc:Choice>
        <mc:Fallback>
          <p:sp>
            <p:nvSpPr>
              <p:cNvPr id="450570" name="Object 10"/>
              <p:cNvSpPr txBox="1">
                <a:spLocks noRot="1" noChangeAspect="1" noMove="1" noResize="1" noEditPoints="1" noAdjustHandles="1" noChangeArrowheads="1" noChangeShapeType="1" noTextEdit="1"/>
              </p:cNvSpPr>
              <p:nvPr/>
            </p:nvSpPr>
            <p:spPr bwMode="auto">
              <a:xfrm>
                <a:off x="2289893" y="3959820"/>
                <a:ext cx="1432793" cy="736600"/>
              </a:xfrm>
              <a:prstGeom prst="rect">
                <a:avLst/>
              </a:prstGeom>
              <a:blipFill>
                <a:blip r:embed="rId4"/>
                <a:stretch>
                  <a:fillRect b="-8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0571" name="Object 11"/>
              <p:cNvSpPr txBox="1"/>
              <p:nvPr/>
            </p:nvSpPr>
            <p:spPr bwMode="auto">
              <a:xfrm>
                <a:off x="5968132" y="3959820"/>
                <a:ext cx="1340172" cy="7366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=2</m:t>
                      </m:r>
                    </m:oMath>
                  </m:oMathPara>
                </a14:m>
                <a:endParaRPr lang="en-US" dirty="0"/>
              </a:p>
            </p:txBody>
          </p:sp>
        </mc:Choice>
        <mc:Fallback>
          <p:sp>
            <p:nvSpPr>
              <p:cNvPr id="450571" name="Object 11"/>
              <p:cNvSpPr txBox="1">
                <a:spLocks noRot="1" noChangeAspect="1" noMove="1" noResize="1" noEditPoints="1" noAdjustHandles="1" noChangeArrowheads="1" noChangeShapeType="1" noTextEdit="1"/>
              </p:cNvSpPr>
              <p:nvPr/>
            </p:nvSpPr>
            <p:spPr bwMode="auto">
              <a:xfrm>
                <a:off x="5968132" y="3959820"/>
                <a:ext cx="1340172" cy="736600"/>
              </a:xfrm>
              <a:prstGeom prst="rect">
                <a:avLst/>
              </a:prstGeom>
              <a:blipFill>
                <a:blip r:embed="rId5"/>
                <a:stretch>
                  <a:fillRect b="-833"/>
                </a:stretch>
              </a:blipFill>
            </p:spPr>
            <p:txBody>
              <a:bodyPr/>
              <a:lstStyle/>
              <a:p>
                <a:r>
                  <a:rPr lang="en-US">
                    <a:noFill/>
                  </a:rPr>
                  <a:t> </a:t>
                </a:r>
              </a:p>
            </p:txBody>
          </p:sp>
        </mc:Fallback>
      </mc:AlternateContent>
      <p:sp>
        <p:nvSpPr>
          <p:cNvPr id="450572" name="Text Box 12"/>
          <p:cNvSpPr txBox="1">
            <a:spLocks noChangeArrowheads="1"/>
          </p:cNvSpPr>
          <p:nvPr/>
        </p:nvSpPr>
        <p:spPr bwMode="auto">
          <a:xfrm>
            <a:off x="594444" y="4844058"/>
            <a:ext cx="3130985"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Using the chain rule:</a:t>
            </a:r>
            <a:endParaRPr lang="en-US" sz="2400" dirty="0">
              <a:solidFill>
                <a:srgbClr val="000066"/>
              </a:solidFill>
              <a:latin typeface="+mn-lt"/>
            </a:endParaRPr>
          </a:p>
        </p:txBody>
      </p:sp>
      <mc:AlternateContent xmlns:mc="http://schemas.openxmlformats.org/markup-compatibility/2006">
        <mc:Choice xmlns:a14="http://schemas.microsoft.com/office/drawing/2010/main" Requires="a14">
          <p:sp>
            <p:nvSpPr>
              <p:cNvPr id="450574" name="Object 14"/>
              <p:cNvSpPr txBox="1"/>
              <p:nvPr/>
            </p:nvSpPr>
            <p:spPr bwMode="auto">
              <a:xfrm>
                <a:off x="3602757" y="4745633"/>
                <a:ext cx="1689100" cy="736600"/>
              </a:xfrm>
              <a:prstGeom prst="rect">
                <a:avLst/>
              </a:prstGeom>
              <a:noFill/>
            </p:spPr>
            <p:txBody>
              <a:bodyPr>
                <a:normAutofit fontScale="77500" lnSpcReduction="20000"/>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oMath>
                  </m:oMathPara>
                </a14:m>
                <a:endParaRPr lang="en-US" dirty="0"/>
              </a:p>
            </p:txBody>
          </p:sp>
        </mc:Choice>
        <mc:Fallback>
          <p:sp>
            <p:nvSpPr>
              <p:cNvPr id="450574" name="Object 14"/>
              <p:cNvSpPr txBox="1">
                <a:spLocks noRot="1" noChangeAspect="1" noMove="1" noResize="1" noEditPoints="1" noAdjustHandles="1" noChangeArrowheads="1" noChangeShapeType="1" noTextEdit="1"/>
              </p:cNvSpPr>
              <p:nvPr/>
            </p:nvSpPr>
            <p:spPr bwMode="auto">
              <a:xfrm>
                <a:off x="3602757" y="4745633"/>
                <a:ext cx="1689100" cy="736600"/>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0576" name="Object 16"/>
              <p:cNvSpPr txBox="1"/>
              <p:nvPr/>
            </p:nvSpPr>
            <p:spPr bwMode="auto">
              <a:xfrm>
                <a:off x="5326782" y="5421908"/>
                <a:ext cx="1079500" cy="3937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=6</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2</m:t>
                          </m:r>
                        </m:sup>
                      </m:sSup>
                    </m:oMath>
                  </m:oMathPara>
                </a14:m>
                <a:endParaRPr lang="en-US" dirty="0"/>
              </a:p>
            </p:txBody>
          </p:sp>
        </mc:Choice>
        <mc:Fallback>
          <p:sp>
            <p:nvSpPr>
              <p:cNvPr id="450576" name="Object 16"/>
              <p:cNvSpPr txBox="1">
                <a:spLocks noRot="1" noChangeAspect="1" noMove="1" noResize="1" noEditPoints="1" noAdjustHandles="1" noChangeArrowheads="1" noChangeShapeType="1" noTextEdit="1"/>
              </p:cNvSpPr>
              <p:nvPr/>
            </p:nvSpPr>
            <p:spPr bwMode="auto">
              <a:xfrm>
                <a:off x="5326782" y="5421908"/>
                <a:ext cx="1079500" cy="393700"/>
              </a:xfrm>
              <a:prstGeom prst="rect">
                <a:avLst/>
              </a:prstGeom>
              <a:blipFill>
                <a:blip r:embed="rId7"/>
                <a:stretch>
                  <a:fillRect b="-1230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0577" name="Object 17"/>
              <p:cNvSpPr txBox="1"/>
              <p:nvPr/>
            </p:nvSpPr>
            <p:spPr bwMode="auto">
              <a:xfrm>
                <a:off x="5326782" y="5915620"/>
                <a:ext cx="1981522" cy="3937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=6(2</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+1</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m:t>
                          </m:r>
                        </m:e>
                        <m:sup>
                          <m:r>
                            <a:rPr lang="en-US" i="1">
                              <a:solidFill>
                                <a:srgbClr val="000066"/>
                              </a:solidFill>
                              <a:latin typeface="Cambria Math" panose="02040503050406030204" pitchFamily="18" charset="0"/>
                            </a:rPr>
                            <m:t>2</m:t>
                          </m:r>
                        </m:sup>
                      </m:sSup>
                    </m:oMath>
                  </m:oMathPara>
                </a14:m>
                <a:endParaRPr lang="en-US" dirty="0"/>
              </a:p>
            </p:txBody>
          </p:sp>
        </mc:Choice>
        <mc:Fallback>
          <p:sp>
            <p:nvSpPr>
              <p:cNvPr id="450577" name="Object 17"/>
              <p:cNvSpPr txBox="1">
                <a:spLocks noRot="1" noChangeAspect="1" noMove="1" noResize="1" noEditPoints="1" noAdjustHandles="1" noChangeArrowheads="1" noChangeShapeType="1" noTextEdit="1"/>
              </p:cNvSpPr>
              <p:nvPr/>
            </p:nvSpPr>
            <p:spPr bwMode="auto">
              <a:xfrm>
                <a:off x="5326782" y="5915620"/>
                <a:ext cx="1981522" cy="393700"/>
              </a:xfrm>
              <a:prstGeom prst="rect">
                <a:avLst/>
              </a:prstGeom>
              <a:blipFill>
                <a:blip r:embed="rId8"/>
                <a:stretch>
                  <a:fillRect b="-38462"/>
                </a:stretch>
              </a:blipFill>
            </p:spPr>
            <p:txBody>
              <a:bodyPr/>
              <a:lstStyle/>
              <a:p>
                <a:r>
                  <a:rPr lang="en-US">
                    <a:noFill/>
                  </a:rPr>
                  <a:t> </a:t>
                </a:r>
              </a:p>
            </p:txBody>
          </p:sp>
        </mc:Fallback>
      </mc:AlternateContent>
      <p:sp>
        <p:nvSpPr>
          <p:cNvPr id="18" name="Rectangle 17">
            <a:hlinkClick r:id="rId9"/>
            <a:extLst>
              <a:ext uri="{FF2B5EF4-FFF2-40B4-BE49-F238E27FC236}">
                <a16:creationId xmlns:a16="http://schemas.microsoft.com/office/drawing/2014/main" id="{226419D7-AC26-4CF4-8C76-4175D2C40147}"/>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hlinkClick r:id="rId9"/>
            <a:extLst>
              <a:ext uri="{FF2B5EF4-FFF2-40B4-BE49-F238E27FC236}">
                <a16:creationId xmlns:a16="http://schemas.microsoft.com/office/drawing/2014/main" id="{E41EB06A-E5E4-453F-A9E0-893B750FDF9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20" name="Object 15"/>
              <p:cNvSpPr txBox="1"/>
              <p:nvPr/>
            </p:nvSpPr>
            <p:spPr bwMode="auto">
              <a:xfrm>
                <a:off x="5250582" y="4928195"/>
                <a:ext cx="1593850" cy="393699"/>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=3</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×2</m:t>
                      </m:r>
                    </m:oMath>
                  </m:oMathPara>
                </a14:m>
                <a:endParaRPr lang="en-US" dirty="0"/>
              </a:p>
            </p:txBody>
          </p:sp>
        </mc:Choice>
        <mc:Fallback>
          <p:sp>
            <p:nvSpPr>
              <p:cNvPr id="20" name="Object 15"/>
              <p:cNvSpPr txBox="1">
                <a:spLocks noRot="1" noChangeAspect="1" noMove="1" noResize="1" noEditPoints="1" noAdjustHandles="1" noChangeArrowheads="1" noChangeShapeType="1" noTextEdit="1"/>
              </p:cNvSpPr>
              <p:nvPr/>
            </p:nvSpPr>
            <p:spPr bwMode="auto">
              <a:xfrm>
                <a:off x="5250582" y="4928195"/>
                <a:ext cx="1593850" cy="393699"/>
              </a:xfrm>
              <a:prstGeom prst="rect">
                <a:avLst/>
              </a:prstGeom>
              <a:blipFill>
                <a:blip r:embed="rId10"/>
                <a:stretch>
                  <a:fillRect b="-12308"/>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056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5056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057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5057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5057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5057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5057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505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3" grpId="0"/>
      <p:bldP spid="450564" grpId="0"/>
      <p:bldP spid="450569" grpId="0"/>
      <p:bldP spid="450570" grpId="0"/>
      <p:bldP spid="450571" grpId="0"/>
      <p:bldP spid="450572" grpId="0"/>
      <p:bldP spid="450574" grpId="0"/>
      <p:bldP spid="450576" grpId="0"/>
      <p:bldP spid="450577"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idx="4294967295"/>
          </p:nvPr>
        </p:nvSpPr>
        <p:spPr>
          <a:xfrm>
            <a:off x="0" y="42863"/>
            <a:ext cx="8229600" cy="561975"/>
          </a:xfrm>
          <a:noFill/>
        </p:spPr>
        <p:txBody>
          <a:bodyPr>
            <a:normAutofit fontScale="90000"/>
          </a:bodyPr>
          <a:lstStyle/>
          <a:p>
            <a:r>
              <a:rPr lang="en-GB"/>
              <a:t>The chain rule</a:t>
            </a:r>
          </a:p>
        </p:txBody>
      </p:sp>
      <p:sp>
        <p:nvSpPr>
          <p:cNvPr id="450563" name="Text Box 3"/>
          <p:cNvSpPr txBox="1">
            <a:spLocks noChangeArrowheads="1"/>
          </p:cNvSpPr>
          <p:nvPr/>
        </p:nvSpPr>
        <p:spPr bwMode="auto">
          <a:xfrm>
            <a:off x="195263" y="3717032"/>
            <a:ext cx="8732838" cy="1569660"/>
          </a:xfrm>
          <a:prstGeom prst="rect">
            <a:avLst/>
          </a:prstGeom>
          <a:noFill/>
          <a:ln w="9525">
            <a:noFill/>
            <a:miter lim="800000"/>
            <a:headEnd/>
            <a:tailEnd/>
          </a:ln>
          <a:effectLst/>
        </p:spPr>
        <p:txBody>
          <a:bodyPr>
            <a:spAutoFit/>
          </a:bodyPr>
          <a:lstStyle/>
          <a:p>
            <a:r>
              <a:rPr lang="en-GB" sz="2400" dirty="0">
                <a:solidFill>
                  <a:srgbClr val="010066"/>
                </a:solidFill>
                <a:latin typeface="+mn-lt"/>
              </a:rPr>
              <a:t>The derivative of a composite function is the derivative of the outside function with respect to the inside function (inside function remains the same), multiplied by the derivative of the inside function with respect to </a:t>
            </a:r>
            <a:r>
              <a:rPr lang="en-GB" sz="2400" i="1" dirty="0">
                <a:solidFill>
                  <a:srgbClr val="000066"/>
                </a:solidFill>
                <a:cs typeface="Times New Roman" panose="02020603050405020304" pitchFamily="18" charset="0"/>
              </a:rPr>
              <a:t>x</a:t>
            </a:r>
          </a:p>
        </p:txBody>
      </p:sp>
      <p:sp>
        <p:nvSpPr>
          <p:cNvPr id="450564" name="Text Box 4"/>
          <p:cNvSpPr txBox="1">
            <a:spLocks noChangeArrowheads="1"/>
          </p:cNvSpPr>
          <p:nvPr/>
        </p:nvSpPr>
        <p:spPr bwMode="auto">
          <a:xfrm>
            <a:off x="195263" y="1078185"/>
            <a:ext cx="5525872"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The chain rule can also be written as:</a:t>
            </a:r>
            <a:endParaRPr lang="en-US" sz="2400" dirty="0">
              <a:solidFill>
                <a:srgbClr val="000066"/>
              </a:solidFill>
              <a:latin typeface="+mn-lt"/>
            </a:endParaRPr>
          </a:p>
        </p:txBody>
      </p:sp>
      <p:grpSp>
        <p:nvGrpSpPr>
          <p:cNvPr id="2" name="Group 5"/>
          <p:cNvGrpSpPr>
            <a:grpSpLocks/>
          </p:cNvGrpSpPr>
          <p:nvPr/>
        </p:nvGrpSpPr>
        <p:grpSpPr bwMode="auto">
          <a:xfrm>
            <a:off x="971600" y="1916832"/>
            <a:ext cx="7691438" cy="865188"/>
            <a:chOff x="590" y="1525"/>
            <a:chExt cx="4845" cy="545"/>
          </a:xfrm>
        </p:grpSpPr>
        <p:sp>
          <p:nvSpPr>
            <p:cNvPr id="450566" name="Rectangle 6"/>
            <p:cNvSpPr>
              <a:spLocks noChangeArrowheads="1"/>
            </p:cNvSpPr>
            <p:nvPr/>
          </p:nvSpPr>
          <p:spPr bwMode="auto">
            <a:xfrm>
              <a:off x="590" y="1525"/>
              <a:ext cx="4845" cy="54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450567" name="Text Box 7"/>
            <p:cNvSpPr txBox="1">
              <a:spLocks noChangeArrowheads="1"/>
            </p:cNvSpPr>
            <p:nvPr/>
          </p:nvSpPr>
          <p:spPr bwMode="auto">
            <a:xfrm>
              <a:off x="1123" y="1635"/>
              <a:ext cx="3610" cy="291"/>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If</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a:t>
              </a:r>
              <a:r>
                <a:rPr lang="en-GB" sz="2400" i="1" dirty="0">
                  <a:solidFill>
                    <a:srgbClr val="000066"/>
                  </a:solidFill>
                  <a:latin typeface="Times New Roman" pitchFamily="18" charset="0"/>
                </a:rPr>
                <a:t>= u</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v</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a:t>
              </a:r>
              <a:r>
                <a:rPr lang="en-GB" sz="2400" dirty="0">
                  <a:solidFill>
                    <a:srgbClr val="000066"/>
                  </a:solidFill>
                  <a:latin typeface="+mn-lt"/>
                </a:rPr>
                <a:t>then</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 </a:t>
              </a:r>
              <a:r>
                <a:rPr lang="en-GB" sz="2400" i="1" dirty="0">
                  <a:solidFill>
                    <a:srgbClr val="000066"/>
                  </a:solidFill>
                  <a:latin typeface="Times New Roman" panose="02020603050405020304" pitchFamily="18" charset="0"/>
                  <a:cs typeface="Times New Roman" panose="02020603050405020304" pitchFamily="18" charset="0"/>
                </a:rPr>
                <a:t>u</a:t>
              </a:r>
              <a:r>
                <a:rPr lang="en-GB" dirty="0">
                  <a:solidFill>
                    <a:srgbClr val="000066"/>
                  </a:solidFill>
                  <a:latin typeface="Calibri" panose="020F0502020204030204" pitchFamily="34" charset="0"/>
                  <a:cs typeface="Calibri" panose="020F0502020204030204" pitchFamily="34" charset="0"/>
                </a:rPr>
                <a:t>’</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v</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x</a:t>
              </a:r>
              <a:r>
                <a:rPr lang="en-GB" sz="2400" dirty="0">
                  <a:solidFill>
                    <a:srgbClr val="000066"/>
                  </a:solidFill>
                </a:rPr>
                <a:t>)) . </a:t>
              </a:r>
              <a:r>
                <a:rPr lang="en-GB" sz="2400" i="1" dirty="0">
                  <a:solidFill>
                    <a:srgbClr val="000066"/>
                  </a:solidFill>
                  <a:latin typeface="Times New Roman" panose="02020603050405020304" pitchFamily="18" charset="0"/>
                  <a:cs typeface="Times New Roman" panose="02020603050405020304" pitchFamily="18" charset="0"/>
                </a:rPr>
                <a:t>v</a:t>
              </a:r>
              <a:r>
                <a:rPr lang="en-GB" sz="2400" dirty="0">
                  <a:solidFill>
                    <a:srgbClr val="000066"/>
                  </a:solidFill>
                  <a:latin typeface="Calibri" panose="020F0502020204030204" pitchFamily="34" charset="0"/>
                  <a:cs typeface="Calibri" panose="020F0502020204030204" pitchFamily="34" charset="0"/>
                </a:rPr>
                <a:t>’</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x</a:t>
              </a:r>
              <a:r>
                <a:rPr lang="en-GB" sz="2400" dirty="0">
                  <a:solidFill>
                    <a:srgbClr val="000066"/>
                  </a:solidFill>
                </a:rPr>
                <a:t>)</a:t>
              </a:r>
              <a:endParaRPr lang="en-US" sz="2400" dirty="0">
                <a:solidFill>
                  <a:srgbClr val="000066"/>
                </a:solidFill>
              </a:endParaRPr>
            </a:p>
          </p:txBody>
        </p:sp>
      </p:grpSp>
      <p:sp>
        <p:nvSpPr>
          <p:cNvPr id="8" name="Rectangle 7">
            <a:hlinkClick r:id="rId3"/>
            <a:extLst>
              <a:ext uri="{FF2B5EF4-FFF2-40B4-BE49-F238E27FC236}">
                <a16:creationId xmlns:a16="http://schemas.microsoft.com/office/drawing/2014/main" id="{6AB38879-D7C0-4AC0-AF8B-2BCD8E8EA57B}"/>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3"/>
            <a:extLst>
              <a:ext uri="{FF2B5EF4-FFF2-40B4-BE49-F238E27FC236}">
                <a16:creationId xmlns:a16="http://schemas.microsoft.com/office/drawing/2014/main" id="{F7752002-1B92-45A2-B28B-77C0DC8015DF}"/>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9801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05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3" grpId="0"/>
      <p:bldP spid="45056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mc:AlternateContent xmlns:mc="http://schemas.openxmlformats.org/markup-compatibility/2006">
        <mc:Choice xmlns:a14="http://schemas.microsoft.com/office/drawing/2010/main" Requires="a14">
          <p:sp>
            <p:nvSpPr>
              <p:cNvPr id="452611" name="Object 3"/>
              <p:cNvSpPr txBox="1"/>
              <p:nvPr/>
            </p:nvSpPr>
            <p:spPr bwMode="auto">
              <a:xfrm>
                <a:off x="5214228" y="2702401"/>
                <a:ext cx="1889125" cy="851096"/>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1</m:t>
                          </m:r>
                        </m:num>
                        <m:den>
                          <m:r>
                            <a:rPr lang="en-US" i="1">
                              <a:solidFill>
                                <a:srgbClr val="000066"/>
                              </a:solidFill>
                              <a:latin typeface="Cambria Math" panose="02040503050406030204" pitchFamily="18" charset="0"/>
                            </a:rPr>
                            <m:t>2</m:t>
                          </m:r>
                        </m:den>
                      </m:f>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1</m:t>
                              </m:r>
                            </m:num>
                            <m:den>
                              <m:r>
                                <a:rPr lang="en-US" i="1">
                                  <a:solidFill>
                                    <a:srgbClr val="000066"/>
                                  </a:solidFill>
                                  <a:latin typeface="Cambria Math" panose="02040503050406030204" pitchFamily="18" charset="0"/>
                                </a:rPr>
                                <m:t>2</m:t>
                              </m:r>
                            </m:den>
                          </m:f>
                        </m:sup>
                      </m:sSup>
                    </m:oMath>
                  </m:oMathPara>
                </a14:m>
                <a:endParaRPr lang="en-US" dirty="0"/>
              </a:p>
            </p:txBody>
          </p:sp>
        </mc:Choice>
        <mc:Fallback>
          <p:sp>
            <p:nvSpPr>
              <p:cNvPr id="452611" name="Object 3"/>
              <p:cNvSpPr txBox="1">
                <a:spLocks noRot="1" noChangeAspect="1" noMove="1" noResize="1" noEditPoints="1" noAdjustHandles="1" noChangeArrowheads="1" noChangeShapeType="1" noTextEdit="1"/>
              </p:cNvSpPr>
              <p:nvPr/>
            </p:nvSpPr>
            <p:spPr bwMode="auto">
              <a:xfrm>
                <a:off x="5214228" y="2702401"/>
                <a:ext cx="1889125" cy="85109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2612" name="Object 4"/>
              <p:cNvSpPr txBox="1"/>
              <p:nvPr/>
            </p:nvSpPr>
            <p:spPr bwMode="auto">
              <a:xfrm>
                <a:off x="2439737" y="2671643"/>
                <a:ext cx="1295399" cy="7366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=6</m:t>
                      </m:r>
                      <m:r>
                        <a:rPr lang="en-US" i="1">
                          <a:solidFill>
                            <a:srgbClr val="000066"/>
                          </a:solidFill>
                          <a:latin typeface="Cambria Math" panose="02040503050406030204" pitchFamily="18" charset="0"/>
                        </a:rPr>
                        <m:t>𝑥</m:t>
                      </m:r>
                    </m:oMath>
                  </m:oMathPara>
                </a14:m>
                <a:endParaRPr lang="en-US" dirty="0"/>
              </a:p>
            </p:txBody>
          </p:sp>
        </mc:Choice>
        <mc:Fallback>
          <p:sp>
            <p:nvSpPr>
              <p:cNvPr id="452612" name="Object 4"/>
              <p:cNvSpPr txBox="1">
                <a:spLocks noRot="1" noChangeAspect="1" noMove="1" noResize="1" noEditPoints="1" noAdjustHandles="1" noChangeArrowheads="1" noChangeShapeType="1" noTextEdit="1"/>
              </p:cNvSpPr>
              <p:nvPr/>
            </p:nvSpPr>
            <p:spPr bwMode="auto">
              <a:xfrm>
                <a:off x="2439737" y="2671643"/>
                <a:ext cx="1295399" cy="736600"/>
              </a:xfrm>
              <a:prstGeom prst="rect">
                <a:avLst/>
              </a:prstGeom>
              <a:blipFill>
                <a:blip r:embed="rId4"/>
                <a:stretch>
                  <a:fillRect b="-826"/>
                </a:stretch>
              </a:blipFill>
            </p:spPr>
            <p:txBody>
              <a:bodyPr/>
              <a:lstStyle/>
              <a:p>
                <a:r>
                  <a:rPr lang="en-US">
                    <a:noFill/>
                  </a:rPr>
                  <a:t> </a:t>
                </a:r>
              </a:p>
            </p:txBody>
          </p:sp>
        </mc:Fallback>
      </mc:AlternateContent>
      <p:sp>
        <p:nvSpPr>
          <p:cNvPr id="452614" name="Text Box 6"/>
          <p:cNvSpPr txBox="1">
            <a:spLocks noChangeArrowheads="1"/>
          </p:cNvSpPr>
          <p:nvPr/>
        </p:nvSpPr>
        <p:spPr bwMode="auto">
          <a:xfrm>
            <a:off x="319793" y="3707332"/>
            <a:ext cx="3124200" cy="461963"/>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Using the chain rule,</a:t>
            </a:r>
            <a:endParaRPr lang="en-US" sz="2400" dirty="0">
              <a:solidFill>
                <a:srgbClr val="000066"/>
              </a:solidFill>
              <a:latin typeface="+mn-lt"/>
            </a:endParaRPr>
          </a:p>
        </p:txBody>
      </p:sp>
      <mc:AlternateContent xmlns:mc="http://schemas.openxmlformats.org/markup-compatibility/2006">
        <mc:Choice xmlns:a14="http://schemas.microsoft.com/office/drawing/2010/main" Requires="a14">
          <p:sp>
            <p:nvSpPr>
              <p:cNvPr id="452616" name="Object 8"/>
              <p:cNvSpPr txBox="1"/>
              <p:nvPr/>
            </p:nvSpPr>
            <p:spPr bwMode="auto">
              <a:xfrm>
                <a:off x="5243125" y="3548169"/>
                <a:ext cx="1296376" cy="808576"/>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m:t>
                      </m:r>
                      <m:d>
                        <m:dPr>
                          <m:ctrlPr>
                            <a:rPr lang="en-US" i="1" smtClean="0">
                              <a:solidFill>
                                <a:srgbClr val="000066"/>
                              </a:solidFill>
                              <a:latin typeface="Cambria Math" panose="02040503050406030204" pitchFamily="18" charset="0"/>
                            </a:rPr>
                          </m:ctrlPr>
                        </m:dPr>
                        <m:e>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1</m:t>
                              </m:r>
                            </m:num>
                            <m:den>
                              <m:r>
                                <a:rPr lang="en-US" i="1">
                                  <a:solidFill>
                                    <a:srgbClr val="000066"/>
                                  </a:solidFill>
                                  <a:latin typeface="Cambria Math" panose="02040503050406030204" pitchFamily="18" charset="0"/>
                                </a:rPr>
                                <m:t>2</m:t>
                              </m:r>
                            </m:den>
                          </m:f>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1</m:t>
                                  </m:r>
                                </m:num>
                                <m:den>
                                  <m:r>
                                    <a:rPr lang="en-US" i="1">
                                      <a:solidFill>
                                        <a:srgbClr val="000066"/>
                                      </a:solidFill>
                                      <a:latin typeface="Cambria Math" panose="02040503050406030204" pitchFamily="18" charset="0"/>
                                    </a:rPr>
                                    <m:t>2</m:t>
                                  </m:r>
                                </m:den>
                              </m:f>
                            </m:sup>
                          </m:sSup>
                        </m:e>
                      </m:d>
                    </m:oMath>
                  </m:oMathPara>
                </a14:m>
                <a:endParaRPr lang="en-US" dirty="0"/>
              </a:p>
            </p:txBody>
          </p:sp>
        </mc:Choice>
        <mc:Fallback>
          <p:sp>
            <p:nvSpPr>
              <p:cNvPr id="452616" name="Object 8"/>
              <p:cNvSpPr txBox="1">
                <a:spLocks noRot="1" noChangeAspect="1" noMove="1" noResize="1" noEditPoints="1" noAdjustHandles="1" noChangeArrowheads="1" noChangeShapeType="1" noTextEdit="1"/>
              </p:cNvSpPr>
              <p:nvPr/>
            </p:nvSpPr>
            <p:spPr bwMode="auto">
              <a:xfrm>
                <a:off x="5243125" y="3548169"/>
                <a:ext cx="1296376" cy="808576"/>
              </a:xfrm>
              <a:prstGeom prst="rect">
                <a:avLst/>
              </a:prstGeom>
              <a:blipFill>
                <a:blip r:embed="rId5"/>
                <a:stretch>
                  <a:fillRect r="-10798" b="-67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2617" name="Object 9"/>
              <p:cNvSpPr txBox="1"/>
              <p:nvPr/>
            </p:nvSpPr>
            <p:spPr bwMode="auto">
              <a:xfrm>
                <a:off x="5248275" y="4955017"/>
                <a:ext cx="2584598" cy="684369"/>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=3</m:t>
                      </m:r>
                      <m:r>
                        <a:rPr lang="en-US" i="1">
                          <a:solidFill>
                            <a:srgbClr val="000066"/>
                          </a:solidFill>
                          <a:latin typeface="Cambria Math" panose="02040503050406030204" pitchFamily="18" charset="0"/>
                        </a:rPr>
                        <m:t>𝑥</m:t>
                      </m:r>
                      <m:r>
                        <a:rPr lang="en-US" i="1">
                          <a:solidFill>
                            <a:srgbClr val="000066"/>
                          </a:solidFill>
                          <a:latin typeface="Cambria Math" panose="02040503050406030204" pitchFamily="18" charset="0"/>
                        </a:rPr>
                        <m:t>(3</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−5</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m:t>
                          </m:r>
                        </m:e>
                        <m:sup>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1</m:t>
                              </m:r>
                            </m:num>
                            <m:den>
                              <m:r>
                                <a:rPr lang="en-US" i="1">
                                  <a:solidFill>
                                    <a:srgbClr val="000066"/>
                                  </a:solidFill>
                                  <a:latin typeface="Cambria Math" panose="02040503050406030204" pitchFamily="18" charset="0"/>
                                </a:rPr>
                                <m:t>2</m:t>
                              </m:r>
                            </m:den>
                          </m:f>
                        </m:sup>
                      </m:sSup>
                    </m:oMath>
                  </m:oMathPara>
                </a14:m>
                <a:endParaRPr lang="en-US" dirty="0"/>
              </a:p>
            </p:txBody>
          </p:sp>
        </mc:Choice>
        <mc:Fallback>
          <p:sp>
            <p:nvSpPr>
              <p:cNvPr id="452617" name="Object 9"/>
              <p:cNvSpPr txBox="1">
                <a:spLocks noRot="1" noChangeAspect="1" noMove="1" noResize="1" noEditPoints="1" noAdjustHandles="1" noChangeArrowheads="1" noChangeShapeType="1" noTextEdit="1"/>
              </p:cNvSpPr>
              <p:nvPr/>
            </p:nvSpPr>
            <p:spPr bwMode="auto">
              <a:xfrm>
                <a:off x="5248275" y="4955017"/>
                <a:ext cx="2584598" cy="684369"/>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2619" name="Text Box 11"/>
              <p:cNvSpPr txBox="1">
                <a:spLocks noChangeArrowheads="1"/>
              </p:cNvSpPr>
              <p:nvPr/>
            </p:nvSpPr>
            <p:spPr bwMode="auto">
              <a:xfrm>
                <a:off x="1718977" y="652853"/>
                <a:ext cx="5185271" cy="879215"/>
              </a:xfrm>
              <a:prstGeom prst="rect">
                <a:avLst/>
              </a:prstGeom>
              <a:solidFill>
                <a:srgbClr val="D5DCE7"/>
              </a:solidFill>
              <a:ln w="28575">
                <a:solidFill>
                  <a:schemeClr val="tx1"/>
                </a:solidFill>
                <a:miter lim="800000"/>
                <a:headEnd/>
                <a:tailEnd/>
              </a:ln>
              <a:effectLst/>
            </p:spPr>
            <p:txBody>
              <a:bodyPr wrap="square">
                <a:spAutoFit/>
              </a:bodyPr>
              <a:lstStyle/>
              <a:p>
                <a:r>
                  <a:rPr lang="en-GB" sz="2400" dirty="0">
                    <a:solidFill>
                      <a:srgbClr val="010066"/>
                    </a:solidFill>
                    <a:latin typeface="+mn-lt"/>
                  </a:rPr>
                  <a:t>Use the chain rule to differentiate </a:t>
                </a:r>
                <a:r>
                  <a:rPr lang="en-GB" sz="2400" i="1" dirty="0">
                    <a:solidFill>
                      <a:srgbClr val="010066"/>
                    </a:solidFill>
                    <a:latin typeface="Times New Roman" panose="02020603050405020304" pitchFamily="18" charset="0"/>
                    <a:cs typeface="Times New Roman" panose="02020603050405020304" pitchFamily="18" charset="0"/>
                  </a:rPr>
                  <a:t>y =</a:t>
                </a:r>
                <a:r>
                  <a:rPr lang="en-GB" sz="2400" dirty="0">
                    <a:solidFill>
                      <a:srgbClr val="010066"/>
                    </a:solidFill>
                  </a:rPr>
                  <a:t> </a:t>
                </a:r>
                <a14:m>
                  <m:oMath xmlns:m="http://schemas.openxmlformats.org/officeDocument/2006/math">
                    <m:rad>
                      <m:radPr>
                        <m:degHide m:val="on"/>
                        <m:ctrlPr>
                          <a:rPr lang="en-GB" sz="2400" i="1" smtClean="0">
                            <a:solidFill>
                              <a:srgbClr val="010066"/>
                            </a:solidFill>
                            <a:latin typeface="Cambria Math" panose="02040503050406030204" pitchFamily="18" charset="0"/>
                          </a:rPr>
                        </m:ctrlPr>
                      </m:radPr>
                      <m:deg/>
                      <m:e>
                        <m:r>
                          <a:rPr lang="en-US" sz="2400" b="0" i="1" smtClean="0">
                            <a:solidFill>
                              <a:srgbClr val="010066"/>
                            </a:solidFill>
                            <a:latin typeface="Cambria Math" panose="02040503050406030204" pitchFamily="18" charset="0"/>
                          </a:rPr>
                          <m:t>3</m:t>
                        </m:r>
                        <m:sSup>
                          <m:sSupPr>
                            <m:ctrlPr>
                              <a:rPr lang="en-US" sz="2400" b="0" i="1" smtClean="0">
                                <a:solidFill>
                                  <a:srgbClr val="010066"/>
                                </a:solidFill>
                                <a:latin typeface="Cambria Math" panose="02040503050406030204" pitchFamily="18" charset="0"/>
                              </a:rPr>
                            </m:ctrlPr>
                          </m:sSupPr>
                          <m:e>
                            <m:r>
                              <a:rPr lang="en-US" sz="2400" b="0" i="1" smtClean="0">
                                <a:solidFill>
                                  <a:srgbClr val="010066"/>
                                </a:solidFill>
                                <a:latin typeface="Cambria Math" panose="02040503050406030204" pitchFamily="18" charset="0"/>
                              </a:rPr>
                              <m:t>𝑥</m:t>
                            </m:r>
                          </m:e>
                          <m:sup>
                            <m:r>
                              <a:rPr lang="en-US" sz="2400" b="0" i="1" smtClean="0">
                                <a:solidFill>
                                  <a:srgbClr val="010066"/>
                                </a:solidFill>
                                <a:latin typeface="Cambria Math" panose="02040503050406030204" pitchFamily="18" charset="0"/>
                              </a:rPr>
                              <m:t>2</m:t>
                            </m:r>
                          </m:sup>
                        </m:sSup>
                        <m:r>
                          <a:rPr lang="en-US" sz="2400" b="0" i="1" smtClean="0">
                            <a:solidFill>
                              <a:srgbClr val="010066"/>
                            </a:solidFill>
                            <a:latin typeface="Cambria Math" panose="02040503050406030204" pitchFamily="18" charset="0"/>
                          </a:rPr>
                          <m:t>−5</m:t>
                        </m:r>
                      </m:e>
                    </m:rad>
                  </m:oMath>
                </a14:m>
                <a:r>
                  <a:rPr lang="en-GB" sz="2400" dirty="0">
                    <a:solidFill>
                      <a:srgbClr val="010066"/>
                    </a:solidFill>
                  </a:rPr>
                  <a:t>  </a:t>
                </a:r>
                <a:r>
                  <a:rPr lang="en-GB" sz="2400" dirty="0">
                    <a:solidFill>
                      <a:srgbClr val="010066"/>
                    </a:solidFill>
                    <a:latin typeface="+mn-lt"/>
                  </a:rPr>
                  <a:t>with respect to </a:t>
                </a:r>
                <a:r>
                  <a:rPr lang="en-GB" sz="2400" i="1" dirty="0">
                    <a:solidFill>
                      <a:srgbClr val="010066"/>
                    </a:solidFill>
                    <a:latin typeface="Times New Roman" pitchFamily="18" charset="0"/>
                  </a:rPr>
                  <a:t>x</a:t>
                </a:r>
                <a:r>
                  <a:rPr lang="en-GB" sz="2400" dirty="0">
                    <a:solidFill>
                      <a:srgbClr val="010066"/>
                    </a:solidFill>
                  </a:rPr>
                  <a:t>.</a:t>
                </a:r>
              </a:p>
            </p:txBody>
          </p:sp>
        </mc:Choice>
        <mc:Fallback>
          <p:sp>
            <p:nvSpPr>
              <p:cNvPr id="452619" name="Text Box 11"/>
              <p:cNvSpPr txBox="1">
                <a:spLocks noRot="1" noChangeAspect="1" noMove="1" noResize="1" noEditPoints="1" noAdjustHandles="1" noChangeArrowheads="1" noChangeShapeType="1" noTextEdit="1"/>
              </p:cNvSpPr>
              <p:nvPr/>
            </p:nvSpPr>
            <p:spPr bwMode="auto">
              <a:xfrm>
                <a:off x="1718977" y="652853"/>
                <a:ext cx="5185271" cy="879215"/>
              </a:xfrm>
              <a:prstGeom prst="rect">
                <a:avLst/>
              </a:prstGeom>
              <a:blipFill>
                <a:blip r:embed="rId7"/>
                <a:stretch>
                  <a:fillRect l="-1636" t="-4027" r="-2687" b="-13423"/>
                </a:stretch>
              </a:blipFill>
              <a:ln w="28575">
                <a:solidFill>
                  <a:schemeClr val="tx1"/>
                </a:solidFill>
                <a:miter lim="800000"/>
                <a:headEnd/>
                <a:tailEnd/>
              </a:ln>
              <a:effectLst/>
            </p:spPr>
            <p:txBody>
              <a:bodyPr/>
              <a:lstStyle/>
              <a:p>
                <a:r>
                  <a:rPr lang="en-US">
                    <a:noFill/>
                  </a:rPr>
                  <a:t> </a:t>
                </a:r>
              </a:p>
            </p:txBody>
          </p:sp>
        </mc:Fallback>
      </mc:AlternateContent>
      <p:sp>
        <p:nvSpPr>
          <p:cNvPr id="452622" name="Text Box 14"/>
          <p:cNvSpPr txBox="1">
            <a:spLocks noChangeArrowheads="1"/>
          </p:cNvSpPr>
          <p:nvPr/>
        </p:nvSpPr>
        <p:spPr bwMode="auto">
          <a:xfrm>
            <a:off x="1786881" y="2279014"/>
            <a:ext cx="758541"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Let </a:t>
            </a:r>
            <a:endParaRPr lang="en-US" sz="2400" dirty="0">
              <a:solidFill>
                <a:srgbClr val="000066"/>
              </a:solidFill>
            </a:endParaRPr>
          </a:p>
        </p:txBody>
      </p:sp>
      <mc:AlternateContent xmlns:mc="http://schemas.openxmlformats.org/markup-compatibility/2006">
        <mc:Choice xmlns:a14="http://schemas.microsoft.com/office/drawing/2010/main" Requires="a14">
          <p:sp>
            <p:nvSpPr>
              <p:cNvPr id="452624" name="Object 16"/>
              <p:cNvSpPr txBox="1"/>
              <p:nvPr/>
            </p:nvSpPr>
            <p:spPr bwMode="auto">
              <a:xfrm>
                <a:off x="5558391" y="5647722"/>
                <a:ext cx="1824285" cy="905478"/>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3</m:t>
                          </m:r>
                          <m:r>
                            <a:rPr lang="en-US" i="1">
                              <a:solidFill>
                                <a:srgbClr val="000066"/>
                              </a:solidFill>
                              <a:latin typeface="Cambria Math" panose="02040503050406030204" pitchFamily="18" charset="0"/>
                            </a:rPr>
                            <m:t>𝑥</m:t>
                          </m:r>
                        </m:num>
                        <m:den>
                          <m:rad>
                            <m:radPr>
                              <m:degHide m:val="on"/>
                              <m:ctrlPr>
                                <a:rPr lang="en-US" i="1">
                                  <a:solidFill>
                                    <a:srgbClr val="000066"/>
                                  </a:solidFill>
                                  <a:latin typeface="Cambria Math" panose="02040503050406030204" pitchFamily="18" charset="0"/>
                                </a:rPr>
                              </m:ctrlPr>
                            </m:radPr>
                            <m:deg/>
                            <m:e>
                              <m:r>
                                <a:rPr lang="en-US" i="1">
                                  <a:solidFill>
                                    <a:srgbClr val="000066"/>
                                  </a:solidFill>
                                  <a:latin typeface="Cambria Math" panose="02040503050406030204" pitchFamily="18" charset="0"/>
                                </a:rPr>
                                <m:t>3</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𝑥</m:t>
                                  </m:r>
                                </m:e>
                                <m:sup>
                                  <m:r>
                                    <a:rPr lang="en-US" i="1">
                                      <a:solidFill>
                                        <a:srgbClr val="000066"/>
                                      </a:solidFill>
                                      <a:latin typeface="Cambria Math" panose="02040503050406030204" pitchFamily="18" charset="0"/>
                                    </a:rPr>
                                    <m:t>2</m:t>
                                  </m:r>
                                </m:sup>
                              </m:sSup>
                              <m:r>
                                <a:rPr lang="en-US" i="1">
                                  <a:solidFill>
                                    <a:srgbClr val="000066"/>
                                  </a:solidFill>
                                  <a:latin typeface="Cambria Math" panose="02040503050406030204" pitchFamily="18" charset="0"/>
                                </a:rPr>
                                <m:t>−5</m:t>
                              </m:r>
                            </m:e>
                          </m:rad>
                        </m:den>
                      </m:f>
                    </m:oMath>
                  </m:oMathPara>
                </a14:m>
                <a:endParaRPr lang="en-US" dirty="0"/>
              </a:p>
            </p:txBody>
          </p:sp>
        </mc:Choice>
        <mc:Fallback>
          <p:sp>
            <p:nvSpPr>
              <p:cNvPr id="452624" name="Object 16"/>
              <p:cNvSpPr txBox="1">
                <a:spLocks noRot="1" noChangeAspect="1" noMove="1" noResize="1" noEditPoints="1" noAdjustHandles="1" noChangeArrowheads="1" noChangeShapeType="1" noTextEdit="1"/>
              </p:cNvSpPr>
              <p:nvPr/>
            </p:nvSpPr>
            <p:spPr bwMode="auto">
              <a:xfrm>
                <a:off x="5558391" y="5647722"/>
                <a:ext cx="1824285" cy="90547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52625" name="Object 17"/>
              <p:cNvSpPr txBox="1"/>
              <p:nvPr/>
            </p:nvSpPr>
            <p:spPr bwMode="auto">
              <a:xfrm>
                <a:off x="5248275" y="4515312"/>
                <a:ext cx="1457325" cy="619477"/>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=3</m:t>
                      </m:r>
                      <m:r>
                        <a:rPr lang="en-US" i="1">
                          <a:solidFill>
                            <a:srgbClr val="000066"/>
                          </a:solidFill>
                          <a:latin typeface="Cambria Math" panose="02040503050406030204" pitchFamily="18" charset="0"/>
                        </a:rPr>
                        <m:t>𝑥</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1</m:t>
                              </m:r>
                            </m:num>
                            <m:den>
                              <m:r>
                                <a:rPr lang="en-US" i="1">
                                  <a:solidFill>
                                    <a:srgbClr val="000066"/>
                                  </a:solidFill>
                                  <a:latin typeface="Cambria Math" panose="02040503050406030204" pitchFamily="18" charset="0"/>
                                </a:rPr>
                                <m:t>2</m:t>
                              </m:r>
                            </m:den>
                          </m:f>
                        </m:sup>
                      </m:sSup>
                    </m:oMath>
                  </m:oMathPara>
                </a14:m>
                <a:endParaRPr lang="en-US" dirty="0"/>
              </a:p>
            </p:txBody>
          </p:sp>
        </mc:Choice>
        <mc:Fallback>
          <p:sp>
            <p:nvSpPr>
              <p:cNvPr id="452625" name="Object 17"/>
              <p:cNvSpPr txBox="1">
                <a:spLocks noRot="1" noChangeAspect="1" noMove="1" noResize="1" noEditPoints="1" noAdjustHandles="1" noChangeArrowheads="1" noChangeShapeType="1" noTextEdit="1"/>
              </p:cNvSpPr>
              <p:nvPr/>
            </p:nvSpPr>
            <p:spPr bwMode="auto">
              <a:xfrm>
                <a:off x="5248275" y="4515312"/>
                <a:ext cx="1457325" cy="619477"/>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Rectangle 4"/>
              <p:cNvSpPr/>
              <p:nvPr/>
            </p:nvSpPr>
            <p:spPr>
              <a:xfrm>
                <a:off x="3110977" y="1590021"/>
                <a:ext cx="1928541" cy="509883"/>
              </a:xfrm>
              <a:prstGeom prst="rect">
                <a:avLst/>
              </a:prstGeom>
            </p:spPr>
            <p:txBody>
              <a:bodyPr wrap="none">
                <a:spAutoFit/>
              </a:bodyPr>
              <a:lstStyle/>
              <a:p>
                <a:r>
                  <a:rPr lang="en-GB" sz="2400" i="1" dirty="0">
                    <a:solidFill>
                      <a:srgbClr val="010066"/>
                    </a:solidFill>
                    <a:latin typeface="Times New Roman" panose="02020603050405020304" pitchFamily="18" charset="0"/>
                    <a:cs typeface="Times New Roman" panose="02020603050405020304" pitchFamily="18" charset="0"/>
                  </a:rPr>
                  <a:t>y =</a:t>
                </a:r>
                <a:r>
                  <a:rPr lang="en-GB" sz="2400" dirty="0">
                    <a:solidFill>
                      <a:srgbClr val="010066"/>
                    </a:solidFill>
                  </a:rPr>
                  <a:t> </a:t>
                </a:r>
                <a14:m>
                  <m:oMath xmlns:m="http://schemas.openxmlformats.org/officeDocument/2006/math">
                    <m:rad>
                      <m:radPr>
                        <m:degHide m:val="on"/>
                        <m:ctrlPr>
                          <a:rPr lang="en-GB" sz="2400" i="1">
                            <a:solidFill>
                              <a:srgbClr val="010066"/>
                            </a:solidFill>
                            <a:latin typeface="Cambria Math" panose="02040503050406030204" pitchFamily="18" charset="0"/>
                          </a:rPr>
                        </m:ctrlPr>
                      </m:radPr>
                      <m:deg/>
                      <m:e>
                        <m:r>
                          <a:rPr lang="en-US" sz="2400" i="1">
                            <a:solidFill>
                              <a:srgbClr val="010066"/>
                            </a:solidFill>
                            <a:latin typeface="Cambria Math" panose="02040503050406030204" pitchFamily="18" charset="0"/>
                          </a:rPr>
                          <m:t>3</m:t>
                        </m:r>
                        <m:sSup>
                          <m:sSupPr>
                            <m:ctrlPr>
                              <a:rPr lang="en-US" sz="2400" i="1">
                                <a:solidFill>
                                  <a:srgbClr val="010066"/>
                                </a:solidFill>
                                <a:latin typeface="Cambria Math" panose="02040503050406030204" pitchFamily="18" charset="0"/>
                              </a:rPr>
                            </m:ctrlPr>
                          </m:sSupPr>
                          <m:e>
                            <m:r>
                              <a:rPr lang="en-US" sz="2400" i="1">
                                <a:solidFill>
                                  <a:srgbClr val="010066"/>
                                </a:solidFill>
                                <a:latin typeface="Cambria Math" panose="02040503050406030204" pitchFamily="18" charset="0"/>
                              </a:rPr>
                              <m:t>𝑥</m:t>
                            </m:r>
                          </m:e>
                          <m:sup>
                            <m:r>
                              <a:rPr lang="en-US" sz="2400" i="1">
                                <a:solidFill>
                                  <a:srgbClr val="010066"/>
                                </a:solidFill>
                                <a:latin typeface="Cambria Math" panose="02040503050406030204" pitchFamily="18" charset="0"/>
                              </a:rPr>
                              <m:t>2</m:t>
                            </m:r>
                          </m:sup>
                        </m:sSup>
                        <m:r>
                          <a:rPr lang="en-US" sz="2400" i="1">
                            <a:solidFill>
                              <a:srgbClr val="010066"/>
                            </a:solidFill>
                            <a:latin typeface="Cambria Math" panose="02040503050406030204" pitchFamily="18" charset="0"/>
                          </a:rPr>
                          <m:t>−5</m:t>
                        </m:r>
                      </m:e>
                    </m:rad>
                  </m:oMath>
                </a14:m>
                <a:endParaRPr lang="en-GB" sz="2400" dirty="0"/>
              </a:p>
            </p:txBody>
          </p:sp>
        </mc:Choice>
        <mc:Fallback>
          <p:sp>
            <p:nvSpPr>
              <p:cNvPr id="5" name="Rectangle 4"/>
              <p:cNvSpPr>
                <a:spLocks noRot="1" noChangeAspect="1" noMove="1" noResize="1" noEditPoints="1" noAdjustHandles="1" noChangeArrowheads="1" noChangeShapeType="1" noTextEdit="1"/>
              </p:cNvSpPr>
              <p:nvPr/>
            </p:nvSpPr>
            <p:spPr>
              <a:xfrm>
                <a:off x="3110977" y="1590021"/>
                <a:ext cx="1928541" cy="509883"/>
              </a:xfrm>
              <a:prstGeom prst="rect">
                <a:avLst/>
              </a:prstGeom>
              <a:blipFill>
                <a:blip r:embed="rId10"/>
                <a:stretch>
                  <a:fillRect l="-4732" b="-277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9" name="Rectangle 18"/>
              <p:cNvSpPr/>
              <p:nvPr/>
            </p:nvSpPr>
            <p:spPr>
              <a:xfrm>
                <a:off x="5660185" y="1484058"/>
                <a:ext cx="2090829" cy="596830"/>
              </a:xfrm>
              <a:prstGeom prst="rect">
                <a:avLst/>
              </a:prstGeom>
            </p:spPr>
            <p:txBody>
              <a:bodyPr wrap="none">
                <a:spAutoFit/>
              </a:bodyPr>
              <a:lstStyle/>
              <a:p>
                <a:r>
                  <a:rPr lang="en-GB" sz="2400" i="1" dirty="0">
                    <a:solidFill>
                      <a:srgbClr val="010066"/>
                    </a:solidFill>
                    <a:latin typeface="Times New Roman" panose="02020603050405020304" pitchFamily="18" charset="0"/>
                    <a:cs typeface="Times New Roman" panose="02020603050405020304" pitchFamily="18" charset="0"/>
                  </a:rPr>
                  <a:t>y = </a:t>
                </a:r>
                <a14:m>
                  <m:oMath xmlns:m="http://schemas.openxmlformats.org/officeDocument/2006/math">
                    <m:sSup>
                      <m:sSupPr>
                        <m:ctrlPr>
                          <a:rPr lang="en-GB" sz="2400" i="1" smtClean="0">
                            <a:solidFill>
                              <a:srgbClr val="010066"/>
                            </a:solidFill>
                            <a:latin typeface="Cambria Math" panose="02040503050406030204" pitchFamily="18" charset="0"/>
                            <a:cs typeface="Times New Roman" panose="02020603050405020304" pitchFamily="18" charset="0"/>
                          </a:rPr>
                        </m:ctrlPr>
                      </m:sSupPr>
                      <m:e>
                        <m:d>
                          <m:dPr>
                            <m:ctrlPr>
                              <a:rPr lang="en-GB" sz="2400" i="1" smtClean="0">
                                <a:solidFill>
                                  <a:srgbClr val="010066"/>
                                </a:solidFill>
                                <a:latin typeface="Cambria Math" panose="02040503050406030204" pitchFamily="18" charset="0"/>
                                <a:cs typeface="Times New Roman" panose="02020603050405020304" pitchFamily="18" charset="0"/>
                              </a:rPr>
                            </m:ctrlPr>
                          </m:dPr>
                          <m:e>
                            <m:r>
                              <a:rPr lang="en-US" sz="2400" i="1">
                                <a:solidFill>
                                  <a:srgbClr val="010066"/>
                                </a:solidFill>
                                <a:latin typeface="Cambria Math" panose="02040503050406030204" pitchFamily="18" charset="0"/>
                              </a:rPr>
                              <m:t>3</m:t>
                            </m:r>
                            <m:sSup>
                              <m:sSupPr>
                                <m:ctrlPr>
                                  <a:rPr lang="en-US" sz="2400" i="1">
                                    <a:solidFill>
                                      <a:srgbClr val="010066"/>
                                    </a:solidFill>
                                    <a:latin typeface="Cambria Math" panose="02040503050406030204" pitchFamily="18" charset="0"/>
                                  </a:rPr>
                                </m:ctrlPr>
                              </m:sSupPr>
                              <m:e>
                                <m:r>
                                  <a:rPr lang="en-US" sz="2400" i="1">
                                    <a:solidFill>
                                      <a:srgbClr val="010066"/>
                                    </a:solidFill>
                                    <a:latin typeface="Cambria Math" panose="02040503050406030204" pitchFamily="18" charset="0"/>
                                  </a:rPr>
                                  <m:t>𝑥</m:t>
                                </m:r>
                              </m:e>
                              <m:sup>
                                <m:r>
                                  <a:rPr lang="en-US" sz="2400" i="1">
                                    <a:solidFill>
                                      <a:srgbClr val="010066"/>
                                    </a:solidFill>
                                    <a:latin typeface="Cambria Math" panose="02040503050406030204" pitchFamily="18" charset="0"/>
                                  </a:rPr>
                                  <m:t>2</m:t>
                                </m:r>
                              </m:sup>
                            </m:sSup>
                            <m:r>
                              <a:rPr lang="en-US" sz="2400" i="1">
                                <a:solidFill>
                                  <a:srgbClr val="010066"/>
                                </a:solidFill>
                                <a:latin typeface="Cambria Math" panose="02040503050406030204" pitchFamily="18" charset="0"/>
                              </a:rPr>
                              <m:t>−5</m:t>
                            </m:r>
                          </m:e>
                        </m:d>
                      </m:e>
                      <m:sup>
                        <m:box>
                          <m:boxPr>
                            <m:ctrlPr>
                              <a:rPr lang="en-GB" sz="2400" i="1" smtClean="0">
                                <a:solidFill>
                                  <a:srgbClr val="010066"/>
                                </a:solidFill>
                                <a:latin typeface="Cambria Math" panose="02040503050406030204" pitchFamily="18" charset="0"/>
                                <a:cs typeface="Times New Roman" panose="02020603050405020304" pitchFamily="18" charset="0"/>
                              </a:rPr>
                            </m:ctrlPr>
                          </m:boxPr>
                          <m:e>
                            <m:argPr>
                              <m:argSz m:val="-1"/>
                            </m:argPr>
                            <m:f>
                              <m:fPr>
                                <m:ctrlPr>
                                  <a:rPr lang="en-GB" sz="2400" i="1" smtClean="0">
                                    <a:solidFill>
                                      <a:srgbClr val="010066"/>
                                    </a:solidFill>
                                    <a:latin typeface="Cambria Math" panose="02040503050406030204" pitchFamily="18" charset="0"/>
                                    <a:cs typeface="Times New Roman" panose="02020603050405020304" pitchFamily="18" charset="0"/>
                                  </a:rPr>
                                </m:ctrlPr>
                              </m:fPr>
                              <m:num>
                                <m:r>
                                  <a:rPr lang="en-US" sz="2400" b="0" i="1" smtClean="0">
                                    <a:solidFill>
                                      <a:srgbClr val="010066"/>
                                    </a:solidFill>
                                    <a:latin typeface="Cambria Math" panose="02040503050406030204" pitchFamily="18" charset="0"/>
                                    <a:cs typeface="Times New Roman" panose="02020603050405020304" pitchFamily="18" charset="0"/>
                                  </a:rPr>
                                  <m:t>1</m:t>
                                </m:r>
                              </m:num>
                              <m:den>
                                <m:r>
                                  <a:rPr lang="en-US" sz="2400" b="0" i="1" smtClean="0">
                                    <a:solidFill>
                                      <a:srgbClr val="010066"/>
                                    </a:solidFill>
                                    <a:latin typeface="Cambria Math" panose="02040503050406030204" pitchFamily="18" charset="0"/>
                                    <a:cs typeface="Times New Roman" panose="02020603050405020304" pitchFamily="18" charset="0"/>
                                  </a:rPr>
                                  <m:t>2</m:t>
                                </m:r>
                              </m:den>
                            </m:f>
                          </m:e>
                        </m:box>
                      </m:sup>
                    </m:sSup>
                  </m:oMath>
                </a14:m>
                <a:endParaRPr lang="en-GB" sz="2400" dirty="0"/>
              </a:p>
            </p:txBody>
          </p:sp>
        </mc:Choice>
        <mc:Fallback>
          <p:sp>
            <p:nvSpPr>
              <p:cNvPr id="19" name="Rectangle 18"/>
              <p:cNvSpPr>
                <a:spLocks noRot="1" noChangeAspect="1" noMove="1" noResize="1" noEditPoints="1" noAdjustHandles="1" noChangeArrowheads="1" noChangeShapeType="1" noTextEdit="1"/>
              </p:cNvSpPr>
              <p:nvPr/>
            </p:nvSpPr>
            <p:spPr>
              <a:xfrm>
                <a:off x="5660185" y="1484058"/>
                <a:ext cx="2090829" cy="596830"/>
              </a:xfrm>
              <a:prstGeom prst="rect">
                <a:avLst/>
              </a:prstGeom>
              <a:blipFill>
                <a:blip r:embed="rId11"/>
                <a:stretch>
                  <a:fillRect l="-4678" b="-22449"/>
                </a:stretch>
              </a:blipFill>
            </p:spPr>
            <p:txBody>
              <a:bodyPr/>
              <a:lstStyle/>
              <a:p>
                <a:r>
                  <a:rPr lang="en-US">
                    <a:noFill/>
                  </a:rPr>
                  <a:t> </a:t>
                </a:r>
              </a:p>
            </p:txBody>
          </p:sp>
        </mc:Fallback>
      </mc:AlternateContent>
      <p:sp>
        <p:nvSpPr>
          <p:cNvPr id="6" name="TextBox 5"/>
          <p:cNvSpPr txBox="1"/>
          <p:nvPr/>
        </p:nvSpPr>
        <p:spPr>
          <a:xfrm>
            <a:off x="5140523" y="1562289"/>
            <a:ext cx="329804" cy="461665"/>
          </a:xfrm>
          <a:prstGeom prst="rect">
            <a:avLst/>
          </a:prstGeom>
          <a:noFill/>
        </p:spPr>
        <p:txBody>
          <a:bodyPr wrap="square" rtlCol="0">
            <a:spAutoFit/>
          </a:bodyPr>
          <a:lstStyle/>
          <a:p>
            <a:r>
              <a:rPr lang="en-GB" sz="2400" dirty="0">
                <a:latin typeface="Cambria Math" panose="02040503050406030204" pitchFamily="18" charset="0"/>
                <a:ea typeface="Cambria Math" panose="02040503050406030204" pitchFamily="18" charset="0"/>
              </a:rPr>
              <a:t>⇒</a:t>
            </a:r>
            <a:endParaRPr lang="en-GB" sz="2400" dirty="0"/>
          </a:p>
        </p:txBody>
      </p:sp>
      <p:sp>
        <p:nvSpPr>
          <p:cNvPr id="20" name="Rectangle 19">
            <a:hlinkClick r:id="rId12"/>
            <a:extLst>
              <a:ext uri="{FF2B5EF4-FFF2-40B4-BE49-F238E27FC236}">
                <a16:creationId xmlns:a16="http://schemas.microsoft.com/office/drawing/2014/main" id="{B998CF58-AA73-42EC-AF29-6023DDF20457}"/>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hlinkClick r:id="rId12"/>
            <a:extLst>
              <a:ext uri="{FF2B5EF4-FFF2-40B4-BE49-F238E27FC236}">
                <a16:creationId xmlns:a16="http://schemas.microsoft.com/office/drawing/2014/main" id="{DC4C25C2-DDF8-4389-ABBE-B73CE2AA80E2}"/>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mc:Choice xmlns:a14="http://schemas.microsoft.com/office/drawing/2010/main" Requires="a14">
          <p:sp>
            <p:nvSpPr>
              <p:cNvPr id="25" name="Object 15"/>
              <p:cNvSpPr txBox="1"/>
              <p:nvPr/>
            </p:nvSpPr>
            <p:spPr bwMode="auto">
              <a:xfrm>
                <a:off x="5433056" y="2009040"/>
                <a:ext cx="1273423" cy="7366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r>
                        <a:rPr lang="en-US" i="1">
                          <a:solidFill>
                            <a:srgbClr val="000066"/>
                          </a:solidFill>
                          <a:latin typeface="Cambria Math" panose="02040503050406030204" pitchFamily="18" charset="0"/>
                        </a:rPr>
                        <m:t>𝑦</m:t>
                      </m:r>
                      <m:r>
                        <a:rPr lang="en-US" i="1">
                          <a:solidFill>
                            <a:srgbClr val="000066"/>
                          </a:solidFill>
                          <a:latin typeface="Cambria Math" panose="02040503050406030204" pitchFamily="18" charset="0"/>
                        </a:rPr>
                        <m:t>=</m:t>
                      </m:r>
                      <m:sSup>
                        <m:sSupPr>
                          <m:ctrlPr>
                            <a:rPr lang="en-US" i="1">
                              <a:solidFill>
                                <a:srgbClr val="000066"/>
                              </a:solidFill>
                              <a:latin typeface="Cambria Math" panose="02040503050406030204" pitchFamily="18" charset="0"/>
                            </a:rPr>
                          </m:ctrlPr>
                        </m:sSupPr>
                        <m:e>
                          <m:r>
                            <a:rPr lang="en-US" i="1">
                              <a:solidFill>
                                <a:srgbClr val="000066"/>
                              </a:solidFill>
                              <a:latin typeface="Cambria Math" panose="02040503050406030204" pitchFamily="18" charset="0"/>
                            </a:rPr>
                            <m:t>𝑢</m:t>
                          </m:r>
                        </m:e>
                        <m:sup>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1</m:t>
                              </m:r>
                            </m:num>
                            <m:den>
                              <m:r>
                                <a:rPr lang="en-US" i="1">
                                  <a:solidFill>
                                    <a:srgbClr val="000066"/>
                                  </a:solidFill>
                                  <a:latin typeface="Cambria Math" panose="02040503050406030204" pitchFamily="18" charset="0"/>
                                </a:rPr>
                                <m:t>2</m:t>
                              </m:r>
                            </m:den>
                          </m:f>
                        </m:sup>
                      </m:sSup>
                    </m:oMath>
                  </m:oMathPara>
                </a14:m>
                <a:endParaRPr lang="en-US" dirty="0"/>
              </a:p>
            </p:txBody>
          </p:sp>
        </mc:Choice>
        <mc:Fallback>
          <p:sp>
            <p:nvSpPr>
              <p:cNvPr id="25" name="Object 15"/>
              <p:cNvSpPr txBox="1">
                <a:spLocks noRot="1" noChangeAspect="1" noMove="1" noResize="1" noEditPoints="1" noAdjustHandles="1" noChangeArrowheads="1" noChangeShapeType="1" noTextEdit="1"/>
              </p:cNvSpPr>
              <p:nvPr/>
            </p:nvSpPr>
            <p:spPr bwMode="auto">
              <a:xfrm>
                <a:off x="5433056" y="2009040"/>
                <a:ext cx="1273423" cy="736600"/>
              </a:xfrm>
              <a:prstGeom prst="rect">
                <a:avLst/>
              </a:prstGeom>
              <a:blipFill>
                <a:blip r:embed="rId13"/>
                <a:stretch>
                  <a:fillRect/>
                </a:stretch>
              </a:blipFill>
            </p:spPr>
            <p:txBody>
              <a:bodyPr/>
              <a:lstStyle/>
              <a:p>
                <a:r>
                  <a:rPr lang="en-US">
                    <a:noFill/>
                  </a:rPr>
                  <a:t> </a:t>
                </a:r>
              </a:p>
            </p:txBody>
          </p:sp>
        </mc:Fallback>
      </mc:AlternateContent>
      <p:sp>
        <p:nvSpPr>
          <p:cNvPr id="26" name="Text Box 14">
            <a:extLst>
              <a:ext uri="{FF2B5EF4-FFF2-40B4-BE49-F238E27FC236}">
                <a16:creationId xmlns:a16="http://schemas.microsoft.com/office/drawing/2014/main" id="{808C32E1-C466-8CB6-3294-D7B1E80F3E42}"/>
              </a:ext>
            </a:extLst>
          </p:cNvPr>
          <p:cNvSpPr txBox="1">
            <a:spLocks noChangeArrowheads="1"/>
          </p:cNvSpPr>
          <p:nvPr/>
        </p:nvSpPr>
        <p:spPr bwMode="auto">
          <a:xfrm>
            <a:off x="4548775" y="2240736"/>
            <a:ext cx="902811"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Then</a:t>
            </a:r>
            <a:endParaRPr lang="en-US" sz="2400" dirty="0">
              <a:solidFill>
                <a:srgbClr val="000066"/>
              </a:solidFill>
            </a:endParaRPr>
          </a:p>
        </p:txBody>
      </p:sp>
      <p:sp>
        <p:nvSpPr>
          <p:cNvPr id="27" name="Text Box 14">
            <a:extLst>
              <a:ext uri="{FF2B5EF4-FFF2-40B4-BE49-F238E27FC236}">
                <a16:creationId xmlns:a16="http://schemas.microsoft.com/office/drawing/2014/main" id="{A7AE0A5E-7678-BCD3-E77F-2D9DB012B67B}"/>
              </a:ext>
            </a:extLst>
          </p:cNvPr>
          <p:cNvSpPr txBox="1">
            <a:spLocks noChangeArrowheads="1"/>
          </p:cNvSpPr>
          <p:nvPr/>
        </p:nvSpPr>
        <p:spPr bwMode="auto">
          <a:xfrm>
            <a:off x="2653509" y="2240736"/>
            <a:ext cx="1519968" cy="461665"/>
          </a:xfrm>
          <a:prstGeom prst="rect">
            <a:avLst/>
          </a:prstGeom>
          <a:noFill/>
          <a:ln w="9525">
            <a:noFill/>
            <a:miter lim="800000"/>
            <a:headEnd/>
            <a:tailEnd/>
          </a:ln>
          <a:effectLst/>
        </p:spPr>
        <p:txBody>
          <a:bodyPr wrap="none">
            <a:spAutoFit/>
          </a:bodyPr>
          <a:lstStyle/>
          <a:p>
            <a:r>
              <a:rPr lang="en-GB" sz="2400" i="1" dirty="0">
                <a:solidFill>
                  <a:srgbClr val="010066"/>
                </a:solidFill>
                <a:latin typeface="Times New Roman" pitchFamily="18" charset="0"/>
              </a:rPr>
              <a:t>u</a:t>
            </a:r>
            <a:r>
              <a:rPr lang="en-GB" sz="2400" dirty="0">
                <a:solidFill>
                  <a:srgbClr val="010066"/>
                </a:solidFill>
              </a:rPr>
              <a:t> = </a:t>
            </a:r>
            <a:r>
              <a:rPr lang="en-GB" sz="2400" dirty="0">
                <a:solidFill>
                  <a:srgbClr val="000066"/>
                </a:solidFill>
              </a:rPr>
              <a:t>3</a:t>
            </a:r>
            <a:r>
              <a:rPr lang="en-GB" sz="2400" i="1" dirty="0">
                <a:solidFill>
                  <a:srgbClr val="000066"/>
                </a:solidFill>
                <a:latin typeface="Times New Roman" pitchFamily="18" charset="0"/>
              </a:rPr>
              <a:t>x</a:t>
            </a:r>
            <a:r>
              <a:rPr lang="en-GB" sz="2400" baseline="30000" dirty="0">
                <a:solidFill>
                  <a:srgbClr val="000066"/>
                </a:solidFill>
              </a:rPr>
              <a:t>2</a:t>
            </a:r>
            <a:r>
              <a:rPr lang="en-GB" sz="2400" dirty="0">
                <a:solidFill>
                  <a:srgbClr val="000066"/>
                </a:solidFill>
              </a:rPr>
              <a:t> – 5</a:t>
            </a:r>
            <a:endParaRPr lang="en-US" sz="2400" dirty="0">
              <a:solidFill>
                <a:srgbClr val="000066"/>
              </a:solidFill>
            </a:endParaRPr>
          </a:p>
        </p:txBody>
      </p:sp>
      <mc:AlternateContent xmlns:mc="http://schemas.openxmlformats.org/markup-compatibility/2006">
        <mc:Choice xmlns:a14="http://schemas.microsoft.com/office/drawing/2010/main" Requires="a14">
          <p:sp>
            <p:nvSpPr>
              <p:cNvPr id="28" name="Object 7"/>
              <p:cNvSpPr txBox="1"/>
              <p:nvPr/>
            </p:nvSpPr>
            <p:spPr bwMode="auto">
              <a:xfrm>
                <a:off x="3328106" y="3608907"/>
                <a:ext cx="2104950" cy="736600"/>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𝑑𝑢</m:t>
                          </m:r>
                        </m:den>
                      </m:f>
                      <m:r>
                        <a:rPr lang="en-US" b="0" i="1" smtClean="0">
                          <a:solidFill>
                            <a:srgbClr val="000066"/>
                          </a:solidFill>
                          <a:latin typeface="Cambria Math" panose="02040503050406030204" pitchFamily="18" charset="0"/>
                        </a:rPr>
                        <m:t> </m:t>
                      </m:r>
                      <m:f>
                        <m:fPr>
                          <m:ctrlPr>
                            <a:rPr lang="en-US" i="1">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𝑑𝑢</m:t>
                          </m:r>
                        </m:num>
                        <m:den>
                          <m:r>
                            <a:rPr lang="en-US" i="1">
                              <a:solidFill>
                                <a:srgbClr val="000066"/>
                              </a:solidFill>
                              <a:latin typeface="Cambria Math" panose="02040503050406030204" pitchFamily="18" charset="0"/>
                            </a:rPr>
                            <m:t>𝑑𝑥</m:t>
                          </m:r>
                        </m:den>
                      </m:f>
                    </m:oMath>
                  </m:oMathPara>
                </a14:m>
                <a:endParaRPr lang="en-US" dirty="0"/>
              </a:p>
            </p:txBody>
          </p:sp>
        </mc:Choice>
        <mc:Fallback>
          <p:sp>
            <p:nvSpPr>
              <p:cNvPr id="28" name="Object 7"/>
              <p:cNvSpPr txBox="1">
                <a:spLocks noRot="1" noChangeAspect="1" noMove="1" noResize="1" noEditPoints="1" noAdjustHandles="1" noChangeArrowheads="1" noChangeShapeType="1" noTextEdit="1"/>
              </p:cNvSpPr>
              <p:nvPr/>
            </p:nvSpPr>
            <p:spPr bwMode="auto">
              <a:xfrm>
                <a:off x="3328106" y="3608907"/>
                <a:ext cx="2104950" cy="736600"/>
              </a:xfrm>
              <a:prstGeom prst="rect">
                <a:avLst/>
              </a:prstGeom>
              <a:blipFill>
                <a:blip r:embed="rId14"/>
                <a:stretch>
                  <a:fillRect/>
                </a:stretch>
              </a:blipFill>
            </p:spPr>
            <p:txBody>
              <a:bodyPr/>
              <a:lstStyle/>
              <a:p>
                <a:r>
                  <a:rPr lang="en-US">
                    <a:noFill/>
                  </a:rPr>
                  <a:t> </a:t>
                </a:r>
              </a:p>
            </p:txBody>
          </p:sp>
        </mc:Fallback>
      </mc:AlternateContent>
      <p:sp>
        <p:nvSpPr>
          <p:cNvPr id="29" name="Text Box 6">
            <a:extLst>
              <a:ext uri="{FF2B5EF4-FFF2-40B4-BE49-F238E27FC236}">
                <a16:creationId xmlns:a16="http://schemas.microsoft.com/office/drawing/2014/main" id="{31E8121A-F1BD-5E46-E266-F8485EB40BCF}"/>
              </a:ext>
            </a:extLst>
          </p:cNvPr>
          <p:cNvSpPr txBox="1">
            <a:spLocks noChangeArrowheads="1"/>
          </p:cNvSpPr>
          <p:nvPr/>
        </p:nvSpPr>
        <p:spPr bwMode="auto">
          <a:xfrm>
            <a:off x="3522499" y="5218301"/>
            <a:ext cx="1433406" cy="369332"/>
          </a:xfrm>
          <a:prstGeom prst="rect">
            <a:avLst/>
          </a:prstGeom>
          <a:noFill/>
          <a:ln w="9525">
            <a:noFill/>
            <a:miter lim="800000"/>
            <a:headEnd/>
            <a:tailEnd/>
          </a:ln>
          <a:effectLst/>
        </p:spPr>
        <p:txBody>
          <a:bodyPr wrap="none">
            <a:spAutoFit/>
          </a:bodyPr>
          <a:lstStyle/>
          <a:p>
            <a:r>
              <a:rPr lang="en-GB" sz="1800" dirty="0">
                <a:solidFill>
                  <a:srgbClr val="FF6600"/>
                </a:solidFill>
                <a:latin typeface="+mn-lt"/>
              </a:rPr>
              <a:t>Replacing </a:t>
            </a:r>
            <a:r>
              <a:rPr lang="en-GB" sz="1800" i="1" dirty="0">
                <a:solidFill>
                  <a:srgbClr val="FF6600"/>
                </a:solidFill>
                <a:cs typeface="Times New Roman" panose="02020603050405020304" pitchFamily="18" charset="0"/>
              </a:rPr>
              <a:t>u</a:t>
            </a:r>
            <a:r>
              <a:rPr lang="en-GB" sz="1800" dirty="0">
                <a:solidFill>
                  <a:srgbClr val="FF6600"/>
                </a:solidFill>
                <a:latin typeface="+mn-lt"/>
              </a:rPr>
              <a:t>,</a:t>
            </a:r>
            <a:endParaRPr lang="en-US" sz="1800" dirty="0">
              <a:solidFill>
                <a:srgbClr val="FF6600"/>
              </a:solidFill>
              <a:latin typeface="+mn-lt"/>
            </a:endParaRPr>
          </a:p>
        </p:txBody>
      </p:sp>
      <p:sp>
        <p:nvSpPr>
          <p:cNvPr id="30" name="Text Box 6">
            <a:extLst>
              <a:ext uri="{FF2B5EF4-FFF2-40B4-BE49-F238E27FC236}">
                <a16:creationId xmlns:a16="http://schemas.microsoft.com/office/drawing/2014/main" id="{289BE925-38CF-386F-A22E-0F561B1FCDAB}"/>
              </a:ext>
            </a:extLst>
          </p:cNvPr>
          <p:cNvSpPr txBox="1">
            <a:spLocks noChangeArrowheads="1"/>
          </p:cNvSpPr>
          <p:nvPr/>
        </p:nvSpPr>
        <p:spPr bwMode="auto">
          <a:xfrm>
            <a:off x="3501022" y="4757072"/>
            <a:ext cx="1382110" cy="369332"/>
          </a:xfrm>
          <a:prstGeom prst="rect">
            <a:avLst/>
          </a:prstGeom>
          <a:noFill/>
          <a:ln w="9525">
            <a:noFill/>
            <a:miter lim="800000"/>
            <a:headEnd/>
            <a:tailEnd/>
          </a:ln>
          <a:effectLst/>
        </p:spPr>
        <p:txBody>
          <a:bodyPr wrap="none">
            <a:spAutoFit/>
          </a:bodyPr>
          <a:lstStyle/>
          <a:p>
            <a:r>
              <a:rPr lang="en-GB" sz="1800" dirty="0">
                <a:solidFill>
                  <a:srgbClr val="FF6600"/>
                </a:solidFill>
                <a:latin typeface="+mn-lt"/>
              </a:rPr>
              <a:t>Simplifying</a:t>
            </a:r>
            <a:endParaRPr lang="en-US" sz="1800" dirty="0">
              <a:solidFill>
                <a:srgbClr val="FF6600"/>
              </a:solidFill>
              <a:latin typeface="+mn-lt"/>
            </a:endParaRPr>
          </a:p>
        </p:txBody>
      </p:sp>
      <mc:AlternateContent xmlns:mc="http://schemas.openxmlformats.org/markup-compatibility/2006">
        <mc:Choice xmlns:a14="http://schemas.microsoft.com/office/drawing/2010/main" Requires="a14">
          <p:sp>
            <p:nvSpPr>
              <p:cNvPr id="32" name="TextBox 31">
                <a:extLst>
                  <a:ext uri="{FF2B5EF4-FFF2-40B4-BE49-F238E27FC236}">
                    <a16:creationId xmlns:a16="http://schemas.microsoft.com/office/drawing/2014/main" id="{1A45F577-E8BB-8339-8E9F-E8A7898AC40A}"/>
                  </a:ext>
                </a:extLst>
              </p:cNvPr>
              <p:cNvSpPr txBox="1"/>
              <p:nvPr/>
            </p:nvSpPr>
            <p:spPr>
              <a:xfrm>
                <a:off x="4816479" y="5665662"/>
                <a:ext cx="1160458" cy="79361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66"/>
                              </a:solidFill>
                              <a:latin typeface="Cambria Math" panose="02040503050406030204" pitchFamily="18" charset="0"/>
                            </a:rPr>
                          </m:ctrlPr>
                        </m:fPr>
                        <m:num>
                          <m:r>
                            <a:rPr lang="en-US" i="1">
                              <a:solidFill>
                                <a:srgbClr val="000066"/>
                              </a:solidFill>
                              <a:latin typeface="Cambria Math" panose="02040503050406030204" pitchFamily="18" charset="0"/>
                            </a:rPr>
                            <m:t>𝑑𝑦</m:t>
                          </m:r>
                        </m:num>
                        <m:den>
                          <m:r>
                            <a:rPr lang="en-US" i="1">
                              <a:solidFill>
                                <a:srgbClr val="000066"/>
                              </a:solidFill>
                              <a:latin typeface="Cambria Math" panose="02040503050406030204" pitchFamily="18" charset="0"/>
                            </a:rPr>
                            <m:t>𝑑𝑥</m:t>
                          </m:r>
                        </m:den>
                      </m:f>
                      <m:r>
                        <a:rPr lang="en-US" i="1">
                          <a:solidFill>
                            <a:srgbClr val="000066"/>
                          </a:solidFill>
                          <a:latin typeface="Cambria Math" panose="02040503050406030204" pitchFamily="18" charset="0"/>
                        </a:rPr>
                        <m:t>=</m:t>
                      </m:r>
                    </m:oMath>
                  </m:oMathPara>
                </a14:m>
                <a:endParaRPr lang="en-US" dirty="0"/>
              </a:p>
            </p:txBody>
          </p:sp>
        </mc:Choice>
        <mc:Fallback>
          <p:sp>
            <p:nvSpPr>
              <p:cNvPr id="32" name="TextBox 31">
                <a:extLst>
                  <a:ext uri="{FF2B5EF4-FFF2-40B4-BE49-F238E27FC236}">
                    <a16:creationId xmlns:a16="http://schemas.microsoft.com/office/drawing/2014/main" id="{1A45F577-E8BB-8339-8E9F-E8A7898AC40A}"/>
                  </a:ext>
                </a:extLst>
              </p:cNvPr>
              <p:cNvSpPr txBox="1">
                <a:spLocks noRot="1" noChangeAspect="1" noMove="1" noResize="1" noEditPoints="1" noAdjustHandles="1" noChangeArrowheads="1" noChangeShapeType="1" noTextEdit="1"/>
              </p:cNvSpPr>
              <p:nvPr/>
            </p:nvSpPr>
            <p:spPr>
              <a:xfrm>
                <a:off x="4816479" y="5665662"/>
                <a:ext cx="1160458" cy="793615"/>
              </a:xfrm>
              <a:prstGeom prst="rect">
                <a:avLst/>
              </a:prstGeom>
              <a:blipFill>
                <a:blip r:embed="rId15"/>
                <a:stretch>
                  <a:fillRect/>
                </a:stretch>
              </a:blipFill>
            </p:spPr>
            <p:txBody>
              <a:bodyPr/>
              <a:lstStyle/>
              <a:p>
                <a:r>
                  <a:rPr lang="en-US">
                    <a:noFill/>
                  </a:rPr>
                  <a:t> </a:t>
                </a:r>
              </a:p>
            </p:txBody>
          </p:sp>
        </mc:Fallback>
      </mc:AlternateContent>
      <p:sp>
        <p:nvSpPr>
          <p:cNvPr id="33" name="Text Box 6">
            <a:extLst>
              <a:ext uri="{FF2B5EF4-FFF2-40B4-BE49-F238E27FC236}">
                <a16:creationId xmlns:a16="http://schemas.microsoft.com/office/drawing/2014/main" id="{B5DD3E6D-EF14-F774-405C-C959C2638004}"/>
              </a:ext>
            </a:extLst>
          </p:cNvPr>
          <p:cNvSpPr txBox="1">
            <a:spLocks noChangeArrowheads="1"/>
          </p:cNvSpPr>
          <p:nvPr/>
        </p:nvSpPr>
        <p:spPr bwMode="auto">
          <a:xfrm>
            <a:off x="295585" y="1746213"/>
            <a:ext cx="2601994" cy="369332"/>
          </a:xfrm>
          <a:prstGeom prst="rect">
            <a:avLst/>
          </a:prstGeom>
          <a:noFill/>
          <a:ln w="9525">
            <a:noFill/>
            <a:miter lim="800000"/>
            <a:headEnd/>
            <a:tailEnd/>
          </a:ln>
          <a:effectLst/>
        </p:spPr>
        <p:txBody>
          <a:bodyPr wrap="none">
            <a:spAutoFit/>
          </a:bodyPr>
          <a:lstStyle/>
          <a:p>
            <a:r>
              <a:rPr lang="en-GB" sz="1800" dirty="0">
                <a:solidFill>
                  <a:srgbClr val="FF6600"/>
                </a:solidFill>
                <a:latin typeface="+mn-lt"/>
              </a:rPr>
              <a:t>Rewriting the function</a:t>
            </a:r>
            <a:endParaRPr lang="en-US" sz="1800" dirty="0">
              <a:solidFill>
                <a:srgbClr val="FF6600"/>
              </a:solidFill>
              <a:latin typeface="+mn-lt"/>
            </a:endParaRPr>
          </a:p>
        </p:txBody>
      </p:sp>
      <p:sp>
        <p:nvSpPr>
          <p:cNvPr id="34" name="Text Box 6">
            <a:extLst>
              <a:ext uri="{FF2B5EF4-FFF2-40B4-BE49-F238E27FC236}">
                <a16:creationId xmlns:a16="http://schemas.microsoft.com/office/drawing/2014/main" id="{CC288115-28CB-5F3A-ADF7-64695E567949}"/>
              </a:ext>
            </a:extLst>
          </p:cNvPr>
          <p:cNvSpPr txBox="1">
            <a:spLocks noChangeArrowheads="1"/>
          </p:cNvSpPr>
          <p:nvPr/>
        </p:nvSpPr>
        <p:spPr bwMode="auto">
          <a:xfrm>
            <a:off x="325583" y="2919001"/>
            <a:ext cx="1840568" cy="369332"/>
          </a:xfrm>
          <a:prstGeom prst="rect">
            <a:avLst/>
          </a:prstGeom>
          <a:noFill/>
          <a:ln w="9525">
            <a:noFill/>
            <a:miter lim="800000"/>
            <a:headEnd/>
            <a:tailEnd/>
          </a:ln>
          <a:effectLst/>
        </p:spPr>
        <p:txBody>
          <a:bodyPr wrap="none">
            <a:spAutoFit/>
          </a:bodyPr>
          <a:lstStyle/>
          <a:p>
            <a:r>
              <a:rPr lang="en-GB" sz="1800" dirty="0">
                <a:solidFill>
                  <a:srgbClr val="FF6600"/>
                </a:solidFill>
                <a:latin typeface="+mn-lt"/>
              </a:rPr>
              <a:t>Differentiating</a:t>
            </a:r>
            <a:endParaRPr lang="en-US" sz="1800" dirty="0">
              <a:solidFill>
                <a:srgbClr val="FF6600"/>
              </a:solidFill>
              <a:latin typeface="+mn-lt"/>
            </a:endParaRPr>
          </a:p>
        </p:txBody>
      </p:sp>
      <mc:AlternateContent xmlns:mc="http://schemas.openxmlformats.org/markup-compatibility/2006">
        <mc:Choice xmlns:a14="http://schemas.microsoft.com/office/drawing/2010/main" Requires="a14">
          <p:sp>
            <p:nvSpPr>
              <p:cNvPr id="35" name="Object 8">
                <a:extLst>
                  <a:ext uri="{FF2B5EF4-FFF2-40B4-BE49-F238E27FC236}">
                    <a16:creationId xmlns:a16="http://schemas.microsoft.com/office/drawing/2014/main" id="{365C498B-205B-A5E9-CABE-0A17143E66C6}"/>
                  </a:ext>
                </a:extLst>
              </p:cNvPr>
              <p:cNvSpPr txBox="1"/>
              <p:nvPr/>
            </p:nvSpPr>
            <p:spPr bwMode="auto">
              <a:xfrm>
                <a:off x="6630983" y="3721270"/>
                <a:ext cx="955509" cy="425548"/>
              </a:xfrm>
              <a:prstGeom prst="rect">
                <a:avLst/>
              </a:prstGeom>
              <a:noFill/>
            </p:spPr>
            <p:txBody>
              <a:bodyPr>
                <a:noAutofit/>
              </a:bodyPr>
              <a:lstStyle/>
              <a:p>
                <a:pPr/>
                <a14:m>
                  <m:oMathPara xmlns:m="http://schemas.openxmlformats.org/officeDocument/2006/math">
                    <m:oMathParaPr>
                      <m:jc m:val="left"/>
                    </m:oMathParaPr>
                    <m:oMath xmlns:m="http://schemas.openxmlformats.org/officeDocument/2006/math">
                      <m:d>
                        <m:dPr>
                          <m:ctrlPr>
                            <a:rPr lang="en-US" i="1" smtClean="0">
                              <a:solidFill>
                                <a:srgbClr val="000066"/>
                              </a:solidFill>
                              <a:latin typeface="Cambria Math" panose="02040503050406030204" pitchFamily="18" charset="0"/>
                            </a:rPr>
                          </m:ctrlPr>
                        </m:dPr>
                        <m:e>
                          <m:r>
                            <a:rPr lang="en-US" i="1">
                              <a:solidFill>
                                <a:srgbClr val="000066"/>
                              </a:solidFill>
                              <a:latin typeface="Cambria Math" panose="02040503050406030204" pitchFamily="18" charset="0"/>
                            </a:rPr>
                            <m:t>6</m:t>
                          </m:r>
                          <m:r>
                            <a:rPr lang="en-US" i="1">
                              <a:solidFill>
                                <a:srgbClr val="000066"/>
                              </a:solidFill>
                              <a:latin typeface="Cambria Math" panose="02040503050406030204" pitchFamily="18" charset="0"/>
                            </a:rPr>
                            <m:t>𝑥</m:t>
                          </m:r>
                        </m:e>
                      </m:d>
                    </m:oMath>
                  </m:oMathPara>
                </a14:m>
                <a:endParaRPr lang="en-US" dirty="0"/>
              </a:p>
            </p:txBody>
          </p:sp>
        </mc:Choice>
        <mc:Fallback>
          <p:sp>
            <p:nvSpPr>
              <p:cNvPr id="35" name="Object 8">
                <a:extLst>
                  <a:ext uri="{FF2B5EF4-FFF2-40B4-BE49-F238E27FC236}">
                    <a16:creationId xmlns:a16="http://schemas.microsoft.com/office/drawing/2014/main" id="{365C498B-205B-A5E9-CABE-0A17143E66C6}"/>
                  </a:ext>
                </a:extLst>
              </p:cNvPr>
              <p:cNvSpPr txBox="1">
                <a:spLocks noRot="1" noChangeAspect="1" noMove="1" noResize="1" noEditPoints="1" noAdjustHandles="1" noChangeArrowheads="1" noChangeShapeType="1" noTextEdit="1"/>
              </p:cNvSpPr>
              <p:nvPr/>
            </p:nvSpPr>
            <p:spPr bwMode="auto">
              <a:xfrm>
                <a:off x="6630983" y="3721270"/>
                <a:ext cx="955509" cy="425548"/>
              </a:xfrm>
              <a:prstGeom prst="rect">
                <a:avLst/>
              </a:prstGeom>
              <a:blipFill>
                <a:blip r:embed="rId16"/>
                <a:stretch>
                  <a:fillRect b="-4286"/>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526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526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526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26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526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26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5261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526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1" grpId="0"/>
      <p:bldP spid="452612" grpId="0"/>
      <p:bldP spid="452614" grpId="0"/>
      <p:bldP spid="452616" grpId="0"/>
      <p:bldP spid="452617" grpId="0"/>
      <p:bldP spid="452622" grpId="0"/>
      <p:bldP spid="452624" grpId="0"/>
      <p:bldP spid="452625" grpId="0"/>
      <p:bldP spid="5" grpId="0"/>
      <p:bldP spid="19" grpId="0"/>
      <p:bldP spid="6" grpId="0"/>
      <p:bldP spid="25" grpId="0"/>
      <p:bldP spid="26" grpId="0"/>
      <p:bldP spid="27" grpId="0"/>
      <p:bldP spid="28" grpId="0"/>
      <p:bldP spid="29" grpId="0"/>
      <p:bldP spid="30" grpId="0"/>
      <p:bldP spid="32" grpId="0"/>
      <p:bldP spid="33" grpId="0"/>
      <p:bldP spid="34" grpId="0"/>
      <p:bldP spid="3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366886FE-CDF7-48B4-A8F2-45D19DE436E0}" vid="{373654BB-9A06-437F-ADB5-89B4FE0E016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469</TotalTime>
  <Words>1058</Words>
  <Application>Microsoft Office PowerPoint</Application>
  <PresentationFormat>On-screen Show (4:3)</PresentationFormat>
  <Paragraphs>169</Paragraphs>
  <Slides>12</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Cambria Math</vt:lpstr>
      <vt:lpstr>Comic Sans MS</vt:lpstr>
      <vt:lpstr>Times New Roman</vt:lpstr>
      <vt:lpstr>Wingdings 2</vt:lpstr>
      <vt:lpstr>Theme1</vt:lpstr>
      <vt:lpstr>Equation</vt:lpstr>
      <vt:lpstr>Differentiation,  The chain rule</vt:lpstr>
      <vt:lpstr>Review of differentiation</vt:lpstr>
      <vt:lpstr>The chain rule</vt:lpstr>
      <vt:lpstr>The chain rule</vt:lpstr>
      <vt:lpstr>The chain rule</vt:lpstr>
      <vt:lpstr>The chain rule</vt:lpstr>
      <vt:lpstr>The chain rule</vt:lpstr>
      <vt:lpstr>The chain rule</vt:lpstr>
      <vt:lpstr>The chain rule</vt:lpstr>
      <vt:lpstr>The chain rule</vt:lpstr>
      <vt:lpstr>The chain rule using function notation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Differentiation ,  The chain rule</dc:title>
  <dc:creator>Mathssupport</dc:creator>
  <cp:lastModifiedBy>Orlando Hurtado</cp:lastModifiedBy>
  <cp:revision>12</cp:revision>
  <dcterms:created xsi:type="dcterms:W3CDTF">2012-12-01T13:16:25Z</dcterms:created>
  <dcterms:modified xsi:type="dcterms:W3CDTF">2023-12-22T17:15:52Z</dcterms:modified>
</cp:coreProperties>
</file>