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56" r:id="rId2"/>
    <p:sldId id="299" r:id="rId3"/>
    <p:sldId id="258" r:id="rId4"/>
    <p:sldId id="300" r:id="rId5"/>
    <p:sldId id="260" r:id="rId6"/>
    <p:sldId id="259" r:id="rId7"/>
    <p:sldId id="301" r:id="rId8"/>
    <p:sldId id="264" r:id="rId9"/>
    <p:sldId id="262" r:id="rId10"/>
    <p:sldId id="257" r:id="rId11"/>
    <p:sldId id="263" r:id="rId12"/>
    <p:sldId id="270" r:id="rId13"/>
    <p:sldId id="269" r:id="rId14"/>
    <p:sldId id="29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0066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57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161D7-5018-4C25-BB02-CFFAA58D55C1}" type="datetimeFigureOut">
              <a:rPr lang="en-GB" smtClean="0"/>
              <a:t>22/12/2023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875BD-BBAE-4BC7-BCC9-B12A4AF8E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9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10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7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11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17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12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8410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875BD-BBAE-4BC7-BCC9-B12A4AF8E31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7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72139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5968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6129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9558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1067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5530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1536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2289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8450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082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12/22/2023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2380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12/22/2023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4256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4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0.png"/><Relationship Id="rId13" Type="http://schemas.openxmlformats.org/officeDocument/2006/relationships/image" Target="../media/image120.png"/><Relationship Id="rId18" Type="http://schemas.openxmlformats.org/officeDocument/2006/relationships/image" Target="../media/image162.png"/><Relationship Id="rId3" Type="http://schemas.openxmlformats.org/officeDocument/2006/relationships/image" Target="../media/image310.png"/><Relationship Id="rId7" Type="http://schemas.openxmlformats.org/officeDocument/2006/relationships/image" Target="../media/image70.png"/><Relationship Id="rId12" Type="http://schemas.openxmlformats.org/officeDocument/2006/relationships/image" Target="../media/image110.png"/><Relationship Id="rId17" Type="http://schemas.openxmlformats.org/officeDocument/2006/relationships/image" Target="../media/image140.png"/><Relationship Id="rId2" Type="http://schemas.openxmlformats.org/officeDocument/2006/relationships/notesSlide" Target="../notesSlides/notesSlide2.xml"/><Relationship Id="rId16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11" Type="http://schemas.openxmlformats.org/officeDocument/2006/relationships/image" Target="../media/image111.png"/><Relationship Id="rId5" Type="http://schemas.openxmlformats.org/officeDocument/2006/relationships/image" Target="../media/image50.png"/><Relationship Id="rId15" Type="http://schemas.openxmlformats.org/officeDocument/2006/relationships/image" Target="../media/image150.png"/><Relationship Id="rId10" Type="http://schemas.openxmlformats.org/officeDocument/2006/relationships/image" Target="../media/image100.png"/><Relationship Id="rId4" Type="http://schemas.openxmlformats.org/officeDocument/2006/relationships/image" Target="../media/image47.png"/><Relationship Id="rId9" Type="http://schemas.openxmlformats.org/officeDocument/2006/relationships/image" Target="../media/image90.png"/><Relationship Id="rId14" Type="http://schemas.openxmlformats.org/officeDocument/2006/relationships/image" Target="../media/image13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6.png"/><Relationship Id="rId26" Type="http://schemas.openxmlformats.org/officeDocument/2006/relationships/image" Target="../media/image44.png"/><Relationship Id="rId3" Type="http://schemas.openxmlformats.org/officeDocument/2006/relationships/image" Target="../media/image171.png"/><Relationship Id="rId21" Type="http://schemas.openxmlformats.org/officeDocument/2006/relationships/image" Target="../media/image39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5.png"/><Relationship Id="rId25" Type="http://schemas.openxmlformats.org/officeDocument/2006/relationships/image" Target="../media/image43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3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0.png"/><Relationship Id="rId11" Type="http://schemas.openxmlformats.org/officeDocument/2006/relationships/image" Target="../media/image30.png"/><Relationship Id="rId24" Type="http://schemas.openxmlformats.org/officeDocument/2006/relationships/image" Target="../media/image42.png"/><Relationship Id="rId5" Type="http://schemas.openxmlformats.org/officeDocument/2006/relationships/image" Target="../media/image190.png"/><Relationship Id="rId15" Type="http://schemas.openxmlformats.org/officeDocument/2006/relationships/image" Target="../media/image33.png"/><Relationship Id="rId23" Type="http://schemas.openxmlformats.org/officeDocument/2006/relationships/image" Target="../media/image41.png"/><Relationship Id="rId28" Type="http://schemas.openxmlformats.org/officeDocument/2006/relationships/image" Target="../media/image46.png"/><Relationship Id="rId10" Type="http://schemas.openxmlformats.org/officeDocument/2006/relationships/image" Target="../media/image29.png"/><Relationship Id="rId19" Type="http://schemas.openxmlformats.org/officeDocument/2006/relationships/image" Target="../media/image37.png"/><Relationship Id="rId4" Type="http://schemas.openxmlformats.org/officeDocument/2006/relationships/image" Target="../media/image182.png"/><Relationship Id="rId9" Type="http://schemas.openxmlformats.org/officeDocument/2006/relationships/image" Target="../media/image28.png"/><Relationship Id="rId14" Type="http://schemas.openxmlformats.org/officeDocument/2006/relationships/hyperlink" Target="http://www.mathssupport.org/" TargetMode="External"/><Relationship Id="rId22" Type="http://schemas.openxmlformats.org/officeDocument/2006/relationships/image" Target="../media/image40.png"/><Relationship Id="rId27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athssupport.org/" TargetMode="External"/><Relationship Id="rId5" Type="http://schemas.openxmlformats.org/officeDocument/2006/relationships/image" Target="../media/image180.png"/><Relationship Id="rId4" Type="http://schemas.openxmlformats.org/officeDocument/2006/relationships/image" Target="../media/image170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hyperlink" Target="http://www.mathssupport.org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1.png"/><Relationship Id="rId7" Type="http://schemas.openxmlformats.org/officeDocument/2006/relationships/image" Target="../media/image9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71.png"/><Relationship Id="rId4" Type="http://schemas.openxmlformats.org/officeDocument/2006/relationships/image" Target="../media/image11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1.png"/><Relationship Id="rId13" Type="http://schemas.openxmlformats.org/officeDocument/2006/relationships/image" Target="../media/image23.png"/><Relationship Id="rId3" Type="http://schemas.openxmlformats.org/officeDocument/2006/relationships/image" Target="../media/image130.png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image" Target="../media/image15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1.png"/><Relationship Id="rId11" Type="http://schemas.openxmlformats.org/officeDocument/2006/relationships/image" Target="../media/image21.png"/><Relationship Id="rId5" Type="http://schemas.openxmlformats.org/officeDocument/2006/relationships/image" Target="../media/image17.png"/><Relationship Id="rId15" Type="http://schemas.openxmlformats.org/officeDocument/2006/relationships/image" Target="../media/image24.png"/><Relationship Id="rId10" Type="http://schemas.openxmlformats.org/officeDocument/2006/relationships/image" Target="../media/image20.png"/><Relationship Id="rId4" Type="http://schemas.openxmlformats.org/officeDocument/2006/relationships/image" Target="../media/image16.png"/><Relationship Id="rId9" Type="http://schemas.openxmlformats.org/officeDocument/2006/relationships/image" Target="../media/image19.png"/><Relationship Id="rId14" Type="http://schemas.openxmlformats.org/officeDocument/2006/relationships/image" Target="../media/image22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200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Differentiation, </a:t>
            </a:r>
            <a:br>
              <a:rPr lang="en-GB" dirty="0"/>
            </a:br>
            <a:r>
              <a:rPr lang="en-GB" dirty="0"/>
              <a:t>The product rule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99001D3-87B3-4BA4-82A6-F2C1691BE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Find the derivative of the product of functions.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D8-2308-4AA9-BF00-BC7171AB3E72}" type="datetime3">
              <a:rPr lang="en-US" smtClean="0"/>
              <a:t>22 December 2023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4" y="1772816"/>
            <a:ext cx="5390189" cy="15996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product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659045" y="643676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1: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596514" y="720868"/>
            <a:ext cx="4711700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83591" y="1922828"/>
            <a:ext cx="2475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Let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= 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</a:rPr>
              <a:t>3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111327" y="1922828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and</a:t>
            </a:r>
            <a:endParaRPr lang="en-US" sz="2400" baseline="300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730370" y="1922827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4736" y="1923865"/>
                <a:ext cx="12938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4 −3</m:t>
                      </m:r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736" y="1923865"/>
                <a:ext cx="129388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7042" r="-704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706116" y="259408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So</a:t>
            </a:r>
            <a:endParaRPr lang="en-US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2617244" y="853910"/>
            <a:ext cx="46190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/>
              <a:t>Find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if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 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+ 3)(4 – 3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endParaRPr lang="en-US" sz="2400" baseline="30000" dirty="0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1226278" y="259417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3687867" y="253985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-3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23652" y="356968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3153314" y="358450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900442" y="355925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4211352" y="354896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459982" y="3550760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419614" y="4234452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743270" y="4234452"/>
            <a:ext cx="1282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</a:rPr>
              <a:t>3)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13163" y="4268942"/>
            <a:ext cx="5004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-3</a:t>
            </a: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3958210" y="421436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4832990" y="354896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35162" y="4262327"/>
                <a:ext cx="12938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4 −3</m:t>
                      </m:r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162" y="4262327"/>
                <a:ext cx="129388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547" r="-7075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4281680" y="4262271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419614" y="5008457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531972" y="5012923"/>
            <a:ext cx="2411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</a:t>
            </a:r>
            <a:r>
              <a:rPr lang="en-GB" sz="2400" dirty="0">
                <a:solidFill>
                  <a:srgbClr val="010066"/>
                </a:solidFill>
              </a:rPr>
              <a:t>6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– </a:t>
            </a:r>
            <a:r>
              <a:rPr lang="en-GB" sz="2400" dirty="0">
                <a:solidFill>
                  <a:srgbClr val="010066"/>
                </a:solidFill>
              </a:rPr>
              <a:t>9 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2400" dirty="0">
                <a:solidFill>
                  <a:srgbClr val="010066"/>
                </a:solidFill>
              </a:rPr>
              <a:t>8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10066"/>
                </a:solidFill>
              </a:rPr>
              <a:t>6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475988" y="5743506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588346" y="5747972"/>
            <a:ext cx="1428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10066"/>
                </a:solidFill>
              </a:rPr>
              <a:t>1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10066"/>
                </a:solidFill>
              </a:rPr>
              <a:t>12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6073780" y="1853515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6054789" y="256425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016579" y="3591661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product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073779" y="4308018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6016579" y="5066343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hlinkClick r:id="rId5"/>
            <a:extLst>
              <a:ext uri="{FF2B5EF4-FFF2-40B4-BE49-F238E27FC236}">
                <a16:creationId xmlns:a16="http://schemas.microsoft.com/office/drawing/2014/main" id="{29917361-D1A5-4297-B267-ADAE51221CF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5"/>
            <a:extLst>
              <a:ext uri="{FF2B5EF4-FFF2-40B4-BE49-F238E27FC236}">
                <a16:creationId xmlns:a16="http://schemas.microsoft.com/office/drawing/2014/main" id="{E1E3DC4D-EBC1-4A6A-B35C-09E733D1CBB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15" grpId="0"/>
      <p:bldP spid="16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28588" y="1405481"/>
            <a:ext cx="5957758" cy="17947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product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659045" y="643676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2: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708123" y="525410"/>
            <a:ext cx="5503878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261955" y="1654552"/>
            <a:ext cx="19619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Let</a:t>
            </a:r>
            <a:r>
              <a:rPr lang="en-GB" sz="2400" dirty="0"/>
              <a:t>	</a:t>
            </a:r>
            <a:r>
              <a:rPr lang="en-GB" sz="2400" i="1" dirty="0">
                <a:latin typeface="Times New Roman" pitchFamily="18" charset="0"/>
              </a:rPr>
              <a:t>u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i="1" baseline="30000" dirty="0">
                <a:latin typeface="Times New Roman" pitchFamily="18" charset="0"/>
              </a:rPr>
              <a:t>2</a:t>
            </a:r>
            <a:endParaRPr lang="en-US" sz="2400" baseline="30000" dirty="0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172312" y="1654691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  <a:endParaRPr lang="en-US" sz="2400" baseline="30000" dirty="0"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2897590" y="1654552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v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518313" y="1591291"/>
                <a:ext cx="1507144" cy="46051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8313" y="1591291"/>
                <a:ext cx="1507144" cy="46051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84479" y="2325806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006433" y="2203765"/>
                <a:ext cx="1181927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6433" y="2203765"/>
                <a:ext cx="1181927" cy="70128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43526" y="2181226"/>
                <a:ext cx="1480662" cy="7629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3526" y="2181226"/>
                <a:ext cx="1480662" cy="7629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Rectangle 34"/>
              <p:cNvSpPr/>
              <p:nvPr/>
            </p:nvSpPr>
            <p:spPr>
              <a:xfrm>
                <a:off x="450256" y="3215797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5" name="Rectangle 3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56" y="3215797"/>
                <a:ext cx="931024" cy="793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Rectangle 35"/>
              <p:cNvSpPr/>
              <p:nvPr/>
            </p:nvSpPr>
            <p:spPr>
              <a:xfrm>
                <a:off x="1208863" y="3212911"/>
                <a:ext cx="1148391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8863" y="3212911"/>
                <a:ext cx="1148391" cy="79361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Rectangle 36"/>
              <p:cNvSpPr/>
              <p:nvPr/>
            </p:nvSpPr>
            <p:spPr>
              <a:xfrm>
                <a:off x="2141411" y="3211449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1411" y="3211449"/>
                <a:ext cx="850746" cy="79361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442095" y="4075545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095" y="4075545"/>
                <a:ext cx="931024" cy="79361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 Box 16"/>
          <p:cNvSpPr txBox="1">
            <a:spLocks noChangeArrowheads="1"/>
          </p:cNvSpPr>
          <p:nvPr/>
        </p:nvSpPr>
        <p:spPr bwMode="auto">
          <a:xfrm>
            <a:off x="1222758" y="4256387"/>
            <a:ext cx="52493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2</a:t>
            </a:r>
            <a:endParaRPr lang="en-US" sz="2400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449662" y="4075545"/>
                <a:ext cx="2018501" cy="9221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rad>
                            </m:den>
                          </m:f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9662" y="4075545"/>
                <a:ext cx="2018501" cy="92217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3306505" y="4267325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3707089" y="4258513"/>
            <a:ext cx="3319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923178" y="4107076"/>
                <a:ext cx="1993559" cy="6504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178" y="4107076"/>
                <a:ext cx="1993559" cy="650434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2737802" y="2144135"/>
                <a:ext cx="94442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7802" y="2144135"/>
                <a:ext cx="944426" cy="793615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08122" y="648078"/>
                <a:ext cx="5688281" cy="6242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Find</a:t>
                </a:r>
                <a:r>
                  <a:rPr lang="en-GB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𝑑𝑦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400" dirty="0"/>
                  <a:t> </a:t>
                </a:r>
                <a:r>
                  <a:rPr lang="en-GB" sz="2400" dirty="0">
                    <a:latin typeface="+mn-lt"/>
                  </a:rPr>
                  <a:t>given that 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sz="2400" dirty="0"/>
                  <a:t>(</a:t>
                </a:r>
                <a:r>
                  <a:rPr lang="en-GB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/>
                  <a:t>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ad>
                      <m:radPr>
                        <m:degHide m:val="on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/>
                  <a:t>  </a:t>
                </a: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122" y="648078"/>
                <a:ext cx="5688281" cy="624273"/>
              </a:xfrm>
              <a:prstGeom prst="rect">
                <a:avLst/>
              </a:prstGeom>
              <a:blipFill>
                <a:blip r:embed="rId13"/>
                <a:stretch>
                  <a:fillRect l="-1608" b="-87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453338" y="5269664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38" y="5269664"/>
                <a:ext cx="931024" cy="79361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 Box 7"/>
          <p:cNvSpPr txBox="1">
            <a:spLocks noChangeArrowheads="1"/>
          </p:cNvSpPr>
          <p:nvPr/>
        </p:nvSpPr>
        <p:spPr bwMode="auto">
          <a:xfrm>
            <a:off x="6073780" y="170797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7"/>
              <p:cNvSpPr txBox="1">
                <a:spLocks noChangeArrowheads="1"/>
              </p:cNvSpPr>
              <p:nvPr/>
            </p:nvSpPr>
            <p:spPr bwMode="auto">
              <a:xfrm>
                <a:off x="6054789" y="2418709"/>
                <a:ext cx="2303399" cy="5356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000" dirty="0">
                    <a:solidFill>
                      <a:srgbClr val="FF6600"/>
                    </a:solidFill>
                    <a:latin typeface="+mn-lt"/>
                  </a:rPr>
                  <a:t>Find </a:t>
                </a:r>
                <a:r>
                  <a:rPr lang="en-GB" sz="20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0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𝑢</m:t>
                        </m:r>
                      </m:num>
                      <m:den>
                        <m: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GB" sz="2000" dirty="0">
                    <a:solidFill>
                      <a:srgbClr val="FF6600"/>
                    </a:solidFill>
                  </a:rPr>
                  <a:t> </a:t>
                </a:r>
                <a:r>
                  <a:rPr lang="en-GB" sz="2000" dirty="0">
                    <a:solidFill>
                      <a:srgbClr val="FF6600"/>
                    </a:solidFill>
                    <a:latin typeface="+mn-lt"/>
                  </a:rPr>
                  <a:t>and</a:t>
                </a:r>
                <a:r>
                  <a:rPr lang="en-GB" sz="2000" dirty="0">
                    <a:solidFill>
                      <a:srgbClr val="FF66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  <m:r>
                          <a:rPr lang="en-US" sz="2000" b="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𝑣</m:t>
                        </m:r>
                      </m:num>
                      <m:den>
                        <m:r>
                          <a:rPr lang="en-GB" sz="2000" i="1" dirty="0" smtClean="0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endParaRPr lang="en-GB" sz="20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6" name="Text 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54789" y="2418709"/>
                <a:ext cx="2303399" cy="535659"/>
              </a:xfrm>
              <a:prstGeom prst="rect">
                <a:avLst/>
              </a:prstGeom>
              <a:blipFill>
                <a:blip r:embed="rId15"/>
                <a:stretch>
                  <a:fillRect l="-2646" b="-681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7"/>
          <p:cNvSpPr txBox="1">
            <a:spLocks noChangeArrowheads="1"/>
          </p:cNvSpPr>
          <p:nvPr/>
        </p:nvSpPr>
        <p:spPr bwMode="auto">
          <a:xfrm>
            <a:off x="6016579" y="3446118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product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5" name="Rectangle 44">
            <a:hlinkClick r:id="rId16"/>
            <a:extLst>
              <a:ext uri="{FF2B5EF4-FFF2-40B4-BE49-F238E27FC236}">
                <a16:creationId xmlns:a16="http://schemas.microsoft.com/office/drawing/2014/main" id="{61CC97F2-E7F6-48D8-87DF-7985BCE8991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>
            <a:hlinkClick r:id="rId16"/>
            <a:extLst>
              <a:ext uri="{FF2B5EF4-FFF2-40B4-BE49-F238E27FC236}">
                <a16:creationId xmlns:a16="http://schemas.microsoft.com/office/drawing/2014/main" id="{D299F123-E162-4952-9019-A0413B637E9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9F67B90-FDB8-4AF9-9DBC-BD9A60E0A3F1}"/>
                  </a:ext>
                </a:extLst>
              </p:cNvPr>
              <p:cNvSpPr/>
              <p:nvPr/>
            </p:nvSpPr>
            <p:spPr>
              <a:xfrm>
                <a:off x="1466433" y="5357866"/>
                <a:ext cx="1719702" cy="9025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−1)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48" name="Rectangle 47">
                <a:extLst>
                  <a:ext uri="{FF2B5EF4-FFF2-40B4-BE49-F238E27FC236}">
                    <a16:creationId xmlns:a16="http://schemas.microsoft.com/office/drawing/2014/main" id="{D9F67B90-FDB8-4AF9-9DBC-BD9A60E0A3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6433" y="5357866"/>
                <a:ext cx="1719702" cy="902555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 Box 3">
            <a:extLst>
              <a:ext uri="{FF2B5EF4-FFF2-40B4-BE49-F238E27FC236}">
                <a16:creationId xmlns:a16="http://schemas.microsoft.com/office/drawing/2014/main" id="{BA1A6695-8214-49FF-BB5D-259026AE91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7366" y="5525077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83579FE-2655-4B1B-A080-B26407F294DC}"/>
              </a:ext>
            </a:extLst>
          </p:cNvPr>
          <p:cNvSpPr txBox="1"/>
          <p:nvPr/>
        </p:nvSpPr>
        <p:spPr>
          <a:xfrm>
            <a:off x="3407950" y="5516265"/>
            <a:ext cx="331907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326BC77-2F66-4346-B6E7-07899CE96B82}"/>
                  </a:ext>
                </a:extLst>
              </p:cNvPr>
              <p:cNvSpPr/>
              <p:nvPr/>
            </p:nvSpPr>
            <p:spPr>
              <a:xfrm>
                <a:off x="3624039" y="5364828"/>
                <a:ext cx="1993559" cy="65043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rad>
                        </m:e>
                      </m:d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C326BC77-2F66-4346-B6E7-07899CE96B8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4039" y="5364828"/>
                <a:ext cx="1993559" cy="650434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307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7" grpId="0"/>
      <p:bldP spid="8" grpId="0"/>
      <p:bldP spid="35" grpId="0"/>
      <p:bldP spid="36" grpId="0"/>
      <p:bldP spid="37" grpId="0"/>
      <p:bldP spid="39" grpId="0"/>
      <p:bldP spid="40" grpId="0"/>
      <p:bldP spid="10" grpId="0"/>
      <p:bldP spid="42" grpId="0"/>
      <p:bldP spid="43" grpId="0"/>
      <p:bldP spid="11" grpId="0"/>
      <p:bldP spid="12" grpId="0"/>
      <p:bldP spid="38" grpId="0"/>
      <p:bldP spid="55" grpId="0"/>
      <p:bldP spid="56" grpId="0"/>
      <p:bldP spid="57" grpId="0"/>
      <p:bldP spid="48" grpId="0"/>
      <p:bldP spid="49" grpId="0"/>
      <p:bldP spid="51" grpId="0"/>
      <p:bldP spid="5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752037" y="2070893"/>
            <a:ext cx="5255172" cy="13765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product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523952" y="645488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3: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460031" y="481751"/>
            <a:ext cx="6539588" cy="1046823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6"/>
              <p:cNvSpPr txBox="1">
                <a:spLocks noChangeArrowheads="1"/>
              </p:cNvSpPr>
              <p:nvPr/>
            </p:nvSpPr>
            <p:spPr bwMode="auto">
              <a:xfrm>
                <a:off x="752037" y="2093168"/>
                <a:ext cx="2769002" cy="8758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Let</a:t>
                </a:r>
                <a:r>
                  <a:rPr lang="en-GB" sz="2400" dirty="0"/>
                  <a:t>	</a:t>
                </a:r>
                <a:r>
                  <a:rPr lang="en-GB" sz="2400" i="1" dirty="0">
                    <a:latin typeface="Times New Roman" pitchFamily="18" charset="0"/>
                  </a:rPr>
                  <a:t>u</a:t>
                </a:r>
                <a:r>
                  <a:rPr lang="en-GB" sz="2400" dirty="0"/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+1</m:t>
                            </m:r>
                          </m:e>
                        </m:d>
                      </m:e>
                      <m:sup>
                        <m:box>
                          <m:boxPr>
                            <m:ctrlPr>
                              <a:rPr lang="en-GB" i="1" dirty="0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endParaRPr lang="en-GB" dirty="0"/>
              </a:p>
              <a:p>
                <a:endParaRPr lang="en-US" sz="2400" baseline="30000" dirty="0"/>
              </a:p>
            </p:txBody>
          </p:sp>
        </mc:Choice>
        <mc:Fallback xmlns="">
          <p:sp>
            <p:nvSpPr>
              <p:cNvPr id="27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52037" y="2093168"/>
                <a:ext cx="2769002" cy="875881"/>
              </a:xfrm>
              <a:prstGeom prst="rect">
                <a:avLst/>
              </a:prstGeom>
              <a:blipFill>
                <a:blip r:embed="rId3"/>
                <a:stretch>
                  <a:fillRect l="-329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485903" y="2167735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and</a:t>
            </a:r>
            <a:endParaRPr lang="en-US" sz="2400" baseline="30000" dirty="0"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4146018" y="2122480"/>
            <a:ext cx="648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v</a:t>
            </a:r>
            <a:r>
              <a:rPr lang="en-GB" sz="2400" dirty="0"/>
              <a:t> </a:t>
            </a:r>
            <a:r>
              <a:rPr lang="en-GB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43471" y="2195424"/>
                <a:ext cx="1080424" cy="3608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(2</m:t>
                      </m:r>
                      <m:r>
                        <m:rPr>
                          <m:nor/>
                        </m:rPr>
                        <a:rPr lang="en-GB" i="1" dirty="0"/>
                        <m:t>x</m:t>
                      </m:r>
                      <m:r>
                        <m:rPr>
                          <m:nor/>
                        </m:rPr>
                        <a:rPr lang="en-GB" i="1" dirty="0"/>
                        <m:t>+</m:t>
                      </m:r>
                      <m:r>
                        <m:rPr>
                          <m:nor/>
                        </m:rPr>
                        <a:rPr lang="en-GB" dirty="0"/>
                        <m:t>1)</m:t>
                      </m:r>
                      <m:r>
                        <m:rPr>
                          <m:nor/>
                        </m:rPr>
                        <a:rPr lang="en-GB" baseline="30000" dirty="0"/>
                        <m:t>−3</m:t>
                      </m:r>
                    </m:oMath>
                  </m:oMathPara>
                </a14:m>
                <a:endParaRPr lang="en-GB" baseline="30000" dirty="0">
                  <a:solidFill>
                    <a:srgbClr val="010066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471" y="2195424"/>
                <a:ext cx="1080424" cy="360804"/>
              </a:xfrm>
              <a:prstGeom prst="rect">
                <a:avLst/>
              </a:prstGeom>
              <a:blipFill>
                <a:blip r:embed="rId4"/>
                <a:stretch>
                  <a:fillRect l="-10169" r="-3955" b="-406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907928" y="276442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+mn-lt"/>
              </a:rPr>
              <a:t>So</a:t>
            </a:r>
            <a:endParaRPr lang="en-US" sz="24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45210" y="2641527"/>
                <a:ext cx="753731" cy="701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5210" y="2641527"/>
                <a:ext cx="753731" cy="70128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3842164" y="2507380"/>
                <a:ext cx="94442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164" y="2507380"/>
                <a:ext cx="944426" cy="793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3100101" y="693169"/>
                <a:ext cx="1172500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0101" y="693169"/>
                <a:ext cx="1172500" cy="505203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ectangle 40"/>
          <p:cNvSpPr/>
          <p:nvPr/>
        </p:nvSpPr>
        <p:spPr>
          <a:xfrm>
            <a:off x="3122860" y="1099518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1)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3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p:cxnSp>
        <p:nvCxnSpPr>
          <p:cNvPr id="44" name="Straight Connector 43"/>
          <p:cNvCxnSpPr/>
          <p:nvPr/>
        </p:nvCxnSpPr>
        <p:spPr>
          <a:xfrm>
            <a:off x="3109525" y="1154191"/>
            <a:ext cx="1188720" cy="0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 Box 16"/>
          <p:cNvSpPr txBox="1">
            <a:spLocks noChangeArrowheads="1"/>
          </p:cNvSpPr>
          <p:nvPr/>
        </p:nvSpPr>
        <p:spPr bwMode="auto">
          <a:xfrm>
            <a:off x="2415473" y="417823"/>
            <a:ext cx="65368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Find the equation of the normal to the curve</a:t>
            </a:r>
            <a:r>
              <a:rPr lang="en-GB" sz="2400" dirty="0"/>
              <a:t> 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 Box 16"/>
              <p:cNvSpPr txBox="1">
                <a:spLocks noChangeArrowheads="1"/>
              </p:cNvSpPr>
              <p:nvPr/>
            </p:nvSpPr>
            <p:spPr bwMode="auto">
              <a:xfrm>
                <a:off x="4345511" y="805461"/>
                <a:ext cx="1512168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, </a:t>
                </a:r>
                <a:r>
                  <a:rPr lang="en-GB" sz="2400" i="1" dirty="0">
                    <a:latin typeface="Times New Roman" pitchFamily="18" charset="0"/>
                  </a:rPr>
                  <a:t>x </a:t>
                </a:r>
                <a14:m>
                  <m:oMath xmlns:m="http://schemas.openxmlformats.org/officeDocument/2006/math">
                    <m:r>
                      <a:rPr lang="en-GB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53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45511" y="805461"/>
                <a:ext cx="1512168" cy="613886"/>
              </a:xfrm>
              <a:prstGeom prst="rect">
                <a:avLst/>
              </a:prstGeom>
              <a:blipFill>
                <a:blip r:embed="rId8"/>
                <a:stretch>
                  <a:fillRect l="-6452" b="-990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16"/>
              <p:cNvSpPr txBox="1">
                <a:spLocks noChangeArrowheads="1"/>
              </p:cNvSpPr>
              <p:nvPr/>
            </p:nvSpPr>
            <p:spPr bwMode="auto">
              <a:xfrm>
                <a:off x="6585826" y="5295108"/>
                <a:ext cx="1325934" cy="6146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r>
                  <a:rPr lang="en-GB" sz="2400" i="1" dirty="0">
                    <a:latin typeface="Times New Roman" pitchFamily="18" charset="0"/>
                  </a:rPr>
                  <a:t> x + </a:t>
                </a:r>
                <a:r>
                  <a:rPr lang="en-GB" sz="2400" dirty="0">
                    <a:latin typeface="Times New Roman" pitchFamily="18" charset="0"/>
                  </a:rPr>
                  <a:t>1</a:t>
                </a:r>
                <a:r>
                  <a:rPr lang="en-GB" dirty="0"/>
                  <a:t> </a:t>
                </a:r>
                <a:endParaRPr lang="en-US" sz="2400" baseline="30000" dirty="0"/>
              </a:p>
            </p:txBody>
          </p:sp>
        </mc:Choice>
        <mc:Fallback xmlns="">
          <p:sp>
            <p:nvSpPr>
              <p:cNvPr id="55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5826" y="5295108"/>
                <a:ext cx="1325934" cy="614655"/>
              </a:xfrm>
              <a:prstGeom prst="rect">
                <a:avLst/>
              </a:prstGeom>
              <a:blipFill>
                <a:blip r:embed="rId9"/>
                <a:stretch>
                  <a:fillRect r="-459" b="-10000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 Box 7"/>
          <p:cNvSpPr txBox="1">
            <a:spLocks noChangeArrowheads="1"/>
          </p:cNvSpPr>
          <p:nvPr/>
        </p:nvSpPr>
        <p:spPr bwMode="auto">
          <a:xfrm>
            <a:off x="6054789" y="368438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product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59" name="Text Box 7"/>
          <p:cNvSpPr txBox="1">
            <a:spLocks noChangeArrowheads="1"/>
          </p:cNvSpPr>
          <p:nvPr/>
        </p:nvSpPr>
        <p:spPr bwMode="auto">
          <a:xfrm>
            <a:off x="6024466" y="4413818"/>
            <a:ext cx="30892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The gradient of the tangent at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x =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 0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60" name="Text Box 7"/>
          <p:cNvSpPr txBox="1">
            <a:spLocks noChangeArrowheads="1"/>
          </p:cNvSpPr>
          <p:nvPr/>
        </p:nvSpPr>
        <p:spPr bwMode="auto">
          <a:xfrm>
            <a:off x="277470" y="5378566"/>
            <a:ext cx="228070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The gradient of the normal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 Box 3"/>
              <p:cNvSpPr txBox="1">
                <a:spLocks noChangeArrowheads="1"/>
              </p:cNvSpPr>
              <p:nvPr/>
            </p:nvSpPr>
            <p:spPr bwMode="auto">
              <a:xfrm>
                <a:off x="2796383" y="3910435"/>
                <a:ext cx="163502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dirty="0" smtClean="0"/>
                      <m:t>2</m:t>
                    </m:r>
                    <m:r>
                      <m:rPr>
                        <m:nor/>
                      </m:rPr>
                      <a:rPr lang="en-GB" i="1" dirty="0"/>
                      <m:t>x</m:t>
                    </m:r>
                    <m:r>
                      <m:rPr>
                        <m:nor/>
                      </m:rPr>
                      <a:rPr lang="en-GB" i="1" dirty="0"/>
                      <m:t> </m:t>
                    </m:r>
                    <m:r>
                      <m:rPr>
                        <m:nor/>
                      </m:rPr>
                      <a:rPr lang="en-US" b="0" i="1" dirty="0" smtClean="0"/>
                      <m:t>+</m:t>
                    </m:r>
                    <m:r>
                      <m:rPr>
                        <m:nor/>
                      </m:rPr>
                      <a:rPr lang="en-GB" i="1" dirty="0"/>
                      <m:t> </m:t>
                    </m:r>
                    <m:r>
                      <m:rPr>
                        <m:nor/>
                      </m:rPr>
                      <a:rPr lang="en-US" b="0" dirty="0" smtClean="0"/>
                      <m:t>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3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796383" y="3910435"/>
                <a:ext cx="1635023" cy="461665"/>
              </a:xfrm>
              <a:prstGeom prst="rect">
                <a:avLst/>
              </a:prstGeom>
              <a:blipFill>
                <a:blip r:embed="rId10"/>
                <a:stretch>
                  <a:fillRect l="-5970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 Box 3"/>
              <p:cNvSpPr txBox="1">
                <a:spLocks noChangeArrowheads="1"/>
              </p:cNvSpPr>
              <p:nvPr/>
            </p:nvSpPr>
            <p:spPr bwMode="auto">
              <a:xfrm>
                <a:off x="2104939" y="3450583"/>
                <a:ext cx="140020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/>
                        <m:t>1</m:t>
                      </m:r>
                    </m:oMath>
                  </m:oMathPara>
                </a14:m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04939" y="3450583"/>
                <a:ext cx="1400201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Text Box 3"/>
          <p:cNvSpPr txBox="1">
            <a:spLocks noChangeArrowheads="1"/>
          </p:cNvSpPr>
          <p:nvPr/>
        </p:nvSpPr>
        <p:spPr bwMode="auto">
          <a:xfrm>
            <a:off x="4465256" y="3506557"/>
            <a:ext cx="6432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i="1" dirty="0"/>
              <a:t>– </a:t>
            </a:r>
            <a:r>
              <a:rPr lang="en-GB" dirty="0"/>
              <a:t>6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 Box 3"/>
              <p:cNvSpPr txBox="1">
                <a:spLocks noChangeArrowheads="1"/>
              </p:cNvSpPr>
              <p:nvPr/>
            </p:nvSpPr>
            <p:spPr bwMode="auto">
              <a:xfrm>
                <a:off x="4023480" y="3686450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0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023480" y="3686450"/>
                <a:ext cx="310910" cy="461665"/>
              </a:xfrm>
              <a:prstGeom prst="rect">
                <a:avLst/>
              </a:prstGeom>
              <a:blipFill>
                <a:blip r:embed="rId12"/>
                <a:stretch>
                  <a:fillRect l="-1961" r="-33333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2" name="Straight Connector 71"/>
          <p:cNvCxnSpPr/>
          <p:nvPr/>
        </p:nvCxnSpPr>
        <p:spPr>
          <a:xfrm>
            <a:off x="1662866" y="3932579"/>
            <a:ext cx="23774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Text Box 7"/>
          <p:cNvSpPr txBox="1">
            <a:spLocks noChangeArrowheads="1"/>
          </p:cNvSpPr>
          <p:nvPr/>
        </p:nvSpPr>
        <p:spPr bwMode="auto">
          <a:xfrm>
            <a:off x="6073780" y="1672344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Rewriting as product</a:t>
            </a:r>
            <a:endParaRPr lang="en-GB" sz="2000" i="1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6" name="Text Box 7"/>
          <p:cNvSpPr txBox="1">
            <a:spLocks noChangeArrowheads="1"/>
          </p:cNvSpPr>
          <p:nvPr/>
        </p:nvSpPr>
        <p:spPr bwMode="auto">
          <a:xfrm>
            <a:off x="6090820" y="2601295"/>
            <a:ext cx="308921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Using the chain rule to 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000" i="1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/>
              <p:cNvSpPr/>
              <p:nvPr/>
            </p:nvSpPr>
            <p:spPr>
              <a:xfrm>
                <a:off x="758314" y="3504248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00" name="Rectangle 9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314" y="3504248"/>
                <a:ext cx="931024" cy="79361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Rectangle 65">
            <a:hlinkClick r:id="rId14"/>
            <a:extLst>
              <a:ext uri="{FF2B5EF4-FFF2-40B4-BE49-F238E27FC236}">
                <a16:creationId xmlns:a16="http://schemas.microsoft.com/office/drawing/2014/main" id="{118F469A-4B38-4E89-B252-8974D8B3B00A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>
            <a:hlinkClick r:id="rId14"/>
            <a:extLst>
              <a:ext uri="{FF2B5EF4-FFF2-40B4-BE49-F238E27FC236}">
                <a16:creationId xmlns:a16="http://schemas.microsoft.com/office/drawing/2014/main" id="{0F3D0300-4093-4BEC-BF06-4266CE81113A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Text Box 16">
            <a:extLst>
              <a:ext uri="{FF2B5EF4-FFF2-40B4-BE49-F238E27FC236}">
                <a16:creationId xmlns:a16="http://schemas.microsoft.com/office/drawing/2014/main" id="{F9F9177C-2536-4BCB-99CD-DD0469C729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8175" y="949623"/>
            <a:ext cx="7099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" name="Text Box 16">
            <a:extLst>
              <a:ext uri="{FF2B5EF4-FFF2-40B4-BE49-F238E27FC236}">
                <a16:creationId xmlns:a16="http://schemas.microsoft.com/office/drawing/2014/main" id="{1ED6C0F2-05BB-4A4C-AC11-0210A86A5C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4782" y="878423"/>
            <a:ext cx="1702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</a:t>
            </a:r>
            <a:r>
              <a:rPr lang="en-GB" sz="2400" dirty="0">
                <a:latin typeface="+mn-lt"/>
              </a:rPr>
              <a:t>t (0, 1)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 Box 3">
                <a:extLst>
                  <a:ext uri="{FF2B5EF4-FFF2-40B4-BE49-F238E27FC236}">
                    <a16:creationId xmlns:a16="http://schemas.microsoft.com/office/drawing/2014/main" id="{AA9A2096-6578-47B0-9974-67C73E1DB01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36592" y="1584412"/>
                <a:ext cx="1400201" cy="4933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2" name="Text Box 3">
                <a:extLst>
                  <a:ext uri="{FF2B5EF4-FFF2-40B4-BE49-F238E27FC236}">
                    <a16:creationId xmlns:a16="http://schemas.microsoft.com/office/drawing/2014/main" id="{AA9A2096-6578-47B0-9974-67C73E1DB0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36592" y="1584412"/>
                <a:ext cx="1400201" cy="493340"/>
              </a:xfrm>
              <a:prstGeom prst="rect">
                <a:avLst/>
              </a:prstGeom>
              <a:blipFill>
                <a:blip r:embed="rId15"/>
                <a:stretch>
                  <a:fillRect l="-6957" t="-2469" b="-28395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Text Box 3">
            <a:extLst>
              <a:ext uri="{FF2B5EF4-FFF2-40B4-BE49-F238E27FC236}">
                <a16:creationId xmlns:a16="http://schemas.microsoft.com/office/drawing/2014/main" id="{207F128C-5C55-448A-86C5-FB1146DA31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1371" y="1624622"/>
            <a:ext cx="12161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(2</a:t>
            </a:r>
            <a:r>
              <a:rPr lang="en-GB" i="1" dirty="0"/>
              <a:t>x+</a:t>
            </a:r>
            <a:r>
              <a:rPr lang="en-GB" dirty="0"/>
              <a:t>1)</a:t>
            </a:r>
            <a:r>
              <a:rPr lang="en-GB" baseline="30000" dirty="0"/>
              <a:t>-3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Text Box 3">
            <a:extLst>
              <a:ext uri="{FF2B5EF4-FFF2-40B4-BE49-F238E27FC236}">
                <a16:creationId xmlns:a16="http://schemas.microsoft.com/office/drawing/2014/main" id="{4680FDD7-3554-4C31-9B8A-73F81B7D3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615" y="5395655"/>
            <a:ext cx="73414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</a:rPr>
              <a:t>y 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Text Box 16">
            <a:extLst>
              <a:ext uri="{FF2B5EF4-FFF2-40B4-BE49-F238E27FC236}">
                <a16:creationId xmlns:a16="http://schemas.microsoft.com/office/drawing/2014/main" id="{E9957B3D-6725-488C-BADC-87E3AA1D8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9607" y="1611694"/>
            <a:ext cx="7099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y</a:t>
            </a:r>
            <a:r>
              <a:rPr lang="en-GB" sz="2400" dirty="0"/>
              <a:t> </a:t>
            </a:r>
            <a:r>
              <a:rPr lang="en-GB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b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 Box 7">
            <a:extLst>
              <a:ext uri="{FF2B5EF4-FFF2-40B4-BE49-F238E27FC236}">
                <a16:creationId xmlns:a16="http://schemas.microsoft.com/office/drawing/2014/main" id="{CE70CE95-9361-469B-B49A-231142B0DF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4466" y="2107270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8ADA3C89-E490-479C-8661-0860A00A4EDD}"/>
                  </a:ext>
                </a:extLst>
              </p:cNvPr>
              <p:cNvSpPr/>
              <p:nvPr/>
            </p:nvSpPr>
            <p:spPr>
              <a:xfrm>
                <a:off x="2504912" y="2553590"/>
                <a:ext cx="431134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92" name="Rectangle 91">
                <a:extLst>
                  <a:ext uri="{FF2B5EF4-FFF2-40B4-BE49-F238E27FC236}">
                    <a16:creationId xmlns:a16="http://schemas.microsoft.com/office/drawing/2014/main" id="{8ADA3C89-E490-479C-8661-0860A00A4ED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4912" y="2553590"/>
                <a:ext cx="431134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06267C4E-498F-4A63-BE4C-F9489D0DD36E}"/>
                  </a:ext>
                </a:extLst>
              </p:cNvPr>
              <p:cNvSpPr/>
              <p:nvPr/>
            </p:nvSpPr>
            <p:spPr>
              <a:xfrm>
                <a:off x="2251260" y="2960581"/>
                <a:ext cx="1326389" cy="493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06267C4E-498F-4A63-BE4C-F9489D0DD36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1260" y="2960581"/>
                <a:ext cx="1326389" cy="493340"/>
              </a:xfrm>
              <a:prstGeom prst="rect">
                <a:avLst/>
              </a:prstGeom>
              <a:blipFill>
                <a:blip r:embed="rId17"/>
                <a:stretch>
                  <a:fillRect l="-6881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0F3DDC0-1783-4B19-A650-6AF5FABCFD46}"/>
              </a:ext>
            </a:extLst>
          </p:cNvPr>
          <p:cNvCxnSpPr/>
          <p:nvPr/>
        </p:nvCxnSpPr>
        <p:spPr>
          <a:xfrm>
            <a:off x="2237925" y="3015254"/>
            <a:ext cx="1188720" cy="0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CFA51E65-8D3F-40D7-A3B0-46BBAAC74876}"/>
                  </a:ext>
                </a:extLst>
              </p:cNvPr>
              <p:cNvSpPr/>
              <p:nvPr/>
            </p:nvSpPr>
            <p:spPr>
              <a:xfrm>
                <a:off x="4895628" y="2532893"/>
                <a:ext cx="56778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GB" sz="2400" dirty="0"/>
                  <a:t>6</a:t>
                </a:r>
              </a:p>
            </p:txBody>
          </p:sp>
        </mc:Choice>
        <mc:Fallback xmlns="">
          <p:sp>
            <p:nvSpPr>
              <p:cNvPr id="103" name="Rectangle 102">
                <a:extLst>
                  <a:ext uri="{FF2B5EF4-FFF2-40B4-BE49-F238E27FC236}">
                    <a16:creationId xmlns:a16="http://schemas.microsoft.com/office/drawing/2014/main" id="{CFA51E65-8D3F-40D7-A3B0-46BBAAC7487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628" y="2532893"/>
                <a:ext cx="567784" cy="461665"/>
              </a:xfrm>
              <a:prstGeom prst="rect">
                <a:avLst/>
              </a:prstGeom>
              <a:blipFill>
                <a:blip r:embed="rId18"/>
                <a:stretch>
                  <a:fillRect t="-10667" r="-16129" b="-29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4" name="Rectangle 103">
            <a:extLst>
              <a:ext uri="{FF2B5EF4-FFF2-40B4-BE49-F238E27FC236}">
                <a16:creationId xmlns:a16="http://schemas.microsoft.com/office/drawing/2014/main" id="{8920A289-1849-4EAA-9C79-F7CA4FD21EE5}"/>
              </a:ext>
            </a:extLst>
          </p:cNvPr>
          <p:cNvSpPr/>
          <p:nvPr/>
        </p:nvSpPr>
        <p:spPr>
          <a:xfrm>
            <a:off x="4715122" y="2893391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1)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4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FB52002D-B1DD-44C7-B2F1-FF8E88374EBB}"/>
              </a:ext>
            </a:extLst>
          </p:cNvPr>
          <p:cNvCxnSpPr/>
          <p:nvPr/>
        </p:nvCxnSpPr>
        <p:spPr>
          <a:xfrm>
            <a:off x="4701787" y="2948064"/>
            <a:ext cx="1188720" cy="0"/>
          </a:xfrm>
          <a:prstGeom prst="line">
            <a:avLst/>
          </a:prstGeom>
          <a:ln w="95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A6ECCAA7-B693-4E40-8C93-1E7988022025}"/>
                  </a:ext>
                </a:extLst>
              </p:cNvPr>
              <p:cNvSpPr/>
              <p:nvPr/>
            </p:nvSpPr>
            <p:spPr>
              <a:xfrm>
                <a:off x="1660412" y="3901445"/>
                <a:ext cx="1326389" cy="49334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06" name="Rectangle 105">
                <a:extLst>
                  <a:ext uri="{FF2B5EF4-FFF2-40B4-BE49-F238E27FC236}">
                    <a16:creationId xmlns:a16="http://schemas.microsoft.com/office/drawing/2014/main" id="{A6ECCAA7-B693-4E40-8C93-1E798802202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0412" y="3901445"/>
                <a:ext cx="1326389" cy="493340"/>
              </a:xfrm>
              <a:prstGeom prst="rect">
                <a:avLst/>
              </a:prstGeom>
              <a:blipFill>
                <a:blip r:embed="rId19"/>
                <a:stretch>
                  <a:fillRect l="-6881" t="-2469" b="-28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B1F312A4-AF8E-474B-87D3-13FA2F9BE613}"/>
              </a:ext>
            </a:extLst>
          </p:cNvPr>
          <p:cNvCxnSpPr/>
          <p:nvPr/>
        </p:nvCxnSpPr>
        <p:spPr>
          <a:xfrm>
            <a:off x="4431406" y="3915071"/>
            <a:ext cx="1463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Rectangle 107">
            <a:extLst>
              <a:ext uri="{FF2B5EF4-FFF2-40B4-BE49-F238E27FC236}">
                <a16:creationId xmlns:a16="http://schemas.microsoft.com/office/drawing/2014/main" id="{33EDB72E-2CEA-4333-81DD-23E30980CF13}"/>
              </a:ext>
            </a:extLst>
          </p:cNvPr>
          <p:cNvSpPr/>
          <p:nvPr/>
        </p:nvSpPr>
        <p:spPr>
          <a:xfrm>
            <a:off x="4557888" y="3897403"/>
            <a:ext cx="137569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1)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4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4959AF19-D3CA-4C3E-90A6-5DD0AA2710A3}"/>
                  </a:ext>
                </a:extLst>
              </p:cNvPr>
              <p:cNvSpPr/>
              <p:nvPr/>
            </p:nvSpPr>
            <p:spPr>
              <a:xfrm>
                <a:off x="4813108" y="3445258"/>
                <a:ext cx="1172500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9" name="Rectangle 108">
                <a:extLst>
                  <a:ext uri="{FF2B5EF4-FFF2-40B4-BE49-F238E27FC236}">
                    <a16:creationId xmlns:a16="http://schemas.microsoft.com/office/drawing/2014/main" id="{4959AF19-D3CA-4C3E-90A6-5DD0AA2710A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3108" y="3445258"/>
                <a:ext cx="1172500" cy="50520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0" name="Text Box 3">
                <a:extLst>
                  <a:ext uri="{FF2B5EF4-FFF2-40B4-BE49-F238E27FC236}">
                    <a16:creationId xmlns:a16="http://schemas.microsoft.com/office/drawing/2014/main" id="{759A0869-B352-45DC-B10E-E622CE74DF6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87287" y="4806317"/>
                <a:ext cx="1635023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dirty="0" smtClean="0"/>
                      <m:t>2</m:t>
                    </m:r>
                    <m:r>
                      <m:rPr>
                        <m:nor/>
                      </m:rPr>
                      <a:rPr lang="en-US" b="0" dirty="0" smtClean="0"/>
                      <m:t>(0)</m:t>
                    </m:r>
                    <m:r>
                      <m:rPr>
                        <m:nor/>
                      </m:rPr>
                      <a:rPr lang="en-GB" i="1" dirty="0"/>
                      <m:t> </m:t>
                    </m:r>
                    <m:r>
                      <m:rPr>
                        <m:nor/>
                      </m:rPr>
                      <a:rPr lang="en-US" b="0" i="1" dirty="0" smtClean="0"/>
                      <m:t>+</m:t>
                    </m:r>
                    <m:r>
                      <m:rPr>
                        <m:nor/>
                      </m:rPr>
                      <a:rPr lang="en-GB" i="1" dirty="0"/>
                      <m:t> </m:t>
                    </m:r>
                    <m:r>
                      <m:rPr>
                        <m:nor/>
                      </m:rPr>
                      <a:rPr lang="en-US" b="0" dirty="0" smtClean="0"/>
                      <m:t>1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r>
                  <a:rPr lang="en-GB" sz="2400" baseline="30000" dirty="0">
                    <a:solidFill>
                      <a:srgbClr val="010066"/>
                    </a:solidFill>
                  </a:rPr>
                  <a:t>3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0" name="Text Box 3">
                <a:extLst>
                  <a:ext uri="{FF2B5EF4-FFF2-40B4-BE49-F238E27FC236}">
                    <a16:creationId xmlns:a16="http://schemas.microsoft.com/office/drawing/2014/main" id="{759A0869-B352-45DC-B10E-E622CE74D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87287" y="4806317"/>
                <a:ext cx="1635023" cy="461665"/>
              </a:xfrm>
              <a:prstGeom prst="rect">
                <a:avLst/>
              </a:prstGeom>
              <a:blipFill>
                <a:blip r:embed="rId21"/>
                <a:stretch>
                  <a:fillRect l="-5576" t="-10526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1" name="Text Box 3">
                <a:extLst>
                  <a:ext uri="{FF2B5EF4-FFF2-40B4-BE49-F238E27FC236}">
                    <a16:creationId xmlns:a16="http://schemas.microsoft.com/office/drawing/2014/main" id="{140967F0-3032-4823-84AA-FF73000EA82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97787" y="4396668"/>
                <a:ext cx="1400201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b="0" i="0" dirty="0" smtClean="0"/>
                        <m:t>1</m:t>
                      </m:r>
                    </m:oMath>
                  </m:oMathPara>
                </a14:m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1" name="Text Box 3">
                <a:extLst>
                  <a:ext uri="{FF2B5EF4-FFF2-40B4-BE49-F238E27FC236}">
                    <a16:creationId xmlns:a16="http://schemas.microsoft.com/office/drawing/2014/main" id="{140967F0-3032-4823-84AA-FF73000EA8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7787" y="4396668"/>
                <a:ext cx="1400201" cy="461665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2" name="Text Box 3">
            <a:extLst>
              <a:ext uri="{FF2B5EF4-FFF2-40B4-BE49-F238E27FC236}">
                <a16:creationId xmlns:a16="http://schemas.microsoft.com/office/drawing/2014/main" id="{0EE8DCCA-04BF-4ED6-9852-E8261DB39D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62" y="4417965"/>
            <a:ext cx="6432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/>
              <a:t>6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3" name="Text Box 3">
                <a:extLst>
                  <a:ext uri="{FF2B5EF4-FFF2-40B4-BE49-F238E27FC236}">
                    <a16:creationId xmlns:a16="http://schemas.microsoft.com/office/drawing/2014/main" id="{25B93C90-9236-4BBC-88BB-629DFD17BD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515823" y="4566638"/>
                <a:ext cx="310910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i="1" dirty="0"/>
                        <m:t>–</m:t>
                      </m:r>
                    </m:oMath>
                  </m:oMathPara>
                </a14:m>
                <a:endParaRPr lang="en-GB" sz="2400" b="1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3" name="Text Box 3">
                <a:extLst>
                  <a:ext uri="{FF2B5EF4-FFF2-40B4-BE49-F238E27FC236}">
                    <a16:creationId xmlns:a16="http://schemas.microsoft.com/office/drawing/2014/main" id="{25B93C90-9236-4BBC-88BB-629DFD17BD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515823" y="4566638"/>
                <a:ext cx="310910" cy="461665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4" name="Straight Connector 113">
            <a:extLst>
              <a:ext uri="{FF2B5EF4-FFF2-40B4-BE49-F238E27FC236}">
                <a16:creationId xmlns:a16="http://schemas.microsoft.com/office/drawing/2014/main" id="{FDB2825D-1068-456F-82E5-F9F787E98241}"/>
              </a:ext>
            </a:extLst>
          </p:cNvPr>
          <p:cNvCxnSpPr/>
          <p:nvPr/>
        </p:nvCxnSpPr>
        <p:spPr>
          <a:xfrm>
            <a:off x="1585833" y="4829182"/>
            <a:ext cx="19202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A947A251-354E-45DB-A2FF-117DA8A642E5}"/>
                  </a:ext>
                </a:extLst>
              </p:cNvPr>
              <p:cNvSpPr/>
              <p:nvPr/>
            </p:nvSpPr>
            <p:spPr>
              <a:xfrm>
                <a:off x="681281" y="4400851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115" name="Rectangle 114">
                <a:extLst>
                  <a:ext uri="{FF2B5EF4-FFF2-40B4-BE49-F238E27FC236}">
                    <a16:creationId xmlns:a16="http://schemas.microsoft.com/office/drawing/2014/main" id="{A947A251-354E-45DB-A2FF-117DA8A642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281" y="4400851"/>
                <a:ext cx="931024" cy="79361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332F88C7-6AA0-44AF-A91A-AFAE5E194300}"/>
                  </a:ext>
                </a:extLst>
              </p:cNvPr>
              <p:cNvSpPr/>
              <p:nvPr/>
            </p:nvSpPr>
            <p:spPr>
              <a:xfrm>
                <a:off x="1552174" y="4797471"/>
                <a:ext cx="787523" cy="497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rad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:endParaRPr lang="en-GB" sz="2400" dirty="0"/>
              </a:p>
            </p:txBody>
          </p:sp>
        </mc:Choice>
        <mc:Fallback xmlns="">
          <p:sp>
            <p:nvSpPr>
              <p:cNvPr id="116" name="Rectangle 115">
                <a:extLst>
                  <a:ext uri="{FF2B5EF4-FFF2-40B4-BE49-F238E27FC236}">
                    <a16:creationId xmlns:a16="http://schemas.microsoft.com/office/drawing/2014/main" id="{332F88C7-6AA0-44AF-A91A-AFAE5E19430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2174" y="4797471"/>
                <a:ext cx="787523" cy="497637"/>
              </a:xfrm>
              <a:prstGeom prst="rect">
                <a:avLst/>
              </a:prstGeom>
              <a:blipFill>
                <a:blip r:embed="rId25"/>
                <a:stretch>
                  <a:fillRect l="-12403" t="-2439" b="-268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FFF13F9A-CC65-446A-B812-51AF068843BA}"/>
              </a:ext>
            </a:extLst>
          </p:cNvPr>
          <p:cNvCxnSpPr/>
          <p:nvPr/>
        </p:nvCxnSpPr>
        <p:spPr>
          <a:xfrm>
            <a:off x="3851920" y="4824706"/>
            <a:ext cx="1371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Rectangle 117">
            <a:extLst>
              <a:ext uri="{FF2B5EF4-FFF2-40B4-BE49-F238E27FC236}">
                <a16:creationId xmlns:a16="http://schemas.microsoft.com/office/drawing/2014/main" id="{DA36DC0E-E4E4-4C05-A5A2-08BDEFE94A92}"/>
              </a:ext>
            </a:extLst>
          </p:cNvPr>
          <p:cNvSpPr/>
          <p:nvPr/>
        </p:nvSpPr>
        <p:spPr>
          <a:xfrm>
            <a:off x="3773587" y="4806680"/>
            <a:ext cx="1598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(2(0)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 + 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1)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4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endParaRPr lang="en-GB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8D0EB6B8-19E6-40D2-8E16-5A510485AFA4}"/>
                  </a:ext>
                </a:extLst>
              </p:cNvPr>
              <p:cNvSpPr/>
              <p:nvPr/>
            </p:nvSpPr>
            <p:spPr>
              <a:xfrm>
                <a:off x="4274580" y="4342242"/>
                <a:ext cx="633635" cy="5052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sz="24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rad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19" name="Rectangle 118">
                <a:extLst>
                  <a:ext uri="{FF2B5EF4-FFF2-40B4-BE49-F238E27FC236}">
                    <a16:creationId xmlns:a16="http://schemas.microsoft.com/office/drawing/2014/main" id="{8D0EB6B8-19E6-40D2-8E16-5A510485AF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4580" y="4342242"/>
                <a:ext cx="633635" cy="505203"/>
              </a:xfrm>
              <a:prstGeom prst="rect">
                <a:avLst/>
              </a:prstGeom>
              <a:blipFill>
                <a:blip r:embed="rId2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Text Box 16">
                <a:extLst>
                  <a:ext uri="{FF2B5EF4-FFF2-40B4-BE49-F238E27FC236}">
                    <a16:creationId xmlns:a16="http://schemas.microsoft.com/office/drawing/2014/main" id="{01477817-691C-434A-A7B1-C85FEECBEB1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245737" y="4506171"/>
                <a:ext cx="890765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−11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20" name="Text Box 16">
                <a:extLst>
                  <a:ext uri="{FF2B5EF4-FFF2-40B4-BE49-F238E27FC236}">
                    <a16:creationId xmlns:a16="http://schemas.microsoft.com/office/drawing/2014/main" id="{01477817-691C-434A-A7B1-C85FEECBEB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245737" y="4506171"/>
                <a:ext cx="890765" cy="613886"/>
              </a:xfrm>
              <a:prstGeom prst="rect">
                <a:avLst/>
              </a:prstGeom>
              <a:blipFill>
                <a:blip r:embed="rId27"/>
                <a:stretch>
                  <a:fillRect l="-10959" b="-891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Text Box 16">
                <a:extLst>
                  <a:ext uri="{FF2B5EF4-FFF2-40B4-BE49-F238E27FC236}">
                    <a16:creationId xmlns:a16="http://schemas.microsoft.com/office/drawing/2014/main" id="{0D130346-D4F6-42BE-A0B9-6C76967C5E6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22713" y="5445327"/>
                <a:ext cx="890765" cy="613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11</m:t>
                        </m:r>
                      </m:den>
                    </m:f>
                  </m:oMath>
                </a14:m>
                <a:endParaRPr lang="en-US" sz="2400" baseline="30000" dirty="0"/>
              </a:p>
            </p:txBody>
          </p:sp>
        </mc:Choice>
        <mc:Fallback xmlns="">
          <p:sp>
            <p:nvSpPr>
              <p:cNvPr id="121" name="Text Box 16">
                <a:extLst>
                  <a:ext uri="{FF2B5EF4-FFF2-40B4-BE49-F238E27FC236}">
                    <a16:creationId xmlns:a16="http://schemas.microsoft.com/office/drawing/2014/main" id="{0D130346-D4F6-42BE-A0B9-6C76967C5E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22713" y="5445327"/>
                <a:ext cx="890765" cy="613886"/>
              </a:xfrm>
              <a:prstGeom prst="rect">
                <a:avLst/>
              </a:prstGeom>
              <a:blipFill>
                <a:blip r:embed="rId28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 Box 7">
            <a:extLst>
              <a:ext uri="{FF2B5EF4-FFF2-40B4-BE49-F238E27FC236}">
                <a16:creationId xmlns:a16="http://schemas.microsoft.com/office/drawing/2014/main" id="{E7B1A4CF-6FEF-40EA-AD11-4716FED0C6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1396" y="5437952"/>
            <a:ext cx="271173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The equation of the normal at (0, 1)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08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7" grpId="0"/>
      <p:bldP spid="12" grpId="0"/>
      <p:bldP spid="55" grpId="0"/>
      <p:bldP spid="58" grpId="0"/>
      <p:bldP spid="59" grpId="0"/>
      <p:bldP spid="60" grpId="0"/>
      <p:bldP spid="64" grpId="0"/>
      <p:bldP spid="67" grpId="0"/>
      <p:bldP spid="69" grpId="0"/>
      <p:bldP spid="70" grpId="0"/>
      <p:bldP spid="85" grpId="0"/>
      <p:bldP spid="86" grpId="0"/>
      <p:bldP spid="100" grpId="0"/>
      <p:bldP spid="82" grpId="0"/>
      <p:bldP spid="87" grpId="0"/>
      <p:bldP spid="89" grpId="0"/>
      <p:bldP spid="90" grpId="0"/>
      <p:bldP spid="91" grpId="0"/>
      <p:bldP spid="92" grpId="0"/>
      <p:bldP spid="93" grpId="0"/>
      <p:bldP spid="103" grpId="0"/>
      <p:bldP spid="104" grpId="0"/>
      <p:bldP spid="106" grpId="0"/>
      <p:bldP spid="108" grpId="0"/>
      <p:bldP spid="109" grpId="0"/>
      <p:bldP spid="110" grpId="0"/>
      <p:bldP spid="111" grpId="0"/>
      <p:bldP spid="112" grpId="0"/>
      <p:bldP spid="113" grpId="0"/>
      <p:bldP spid="115" grpId="0"/>
      <p:bldP spid="116" grpId="0"/>
      <p:bldP spid="118" grpId="0"/>
      <p:bldP spid="119" grpId="0"/>
      <p:bldP spid="120" grpId="0"/>
      <p:bldP spid="121" grpId="0"/>
      <p:bldP spid="1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1357166" y="3284984"/>
            <a:ext cx="3405684" cy="65731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5662696" y="3156648"/>
            <a:ext cx="3120421" cy="9560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2453770" y="3301618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3083432" y="3352911"/>
            <a:ext cx="28033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v'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830560" y="335291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4141470" y="3280903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390100" y="3282698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805879" y="3129715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879" y="3129715"/>
                <a:ext cx="931024" cy="79361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6564486" y="3126829"/>
                <a:ext cx="1148391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4486" y="3126829"/>
                <a:ext cx="1148391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7497034" y="3125367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7034" y="3125367"/>
                <a:ext cx="850746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70161" y="2343863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If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78273" y="2343864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5728791" y="2337834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If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736904" y="2337835"/>
            <a:ext cx="2046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421816" y="728248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product rule</a:t>
            </a:r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Summary</a:t>
            </a:r>
          </a:p>
        </p:txBody>
      </p:sp>
      <p:sp>
        <p:nvSpPr>
          <p:cNvPr id="47" name="Rectangle 46">
            <a:hlinkClick r:id="rId6"/>
            <a:extLst>
              <a:ext uri="{FF2B5EF4-FFF2-40B4-BE49-F238E27FC236}">
                <a16:creationId xmlns:a16="http://schemas.microsoft.com/office/drawing/2014/main" id="{6C274BDD-95EB-4BD5-8886-E4935853056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6"/>
            <a:extLst>
              <a:ext uri="{FF2B5EF4-FFF2-40B4-BE49-F238E27FC236}">
                <a16:creationId xmlns:a16="http://schemas.microsoft.com/office/drawing/2014/main" id="{456A4948-BE5B-4F6B-B65E-22077169679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486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3">
            <a:extLst>
              <a:ext uri="{FF2B5EF4-FFF2-40B4-BE49-F238E27FC236}">
                <a16:creationId xmlns:a16="http://schemas.microsoft.com/office/drawing/2014/main" id="{C0C2B679-DB8B-4127-BC3F-F3DD951456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685800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Constant rule</a:t>
            </a:r>
          </a:p>
        </p:txBody>
      </p:sp>
      <p:sp>
        <p:nvSpPr>
          <p:cNvPr id="18" name="Rectangle 14">
            <a:extLst>
              <a:ext uri="{FF2B5EF4-FFF2-40B4-BE49-F238E27FC236}">
                <a16:creationId xmlns:a16="http://schemas.microsoft.com/office/drawing/2014/main" id="{E1CDF31F-3363-4848-801A-9B33746B8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431" y="1308624"/>
            <a:ext cx="6860969" cy="594360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Rectangle 7">
            <a:extLst>
              <a:ext uri="{FF2B5EF4-FFF2-40B4-BE49-F238E27FC236}">
                <a16:creationId xmlns:a16="http://schemas.microsoft.com/office/drawing/2014/main" id="{1B3274F8-44E9-41D4-992E-8AFE0ADCDD87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637052"/>
                </a:solidFill>
                <a:effectLst/>
                <a:uLnTx/>
                <a:uFillTx/>
                <a:latin typeface="Calibri Light"/>
                <a:ea typeface="+mj-ea"/>
                <a:cs typeface="+mj-cs"/>
              </a:rPr>
              <a:t>The derivative of other functions</a:t>
            </a:r>
            <a:endParaRPr kumimoji="0" lang="en-GB" sz="3200" b="0" i="0" u="none" strike="noStrike" kern="1200" cap="none" spc="0" normalizeH="0" baseline="0" noProof="0" dirty="0">
              <a:ln>
                <a:noFill/>
              </a:ln>
              <a:solidFill>
                <a:srgbClr val="637052"/>
              </a:solidFill>
              <a:effectLst/>
              <a:uLnTx/>
              <a:uFillTx/>
              <a:latin typeface="Calibri Light"/>
              <a:ea typeface="+mj-ea"/>
              <a:cs typeface="+mj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5DF7E82-D08E-4306-91B8-505FF484B8A8}"/>
              </a:ext>
            </a:extLst>
          </p:cNvPr>
          <p:cNvSpPr txBox="1"/>
          <p:nvPr/>
        </p:nvSpPr>
        <p:spPr>
          <a:xfrm>
            <a:off x="978666" y="1245650"/>
            <a:ext cx="69790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, 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where 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is any real number, then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0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015C8297-B63B-4471-9168-03C28F726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3" y="2297207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Constant multiple rule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D77993A2-E41A-4C25-8EBE-66CC2FDDF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82" y="2816696"/>
            <a:ext cx="7678269" cy="594360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9A977C-6825-4FC6-9B6F-9175E83DBA3E}"/>
              </a:ext>
            </a:extLst>
          </p:cNvPr>
          <p:cNvSpPr txBox="1"/>
          <p:nvPr/>
        </p:nvSpPr>
        <p:spPr>
          <a:xfrm>
            <a:off x="978666" y="3004866"/>
            <a:ext cx="7533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 = </a:t>
            </a:r>
            <a:r>
              <a:rPr lang="en-US" i="1" dirty="0" err="1">
                <a:solidFill>
                  <a:srgbClr val="FF6600"/>
                </a:solidFill>
                <a:cs typeface="Times New Roman" panose="02020603050405020304" pitchFamily="18" charset="0"/>
              </a:rPr>
              <a:t>kf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), 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where </a:t>
            </a:r>
            <a:r>
              <a:rPr lang="en-US" i="1" dirty="0">
                <a:solidFill>
                  <a:srgbClr val="010066"/>
                </a:solidFill>
                <a:cs typeface="Times New Roman" panose="02020603050405020304" pitchFamily="18" charset="0"/>
              </a:rPr>
              <a:t>k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 is any real number, then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y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 err="1">
                <a:solidFill>
                  <a:srgbClr val="FF6600"/>
                </a:solidFill>
                <a:cs typeface="Times New Roman" panose="02020603050405020304" pitchFamily="18" charset="0"/>
              </a:rPr>
              <a:t>kf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FD095CFF-F0BB-43FD-A5DB-E0239DDD52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4223568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defTabSz="457200" fontAlgn="auto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/>
              </a:rPr>
              <a:t>Sum or difference rule</a:t>
            </a: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4688CA3F-7979-4B98-B7E1-3E7C6BEC5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1082" y="4744897"/>
            <a:ext cx="6172200" cy="594360"/>
          </a:xfrm>
          <a:prstGeom prst="rect">
            <a:avLst/>
          </a:prstGeom>
          <a:solidFill>
            <a:sysClr val="window" lastClr="FFFFFF"/>
          </a:solidFill>
          <a:ln w="28575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rgbClr val="CCDDEA"/>
            </a:outerShdw>
          </a:effectLst>
        </p:spPr>
        <p:txBody>
          <a:bodyPr wrap="none" anchor="ctr"/>
          <a:lstStyle/>
          <a:p>
            <a:pPr marL="0" marR="0" lvl="0" indent="0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9275B2D-B434-45AC-92D4-225677BF302D}"/>
              </a:ext>
            </a:extLst>
          </p:cNvPr>
          <p:cNvSpPr txBox="1"/>
          <p:nvPr/>
        </p:nvSpPr>
        <p:spPr>
          <a:xfrm>
            <a:off x="978666" y="4788848"/>
            <a:ext cx="62476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If</a:t>
            </a:r>
            <a:r>
              <a:rPr lang="en-US" dirty="0">
                <a:solidFill>
                  <a:srgbClr val="000000"/>
                </a:solidFill>
                <a:cs typeface="Times New Roman" panose="02020603050405020304" pitchFamily="18" charset="0"/>
              </a:rPr>
              <a:t>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), </a:t>
            </a:r>
            <a:r>
              <a:rPr lang="en-US" dirty="0">
                <a:solidFill>
                  <a:srgbClr val="010066"/>
                </a:solidFill>
                <a:cs typeface="Times New Roman" panose="02020603050405020304" pitchFamily="18" charset="0"/>
              </a:rPr>
              <a:t>then   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=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u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 ± 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FF6600"/>
                </a:solidFill>
                <a:latin typeface="Calibri"/>
                <a:cs typeface="Arial" panose="020B0604020202020204" pitchFamily="34" charset="0"/>
              </a:rPr>
              <a:t>’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(</a:t>
            </a:r>
            <a:r>
              <a:rPr lang="en-US" i="1" dirty="0">
                <a:solidFill>
                  <a:srgbClr val="FF6600"/>
                </a:solidFill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FF6600"/>
                </a:solidFill>
                <a:cs typeface="Times New Roman" panose="02020603050405020304" pitchFamily="18" charset="0"/>
              </a:rPr>
              <a:t>)</a:t>
            </a:r>
            <a:endParaRPr lang="en-GB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  <p:sp>
        <p:nvSpPr>
          <p:cNvPr id="27" name="Text Box 9">
            <a:extLst>
              <a:ext uri="{FF2B5EF4-FFF2-40B4-BE49-F238E27FC236}">
                <a16:creationId xmlns:a16="http://schemas.microsoft.com/office/drawing/2014/main" id="{78249304-E3D8-4DB9-A112-B6A02CB9CE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5324148"/>
            <a:ext cx="859734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/>
              </a:rPr>
              <a:t>The derivative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 of a function that is the sum or difference of two or more  terms is the sum or difference  of the derivatives of the terms</a:t>
            </a:r>
            <a:endParaRPr lang="en-US" baseline="30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8" name="Text Box 9">
            <a:extLst>
              <a:ext uri="{FF2B5EF4-FFF2-40B4-BE49-F238E27FC236}">
                <a16:creationId xmlns:a16="http://schemas.microsoft.com/office/drawing/2014/main" id="{969CC769-C73A-4212-9F6A-5AC0BE3344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2" y="3431541"/>
            <a:ext cx="84347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/>
              </a:rPr>
              <a:t>The derivative</a:t>
            </a:r>
            <a:r>
              <a:rPr lang="en-US" dirty="0">
                <a:solidFill>
                  <a:srgbClr val="FF0000"/>
                </a:solidFill>
                <a:latin typeface="Calibri"/>
              </a:rPr>
              <a:t> of a constant times a function is the constant times the derivative of the function.</a:t>
            </a:r>
            <a:endParaRPr lang="en-US" baseline="30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29" name="Text Box 9">
            <a:extLst>
              <a:ext uri="{FF2B5EF4-FFF2-40B4-BE49-F238E27FC236}">
                <a16:creationId xmlns:a16="http://schemas.microsoft.com/office/drawing/2014/main" id="{754C065A-37BA-4EF3-8A46-92E8CCAD7F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2" y="1849027"/>
            <a:ext cx="81289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srgbClr val="FF0000"/>
                </a:solidFill>
                <a:latin typeface="Calibri"/>
              </a:rPr>
              <a:t>The derivative of any constant is zero.</a:t>
            </a:r>
            <a:endParaRPr lang="en-US" baseline="30000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89D45AF9-A53D-42B5-B66B-E988A4F8422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>
            <a:hlinkClick r:id="rId2"/>
            <a:extLst>
              <a:ext uri="{FF2B5EF4-FFF2-40B4-BE49-F238E27FC236}">
                <a16:creationId xmlns:a16="http://schemas.microsoft.com/office/drawing/2014/main" id="{75331D70-4042-4A90-8EDD-02DF7159019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544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1" grpId="0"/>
      <p:bldP spid="22" grpId="0" animBg="1"/>
      <p:bldP spid="23" grpId="0"/>
      <p:bldP spid="24" grpId="0"/>
      <p:bldP spid="25" grpId="0" animBg="1"/>
      <p:bldP spid="26" grpId="0"/>
      <p:bldP spid="27" grpId="0"/>
      <p:bldP spid="28" grpId="0"/>
      <p:bldP spid="2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87CC352B-F9F6-4ABE-BF3B-D6B712FD38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8679" y="1094343"/>
            <a:ext cx="6509667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 </a:t>
            </a:r>
            <a:r>
              <a:rPr lang="en-GB" sz="2400" baseline="300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974D2696-85BF-4FA4-B6A1-DB420FFFBA98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79755741-8A99-4B68-8B76-EF24C6659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37" y="2895731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A4717BD-D852-4274-AFE7-ACF3346A7E5E}"/>
              </a:ext>
            </a:extLst>
          </p:cNvPr>
          <p:cNvSpPr/>
          <p:nvPr/>
        </p:nvSpPr>
        <p:spPr>
          <a:xfrm>
            <a:off x="4236995" y="2012041"/>
            <a:ext cx="24769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3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D6FECCD-7B89-4162-800F-C8C854CFFC64}"/>
              </a:ext>
            </a:extLst>
          </p:cNvPr>
          <p:cNvSpPr/>
          <p:nvPr/>
        </p:nvSpPr>
        <p:spPr>
          <a:xfrm>
            <a:off x="4066271" y="2961256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BB148B8-C6DE-4E64-8EDD-212980387A23}"/>
              </a:ext>
            </a:extLst>
          </p:cNvPr>
          <p:cNvSpPr/>
          <p:nvPr/>
        </p:nvSpPr>
        <p:spPr>
          <a:xfrm>
            <a:off x="5076899" y="2961256"/>
            <a:ext cx="1095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4(3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3-1</a:t>
            </a:r>
            <a:r>
              <a:rPr lang="en-GB" sz="2400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7A4064C-7340-4737-BD35-E5F077CE5AB9}"/>
              </a:ext>
            </a:extLst>
          </p:cNvPr>
          <p:cNvSpPr/>
          <p:nvPr/>
        </p:nvSpPr>
        <p:spPr>
          <a:xfrm>
            <a:off x="6122674" y="2966582"/>
            <a:ext cx="132760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85F5196-12C2-4F67-BDF2-8F8D7A672D03}"/>
              </a:ext>
            </a:extLst>
          </p:cNvPr>
          <p:cNvSpPr/>
          <p:nvPr/>
        </p:nvSpPr>
        <p:spPr>
          <a:xfrm>
            <a:off x="7305353" y="2961256"/>
            <a:ext cx="678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0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2D1A2FD-C458-4928-AA04-A454E0F42694}"/>
              </a:ext>
            </a:extLst>
          </p:cNvPr>
          <p:cNvSpPr/>
          <p:nvPr/>
        </p:nvSpPr>
        <p:spPr>
          <a:xfrm>
            <a:off x="4042384" y="3985237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CBA2B83-BC4A-488E-B2DB-4B9FC4BAAD85}"/>
              </a:ext>
            </a:extLst>
          </p:cNvPr>
          <p:cNvSpPr/>
          <p:nvPr/>
        </p:nvSpPr>
        <p:spPr>
          <a:xfrm>
            <a:off x="5053012" y="3985237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12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7845146-CCA2-4ACE-893C-8F4957C5C84C}"/>
              </a:ext>
            </a:extLst>
          </p:cNvPr>
          <p:cNvSpPr/>
          <p:nvPr/>
        </p:nvSpPr>
        <p:spPr>
          <a:xfrm>
            <a:off x="5773860" y="3985236"/>
            <a:ext cx="6976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4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0F73379B-D39B-42DC-9C8A-AAE1E4990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225" y="3820457"/>
            <a:ext cx="37421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9DB365F8-0E89-4032-BF55-0D496B34B48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82FE726D-5630-42DF-AC8B-807DEDD3362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923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>
            <a:extLst>
              <a:ext uri="{FF2B5EF4-FFF2-40B4-BE49-F238E27FC236}">
                <a16:creationId xmlns:a16="http://schemas.microsoft.com/office/drawing/2014/main" id="{CA51AF19-267F-4364-AF96-BCF4BFE45200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A4386F11-9DEF-4B83-9BAC-2EF500CB1EA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04767" y="1114554"/>
                <a:ext cx="6131935" cy="465769"/>
              </a:xfrm>
              <a:prstGeom prst="rect">
                <a:avLst/>
              </a:prstGeom>
              <a:solidFill>
                <a:srgbClr val="D5DCE7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Differentiate</a:t>
                </a:r>
                <a:r>
                  <a:rPr lang="en-GB" sz="2400" dirty="0"/>
                  <a:t> </a:t>
                </a:r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/>
                  <a:t> + 8  </a:t>
                </a:r>
                <a:r>
                  <a:rPr lang="en-GB" sz="2400" baseline="30000" dirty="0"/>
                  <a:t> </a:t>
                </a:r>
                <a:r>
                  <a:rPr lang="en-GB" sz="24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with respect to </a:t>
                </a:r>
                <a:r>
                  <a:rPr lang="en-GB" sz="2400" i="1" dirty="0">
                    <a:latin typeface="Times New Roman" pitchFamily="18" charset="0"/>
                  </a:rPr>
                  <a:t>x.</a:t>
                </a:r>
                <a:endParaRPr lang="en-US" sz="2400" i="1" dirty="0"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Text Box 4">
                <a:extLst>
                  <a:ext uri="{FF2B5EF4-FFF2-40B4-BE49-F238E27FC236}">
                    <a16:creationId xmlns:a16="http://schemas.microsoft.com/office/drawing/2014/main" id="{A4386F11-9DEF-4B83-9BAC-2EF500CB1E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04767" y="1114554"/>
                <a:ext cx="6131935" cy="465769"/>
              </a:xfrm>
              <a:prstGeom prst="rect">
                <a:avLst/>
              </a:prstGeom>
              <a:blipFill>
                <a:blip r:embed="rId2"/>
                <a:stretch>
                  <a:fillRect l="-1385" t="-7407" b="-24691"/>
                </a:stretch>
              </a:blipFill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 Box 13">
            <a:extLst>
              <a:ext uri="{FF2B5EF4-FFF2-40B4-BE49-F238E27FC236}">
                <a16:creationId xmlns:a16="http://schemas.microsoft.com/office/drawing/2014/main" id="{1D92FD81-9327-42DF-BECB-8B1634E432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513" y="2270280"/>
            <a:ext cx="36038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Rewrite using rational exponents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6884E32-BB80-4B07-BB3C-78EA55966816}"/>
                  </a:ext>
                </a:extLst>
              </p:cNvPr>
              <p:cNvSpPr/>
              <p:nvPr/>
            </p:nvSpPr>
            <p:spPr>
              <a:xfrm>
                <a:off x="4411445" y="2096788"/>
                <a:ext cx="1913281" cy="4657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i="1" dirty="0">
                    <a:latin typeface="Times New Roman" pitchFamily="18" charset="0"/>
                  </a:rPr>
                  <a:t>f</a:t>
                </a:r>
                <a:r>
                  <a:rPr lang="en-GB" sz="2400" dirty="0"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latin typeface="Times New Roman" pitchFamily="18" charset="0"/>
                  </a:rPr>
                  <a:t>x</a:t>
                </a:r>
                <a:r>
                  <a:rPr lang="en-GB" sz="2400" dirty="0">
                    <a:latin typeface="Times New Roman" pitchFamily="18" charset="0"/>
                  </a:rPr>
                  <a:t>)</a:t>
                </a:r>
                <a:r>
                  <a:rPr lang="en-GB" sz="2400" dirty="0"/>
                  <a:t> 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i="1">
                            <a:latin typeface="Cambria Math" panose="02040503050406030204" pitchFamily="18" charset="0"/>
                          </a:rPr>
                          <m:t>5</m:t>
                        </m:r>
                      </m:deg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GB" sz="2400" dirty="0"/>
                  <a:t> + 8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6884E32-BB80-4B07-BB3C-78EA5596681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1445" y="2096788"/>
                <a:ext cx="1913281" cy="465769"/>
              </a:xfrm>
              <a:prstGeom prst="rect">
                <a:avLst/>
              </a:prstGeom>
              <a:blipFill>
                <a:blip r:embed="rId3"/>
                <a:stretch>
                  <a:fillRect l="-5096" t="-9211" r="-7643" b="-302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EBDDA80C-60F2-483A-BA4A-BB1E0EF54525}"/>
              </a:ext>
            </a:extLst>
          </p:cNvPr>
          <p:cNvSpPr/>
          <p:nvPr/>
        </p:nvSpPr>
        <p:spPr>
          <a:xfrm>
            <a:off x="4037422" y="3098011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3CB13FD-04F4-431E-8FC3-E24D1B737205}"/>
                  </a:ext>
                </a:extLst>
              </p:cNvPr>
              <p:cNvSpPr/>
              <p:nvPr/>
            </p:nvSpPr>
            <p:spPr>
              <a:xfrm>
                <a:off x="5040335" y="2971800"/>
                <a:ext cx="1361976" cy="6876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latin typeface="Times New Roman" pitchFamily="18" charset="0"/>
                  </a:rPr>
                  <a:t>3(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 −1</m:t>
                            </m:r>
                          </m:e>
                        </m:box>
                      </m:sup>
                    </m:sSup>
                  </m:oMath>
                </a14:m>
                <a:r>
                  <a:rPr lang="en-GB" sz="2400" dirty="0"/>
                  <a:t>)</a:t>
                </a: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3CB13FD-04F4-431E-8FC3-E24D1B7372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0335" y="2971800"/>
                <a:ext cx="1361976" cy="687689"/>
              </a:xfrm>
              <a:prstGeom prst="rect">
                <a:avLst/>
              </a:prstGeom>
              <a:blipFill>
                <a:blip r:embed="rId4"/>
                <a:stretch>
                  <a:fillRect l="-7175" r="-6726" b="-71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>
            <a:extLst>
              <a:ext uri="{FF2B5EF4-FFF2-40B4-BE49-F238E27FC236}">
                <a16:creationId xmlns:a16="http://schemas.microsoft.com/office/drawing/2014/main" id="{41077E68-00DA-48EF-889B-C71190CC1BD7}"/>
              </a:ext>
            </a:extLst>
          </p:cNvPr>
          <p:cNvSpPr/>
          <p:nvPr/>
        </p:nvSpPr>
        <p:spPr>
          <a:xfrm>
            <a:off x="6391182" y="3108328"/>
            <a:ext cx="7328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0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D5EF51E-9B39-4A91-A0FB-CAEEBF011B4A}"/>
              </a:ext>
            </a:extLst>
          </p:cNvPr>
          <p:cNvSpPr/>
          <p:nvPr/>
        </p:nvSpPr>
        <p:spPr>
          <a:xfrm>
            <a:off x="4210132" y="5060902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8DBEA2E-3C6E-47DD-8E1F-ED996BD3A1C3}"/>
                  </a:ext>
                </a:extLst>
              </p:cNvPr>
              <p:cNvSpPr/>
              <p:nvPr/>
            </p:nvSpPr>
            <p:spPr>
              <a:xfrm>
                <a:off x="5266832" y="4907929"/>
                <a:ext cx="746423" cy="96462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box>
                                <m:box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boxPr>
                                <m:e>
                                  <m:argPr>
                                    <m:argSz m:val="-1"/>
                                  </m:argPr>
                                  <m:f>
                                    <m:fPr>
                                      <m:ctrlP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4</m:t>
                                      </m:r>
                                    </m:num>
                                    <m:den>
                                      <m:r>
                                        <a:rPr lang="en-US" sz="2400" i="1">
                                          <a:latin typeface="Cambria Math" panose="02040503050406030204" pitchFamily="18" charset="0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box>
                            </m:sup>
                          </m:sSup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B8DBEA2E-3C6E-47DD-8E1F-ED996BD3A1C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6832" y="4907929"/>
                <a:ext cx="746423" cy="96462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0EA444D-D277-4E6B-98A1-6FF177682E37}"/>
                  </a:ext>
                </a:extLst>
              </p:cNvPr>
              <p:cNvSpPr/>
              <p:nvPr/>
            </p:nvSpPr>
            <p:spPr>
              <a:xfrm>
                <a:off x="6527936" y="2011995"/>
                <a:ext cx="1312282" cy="59894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:r>
                  <a:rPr lang="en-GB" sz="2400" dirty="0">
                    <a:latin typeface="Times New Roman" pitchFamily="18" charset="0"/>
                  </a:rPr>
                  <a:t>3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 smtClean="0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sz="2400" dirty="0"/>
                  <a:t> + 8</a:t>
                </a:r>
              </a:p>
            </p:txBody>
          </p:sp>
        </mc:Choice>
        <mc:Fallback xmlns=""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50EA444D-D277-4E6B-98A1-6FF177682E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7936" y="2011995"/>
                <a:ext cx="1312282" cy="598947"/>
              </a:xfrm>
              <a:prstGeom prst="rect">
                <a:avLst/>
              </a:prstGeom>
              <a:blipFill>
                <a:blip r:embed="rId6"/>
                <a:stretch>
                  <a:fillRect l="-7442" r="-10698" b="-23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FC3575F-8AE5-4767-B0B9-A64CBEBE1D74}"/>
                  </a:ext>
                </a:extLst>
              </p:cNvPr>
              <p:cNvSpPr/>
              <p:nvPr/>
            </p:nvSpPr>
            <p:spPr>
              <a:xfrm>
                <a:off x="4815337" y="4144395"/>
                <a:ext cx="1105495" cy="6870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den>
                        </m:f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r>
                              <m:rPr>
                                <m:brk m:alnAt="63"/>
                              </m:r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en-GB" sz="24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4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e>
                        </m:box>
                      </m:sup>
                    </m:sSup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0FC3575F-8AE5-4767-B0B9-A64CBEBE1D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15337" y="4144395"/>
                <a:ext cx="1105495" cy="687048"/>
              </a:xfrm>
              <a:prstGeom prst="rect">
                <a:avLst/>
              </a:prstGeom>
              <a:blipFill>
                <a:blip r:embed="rId7"/>
                <a:stretch>
                  <a:fillRect l="-8840" b="-70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5A0E4B3-3887-4C68-AE9B-B030B89B3865}"/>
                  </a:ext>
                </a:extLst>
              </p:cNvPr>
              <p:cNvSpPr/>
              <p:nvPr/>
            </p:nvSpPr>
            <p:spPr>
              <a:xfrm>
                <a:off x="6636197" y="4918920"/>
                <a:ext cx="982961" cy="8552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g>
                            <m:e>
                              <m:sSup>
                                <m:sSupPr>
                                  <m:ctrlPr>
                                    <a:rPr lang="en-US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05A0E4B3-3887-4C68-AE9B-B030B89B386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197" y="4918920"/>
                <a:ext cx="982961" cy="8552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5EC3573C-23B9-490B-A6AF-71B4E63CFCBD}"/>
              </a:ext>
            </a:extLst>
          </p:cNvPr>
          <p:cNvSpPr/>
          <p:nvPr/>
        </p:nvSpPr>
        <p:spPr>
          <a:xfrm>
            <a:off x="6037628" y="5114283"/>
            <a:ext cx="5741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dirty="0">
                <a:latin typeface="Times New Roman" pitchFamily="18" charset="0"/>
              </a:rPr>
              <a:t>or</a:t>
            </a:r>
            <a:r>
              <a:rPr lang="en-GB" sz="2400" dirty="0"/>
              <a:t> </a:t>
            </a: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2908BE70-3C45-4E3A-9FD0-6A582288CF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888" y="3124923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B3A9BECA-1E69-4F17-BC95-E614C7F97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6640" y="5060902"/>
            <a:ext cx="101630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Simplify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FFF8F5D6-6743-4F5D-9C83-FACB262B6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80" y="3778705"/>
            <a:ext cx="487255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Rectangle 17">
            <a:hlinkClick r:id="rId9"/>
            <a:extLst>
              <a:ext uri="{FF2B5EF4-FFF2-40B4-BE49-F238E27FC236}">
                <a16:creationId xmlns:a16="http://schemas.microsoft.com/office/drawing/2014/main" id="{A8A88FBE-0BF3-436A-88DC-19B13541679B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9"/>
            <a:extLst>
              <a:ext uri="{FF2B5EF4-FFF2-40B4-BE49-F238E27FC236}">
                <a16:creationId xmlns:a16="http://schemas.microsoft.com/office/drawing/2014/main" id="{E4A1BDD2-8D86-4782-A7ED-87CA11C236B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id="{83215FE3-B7AE-4DF1-8DE2-EF4012675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39608" y="1208727"/>
            <a:ext cx="6519285" cy="46166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Differentiate</a:t>
            </a:r>
            <a:r>
              <a:rPr lang="en-GB" sz="2400" dirty="0"/>
              <a:t> </a:t>
            </a:r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(</a:t>
            </a:r>
            <a:r>
              <a:rPr lang="en-GB" sz="2400" i="1" dirty="0">
                <a:latin typeface="Times New Roman" pitchFamily="18" charset="0"/>
              </a:rPr>
              <a:t>x </a:t>
            </a:r>
            <a:r>
              <a:rPr lang="en-US" sz="2400" i="1" dirty="0">
                <a:latin typeface="Times New Roman" pitchFamily="18" charset="0"/>
              </a:rPr>
              <a:t>– </a:t>
            </a:r>
            <a:r>
              <a:rPr lang="en-US" sz="2400" dirty="0">
                <a:latin typeface="Times New Roman" pitchFamily="18" charset="0"/>
              </a:rPr>
              <a:t>2)</a:t>
            </a:r>
            <a:r>
              <a:rPr lang="en-GB" sz="2400" dirty="0"/>
              <a:t> 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+</a:t>
            </a:r>
            <a:r>
              <a:rPr lang="en-GB" sz="2400" dirty="0"/>
              <a:t> 4)</a:t>
            </a:r>
            <a:r>
              <a:rPr lang="en-GB" sz="2400" baseline="30000" dirty="0"/>
              <a:t>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with respect to </a:t>
            </a:r>
            <a:r>
              <a:rPr lang="en-GB" sz="2400" i="1" dirty="0">
                <a:latin typeface="Times New Roman" pitchFamily="18" charset="0"/>
              </a:rPr>
              <a:t>x.</a:t>
            </a:r>
            <a:endParaRPr lang="en-US" sz="2400" i="1" dirty="0">
              <a:latin typeface="Times New Roman" pitchFamily="18" charset="0"/>
            </a:endParaRPr>
          </a:p>
        </p:txBody>
      </p:sp>
      <p:sp>
        <p:nvSpPr>
          <p:cNvPr id="3" name="Rectangle 7">
            <a:extLst>
              <a:ext uri="{FF2B5EF4-FFF2-40B4-BE49-F238E27FC236}">
                <a16:creationId xmlns:a16="http://schemas.microsoft.com/office/drawing/2014/main" id="{77415769-1582-4C4D-A192-F600812A848E}"/>
              </a:ext>
            </a:extLst>
          </p:cNvPr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4" name="Text Box 13">
            <a:extLst>
              <a:ext uri="{FF2B5EF4-FFF2-40B4-BE49-F238E27FC236}">
                <a16:creationId xmlns:a16="http://schemas.microsoft.com/office/drawing/2014/main" id="{7D6ED097-A330-485D-B746-2E89CFE712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04" y="3303319"/>
            <a:ext cx="351711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Find the derivative of each term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D34F1E-D584-421E-9A5A-64AE9D334069}"/>
              </a:ext>
            </a:extLst>
          </p:cNvPr>
          <p:cNvSpPr/>
          <p:nvPr/>
        </p:nvSpPr>
        <p:spPr>
          <a:xfrm>
            <a:off x="4243822" y="2231107"/>
            <a:ext cx="22188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 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</a:t>
            </a:r>
            <a:r>
              <a:rPr lang="en-GB" sz="2400" dirty="0"/>
              <a:t> + </a:t>
            </a:r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8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88C5B27-CC9C-4CA3-AC96-DE56996A6FD2}"/>
              </a:ext>
            </a:extLst>
          </p:cNvPr>
          <p:cNvSpPr/>
          <p:nvPr/>
        </p:nvSpPr>
        <p:spPr>
          <a:xfrm>
            <a:off x="4013938" y="3301609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87BF156-16BF-47EC-964A-6FE55E01278E}"/>
              </a:ext>
            </a:extLst>
          </p:cNvPr>
          <p:cNvSpPr/>
          <p:nvPr/>
        </p:nvSpPr>
        <p:spPr>
          <a:xfrm>
            <a:off x="5024566" y="3301609"/>
            <a:ext cx="9412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(2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2-1</a:t>
            </a:r>
            <a:r>
              <a:rPr lang="en-GB" sz="2400" dirty="0"/>
              <a:t>)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C6772EF-55A0-4BE0-955B-3BC5050F994D}"/>
              </a:ext>
            </a:extLst>
          </p:cNvPr>
          <p:cNvSpPr/>
          <p:nvPr/>
        </p:nvSpPr>
        <p:spPr>
          <a:xfrm>
            <a:off x="6070341" y="3306935"/>
            <a:ext cx="11737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</a:t>
            </a:r>
            <a:r>
              <a:rPr lang="en-GB" sz="2400" dirty="0">
                <a:latin typeface="Times New Roman" pitchFamily="18" charset="0"/>
              </a:rPr>
              <a:t>2(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baseline="30000" dirty="0"/>
              <a:t>1-1</a:t>
            </a:r>
            <a:r>
              <a:rPr lang="en-US" sz="2400" dirty="0">
                <a:latin typeface="Times New Roman" pitchFamily="18" charset="0"/>
              </a:rPr>
              <a:t>)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02B6FA-2B8A-4F0F-B35A-E1E6B86060C5}"/>
              </a:ext>
            </a:extLst>
          </p:cNvPr>
          <p:cNvSpPr/>
          <p:nvPr/>
        </p:nvSpPr>
        <p:spPr>
          <a:xfrm>
            <a:off x="7253020" y="3301609"/>
            <a:ext cx="6783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aseline="30000" dirty="0"/>
              <a:t> </a:t>
            </a:r>
            <a:r>
              <a:rPr lang="en-US" sz="2400" i="1" dirty="0">
                <a:latin typeface="Times New Roman" pitchFamily="18" charset="0"/>
              </a:rPr>
              <a:t>–</a:t>
            </a:r>
            <a:r>
              <a:rPr lang="en-GB" sz="2400" dirty="0"/>
              <a:t> 0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2579439-3AA6-4E47-A1A0-0D7563B30916}"/>
              </a:ext>
            </a:extLst>
          </p:cNvPr>
          <p:cNvSpPr/>
          <p:nvPr/>
        </p:nvSpPr>
        <p:spPr>
          <a:xfrm>
            <a:off x="4060010" y="4372111"/>
            <a:ext cx="10919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latin typeface="Times New Roman" pitchFamily="18" charset="0"/>
              </a:rPr>
              <a:t>f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cs typeface="Arial" panose="020B0604020202020204" pitchFamily="34" charset="0"/>
              </a:rPr>
              <a:t> </a:t>
            </a:r>
            <a:r>
              <a:rPr lang="en-GB" sz="2400" dirty="0">
                <a:latin typeface="Times New Roman" pitchFamily="18" charset="0"/>
              </a:rPr>
              <a:t>(</a:t>
            </a:r>
            <a:r>
              <a:rPr lang="en-GB" sz="2400" i="1" dirty="0">
                <a:latin typeface="Times New Roman" pitchFamily="18" charset="0"/>
              </a:rPr>
              <a:t>x</a:t>
            </a:r>
            <a:r>
              <a:rPr lang="en-GB" sz="2400" dirty="0">
                <a:latin typeface="Times New Roman" pitchFamily="18" charset="0"/>
              </a:rPr>
              <a:t>)</a:t>
            </a:r>
            <a:r>
              <a:rPr lang="en-GB" sz="2400" dirty="0"/>
              <a:t> =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CEC4072-D564-4ECC-96E6-84CB91B4CE5F}"/>
              </a:ext>
            </a:extLst>
          </p:cNvPr>
          <p:cNvSpPr/>
          <p:nvPr/>
        </p:nvSpPr>
        <p:spPr>
          <a:xfrm>
            <a:off x="5070638" y="4372111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latin typeface="Times New Roman" pitchFamily="18" charset="0"/>
              </a:rPr>
              <a:t>2</a:t>
            </a:r>
            <a:r>
              <a:rPr lang="en-GB" sz="2400" i="1" dirty="0">
                <a:latin typeface="Times New Roman" pitchFamily="18" charset="0"/>
              </a:rPr>
              <a:t>x</a:t>
            </a:r>
            <a:endParaRPr lang="en-GB" sz="2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2EE222-9203-4820-AF8F-C621D2E01BD6}"/>
              </a:ext>
            </a:extLst>
          </p:cNvPr>
          <p:cNvSpPr/>
          <p:nvPr/>
        </p:nvSpPr>
        <p:spPr>
          <a:xfrm>
            <a:off x="5444822" y="4379141"/>
            <a:ext cx="5629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/>
              <a:t>+ 2</a:t>
            </a: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89A0BFA3-E47F-4C5B-B665-9401CBB7B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851" y="4207331"/>
            <a:ext cx="37421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 the derivative of the constant term is 0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EA686E04-F2CF-40F5-BBDA-EC6C323B4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890" y="2261046"/>
            <a:ext cx="22873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Expand the brackets</a:t>
            </a:r>
            <a:endParaRPr lang="en-US" sz="2000" dirty="0">
              <a:solidFill>
                <a:srgbClr val="FF66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2E2C004F-C9F5-49B9-B292-A68765DB26E1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E8A409A4-F6DD-4DD2-B4C1-AFA397C0691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551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79512" y="112474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To find the derivative of a product of functions you use the product rule. 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product rule</a:t>
            </a:r>
            <a:endParaRPr lang="en-GB" sz="2800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179512" y="220486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The derivative of a product of functions is not equal the product of the derivatives of the functions.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7541" y="3301084"/>
            <a:ext cx="213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For example: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5774453" y="403089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45680" y="399353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839841" y="399535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5508104" y="4569849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3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2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41536" y="4675618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1751109" y="466000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5526138" y="5146417"/>
            <a:ext cx="2522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5604378" y="5871118"/>
            <a:ext cx="2096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3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2 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dirty="0">
                <a:solidFill>
                  <a:srgbClr val="010066"/>
                </a:solidFill>
              </a:rPr>
              <a:t>2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3650725" y="3993536"/>
            <a:ext cx="2123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DFB5A139-803D-4C7F-8461-8DA01C8B5E0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66316BD3-3735-43EB-8A0F-E268157D5B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CCB82B7-2835-73DD-8855-ADBB31C22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4220" y="5608082"/>
            <a:ext cx="16282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F8FAB948-05B5-2E61-6806-CC87B8C822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3226" y="5634335"/>
            <a:ext cx="850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= 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4307C621-4043-C8B5-2A54-A9957FDD4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4203" y="5634334"/>
            <a:ext cx="6705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01305464-0452-1CA3-C855-5979EC2D66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1109" y="6101951"/>
            <a:ext cx="850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= 2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1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7" grpId="0"/>
      <p:bldP spid="16" grpId="0"/>
      <p:bldP spid="2" grpId="0"/>
      <p:bldP spid="3" grpId="0"/>
      <p:bldP spid="12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7150A7F-D6BB-4991-9008-66327DE8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" y="76470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To find the derivative of a product of functions you have to use the product rule.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4680DA-B264-42CD-9563-586E7110D2EF}"/>
              </a:ext>
            </a:extLst>
          </p:cNvPr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product rule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F75D7B8-CDDA-4058-99AC-6D29B833A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710" y="2497169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>
              <a:defRPr>
                <a:solidFill>
                  <a:srgbClr val="010066"/>
                </a:solidFill>
                <a:latin typeface="+mn-lt"/>
              </a:defRPr>
            </a:lvl1pPr>
          </a:lstStyle>
          <a:p>
            <a:r>
              <a:rPr lang="en-GB" dirty="0"/>
              <a:t>Let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2D3ADE4-E0AA-4604-962A-A9FAC60ED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" y="2015600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Given that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8EE4A66D-254D-4E42-B0F8-A18F2561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" y="1563366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You can derive the product rule from first principles. 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A8B4AA3-561E-4E0B-8E69-43E16B776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9822" y="2497170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CFBFC6CC-481F-4D22-A089-96DA4476E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613" y="2015600"/>
            <a:ext cx="759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59B1AD35-E99A-4519-BF7A-AAB774FF9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3223" y="2015600"/>
            <a:ext cx="759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0CC23BA7-6B2D-48C1-9118-A32487121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226" y="2035504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and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E6936AAA-2C8C-41D4-9CBB-F6F87980E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799" y="2015599"/>
            <a:ext cx="4352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Are differentiable functions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A4F392-E575-43E8-84D4-D17FCEFA9742}"/>
                  </a:ext>
                </a:extLst>
              </p:cNvPr>
              <p:cNvSpPr txBox="1"/>
              <p:nvPr/>
            </p:nvSpPr>
            <p:spPr>
              <a:xfrm>
                <a:off x="2230452" y="3104963"/>
                <a:ext cx="331834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A4F392-E575-43E8-84D4-D17FCEFA9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452" y="3104963"/>
                <a:ext cx="3318344" cy="5972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4D0FB8-9268-4CFC-BFCE-EF3C7E306579}"/>
                  </a:ext>
                </a:extLst>
              </p:cNvPr>
              <p:cNvSpPr txBox="1"/>
              <p:nvPr/>
            </p:nvSpPr>
            <p:spPr>
              <a:xfrm>
                <a:off x="1674251" y="3196985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4D0FB8-9268-4CFC-BFCE-EF3C7E306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251" y="3196985"/>
                <a:ext cx="887359" cy="481094"/>
              </a:xfrm>
              <a:prstGeom prst="rect">
                <a:avLst/>
              </a:prstGeom>
              <a:blipFill>
                <a:blip r:embed="rId3"/>
                <a:stretch>
                  <a:fillRect l="-482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83B449CF-EDC1-4875-8856-A62A63A4AFC3}"/>
              </a:ext>
            </a:extLst>
          </p:cNvPr>
          <p:cNvSpPr/>
          <p:nvPr/>
        </p:nvSpPr>
        <p:spPr>
          <a:xfrm>
            <a:off x="712279" y="3181589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33F8F93-6D5A-4859-BE42-309045EFFB1B}"/>
                  </a:ext>
                </a:extLst>
              </p:cNvPr>
              <p:cNvSpPr txBox="1"/>
              <p:nvPr/>
            </p:nvSpPr>
            <p:spPr>
              <a:xfrm>
                <a:off x="1170926" y="4413959"/>
                <a:ext cx="6889450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)−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33F8F93-6D5A-4859-BE42-309045EFF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926" y="4413959"/>
                <a:ext cx="6889450" cy="5972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B4FD87-6895-40B8-96ED-A647EBB615C7}"/>
                  </a:ext>
                </a:extLst>
              </p:cNvPr>
              <p:cNvSpPr txBox="1"/>
              <p:nvPr/>
            </p:nvSpPr>
            <p:spPr>
              <a:xfrm>
                <a:off x="544336" y="4490380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B4FD87-6895-40B8-96ED-A647EBB61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36" y="4490380"/>
                <a:ext cx="887359" cy="481094"/>
              </a:xfrm>
              <a:prstGeom prst="rect">
                <a:avLst/>
              </a:prstGeom>
              <a:blipFill>
                <a:blip r:embed="rId5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59E4515-B7AA-40D9-8277-A0DB323A1324}"/>
                  </a:ext>
                </a:extLst>
              </p:cNvPr>
              <p:cNvSpPr txBox="1"/>
              <p:nvPr/>
            </p:nvSpPr>
            <p:spPr>
              <a:xfrm>
                <a:off x="1056349" y="5799120"/>
                <a:ext cx="3874074" cy="798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59E4515-B7AA-40D9-8277-A0DB323A1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49" y="5799120"/>
                <a:ext cx="3874074" cy="7982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37BE3BE-AF43-41C0-B7E6-303B03A73B67}"/>
                  </a:ext>
                </a:extLst>
              </p:cNvPr>
              <p:cNvSpPr txBox="1"/>
              <p:nvPr/>
            </p:nvSpPr>
            <p:spPr>
              <a:xfrm>
                <a:off x="544335" y="5891687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37BE3BE-AF43-41C0-B7E6-303B03A73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35" y="5891687"/>
                <a:ext cx="887359" cy="481094"/>
              </a:xfrm>
              <a:prstGeom prst="rect">
                <a:avLst/>
              </a:prstGeom>
              <a:blipFill>
                <a:blip r:embed="rId7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96C93FB-F9A7-4CF5-BF4C-91A2736A96F9}"/>
                  </a:ext>
                </a:extLst>
              </p:cNvPr>
              <p:cNvSpPr txBox="1"/>
              <p:nvPr/>
            </p:nvSpPr>
            <p:spPr>
              <a:xfrm>
                <a:off x="4874393" y="5821036"/>
                <a:ext cx="3198504" cy="684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"/>
                          <m:endChr m:val="]"/>
                          <m:ctrlP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96C93FB-F9A7-4CF5-BF4C-91A2736A96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393" y="5821036"/>
                <a:ext cx="3198504" cy="684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3">
            <a:extLst>
              <a:ext uri="{FF2B5EF4-FFF2-40B4-BE49-F238E27FC236}">
                <a16:creationId xmlns:a16="http://schemas.microsoft.com/office/drawing/2014/main" id="{C58C1FFE-EAA1-4292-9255-4D5D1E6B0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579" y="2519086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Then: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 Box 7">
                <a:extLst>
                  <a:ext uri="{FF2B5EF4-FFF2-40B4-BE49-F238E27FC236}">
                    <a16:creationId xmlns:a16="http://schemas.microsoft.com/office/drawing/2014/main" id="{DED067F4-7D73-40E6-AD12-62B8C91751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581" y="3896256"/>
                <a:ext cx="560428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000" dirty="0">
                    <a:solidFill>
                      <a:srgbClr val="FF6600"/>
                    </a:solidFill>
                    <a:latin typeface="+mn-lt"/>
                  </a:rPr>
                  <a:t>Subtracting and adding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𝑢</m:t>
                    </m:r>
                    <m:d>
                      <m:dPr>
                        <m:ctrlP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2000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𝑣</m:t>
                    </m:r>
                    <m:d>
                      <m:dPr>
                        <m:ctrlP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200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1" name="Text Box 7">
                <a:extLst>
                  <a:ext uri="{FF2B5EF4-FFF2-40B4-BE49-F238E27FC236}">
                    <a16:creationId xmlns:a16="http://schemas.microsoft.com/office/drawing/2014/main" id="{DED067F4-7D73-40E6-AD12-62B8C9175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581" y="3896256"/>
                <a:ext cx="5604281" cy="400110"/>
              </a:xfrm>
              <a:prstGeom prst="rect">
                <a:avLst/>
              </a:prstGeom>
              <a:blipFill>
                <a:blip r:embed="rId9"/>
                <a:stretch>
                  <a:fillRect l="-1197" t="-7576" b="-2575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">
            <a:extLst>
              <a:ext uri="{FF2B5EF4-FFF2-40B4-BE49-F238E27FC236}">
                <a16:creationId xmlns:a16="http://schemas.microsoft.com/office/drawing/2014/main" id="{D822126D-3736-4F1E-BBAB-1B5904114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592" y="5163823"/>
            <a:ext cx="37145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Separating into two fractions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85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4">
            <a:extLst>
              <a:ext uri="{FF2B5EF4-FFF2-40B4-BE49-F238E27FC236}">
                <a16:creationId xmlns:a16="http://schemas.microsoft.com/office/drawing/2014/main" id="{EEBC0405-C5EB-44FF-805C-E8C702B11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57" y="5500628"/>
            <a:ext cx="3841426" cy="8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product rule</a:t>
            </a:r>
            <a:endParaRPr lang="en-GB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1685184" y="2116624"/>
                <a:ext cx="2963247" cy="798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184" y="2116624"/>
                <a:ext cx="2963247" cy="7982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73170" y="2209191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70" y="2209191"/>
                <a:ext cx="887359" cy="481094"/>
              </a:xfrm>
              <a:prstGeom prst="rect">
                <a:avLst/>
              </a:prstGeom>
              <a:blipFill>
                <a:blip r:embed="rId3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4637724" y="2166101"/>
                <a:ext cx="2738698" cy="684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"/>
                          <m:endChr m:val="]"/>
                          <m:ctrlP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724" y="2166101"/>
                <a:ext cx="2738698" cy="684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1702086" y="3588523"/>
                <a:ext cx="10412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086" y="3588523"/>
                <a:ext cx="1041246" cy="307777"/>
              </a:xfrm>
              <a:prstGeom prst="rect">
                <a:avLst/>
              </a:prstGeom>
              <a:blipFill>
                <a:blip r:embed="rId5"/>
                <a:stretch>
                  <a:fillRect l="-1754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70313" y="3501865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313" y="3501865"/>
                <a:ext cx="887359" cy="481094"/>
              </a:xfrm>
              <a:prstGeom prst="rect">
                <a:avLst/>
              </a:prstGeom>
              <a:blipFill>
                <a:blip r:embed="rId6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5969703" y="3564916"/>
                <a:ext cx="5824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703" y="3564916"/>
                <a:ext cx="582467" cy="307777"/>
              </a:xfrm>
              <a:prstGeom prst="rect">
                <a:avLst/>
              </a:prstGeom>
              <a:blipFill>
                <a:blip r:embed="rId7"/>
                <a:stretch>
                  <a:fillRect l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91451" y="3519448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451" y="3519448"/>
                <a:ext cx="887359" cy="481094"/>
              </a:xfrm>
              <a:prstGeom prst="rect">
                <a:avLst/>
              </a:prstGeom>
              <a:blipFill>
                <a:blip r:embed="rId8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743332" y="3501865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332" y="3501865"/>
                <a:ext cx="887359" cy="481094"/>
              </a:xfrm>
              <a:prstGeom prst="rect">
                <a:avLst/>
              </a:prstGeom>
              <a:blipFill>
                <a:blip r:embed="rId9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548171" y="3521380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171" y="3521380"/>
                <a:ext cx="887359" cy="481094"/>
              </a:xfrm>
              <a:prstGeom prst="rect">
                <a:avLst/>
              </a:prstGeom>
              <a:blipFill>
                <a:blip r:embed="rId10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>
                <a:off x="3275105" y="3465948"/>
                <a:ext cx="1843133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105" y="3465948"/>
                <a:ext cx="1843133" cy="59727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7051490" y="3463287"/>
                <a:ext cx="1858522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𝑢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490" y="3463287"/>
                <a:ext cx="1858522" cy="59727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5118238" y="3511578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3430538" y="435731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3934649" y="4357311"/>
            <a:ext cx="8726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i="1" dirty="0">
                <a:solidFill>
                  <a:srgbClr val="010066"/>
                </a:solidFill>
              </a:rPr>
              <a:t>'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666079" y="435731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4976989" y="4336597"/>
            <a:ext cx="789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5602925" y="4336597"/>
            <a:ext cx="10270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i="1" dirty="0">
                <a:solidFill>
                  <a:srgbClr val="010066"/>
                </a:solidFill>
              </a:rPr>
              <a:t>'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66868" y="4338392"/>
            <a:ext cx="103483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f’ 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2645454" y="4963627"/>
            <a:ext cx="39845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Which is the product rule. 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93114" y="1581481"/>
            <a:ext cx="19799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Factorising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1653497" y="908720"/>
                <a:ext cx="3870290" cy="798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497" y="908720"/>
                <a:ext cx="3870290" cy="7982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41483" y="1001287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83" y="1001287"/>
                <a:ext cx="887359" cy="481094"/>
              </a:xfrm>
              <a:prstGeom prst="rect">
                <a:avLst/>
              </a:prstGeom>
              <a:blipFill rotWithShape="0">
                <a:blip r:embed="rId14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5471541" y="930636"/>
                <a:ext cx="3198504" cy="684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"/>
                          <m:endChr m:val="]"/>
                          <m:ctrlP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𝑢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541" y="930636"/>
                <a:ext cx="3198504" cy="6849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16444" y="2970740"/>
            <a:ext cx="62557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Applying properties of limits in all the functions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104481" y="4037486"/>
            <a:ext cx="22243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Simplifying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6EAF2DA-00DE-43F4-B84B-62DC7F97AE24}"/>
                  </a:ext>
                </a:extLst>
              </p:cNvPr>
              <p:cNvSpPr txBox="1"/>
              <p:nvPr/>
            </p:nvSpPr>
            <p:spPr>
              <a:xfrm>
                <a:off x="2816865" y="5485746"/>
                <a:ext cx="4234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GB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u</a:t>
                </a:r>
                <a:r>
                  <a:rPr lang="en-GB" dirty="0">
                    <a:solidFill>
                      <a:srgbClr val="FF6600"/>
                    </a:solidFill>
                  </a:rPr>
                  <a:t>(</a:t>
                </a:r>
                <a:r>
                  <a:rPr lang="en-GB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FF6600"/>
                    </a:solidFill>
                  </a:rPr>
                  <a:t>)</a:t>
                </a:r>
                <a:r>
                  <a:rPr lang="en-US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v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 </m:t>
                    </m:r>
                  </m:oMath>
                </a14:m>
                <a:r>
                  <a:rPr lang="en-US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US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) + </a:t>
                </a:r>
                <a:r>
                  <a:rPr lang="en-GB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v</a:t>
                </a:r>
                <a:r>
                  <a:rPr lang="en-GB" dirty="0">
                    <a:solidFill>
                      <a:srgbClr val="FF6600"/>
                    </a:solidFill>
                  </a:rPr>
                  <a:t>(</a:t>
                </a:r>
                <a:r>
                  <a:rPr lang="en-GB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FF6600"/>
                    </a:solidFill>
                  </a:rPr>
                  <a:t>)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en-GB" sz="24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6EAF2DA-00DE-43F4-B84B-62DC7F97A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865" y="5485746"/>
                <a:ext cx="4234625" cy="830997"/>
              </a:xfrm>
              <a:prstGeom prst="rect">
                <a:avLst/>
              </a:prstGeom>
              <a:blipFill>
                <a:blip r:embed="rId16"/>
                <a:stretch>
                  <a:fillRect l="-2158" t="-6618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92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6" grpId="0"/>
      <p:bldP spid="47" grpId="0"/>
      <p:bldP spid="4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27136" y="797851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If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product rule</a:t>
            </a:r>
            <a:endParaRPr lang="en-GB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07603" y="1233159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Where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335248" y="797852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97759" y="123316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597369" y="123316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827600" y="1252022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315945" y="1233159"/>
            <a:ext cx="4352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Are differentiable functions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1524786" y="1777014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Then: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4085168" y="1732606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4714830" y="174743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5461958" y="1722177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5772868" y="1711891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6394506" y="171189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3021498" y="1713686"/>
            <a:ext cx="10038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 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431576" y="2450343"/>
            <a:ext cx="49111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Another way of writing this is:</a:t>
            </a: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2082673" y="3097526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3090785" y="3097527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 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907649" y="3559191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2061427" y="355919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3152620" y="355484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2436981" y="3569605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491880" y="3569605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are functions of 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 and differentiable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1524786" y="4271498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925191" y="4184639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5191" y="4184639"/>
                <a:ext cx="931024" cy="7936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3683798" y="4181753"/>
                <a:ext cx="1148391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𝑢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𝑑𝑣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3798" y="4181753"/>
                <a:ext cx="1148391" cy="79361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616346" y="4180291"/>
                <a:ext cx="850746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𝑣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𝑑𝑢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346" y="4180291"/>
                <a:ext cx="850746" cy="7936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hlinkClick r:id="rId5"/>
            <a:extLst>
              <a:ext uri="{FF2B5EF4-FFF2-40B4-BE49-F238E27FC236}">
                <a16:creationId xmlns:a16="http://schemas.microsoft.com/office/drawing/2014/main" id="{74D9EDCA-AF96-4351-A4BE-A6F72977780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5"/>
            <a:extLst>
              <a:ext uri="{FF2B5EF4-FFF2-40B4-BE49-F238E27FC236}">
                <a16:creationId xmlns:a16="http://schemas.microsoft.com/office/drawing/2014/main" id="{CAF41A9B-A811-415B-AA5B-A523910F029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5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2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7" grpId="0"/>
      <p:bldP spid="5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3054</TotalTime>
  <Words>1248</Words>
  <Application>Microsoft Office PowerPoint</Application>
  <PresentationFormat>On-screen Show (4:3)</PresentationFormat>
  <Paragraphs>278</Paragraphs>
  <Slides>14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Comic Sans MS</vt:lpstr>
      <vt:lpstr>Times New Roman</vt:lpstr>
      <vt:lpstr>Wingdings</vt:lpstr>
      <vt:lpstr>Wingdings 2</vt:lpstr>
      <vt:lpstr>Theme1</vt:lpstr>
      <vt:lpstr>Differentiation,  The product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product rule</vt:lpstr>
      <vt:lpstr>The product rule</vt:lpstr>
      <vt:lpstr>The product rule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Differentiation,  The product rule</dc:title>
  <dc:creator>Mathssupport</dc:creator>
  <cp:lastModifiedBy>Orlando Hurtado</cp:lastModifiedBy>
  <cp:revision>48</cp:revision>
  <dcterms:created xsi:type="dcterms:W3CDTF">2012-12-01T13:37:37Z</dcterms:created>
  <dcterms:modified xsi:type="dcterms:W3CDTF">2023-12-22T15:04:41Z</dcterms:modified>
</cp:coreProperties>
</file>