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3" r:id="rId1"/>
  </p:sldMasterIdLst>
  <p:notesMasterIdLst>
    <p:notesMasterId r:id="rId22"/>
  </p:notesMasterIdLst>
  <p:sldIdLst>
    <p:sldId id="256" r:id="rId2"/>
    <p:sldId id="257" r:id="rId3"/>
    <p:sldId id="263" r:id="rId4"/>
    <p:sldId id="264" r:id="rId5"/>
    <p:sldId id="265" r:id="rId6"/>
    <p:sldId id="266" r:id="rId7"/>
    <p:sldId id="272" r:id="rId8"/>
    <p:sldId id="274" r:id="rId9"/>
    <p:sldId id="275" r:id="rId10"/>
    <p:sldId id="276" r:id="rId11"/>
    <p:sldId id="277" r:id="rId12"/>
    <p:sldId id="270" r:id="rId13"/>
    <p:sldId id="302" r:id="rId14"/>
    <p:sldId id="303" r:id="rId15"/>
    <p:sldId id="283" r:id="rId16"/>
    <p:sldId id="304" r:id="rId17"/>
    <p:sldId id="286" r:id="rId18"/>
    <p:sldId id="305" r:id="rId19"/>
    <p:sldId id="306" r:id="rId20"/>
    <p:sldId id="298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00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3" d="100"/>
          <a:sy n="53" d="100"/>
        </p:scale>
        <p:origin x="90" y="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3D093B-78E5-4B89-8AE2-898DC03B5171}" type="datetimeFigureOut">
              <a:rPr lang="en-GB" smtClean="0"/>
              <a:pPr/>
              <a:t>22/12/2023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46A73-F536-4642-8A74-B80351E027F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552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566805-180B-48BC-B427-0198356F8B65}" type="slidenum">
              <a:rPr lang="en-GB"/>
              <a:pPr/>
              <a:t>2</a:t>
            </a:fld>
            <a:endParaRPr lang="en-GB"/>
          </a:p>
        </p:txBody>
      </p:sp>
      <p:sp>
        <p:nvSpPr>
          <p:cNvPr id="47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931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566805-180B-48BC-B427-0198356F8B65}" type="slidenum">
              <a:rPr lang="en-GB"/>
              <a:pPr/>
              <a:t>11</a:t>
            </a:fld>
            <a:endParaRPr lang="en-GB"/>
          </a:p>
        </p:txBody>
      </p:sp>
      <p:sp>
        <p:nvSpPr>
          <p:cNvPr id="47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3000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566805-180B-48BC-B427-0198356F8B65}" type="slidenum">
              <a:rPr lang="en-GB"/>
              <a:pPr/>
              <a:t>12</a:t>
            </a:fld>
            <a:endParaRPr lang="en-GB"/>
          </a:p>
        </p:txBody>
      </p:sp>
      <p:sp>
        <p:nvSpPr>
          <p:cNvPr id="47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064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AF99FC-7D95-46BB-AA1B-BFEC85E11315}" type="slidenum">
              <a:rPr lang="en-GB" altLang="en-US"/>
              <a:pPr/>
              <a:t>13</a:t>
            </a:fld>
            <a:endParaRPr lang="en-GB" altLang="en-US"/>
          </a:p>
        </p:txBody>
      </p:sp>
      <p:sp>
        <p:nvSpPr>
          <p:cNvPr id="486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10709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AF99FC-7D95-46BB-AA1B-BFEC85E11315}" type="slidenum">
              <a:rPr lang="en-GB" altLang="en-US"/>
              <a:pPr/>
              <a:t>15</a:t>
            </a:fld>
            <a:endParaRPr lang="en-GB" altLang="en-US"/>
          </a:p>
        </p:txBody>
      </p:sp>
      <p:sp>
        <p:nvSpPr>
          <p:cNvPr id="486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98288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3B0CDF-7D44-4D85-9E82-2785C9330CC3}" type="slidenum">
              <a:rPr lang="en-GB" altLang="en-US"/>
              <a:pPr/>
              <a:t>16</a:t>
            </a:fld>
            <a:endParaRPr lang="en-GB" altLang="en-US"/>
          </a:p>
        </p:txBody>
      </p:sp>
      <p:sp>
        <p:nvSpPr>
          <p:cNvPr id="476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83623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3B0CDF-7D44-4D85-9E82-2785C9330CC3}" type="slidenum">
              <a:rPr lang="en-GB" altLang="en-US"/>
              <a:pPr/>
              <a:t>17</a:t>
            </a:fld>
            <a:endParaRPr lang="en-GB" altLang="en-US"/>
          </a:p>
        </p:txBody>
      </p:sp>
      <p:sp>
        <p:nvSpPr>
          <p:cNvPr id="476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36459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3B0CDF-7D44-4D85-9E82-2785C9330CC3}" type="slidenum">
              <a:rPr lang="en-GB" altLang="en-US"/>
              <a:pPr/>
              <a:t>18</a:t>
            </a:fld>
            <a:endParaRPr lang="en-GB" altLang="en-US"/>
          </a:p>
        </p:txBody>
      </p:sp>
      <p:sp>
        <p:nvSpPr>
          <p:cNvPr id="476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03587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3B0CDF-7D44-4D85-9E82-2785C9330CC3}" type="slidenum">
              <a:rPr lang="en-GB" altLang="en-US"/>
              <a:pPr/>
              <a:t>19</a:t>
            </a:fld>
            <a:endParaRPr lang="en-GB" altLang="en-US"/>
          </a:p>
        </p:txBody>
      </p:sp>
      <p:sp>
        <p:nvSpPr>
          <p:cNvPr id="476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2157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566805-180B-48BC-B427-0198356F8B65}" type="slidenum">
              <a:rPr lang="en-GB"/>
              <a:pPr/>
              <a:t>3</a:t>
            </a:fld>
            <a:endParaRPr lang="en-GB"/>
          </a:p>
        </p:txBody>
      </p:sp>
      <p:sp>
        <p:nvSpPr>
          <p:cNvPr id="47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078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566805-180B-48BC-B427-0198356F8B65}" type="slidenum">
              <a:rPr lang="en-GB"/>
              <a:pPr/>
              <a:t>4</a:t>
            </a:fld>
            <a:endParaRPr lang="en-GB"/>
          </a:p>
        </p:txBody>
      </p:sp>
      <p:sp>
        <p:nvSpPr>
          <p:cNvPr id="47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182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566805-180B-48BC-B427-0198356F8B65}" type="slidenum">
              <a:rPr lang="en-GB"/>
              <a:pPr/>
              <a:t>5</a:t>
            </a:fld>
            <a:endParaRPr lang="en-GB"/>
          </a:p>
        </p:txBody>
      </p:sp>
      <p:sp>
        <p:nvSpPr>
          <p:cNvPr id="47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47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566805-180B-48BC-B427-0198356F8B65}" type="slidenum">
              <a:rPr lang="en-GB"/>
              <a:pPr/>
              <a:t>6</a:t>
            </a:fld>
            <a:endParaRPr lang="en-GB"/>
          </a:p>
        </p:txBody>
      </p:sp>
      <p:sp>
        <p:nvSpPr>
          <p:cNvPr id="47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258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566805-180B-48BC-B427-0198356F8B65}" type="slidenum">
              <a:rPr lang="en-GB"/>
              <a:pPr/>
              <a:t>7</a:t>
            </a:fld>
            <a:endParaRPr lang="en-GB"/>
          </a:p>
        </p:txBody>
      </p:sp>
      <p:sp>
        <p:nvSpPr>
          <p:cNvPr id="47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122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566805-180B-48BC-B427-0198356F8B65}" type="slidenum">
              <a:rPr lang="en-GB"/>
              <a:pPr/>
              <a:t>8</a:t>
            </a:fld>
            <a:endParaRPr lang="en-GB"/>
          </a:p>
        </p:txBody>
      </p:sp>
      <p:sp>
        <p:nvSpPr>
          <p:cNvPr id="47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096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566805-180B-48BC-B427-0198356F8B65}" type="slidenum">
              <a:rPr lang="en-GB"/>
              <a:pPr/>
              <a:t>9</a:t>
            </a:fld>
            <a:endParaRPr lang="en-GB"/>
          </a:p>
        </p:txBody>
      </p:sp>
      <p:sp>
        <p:nvSpPr>
          <p:cNvPr id="47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4181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566805-180B-48BC-B427-0198356F8B65}" type="slidenum">
              <a:rPr lang="en-GB"/>
              <a:pPr/>
              <a:t>10</a:t>
            </a:fld>
            <a:endParaRPr lang="en-GB"/>
          </a:p>
        </p:txBody>
      </p:sp>
      <p:sp>
        <p:nvSpPr>
          <p:cNvPr id="47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728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2031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l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210300" y="243379"/>
            <a:ext cx="2476500" cy="476250"/>
          </a:xfrm>
        </p:spPr>
        <p:txBody>
          <a:bodyPr/>
          <a:lstStyle>
            <a:lvl1pPr>
              <a:defRPr sz="2000"/>
            </a:lvl1pPr>
          </a:lstStyle>
          <a:p>
            <a:fld id="{98624D31-43A5-475A-80CF-332C9F6DCF35}" type="datetimeFigureOut">
              <a:rPr lang="en-US" smtClean="0"/>
              <a:pPr/>
              <a:t>12/22/2023</a:t>
            </a:fld>
            <a:endParaRPr lang="en-US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6 Rectángulo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pic>
        <p:nvPicPr>
          <p:cNvPr id="15" name="Picture 14" descr="A close up of a cage&#10;&#10;Description automatically generated">
            <a:extLst>
              <a:ext uri="{FF2B5EF4-FFF2-40B4-BE49-F238E27FC236}">
                <a16:creationId xmlns:a16="http://schemas.microsoft.com/office/drawing/2014/main" id="{8DB13122-E156-4F56-B01E-886703548E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954" y="6117152"/>
            <a:ext cx="1003623" cy="64480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81E29B0-30D1-4948-A8C7-EDC20D5B8B65}"/>
              </a:ext>
            </a:extLst>
          </p:cNvPr>
          <p:cNvSpPr/>
          <p:nvPr/>
        </p:nvSpPr>
        <p:spPr>
          <a:xfrm>
            <a:off x="762000" y="6475511"/>
            <a:ext cx="2973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www.mathssupport.org</a:t>
            </a:r>
          </a:p>
        </p:txBody>
      </p:sp>
    </p:spTree>
    <p:extLst>
      <p:ext uri="{BB962C8B-B14F-4D97-AF65-F5344CB8AC3E}">
        <p14:creationId xmlns:p14="http://schemas.microsoft.com/office/powerpoint/2010/main" val="4796731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pPr/>
              <a:t>12/22/2023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8046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pPr/>
              <a:t>12/22/2023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74924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pPr/>
              <a:t>12/22/2023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5AE6F4-D447-4198-AB9D-8450669138EB}"/>
              </a:ext>
            </a:extLst>
          </p:cNvPr>
          <p:cNvSpPr/>
          <p:nvPr/>
        </p:nvSpPr>
        <p:spPr>
          <a:xfrm>
            <a:off x="762000" y="6475511"/>
            <a:ext cx="2973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www.mathssupport.org</a:t>
            </a:r>
          </a:p>
        </p:txBody>
      </p:sp>
    </p:spTree>
    <p:extLst>
      <p:ext uri="{BB962C8B-B14F-4D97-AF65-F5344CB8AC3E}">
        <p14:creationId xmlns:p14="http://schemas.microsoft.com/office/powerpoint/2010/main" val="165727362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2238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5465332" y="6201849"/>
            <a:ext cx="2476500" cy="476250"/>
          </a:xfrm>
        </p:spPr>
        <p:txBody>
          <a:bodyPr/>
          <a:lstStyle/>
          <a:p>
            <a:fld id="{98624D31-43A5-475A-80CF-332C9F6DCF35}" type="datetimeFigureOut">
              <a:rPr lang="en-US" smtClean="0"/>
              <a:pPr/>
              <a:t>12/22/2023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6 Rectángulo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A close up of a cage&#10;&#10;Description automatically generated">
            <a:extLst>
              <a:ext uri="{FF2B5EF4-FFF2-40B4-BE49-F238E27FC236}">
                <a16:creationId xmlns:a16="http://schemas.microsoft.com/office/drawing/2014/main" id="{AD73ABF7-01E0-40C9-AF32-E6F0065277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954" y="6117152"/>
            <a:ext cx="1003623" cy="64480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119D081-AE8D-41C7-90E9-AD0A0DFB1489}"/>
              </a:ext>
            </a:extLst>
          </p:cNvPr>
          <p:cNvSpPr/>
          <p:nvPr/>
        </p:nvSpPr>
        <p:spPr>
          <a:xfrm>
            <a:off x="762000" y="6475511"/>
            <a:ext cx="2973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www.mathssupport.org</a:t>
            </a:r>
          </a:p>
        </p:txBody>
      </p:sp>
    </p:spTree>
    <p:extLst>
      <p:ext uri="{BB962C8B-B14F-4D97-AF65-F5344CB8AC3E}">
        <p14:creationId xmlns:p14="http://schemas.microsoft.com/office/powerpoint/2010/main" val="373286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pPr/>
              <a:t>12/22/2023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94A031-9F30-44BA-A1B1-4B67D3D312BF}"/>
              </a:ext>
            </a:extLst>
          </p:cNvPr>
          <p:cNvSpPr/>
          <p:nvPr/>
        </p:nvSpPr>
        <p:spPr>
          <a:xfrm>
            <a:off x="762000" y="6475511"/>
            <a:ext cx="2973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www.mathssupport.org</a:t>
            </a:r>
          </a:p>
        </p:txBody>
      </p:sp>
    </p:spTree>
    <p:extLst>
      <p:ext uri="{BB962C8B-B14F-4D97-AF65-F5344CB8AC3E}">
        <p14:creationId xmlns:p14="http://schemas.microsoft.com/office/powerpoint/2010/main" val="267301395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pPr/>
              <a:t>12/22/2023</a:t>
            </a:fld>
            <a:endParaRPr lang="en-U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0978317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pPr/>
              <a:t>12/22/2023</a:t>
            </a:fld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48445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pPr/>
              <a:t>12/22/2023</a:t>
            </a:fld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4041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pPr/>
              <a:t>12/22/2023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C17ECA-20B4-4577-A86F-8A0DAADAFDE5}"/>
              </a:ext>
            </a:extLst>
          </p:cNvPr>
          <p:cNvSpPr/>
          <p:nvPr/>
        </p:nvSpPr>
        <p:spPr>
          <a:xfrm>
            <a:off x="762000" y="6475511"/>
            <a:ext cx="2973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www.mathssupport.org</a:t>
            </a:r>
          </a:p>
        </p:txBody>
      </p:sp>
    </p:spTree>
    <p:extLst>
      <p:ext uri="{BB962C8B-B14F-4D97-AF65-F5344CB8AC3E}">
        <p14:creationId xmlns:p14="http://schemas.microsoft.com/office/powerpoint/2010/main" val="421819932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pPr/>
              <a:t>12/22/2023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10 Rectángulo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97444826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2238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pPr/>
              <a:t>12/22/2023</a:t>
            </a:fld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A close up of a cage&#10;&#10;Description automatically generated">
            <a:extLst>
              <a:ext uri="{FF2B5EF4-FFF2-40B4-BE49-F238E27FC236}">
                <a16:creationId xmlns:a16="http://schemas.microsoft.com/office/drawing/2014/main" id="{3947B0CA-B858-4459-ACB0-3F8573129FF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954" y="6117152"/>
            <a:ext cx="1003623" cy="64480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2BF179C-024A-4D64-BCFA-43374F974387}"/>
              </a:ext>
            </a:extLst>
          </p:cNvPr>
          <p:cNvSpPr/>
          <p:nvPr/>
        </p:nvSpPr>
        <p:spPr>
          <a:xfrm>
            <a:off x="762000" y="6475511"/>
            <a:ext cx="2973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www.mathssupport.org</a:t>
            </a:r>
          </a:p>
        </p:txBody>
      </p:sp>
    </p:spTree>
    <p:extLst>
      <p:ext uri="{BB962C8B-B14F-4D97-AF65-F5344CB8AC3E}">
        <p14:creationId xmlns:p14="http://schemas.microsoft.com/office/powerpoint/2010/main" val="672663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hyperlink" Target="http://www.mathssupport.org/" TargetMode="Externa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13.png"/><Relationship Id="rId4" Type="http://schemas.openxmlformats.org/officeDocument/2006/relationships/hyperlink" Target="http://www.mathssupport.org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hyperlink" Target="http://www.mathssupport.org/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hyperlink" Target="http://www.mathssupport.org/" TargetMode="External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NULL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7.wmf"/><Relationship Id="rId5" Type="http://schemas.openxmlformats.org/officeDocument/2006/relationships/image" Target="../media/image14.wmf"/><Relationship Id="rId15" Type="http://schemas.openxmlformats.org/officeDocument/2006/relationships/hyperlink" Target="http://www.mathssupport.org/" TargetMode="External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6.wmf"/><Relationship Id="rId14" Type="http://schemas.openxmlformats.org/officeDocument/2006/relationships/image" Target="NUL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hyperlink" Target="http://www.mathssupport.org/" TargetMode="External"/><Relationship Id="rId5" Type="http://schemas.openxmlformats.org/officeDocument/2006/relationships/image" Target="../media/image80.png"/><Relationship Id="rId4" Type="http://schemas.openxmlformats.org/officeDocument/2006/relationships/image" Target="../media/image7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hyperlink" Target="http://www.mathssupport.org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100.png"/><Relationship Id="rId5" Type="http://schemas.openxmlformats.org/officeDocument/2006/relationships/image" Target="../media/image90.png"/><Relationship Id="rId4" Type="http://schemas.openxmlformats.org/officeDocument/2006/relationships/hyperlink" Target="http://www.mathssupport.org/" TargetMode="External"/><Relationship Id="rId9" Type="http://schemas.openxmlformats.org/officeDocument/2006/relationships/image" Target="../media/image1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150.png"/><Relationship Id="rId5" Type="http://schemas.openxmlformats.org/officeDocument/2006/relationships/image" Target="../media/image140.png"/><Relationship Id="rId4" Type="http://schemas.openxmlformats.org/officeDocument/2006/relationships/hyperlink" Target="http://www.mathssupport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hyperlink" Target="http://www.mathssupport.org/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s://www.mathssupport.org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mathssupport.org/" TargetMode="External"/><Relationship Id="rId4" Type="http://schemas.openxmlformats.org/officeDocument/2006/relationships/hyperlink" Target="mailto:info@mathssupport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hyperlink" Target="http://www.mathssupport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hyperlink" Target="http://www.mathssupport.org/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hyperlink" Target="http://www.mathssupport.org/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hyperlink" Target="http://www.mathssupport.org/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8.png"/><Relationship Id="rId5" Type="http://schemas.openxmlformats.org/officeDocument/2006/relationships/hyperlink" Target="http://www.mathssupport.org/" TargetMode="Externa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8.png"/><Relationship Id="rId5" Type="http://schemas.openxmlformats.org/officeDocument/2006/relationships/hyperlink" Target="http://www.mathssupport.org/" TargetMode="Externa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://www.mathssupport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633413" indent="-633413"/>
            <a:r>
              <a:rPr lang="en-US" dirty="0"/>
              <a:t>LO: Find the derivative of the function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/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) = ln x.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4400" dirty="0">
                <a:cs typeface="Arial" charset="0"/>
              </a:rPr>
              <a:t>The derivative </a:t>
            </a:r>
            <a:r>
              <a:rPr lang="en-GB" sz="4400">
                <a:cs typeface="Arial" charset="0"/>
              </a:rPr>
              <a:t>of ln </a:t>
            </a:r>
            <a:r>
              <a:rPr lang="en-GB" sz="4400" i="1" dirty="0">
                <a:latin typeface="Times New Roman" pitchFamily="18" charset="0"/>
                <a:cs typeface="Arial" charset="0"/>
              </a:rPr>
              <a:t>x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4" name="Rectangle 3">
            <a:hlinkClick r:id="rId2"/>
            <a:extLst>
              <a:ext uri="{FF2B5EF4-FFF2-40B4-BE49-F238E27FC236}">
                <a16:creationId xmlns:a16="http://schemas.microsoft.com/office/drawing/2014/main" id="{F7E2BAC5-EA1A-460D-A511-AC52A9BD1B29}"/>
              </a:ext>
            </a:extLst>
          </p:cNvPr>
          <p:cNvSpPr/>
          <p:nvPr/>
        </p:nvSpPr>
        <p:spPr>
          <a:xfrm>
            <a:off x="8077200" y="6096000"/>
            <a:ext cx="990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rId2"/>
            <a:extLst>
              <a:ext uri="{FF2B5EF4-FFF2-40B4-BE49-F238E27FC236}">
                <a16:creationId xmlns:a16="http://schemas.microsoft.com/office/drawing/2014/main" id="{C8C1D497-0574-424D-9E1F-C113DB56191E}"/>
              </a:ext>
            </a:extLst>
          </p:cNvPr>
          <p:cNvSpPr/>
          <p:nvPr/>
        </p:nvSpPr>
        <p:spPr>
          <a:xfrm>
            <a:off x="800100" y="6553200"/>
            <a:ext cx="1714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0F17DA8-0371-480F-9886-9436915DB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396CE-5D41-41A6-BEF2-0D1DBDA77267}" type="datetime3">
              <a:rPr lang="en-US" smtClean="0"/>
              <a:t>22 December 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623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B25D39-A776-C614-7363-589914D32F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1188720"/>
            <a:ext cx="2743583" cy="5257800"/>
          </a:xfrm>
          <a:prstGeom prst="rect">
            <a:avLst/>
          </a:prstGeom>
        </p:spPr>
      </p:pic>
      <p:sp>
        <p:nvSpPr>
          <p:cNvPr id="4730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2863"/>
            <a:ext cx="8229600" cy="561975"/>
          </a:xfrm>
          <a:noFill/>
        </p:spPr>
        <p:txBody>
          <a:bodyPr>
            <a:normAutofit fontScale="90000"/>
          </a:bodyPr>
          <a:lstStyle/>
          <a:p>
            <a:r>
              <a:rPr lang="en-GB" sz="2800" dirty="0">
                <a:cs typeface="Arial" charset="0"/>
              </a:rPr>
              <a:t>The derivative of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ln </a:t>
            </a:r>
            <a:r>
              <a:rPr lang="en-GB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GB" sz="2800" i="1" baseline="300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3200400" y="2377440"/>
            <a:ext cx="46139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In </a:t>
            </a:r>
            <a:r>
              <a:rPr lang="en-GB" sz="2400" dirty="0">
                <a:solidFill>
                  <a:srgbClr val="010066"/>
                </a:solidFill>
                <a:latin typeface="+mn-lt"/>
                <a:cs typeface="Times New Roman" panose="02020603050405020304" pitchFamily="18" charset="0"/>
              </a:rPr>
              <a:t>Y1</a:t>
            </a:r>
            <a:r>
              <a:rPr lang="en-GB" sz="2400" dirty="0">
                <a:solidFill>
                  <a:srgbClr val="010066"/>
                </a:solidFill>
                <a:latin typeface="+mn-lt"/>
              </a:rPr>
              <a:t> type ln </a:t>
            </a:r>
            <a:r>
              <a:rPr lang="en-GB" sz="2400" i="1" dirty="0">
                <a:solidFill>
                  <a:srgbClr val="010066"/>
                </a:solidFill>
                <a:latin typeface="+mn-lt"/>
                <a:cs typeface="Times New Roman" panose="02020603050405020304" pitchFamily="18" charset="0"/>
              </a:rPr>
              <a:t>x</a:t>
            </a:r>
            <a:endParaRPr lang="en-GB" sz="2400" i="1" baseline="30000" dirty="0">
              <a:solidFill>
                <a:srgbClr val="010066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6775704" y="2377440"/>
            <a:ext cx="1349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F6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7397496" y="2377440"/>
            <a:ext cx="1349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DRAW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5486400" y="2377440"/>
            <a:ext cx="1349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EXE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3931920" y="960120"/>
            <a:ext cx="460655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Turn on your calculator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200400" y="1325880"/>
            <a:ext cx="274176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Click on MENU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3200400" y="1664208"/>
            <a:ext cx="533886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Make sure that Derivative is on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in the settings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3200400" y="2743200"/>
            <a:ext cx="56063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Now we want to sketch the derivative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3657600" y="3108960"/>
            <a:ext cx="1349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EXIT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4700016" y="3108960"/>
            <a:ext cx="29241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Scroll down to Y2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5020056" y="3465576"/>
            <a:ext cx="15278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F2 (</a:t>
            </a:r>
            <a:r>
              <a:rPr lang="en-GB" sz="2400" dirty="0" err="1">
                <a:solidFill>
                  <a:srgbClr val="010066"/>
                </a:solidFill>
                <a:latin typeface="+mn-lt"/>
              </a:rPr>
              <a:t>Calc</a:t>
            </a:r>
            <a:r>
              <a:rPr lang="en-GB" sz="2400" dirty="0">
                <a:solidFill>
                  <a:srgbClr val="010066"/>
                </a:solidFill>
                <a:latin typeface="+mn-lt"/>
              </a:rPr>
              <a:t>)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3657600" y="3465576"/>
            <a:ext cx="1349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OPTN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6583680" y="3465576"/>
            <a:ext cx="17385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F1 (d/dx)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3657600" y="3895344"/>
            <a:ext cx="15278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F1 (Y)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4690872" y="3895344"/>
            <a:ext cx="4897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1 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  <p:sp>
        <p:nvSpPr>
          <p:cNvPr id="37" name="Text Box 3"/>
          <p:cNvSpPr txBox="1">
            <a:spLocks noChangeArrowheads="1"/>
          </p:cNvSpPr>
          <p:nvPr/>
        </p:nvSpPr>
        <p:spPr bwMode="auto">
          <a:xfrm>
            <a:off x="4965192" y="3895344"/>
            <a:ext cx="88328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EXE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  <p:sp>
        <p:nvSpPr>
          <p:cNvPr id="38" name="Text Box 3"/>
          <p:cNvSpPr txBox="1">
            <a:spLocks noChangeArrowheads="1"/>
          </p:cNvSpPr>
          <p:nvPr/>
        </p:nvSpPr>
        <p:spPr bwMode="auto">
          <a:xfrm>
            <a:off x="7132320" y="5349240"/>
            <a:ext cx="14758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F6 (</a:t>
            </a:r>
            <a:r>
              <a:rPr lang="en-GB" sz="2400" dirty="0" err="1">
                <a:solidFill>
                  <a:srgbClr val="010066"/>
                </a:solidFill>
                <a:latin typeface="+mn-lt"/>
              </a:rPr>
              <a:t>tabl</a:t>
            </a:r>
            <a:r>
              <a:rPr lang="en-GB" sz="2400" dirty="0">
                <a:solidFill>
                  <a:srgbClr val="010066"/>
                </a:solidFill>
                <a:latin typeface="+mn-lt"/>
              </a:rPr>
              <a:t>)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  <p:sp>
        <p:nvSpPr>
          <p:cNvPr id="39" name="Text Box 3"/>
          <p:cNvSpPr txBox="1">
            <a:spLocks noChangeArrowheads="1"/>
          </p:cNvSpPr>
          <p:nvPr/>
        </p:nvSpPr>
        <p:spPr bwMode="auto">
          <a:xfrm>
            <a:off x="3657600" y="5349240"/>
            <a:ext cx="1349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MENU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  <p:sp>
        <p:nvSpPr>
          <p:cNvPr id="40" name="Text Box 3"/>
          <p:cNvSpPr txBox="1">
            <a:spLocks noChangeArrowheads="1"/>
          </p:cNvSpPr>
          <p:nvPr/>
        </p:nvSpPr>
        <p:spPr bwMode="auto">
          <a:xfrm>
            <a:off x="5193792" y="5349240"/>
            <a:ext cx="20146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Select both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  <p:sp>
        <p:nvSpPr>
          <p:cNvPr id="41" name="Text Box 3"/>
          <p:cNvSpPr txBox="1">
            <a:spLocks noChangeArrowheads="1"/>
          </p:cNvSpPr>
          <p:nvPr/>
        </p:nvSpPr>
        <p:spPr bwMode="auto">
          <a:xfrm>
            <a:off x="4837176" y="5349240"/>
            <a:ext cx="4897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7 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  <p:sp>
        <p:nvSpPr>
          <p:cNvPr id="42" name="Text Box 10"/>
          <p:cNvSpPr txBox="1">
            <a:spLocks noChangeArrowheads="1"/>
          </p:cNvSpPr>
          <p:nvPr/>
        </p:nvSpPr>
        <p:spPr bwMode="auto">
          <a:xfrm>
            <a:off x="281435" y="463546"/>
            <a:ext cx="8732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Now we are going to sketch the graph </a:t>
            </a:r>
            <a:r>
              <a:rPr lang="en-GB" sz="2400" i="1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sz="2400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400" i="1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sz="2400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ln </a:t>
            </a:r>
            <a:r>
              <a:rPr lang="en-GB" sz="2400" i="1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GB" sz="2400" dirty="0">
                <a:solidFill>
                  <a:srgbClr val="010066"/>
                </a:solidFill>
                <a:latin typeface="+mn-lt"/>
              </a:rPr>
              <a:t>and the derivative of</a:t>
            </a:r>
            <a:r>
              <a:rPr lang="en-GB" sz="2400" dirty="0">
                <a:solidFill>
                  <a:srgbClr val="010066"/>
                </a:solidFill>
              </a:rPr>
              <a:t> </a:t>
            </a:r>
            <a:r>
              <a:rPr lang="en-GB" sz="2400" i="1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sz="2400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400" i="1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sz="2400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ln </a:t>
            </a:r>
            <a:r>
              <a:rPr lang="en-GB" sz="2400" i="1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endParaRPr lang="en-GB" sz="2400" i="1" baseline="30000" dirty="0">
              <a:solidFill>
                <a:srgbClr val="01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 Box 3"/>
          <p:cNvSpPr txBox="1">
            <a:spLocks noChangeArrowheads="1"/>
          </p:cNvSpPr>
          <p:nvPr/>
        </p:nvSpPr>
        <p:spPr bwMode="auto">
          <a:xfrm>
            <a:off x="5623560" y="1325880"/>
            <a:ext cx="16290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5 (Graph)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  <p:sp>
        <p:nvSpPr>
          <p:cNvPr id="44" name="Rectangle 43">
            <a:hlinkClick r:id="rId5"/>
            <a:extLst>
              <a:ext uri="{FF2B5EF4-FFF2-40B4-BE49-F238E27FC236}">
                <a16:creationId xmlns:a16="http://schemas.microsoft.com/office/drawing/2014/main" id="{F8A8EC34-8283-435A-9EEC-22C2E4C16BE2}"/>
              </a:ext>
            </a:extLst>
          </p:cNvPr>
          <p:cNvSpPr/>
          <p:nvPr/>
        </p:nvSpPr>
        <p:spPr>
          <a:xfrm>
            <a:off x="8077200" y="6096000"/>
            <a:ext cx="990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>
            <a:hlinkClick r:id="rId5"/>
            <a:extLst>
              <a:ext uri="{FF2B5EF4-FFF2-40B4-BE49-F238E27FC236}">
                <a16:creationId xmlns:a16="http://schemas.microsoft.com/office/drawing/2014/main" id="{52DE41C4-D593-4800-8B5D-60A9BD3B93AB}"/>
              </a:ext>
            </a:extLst>
          </p:cNvPr>
          <p:cNvSpPr/>
          <p:nvPr/>
        </p:nvSpPr>
        <p:spPr>
          <a:xfrm>
            <a:off x="800100" y="6553200"/>
            <a:ext cx="1714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E5C721A-87C7-92AC-0298-D94002046A27}"/>
              </a:ext>
            </a:extLst>
          </p:cNvPr>
          <p:cNvGrpSpPr/>
          <p:nvPr/>
        </p:nvGrpSpPr>
        <p:grpSpPr>
          <a:xfrm>
            <a:off x="3200400" y="4300040"/>
            <a:ext cx="5606392" cy="1225401"/>
            <a:chOff x="3200400" y="4300040"/>
            <a:chExt cx="5606392" cy="1225401"/>
          </a:xfrm>
        </p:grpSpPr>
        <p:sp>
          <p:nvSpPr>
            <p:cNvPr id="36" name="Text Box 3"/>
            <p:cNvSpPr txBox="1">
              <a:spLocks noChangeArrowheads="1"/>
            </p:cNvSpPr>
            <p:nvPr/>
          </p:nvSpPr>
          <p:spPr bwMode="auto">
            <a:xfrm>
              <a:off x="3200400" y="4325112"/>
              <a:ext cx="5606392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GB" sz="2400" dirty="0">
                  <a:solidFill>
                    <a:srgbClr val="010066"/>
                  </a:solidFill>
                  <a:latin typeface="+mn-lt"/>
                </a:rPr>
                <a:t>You can identify the function        and the derivative        . Now let's make the table of values</a:t>
              </a:r>
              <a:endParaRPr lang="en-GB" sz="2400" i="1" dirty="0">
                <a:solidFill>
                  <a:srgbClr val="010066"/>
                </a:solidFill>
                <a:latin typeface="+mn-lt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7397496" y="4300040"/>
              <a:ext cx="883286" cy="461665"/>
              <a:chOff x="3163919" y="5441720"/>
              <a:chExt cx="883286" cy="461665"/>
            </a:xfrm>
          </p:grpSpPr>
          <p:sp>
            <p:nvSpPr>
              <p:cNvPr id="35" name="Text Box 3"/>
              <p:cNvSpPr txBox="1">
                <a:spLocks noChangeArrowheads="1"/>
              </p:cNvSpPr>
              <p:nvPr/>
            </p:nvSpPr>
            <p:spPr bwMode="auto">
              <a:xfrm>
                <a:off x="3163919" y="5441720"/>
                <a:ext cx="883286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GB" sz="2400" dirty="0">
                    <a:solidFill>
                      <a:srgbClr val="010066"/>
                    </a:solidFill>
                    <a:latin typeface="+mn-lt"/>
                  </a:rPr>
                  <a:t>(    )</a:t>
                </a:r>
                <a:endParaRPr lang="en-GB" sz="2400" i="1" dirty="0">
                  <a:solidFill>
                    <a:srgbClr val="010066"/>
                  </a:solidFill>
                  <a:latin typeface="+mn-lt"/>
                </a:endParaRPr>
              </a:p>
            </p:txBody>
          </p:sp>
          <p:cxnSp>
            <p:nvCxnSpPr>
              <p:cNvPr id="5" name="Straight Connector 4"/>
              <p:cNvCxnSpPr/>
              <p:nvPr/>
            </p:nvCxnSpPr>
            <p:spPr>
              <a:xfrm>
                <a:off x="3389452" y="5679465"/>
                <a:ext cx="302607" cy="0"/>
              </a:xfrm>
              <a:prstGeom prst="line">
                <a:avLst/>
              </a:prstGeom>
              <a:ln w="4762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8712A0D-0C6B-30D0-109B-A08102C68C99}"/>
                </a:ext>
              </a:extLst>
            </p:cNvPr>
            <p:cNvGrpSpPr/>
            <p:nvPr/>
          </p:nvGrpSpPr>
          <p:grpSpPr>
            <a:xfrm>
              <a:off x="5296680" y="4677263"/>
              <a:ext cx="883286" cy="461665"/>
              <a:chOff x="3163919" y="5441720"/>
              <a:chExt cx="883286" cy="461665"/>
            </a:xfrm>
          </p:grpSpPr>
          <p:sp>
            <p:nvSpPr>
              <p:cNvPr id="8" name="Text Box 3">
                <a:extLst>
                  <a:ext uri="{FF2B5EF4-FFF2-40B4-BE49-F238E27FC236}">
                    <a16:creationId xmlns:a16="http://schemas.microsoft.com/office/drawing/2014/main" id="{7910AD7D-3FDD-796A-1F01-4402A9D73F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63919" y="5441720"/>
                <a:ext cx="883286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GB" sz="2400" dirty="0">
                    <a:solidFill>
                      <a:srgbClr val="010066"/>
                    </a:solidFill>
                    <a:latin typeface="+mn-lt"/>
                  </a:rPr>
                  <a:t>(    )</a:t>
                </a:r>
                <a:endParaRPr lang="en-GB" sz="2400" i="1" dirty="0">
                  <a:solidFill>
                    <a:srgbClr val="010066"/>
                  </a:solidFill>
                  <a:latin typeface="+mn-lt"/>
                </a:endParaRP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B41FFC48-8A77-482A-8A31-4E3BB4E15F8F}"/>
                  </a:ext>
                </a:extLst>
              </p:cNvPr>
              <p:cNvCxnSpPr/>
              <p:nvPr/>
            </p:nvCxnSpPr>
            <p:spPr>
              <a:xfrm>
                <a:off x="3389452" y="5679465"/>
                <a:ext cx="302607" cy="0"/>
              </a:xfrm>
              <a:prstGeom prst="line">
                <a:avLst/>
              </a:prstGeom>
              <a:ln w="47625">
                <a:solidFill>
                  <a:srgbClr val="FF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Text Box 3">
            <a:extLst>
              <a:ext uri="{FF2B5EF4-FFF2-40B4-BE49-F238E27FC236}">
                <a16:creationId xmlns:a16="http://schemas.microsoft.com/office/drawing/2014/main" id="{4364A698-EFA4-E8E3-38A4-5367037D4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3128" y="3898072"/>
            <a:ext cx="1349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F6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D815A480-464C-0D5D-FCDA-C69F32190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4920" y="3898072"/>
            <a:ext cx="1349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DRAW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162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2863"/>
            <a:ext cx="8229600" cy="561975"/>
          </a:xfrm>
          <a:noFill/>
        </p:spPr>
        <p:txBody>
          <a:bodyPr>
            <a:normAutofit fontScale="90000"/>
          </a:bodyPr>
          <a:lstStyle/>
          <a:p>
            <a:r>
              <a:rPr lang="en-GB" sz="2800" dirty="0">
                <a:cs typeface="Arial" charset="0"/>
              </a:rPr>
              <a:t>The derivative of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ln </a:t>
            </a:r>
            <a:r>
              <a:rPr lang="en-GB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GB" sz="2800" i="1" baseline="300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3200400" y="2380632"/>
            <a:ext cx="24655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In </a:t>
            </a:r>
            <a:r>
              <a:rPr lang="en-GB" sz="2400" dirty="0">
                <a:solidFill>
                  <a:srgbClr val="010066"/>
                </a:solidFill>
                <a:latin typeface="+mn-lt"/>
                <a:cs typeface="Times New Roman" panose="02020603050405020304" pitchFamily="18" charset="0"/>
              </a:rPr>
              <a:t>Y1</a:t>
            </a:r>
            <a:r>
              <a:rPr lang="en-GB" sz="2400" dirty="0">
                <a:solidFill>
                  <a:srgbClr val="010066"/>
                </a:solidFill>
                <a:latin typeface="+mn-lt"/>
              </a:rPr>
              <a:t> type ln </a:t>
            </a:r>
            <a:r>
              <a:rPr lang="en-GB" sz="2400" i="1" dirty="0">
                <a:solidFill>
                  <a:srgbClr val="010066"/>
                </a:solidFill>
                <a:latin typeface="+mn-lt"/>
                <a:cs typeface="Times New Roman" panose="02020603050405020304" pitchFamily="18" charset="0"/>
              </a:rPr>
              <a:t>x</a:t>
            </a:r>
            <a:endParaRPr lang="en-GB" sz="2400" i="1" baseline="30000" dirty="0">
              <a:solidFill>
                <a:srgbClr val="010066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6777833" y="2380632"/>
            <a:ext cx="1349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F6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7394378" y="2380632"/>
            <a:ext cx="1349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DRAW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5486563" y="2380632"/>
            <a:ext cx="1349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EXE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3931920" y="960120"/>
            <a:ext cx="460655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Turn on your calculator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201506" y="1325880"/>
            <a:ext cx="274176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Click on MENU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3200400" y="1660552"/>
            <a:ext cx="57752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Make sure that Derivative is on in the settings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3200400" y="2740672"/>
            <a:ext cx="56063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Now we want to sketch the derivative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3657600" y="3105177"/>
            <a:ext cx="1349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EXIT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4699238" y="3108960"/>
            <a:ext cx="29241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Scroll down to Y2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5018449" y="3460752"/>
            <a:ext cx="15278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F2 (</a:t>
            </a:r>
            <a:r>
              <a:rPr lang="en-GB" sz="2400" dirty="0" err="1">
                <a:solidFill>
                  <a:srgbClr val="010066"/>
                </a:solidFill>
                <a:latin typeface="+mn-lt"/>
              </a:rPr>
              <a:t>Calc</a:t>
            </a:r>
            <a:r>
              <a:rPr lang="en-GB" sz="2400" dirty="0">
                <a:solidFill>
                  <a:srgbClr val="010066"/>
                </a:solidFill>
                <a:latin typeface="+mn-lt"/>
              </a:rPr>
              <a:t>)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3657600" y="3460752"/>
            <a:ext cx="1349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OPTN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6580935" y="3465576"/>
            <a:ext cx="17385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F1 (d/dx)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3657600" y="3897843"/>
            <a:ext cx="15278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F1 (Y)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4690896" y="3895344"/>
            <a:ext cx="4897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1 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8247932" y="3895344"/>
            <a:ext cx="80397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EXE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  <p:sp>
        <p:nvSpPr>
          <p:cNvPr id="34" name="Text Box 3"/>
          <p:cNvSpPr txBox="1">
            <a:spLocks noChangeArrowheads="1"/>
          </p:cNvSpPr>
          <p:nvPr/>
        </p:nvSpPr>
        <p:spPr bwMode="auto">
          <a:xfrm>
            <a:off x="5665991" y="3897843"/>
            <a:ext cx="15278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F4 (</a:t>
            </a:r>
            <a:r>
              <a:rPr lang="en-GB" sz="2400" dirty="0" err="1">
                <a:solidFill>
                  <a:srgbClr val="010066"/>
                </a:solidFill>
                <a:latin typeface="+mn-lt"/>
              </a:rPr>
              <a:t>Styl</a:t>
            </a:r>
            <a:r>
              <a:rPr lang="en-GB" sz="2400" dirty="0">
                <a:solidFill>
                  <a:srgbClr val="010066"/>
                </a:solidFill>
                <a:latin typeface="+mn-lt"/>
              </a:rPr>
              <a:t>)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071535" y="3897843"/>
            <a:ext cx="1738596" cy="461665"/>
            <a:chOff x="3113315" y="5476497"/>
            <a:chExt cx="1738596" cy="461665"/>
          </a:xfrm>
        </p:grpSpPr>
        <p:sp>
          <p:nvSpPr>
            <p:cNvPr id="35" name="Text Box 3"/>
            <p:cNvSpPr txBox="1">
              <a:spLocks noChangeArrowheads="1"/>
            </p:cNvSpPr>
            <p:nvPr/>
          </p:nvSpPr>
          <p:spPr bwMode="auto">
            <a:xfrm>
              <a:off x="3113315" y="5476497"/>
              <a:ext cx="173859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GB" sz="2400" dirty="0">
                  <a:solidFill>
                    <a:srgbClr val="010066"/>
                  </a:solidFill>
                  <a:latin typeface="+mn-lt"/>
                </a:rPr>
                <a:t>F2 (    )</a:t>
              </a:r>
              <a:endParaRPr lang="en-GB" sz="2400" i="1" dirty="0">
                <a:solidFill>
                  <a:srgbClr val="010066"/>
                </a:solidFill>
                <a:latin typeface="+mn-lt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3821324" y="5713986"/>
              <a:ext cx="302607" cy="0"/>
            </a:xfrm>
            <a:prstGeom prst="line">
              <a:avLst/>
            </a:prstGeom>
            <a:ln w="476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 Box 3"/>
          <p:cNvSpPr txBox="1">
            <a:spLocks noChangeArrowheads="1"/>
          </p:cNvSpPr>
          <p:nvPr/>
        </p:nvSpPr>
        <p:spPr bwMode="auto">
          <a:xfrm>
            <a:off x="3200400" y="4324848"/>
            <a:ext cx="56063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You can identify the function and the derivative. Now lets make the table of values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  <p:sp>
        <p:nvSpPr>
          <p:cNvPr id="37" name="Text Box 3"/>
          <p:cNvSpPr txBox="1">
            <a:spLocks noChangeArrowheads="1"/>
          </p:cNvSpPr>
          <p:nvPr/>
        </p:nvSpPr>
        <p:spPr bwMode="auto">
          <a:xfrm>
            <a:off x="4965277" y="3892800"/>
            <a:ext cx="88328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EXE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  <p:sp>
        <p:nvSpPr>
          <p:cNvPr id="38" name="Text Box 3"/>
          <p:cNvSpPr txBox="1">
            <a:spLocks noChangeArrowheads="1"/>
          </p:cNvSpPr>
          <p:nvPr/>
        </p:nvSpPr>
        <p:spPr bwMode="auto">
          <a:xfrm>
            <a:off x="7128581" y="5346704"/>
            <a:ext cx="14758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F6 (</a:t>
            </a:r>
            <a:r>
              <a:rPr lang="en-GB" sz="2400" dirty="0" err="1">
                <a:solidFill>
                  <a:srgbClr val="010066"/>
                </a:solidFill>
                <a:latin typeface="+mn-lt"/>
              </a:rPr>
              <a:t>tabl</a:t>
            </a:r>
            <a:r>
              <a:rPr lang="en-GB" sz="2400" dirty="0">
                <a:solidFill>
                  <a:srgbClr val="010066"/>
                </a:solidFill>
                <a:latin typeface="+mn-lt"/>
              </a:rPr>
              <a:t>)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  <p:sp>
        <p:nvSpPr>
          <p:cNvPr id="39" name="Text Box 3"/>
          <p:cNvSpPr txBox="1">
            <a:spLocks noChangeArrowheads="1"/>
          </p:cNvSpPr>
          <p:nvPr/>
        </p:nvSpPr>
        <p:spPr bwMode="auto">
          <a:xfrm>
            <a:off x="3657600" y="5350391"/>
            <a:ext cx="1349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MENU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  <p:sp>
        <p:nvSpPr>
          <p:cNvPr id="40" name="Text Box 3"/>
          <p:cNvSpPr txBox="1">
            <a:spLocks noChangeArrowheads="1"/>
          </p:cNvSpPr>
          <p:nvPr/>
        </p:nvSpPr>
        <p:spPr bwMode="auto">
          <a:xfrm>
            <a:off x="5196575" y="5346704"/>
            <a:ext cx="20146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Select both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  <p:sp>
        <p:nvSpPr>
          <p:cNvPr id="41" name="Text Box 3"/>
          <p:cNvSpPr txBox="1">
            <a:spLocks noChangeArrowheads="1"/>
          </p:cNvSpPr>
          <p:nvPr/>
        </p:nvSpPr>
        <p:spPr bwMode="auto">
          <a:xfrm>
            <a:off x="4835591" y="5346704"/>
            <a:ext cx="4897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7 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  <p:sp>
        <p:nvSpPr>
          <p:cNvPr id="42" name="Text Box 10"/>
          <p:cNvSpPr txBox="1">
            <a:spLocks noChangeArrowheads="1"/>
          </p:cNvSpPr>
          <p:nvPr/>
        </p:nvSpPr>
        <p:spPr bwMode="auto">
          <a:xfrm>
            <a:off x="3101344" y="5733256"/>
            <a:ext cx="593826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Make a conjecture about the derivative of </a:t>
            </a:r>
            <a:r>
              <a:rPr lang="en-GB" sz="2400" i="1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sz="2400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400" i="1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sz="2400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GB" sz="2400" dirty="0">
                <a:solidFill>
                  <a:srgbClr val="010066"/>
                </a:solidFill>
                <a:cs typeface="Times New Roman" panose="02020603050405020304" pitchFamily="18" charset="0"/>
              </a:rPr>
              <a:t>ln</a:t>
            </a:r>
            <a:r>
              <a:rPr lang="en-GB" sz="2400" i="1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endParaRPr lang="en-GB" sz="2400" i="1" baseline="30000" dirty="0">
              <a:solidFill>
                <a:srgbClr val="01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 Box 3"/>
          <p:cNvSpPr txBox="1">
            <a:spLocks noChangeArrowheads="1"/>
          </p:cNvSpPr>
          <p:nvPr/>
        </p:nvSpPr>
        <p:spPr bwMode="auto">
          <a:xfrm>
            <a:off x="5626379" y="1325880"/>
            <a:ext cx="16290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5 (Graph)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  <p:sp>
        <p:nvSpPr>
          <p:cNvPr id="44" name="Text Box 10"/>
          <p:cNvSpPr txBox="1">
            <a:spLocks noChangeArrowheads="1"/>
          </p:cNvSpPr>
          <p:nvPr/>
        </p:nvSpPr>
        <p:spPr bwMode="auto">
          <a:xfrm>
            <a:off x="281435" y="463546"/>
            <a:ext cx="8732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Now we are going to sketch the graph </a:t>
            </a:r>
            <a:r>
              <a:rPr lang="en-GB" sz="2400" i="1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sz="2400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400" i="1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sz="2400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ln </a:t>
            </a:r>
            <a:r>
              <a:rPr lang="en-GB" sz="2400" i="1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GB" sz="2400" dirty="0">
                <a:solidFill>
                  <a:srgbClr val="010066"/>
                </a:solidFill>
                <a:latin typeface="+mn-lt"/>
              </a:rPr>
              <a:t>and the derivative of </a:t>
            </a:r>
            <a:r>
              <a:rPr lang="en-GB" sz="2400" i="1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sz="2400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400" i="1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sz="2400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ln </a:t>
            </a:r>
            <a:r>
              <a:rPr lang="en-GB" sz="2400" i="1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endParaRPr lang="en-GB" sz="2400" i="1" baseline="30000" dirty="0">
              <a:solidFill>
                <a:srgbClr val="01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>
            <a:hlinkClick r:id="rId4"/>
            <a:extLst>
              <a:ext uri="{FF2B5EF4-FFF2-40B4-BE49-F238E27FC236}">
                <a16:creationId xmlns:a16="http://schemas.microsoft.com/office/drawing/2014/main" id="{B7F19E12-3920-4987-B7DE-7085F72DCBF5}"/>
              </a:ext>
            </a:extLst>
          </p:cNvPr>
          <p:cNvSpPr/>
          <p:nvPr/>
        </p:nvSpPr>
        <p:spPr>
          <a:xfrm>
            <a:off x="8077200" y="6096000"/>
            <a:ext cx="990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hlinkClick r:id="rId4"/>
            <a:extLst>
              <a:ext uri="{FF2B5EF4-FFF2-40B4-BE49-F238E27FC236}">
                <a16:creationId xmlns:a16="http://schemas.microsoft.com/office/drawing/2014/main" id="{7A10480D-37B7-43B0-B1D3-90FC393E5824}"/>
              </a:ext>
            </a:extLst>
          </p:cNvPr>
          <p:cNvSpPr/>
          <p:nvPr/>
        </p:nvSpPr>
        <p:spPr>
          <a:xfrm>
            <a:off x="800100" y="6553200"/>
            <a:ext cx="1714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DB5E17-B853-BE69-68D1-C5C3D6DE37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" y="1188720"/>
            <a:ext cx="2756602" cy="5257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841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2863"/>
            <a:ext cx="8229600" cy="561975"/>
          </a:xfrm>
          <a:noFill/>
        </p:spPr>
        <p:txBody>
          <a:bodyPr>
            <a:normAutofit fontScale="90000"/>
          </a:bodyPr>
          <a:lstStyle/>
          <a:p>
            <a:r>
              <a:rPr lang="en-GB" sz="2800" dirty="0">
                <a:cs typeface="Arial" charset="0"/>
              </a:rPr>
              <a:t>The derivative of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ln </a:t>
            </a:r>
            <a:r>
              <a:rPr lang="en-GB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GB" sz="2800" i="1" baseline="300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473091" name="Text Box 3"/>
          <p:cNvSpPr txBox="1">
            <a:spLocks noChangeArrowheads="1"/>
          </p:cNvSpPr>
          <p:nvPr/>
        </p:nvSpPr>
        <p:spPr bwMode="auto">
          <a:xfrm>
            <a:off x="4301239" y="3490384"/>
            <a:ext cx="55879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or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  <p:sp>
        <p:nvSpPr>
          <p:cNvPr id="473093" name="Rectangle 5"/>
          <p:cNvSpPr>
            <a:spLocks noChangeArrowheads="1"/>
          </p:cNvSpPr>
          <p:nvPr/>
        </p:nvSpPr>
        <p:spPr bwMode="auto">
          <a:xfrm>
            <a:off x="2595897" y="2492896"/>
            <a:ext cx="4033167" cy="935037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GB" sz="2400"/>
          </a:p>
        </p:txBody>
      </p:sp>
      <p:sp>
        <p:nvSpPr>
          <p:cNvPr id="473096" name="Rectangle 8"/>
          <p:cNvSpPr>
            <a:spLocks noChangeArrowheads="1"/>
          </p:cNvSpPr>
          <p:nvPr/>
        </p:nvSpPr>
        <p:spPr bwMode="auto">
          <a:xfrm>
            <a:off x="2919846" y="4111191"/>
            <a:ext cx="3384550" cy="935038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GB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3098" name="Text Box 10"/>
              <p:cNvSpPr txBox="1">
                <a:spLocks noChangeArrowheads="1"/>
              </p:cNvSpPr>
              <p:nvPr/>
            </p:nvSpPr>
            <p:spPr bwMode="auto">
              <a:xfrm>
                <a:off x="246063" y="911225"/>
                <a:ext cx="8732837" cy="10166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GB" sz="2400" dirty="0">
                    <a:solidFill>
                      <a:srgbClr val="010066"/>
                    </a:solidFill>
                    <a:latin typeface="+mn-lt"/>
                  </a:rPr>
                  <a:t>From the graph and the table you can easily see that derivative of the function </a:t>
                </a:r>
                <a:r>
                  <a:rPr lang="en-GB" sz="2400" dirty="0">
                    <a:solidFill>
                      <a:srgbClr val="010066"/>
                    </a:solidFill>
                  </a:rPr>
                  <a:t>ln </a:t>
                </a:r>
                <a:r>
                  <a:rPr lang="en-GB" sz="2400" i="1" dirty="0">
                    <a:solidFill>
                      <a:srgbClr val="010066"/>
                    </a:solidFill>
                    <a:latin typeface="Times New Roman" pitchFamily="18" charset="0"/>
                  </a:rPr>
                  <a:t>x</a:t>
                </a:r>
                <a:r>
                  <a:rPr lang="en-GB" sz="2400" dirty="0">
                    <a:solidFill>
                      <a:srgbClr val="010066"/>
                    </a:solidFill>
                  </a:rPr>
                  <a:t>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rgbClr val="01006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1006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10066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473098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6063" y="911225"/>
                <a:ext cx="8732837" cy="1016689"/>
              </a:xfrm>
              <a:prstGeom prst="rect">
                <a:avLst/>
              </a:prstGeom>
              <a:blipFill>
                <a:blip r:embed="rId4"/>
                <a:stretch>
                  <a:fillRect l="-1047" t="-4790" b="-239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59397" y="2693655"/>
                <a:ext cx="3969667" cy="615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10066"/>
                    </a:solidFill>
                    <a:latin typeface="+mn-lt"/>
                  </a:rPr>
                  <a:t>If</a:t>
                </a:r>
                <a:r>
                  <a:rPr lang="en-US" sz="2400" dirty="0">
                    <a:solidFill>
                      <a:srgbClr val="010066"/>
                    </a:solidFill>
                  </a:rPr>
                  <a:t> </a:t>
                </a:r>
                <a:r>
                  <a:rPr lang="en-US" sz="2400" i="1" dirty="0">
                    <a:solidFill>
                      <a:srgbClr val="01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 </a:t>
                </a:r>
                <a:r>
                  <a:rPr lang="en-US" sz="2400" dirty="0">
                    <a:solidFill>
                      <a:srgbClr val="010066"/>
                    </a:solidFill>
                  </a:rPr>
                  <a:t>(</a:t>
                </a:r>
                <a:r>
                  <a:rPr lang="en-US" sz="2400" i="1" dirty="0">
                    <a:solidFill>
                      <a:srgbClr val="01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rgbClr val="010066"/>
                    </a:solidFill>
                  </a:rPr>
                  <a:t>) = ln </a:t>
                </a:r>
                <a:r>
                  <a:rPr lang="en-US" sz="2400" i="1" dirty="0">
                    <a:solidFill>
                      <a:srgbClr val="01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rgbClr val="010066"/>
                    </a:solidFill>
                    <a:latin typeface="+mn-lt"/>
                  </a:rPr>
                  <a:t>, then </a:t>
                </a:r>
                <a:r>
                  <a:rPr lang="en-US" sz="2400" i="1" dirty="0">
                    <a:solidFill>
                      <a:srgbClr val="01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 </a:t>
                </a:r>
                <a:r>
                  <a:rPr lang="en-US" sz="2400" dirty="0">
                    <a:solidFill>
                      <a:srgbClr val="01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’</a:t>
                </a:r>
                <a:r>
                  <a:rPr lang="en-US" sz="2400" dirty="0">
                    <a:solidFill>
                      <a:srgbClr val="010066"/>
                    </a:solidFill>
                  </a:rPr>
                  <a:t>(</a:t>
                </a:r>
                <a:r>
                  <a:rPr lang="en-US" sz="2400" i="1" dirty="0">
                    <a:solidFill>
                      <a:srgbClr val="01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rgbClr val="010066"/>
                    </a:solidFill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1006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1006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10066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10066"/>
                    </a:solidFill>
                  </a:rPr>
                  <a:t> </a:t>
                </a:r>
                <a:endParaRPr lang="en-GB" sz="2400" dirty="0">
                  <a:solidFill>
                    <a:srgbClr val="010066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9397" y="2693655"/>
                <a:ext cx="3969667" cy="615874"/>
              </a:xfrm>
              <a:prstGeom prst="rect">
                <a:avLst/>
              </a:prstGeom>
              <a:blipFill>
                <a:blip r:embed="rId5"/>
                <a:stretch>
                  <a:fillRect l="-2304" b="-99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027945" y="4270773"/>
                <a:ext cx="3456384" cy="615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10066"/>
                    </a:solidFill>
                    <a:latin typeface="+mn-lt"/>
                  </a:rPr>
                  <a:t>If </a:t>
                </a:r>
                <a:r>
                  <a:rPr lang="en-US" sz="2400" i="1" dirty="0">
                    <a:solidFill>
                      <a:srgbClr val="01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010066"/>
                    </a:solidFill>
                  </a:rPr>
                  <a:t> = ln </a:t>
                </a:r>
                <a:r>
                  <a:rPr lang="en-US" sz="2400" i="1" dirty="0">
                    <a:solidFill>
                      <a:srgbClr val="01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rgbClr val="010066"/>
                    </a:solidFill>
                    <a:latin typeface="+mn-lt"/>
                  </a:rPr>
                  <a:t>, then </a:t>
                </a:r>
                <a:r>
                  <a:rPr lang="en-US" sz="2400" i="1" dirty="0">
                    <a:solidFill>
                      <a:srgbClr val="01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</a:t>
                </a:r>
                <a:r>
                  <a:rPr lang="en-US" sz="2400" dirty="0">
                    <a:solidFill>
                      <a:srgbClr val="01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’</a:t>
                </a:r>
                <a:r>
                  <a:rPr lang="en-US" sz="2400" dirty="0">
                    <a:solidFill>
                      <a:srgbClr val="010066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1006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1006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10066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10066"/>
                    </a:solidFill>
                  </a:rPr>
                  <a:t> </a:t>
                </a:r>
                <a:endParaRPr lang="en-GB" sz="2400" dirty="0">
                  <a:solidFill>
                    <a:srgbClr val="010066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7945" y="4270773"/>
                <a:ext cx="3456384" cy="615874"/>
              </a:xfrm>
              <a:prstGeom prst="rect">
                <a:avLst/>
              </a:prstGeom>
              <a:blipFill>
                <a:blip r:embed="rId6"/>
                <a:stretch>
                  <a:fillRect l="-2822" b="-99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hlinkClick r:id="rId7"/>
            <a:extLst>
              <a:ext uri="{FF2B5EF4-FFF2-40B4-BE49-F238E27FC236}">
                <a16:creationId xmlns:a16="http://schemas.microsoft.com/office/drawing/2014/main" id="{CA4C6EDF-5251-4174-89FD-B8EDB0A8635A}"/>
              </a:ext>
            </a:extLst>
          </p:cNvPr>
          <p:cNvSpPr/>
          <p:nvPr/>
        </p:nvSpPr>
        <p:spPr>
          <a:xfrm>
            <a:off x="8077200" y="6096000"/>
            <a:ext cx="990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hlinkClick r:id="rId7"/>
            <a:extLst>
              <a:ext uri="{FF2B5EF4-FFF2-40B4-BE49-F238E27FC236}">
                <a16:creationId xmlns:a16="http://schemas.microsoft.com/office/drawing/2014/main" id="{510C4394-87FE-4B4E-82DE-DE89727FBEB6}"/>
              </a:ext>
            </a:extLst>
          </p:cNvPr>
          <p:cNvSpPr/>
          <p:nvPr/>
        </p:nvSpPr>
        <p:spPr>
          <a:xfrm>
            <a:off x="800100" y="6553200"/>
            <a:ext cx="1714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39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091" grpId="0"/>
      <p:bldP spid="473093" grpId="0" animBg="1"/>
      <p:bldP spid="473096" grpId="0" animBg="1"/>
      <p:bldP spid="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0813"/>
            <a:ext cx="8229600" cy="561975"/>
          </a:xfrm>
          <a:noFill/>
        </p:spPr>
        <p:txBody>
          <a:bodyPr>
            <a:normAutofit fontScale="90000"/>
          </a:bodyPr>
          <a:lstStyle/>
          <a:p>
            <a:r>
              <a:rPr lang="en-GB" altLang="en-US" sz="2800" dirty="0"/>
              <a:t>The derivative of ln </a:t>
            </a:r>
            <a:r>
              <a:rPr lang="en-GB" altLang="en-US" sz="2800" i="1" dirty="0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19" name="Rectangle 18">
            <a:hlinkClick r:id="rId4"/>
            <a:extLst>
              <a:ext uri="{FF2B5EF4-FFF2-40B4-BE49-F238E27FC236}">
                <a16:creationId xmlns:a16="http://schemas.microsoft.com/office/drawing/2014/main" id="{DB5BB40C-6EDE-4AEB-B1BA-4E618EC79E5E}"/>
              </a:ext>
            </a:extLst>
          </p:cNvPr>
          <p:cNvSpPr/>
          <p:nvPr/>
        </p:nvSpPr>
        <p:spPr>
          <a:xfrm>
            <a:off x="8077200" y="6096000"/>
            <a:ext cx="990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hlinkClick r:id="rId4"/>
            <a:extLst>
              <a:ext uri="{FF2B5EF4-FFF2-40B4-BE49-F238E27FC236}">
                <a16:creationId xmlns:a16="http://schemas.microsoft.com/office/drawing/2014/main" id="{0A2D5008-3C4E-437C-8979-F2544053E1D8}"/>
              </a:ext>
            </a:extLst>
          </p:cNvPr>
          <p:cNvSpPr/>
          <p:nvPr/>
        </p:nvSpPr>
        <p:spPr>
          <a:xfrm>
            <a:off x="800100" y="6553200"/>
            <a:ext cx="1714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64FAF2E-4201-422A-BA71-BC0A94F48F38}"/>
                  </a:ext>
                </a:extLst>
              </p:cNvPr>
              <p:cNvSpPr txBox="1"/>
              <p:nvPr/>
            </p:nvSpPr>
            <p:spPr>
              <a:xfrm>
                <a:off x="3473838" y="793059"/>
                <a:ext cx="15771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64FAF2E-4201-422A-BA71-BC0A94F48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3838" y="793059"/>
                <a:ext cx="1577163" cy="369332"/>
              </a:xfrm>
              <a:prstGeom prst="rect">
                <a:avLst/>
              </a:prstGeom>
              <a:blipFill>
                <a:blip r:embed="rId5"/>
                <a:stretch>
                  <a:fillRect l="-4247" r="-1158" b="-262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216143B7-7F84-4931-88CD-16DBAF87ABA2}"/>
              </a:ext>
            </a:extLst>
          </p:cNvPr>
          <p:cNvSpPr txBox="1"/>
          <p:nvPr/>
        </p:nvSpPr>
        <p:spPr>
          <a:xfrm>
            <a:off x="376149" y="782963"/>
            <a:ext cx="30297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Find the derivative of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EEEC8E-39FC-4015-9361-D4266D43B883}"/>
              </a:ext>
            </a:extLst>
          </p:cNvPr>
          <p:cNvSpPr txBox="1"/>
          <p:nvPr/>
        </p:nvSpPr>
        <p:spPr>
          <a:xfrm>
            <a:off x="137289" y="3659046"/>
            <a:ext cx="360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Apply the </a:t>
            </a:r>
            <a:r>
              <a:rPr lang="en-GB" sz="18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inverse function theorem</a:t>
            </a:r>
            <a:endParaRPr lang="en-GB" sz="1800" b="1" i="1" baseline="30000" dirty="0">
              <a:solidFill>
                <a:srgbClr val="FF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C7206C2-71B2-45E1-9131-1EDE3F10E53A}"/>
              </a:ext>
            </a:extLst>
          </p:cNvPr>
          <p:cNvSpPr/>
          <p:nvPr/>
        </p:nvSpPr>
        <p:spPr>
          <a:xfrm>
            <a:off x="2632624" y="2125141"/>
            <a:ext cx="5598516" cy="11863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 Box 16">
                <a:extLst>
                  <a:ext uri="{FF2B5EF4-FFF2-40B4-BE49-F238E27FC236}">
                    <a16:creationId xmlns:a16="http://schemas.microsoft.com/office/drawing/2014/main" id="{956D8F81-0175-4FBF-9BBE-0BB1949899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52295" y="2182619"/>
                <a:ext cx="247584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latin typeface="Calibri" panose="020F0502020204030204" pitchFamily="34" charset="0"/>
                    <a:cs typeface="Calibri" panose="020F0502020204030204" pitchFamily="34" charset="0"/>
                  </a:rPr>
                  <a:t>If</a:t>
                </a:r>
                <a:r>
                  <a:rPr lang="en-GB" sz="2400" dirty="0">
                    <a:solidFill>
                      <a:srgbClr val="010066"/>
                    </a:solidFill>
                  </a:rPr>
                  <a:t>    </a:t>
                </a:r>
                <a:r>
                  <a:rPr lang="en-GB" sz="2400" i="1" dirty="0">
                    <a:solidFill>
                      <a:srgbClr val="010066"/>
                    </a:solidFill>
                    <a:latin typeface="Times New Roman" pitchFamily="18" charset="0"/>
                  </a:rPr>
                  <a:t>g</a:t>
                </a:r>
                <a:r>
                  <a:rPr lang="en-GB" sz="2400" dirty="0">
                    <a:solidFill>
                      <a:srgbClr val="010066"/>
                    </a:solidFill>
                    <a:latin typeface="Times New Roman" pitchFamily="18" charset="0"/>
                  </a:rPr>
                  <a:t>(</a:t>
                </a:r>
                <a:r>
                  <a:rPr lang="en-GB" sz="2400" i="1" dirty="0">
                    <a:solidFill>
                      <a:srgbClr val="010066"/>
                    </a:solidFill>
                    <a:latin typeface="Times New Roman" pitchFamily="18" charset="0"/>
                  </a:rPr>
                  <a:t>x</a:t>
                </a:r>
                <a:r>
                  <a:rPr lang="en-GB" sz="2400" dirty="0">
                    <a:solidFill>
                      <a:srgbClr val="010066"/>
                    </a:solidFill>
                    <a:latin typeface="Times New Roman" pitchFamily="18" charset="0"/>
                  </a:rPr>
                  <a:t>)</a:t>
                </a:r>
                <a:r>
                  <a:rPr lang="en-GB" sz="2400" dirty="0">
                    <a:solidFill>
                      <a:srgbClr val="010066"/>
                    </a:solidFill>
                  </a:rPr>
                  <a:t>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sz="2400" dirty="0">
                  <a:solidFill>
                    <a:srgbClr val="010066"/>
                  </a:solidFill>
                </a:endParaRPr>
              </a:p>
            </p:txBody>
          </p:sp>
        </mc:Choice>
        <mc:Fallback xmlns="">
          <p:sp>
            <p:nvSpPr>
              <p:cNvPr id="25" name="Text Box 16">
                <a:extLst>
                  <a:ext uri="{FF2B5EF4-FFF2-40B4-BE49-F238E27FC236}">
                    <a16:creationId xmlns:a16="http://schemas.microsoft.com/office/drawing/2014/main" id="{956D8F81-0175-4FBF-9BBE-0BB1949899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52295" y="2182619"/>
                <a:ext cx="2475848" cy="461665"/>
              </a:xfrm>
              <a:prstGeom prst="rect">
                <a:avLst/>
              </a:prstGeom>
              <a:blipFill>
                <a:blip r:embed="rId6"/>
                <a:stretch>
                  <a:fillRect l="-3686" t="-11842" b="-2894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 Box 16">
            <a:extLst>
              <a:ext uri="{FF2B5EF4-FFF2-40B4-BE49-F238E27FC236}">
                <a16:creationId xmlns:a16="http://schemas.microsoft.com/office/drawing/2014/main" id="{0F1AD18C-F0B9-4E9E-8553-A1173DC37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7751" y="2194670"/>
            <a:ext cx="8198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then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 Box 16">
            <a:extLst>
              <a:ext uri="{FF2B5EF4-FFF2-40B4-BE49-F238E27FC236}">
                <a16:creationId xmlns:a16="http://schemas.microsoft.com/office/drawing/2014/main" id="{9389E7C8-CBC9-4DDD-BB35-1A038B5F5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0957" y="2235640"/>
            <a:ext cx="11026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010066"/>
                </a:solidFill>
                <a:latin typeface="Times New Roman" pitchFamily="18" charset="0"/>
              </a:rPr>
              <a:t>f</a:t>
            </a:r>
            <a:r>
              <a:rPr lang="en-GB" sz="2400" dirty="0">
                <a:solidFill>
                  <a:srgbClr val="010066"/>
                </a:solidFill>
                <a:latin typeface="Times New Roman" pitchFamily="18" charset="0"/>
              </a:rPr>
              <a:t>(</a:t>
            </a:r>
            <a:r>
              <a:rPr lang="en-GB" sz="2400" i="1" dirty="0">
                <a:solidFill>
                  <a:srgbClr val="010066"/>
                </a:solidFill>
                <a:latin typeface="Times New Roman" pitchFamily="18" charset="0"/>
              </a:rPr>
              <a:t>x</a:t>
            </a:r>
            <a:r>
              <a:rPr lang="en-GB" sz="2400" dirty="0">
                <a:solidFill>
                  <a:srgbClr val="010066"/>
                </a:solidFill>
                <a:latin typeface="Times New Roman" pitchFamily="18" charset="0"/>
              </a:rPr>
              <a:t>)</a:t>
            </a:r>
            <a:r>
              <a:rPr lang="en-GB" sz="2400" dirty="0">
                <a:solidFill>
                  <a:srgbClr val="010066"/>
                </a:solidFill>
              </a:rPr>
              <a:t> </a:t>
            </a:r>
            <a:r>
              <a:rPr lang="en-GB" sz="2400" i="1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2400" i="1" baseline="30000" dirty="0">
              <a:solidFill>
                <a:srgbClr val="01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9">
            <a:extLst>
              <a:ext uri="{FF2B5EF4-FFF2-40B4-BE49-F238E27FC236}">
                <a16:creationId xmlns:a16="http://schemas.microsoft.com/office/drawing/2014/main" id="{95901424-8900-42FF-8E9B-AB22E35C4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1397" y="2810586"/>
            <a:ext cx="4876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So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 Box 3">
            <a:extLst>
              <a:ext uri="{FF2B5EF4-FFF2-40B4-BE49-F238E27FC236}">
                <a16:creationId xmlns:a16="http://schemas.microsoft.com/office/drawing/2014/main" id="{D1469504-12FF-48BB-A2D1-DB5957148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1559" y="2810679"/>
            <a:ext cx="10636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GB" sz="2400" i="1" dirty="0">
                <a:solidFill>
                  <a:srgbClr val="010066"/>
                </a:solidFill>
                <a:cs typeface="Arial" panose="020B0604020202020204" pitchFamily="34" charset="0"/>
              </a:rPr>
              <a:t>′</a:t>
            </a:r>
            <a:r>
              <a:rPr lang="en-GB" sz="2400" dirty="0">
                <a:solidFill>
                  <a:srgbClr val="010066"/>
                </a:solidFill>
              </a:rPr>
              <a:t>(</a:t>
            </a:r>
            <a:r>
              <a:rPr lang="en-GB" sz="2400" i="1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sz="2400" dirty="0">
                <a:solidFill>
                  <a:srgbClr val="010066"/>
                </a:solidFill>
              </a:rPr>
              <a:t>) = </a:t>
            </a:r>
            <a:endParaRPr lang="en-GB" sz="2400" i="1" dirty="0">
              <a:solidFill>
                <a:srgbClr val="01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7">
            <a:extLst>
              <a:ext uri="{FF2B5EF4-FFF2-40B4-BE49-F238E27FC236}">
                <a16:creationId xmlns:a16="http://schemas.microsoft.com/office/drawing/2014/main" id="{2C7DAD50-21A0-4456-B0BC-A30BC586D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628" y="2350820"/>
            <a:ext cx="21338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GB" sz="18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</a:t>
            </a:r>
            <a:r>
              <a:rPr lang="en-GB" sz="2000" dirty="0">
                <a:solidFill>
                  <a:srgbClr val="FF6600"/>
                </a:solidFill>
              </a:rPr>
              <a:t> </a:t>
            </a:r>
            <a:r>
              <a:rPr lang="en-GB" sz="2000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GB" sz="20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000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sz="20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sz="2000" dirty="0">
                <a:solidFill>
                  <a:srgbClr val="FF6600"/>
                </a:solidFill>
              </a:rPr>
              <a:t> </a:t>
            </a:r>
            <a:r>
              <a:rPr lang="en-GB" sz="18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GB" sz="2000" dirty="0">
                <a:solidFill>
                  <a:srgbClr val="FF6600"/>
                </a:solidFill>
              </a:rPr>
              <a:t> </a:t>
            </a:r>
            <a:r>
              <a:rPr lang="en-GB" sz="2000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sz="20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000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sz="20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2000" i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7">
            <a:extLst>
              <a:ext uri="{FF2B5EF4-FFF2-40B4-BE49-F238E27FC236}">
                <a16:creationId xmlns:a16="http://schemas.microsoft.com/office/drawing/2014/main" id="{45C7B3E4-0E24-404F-9C15-D2BB271E2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316" y="1564607"/>
            <a:ext cx="35379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GB" sz="18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the inverse function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0F90F16-06D5-4927-AE7A-455C500DFD14}"/>
                  </a:ext>
                </a:extLst>
              </p:cNvPr>
              <p:cNvSpPr txBox="1"/>
              <p:nvPr/>
            </p:nvSpPr>
            <p:spPr>
              <a:xfrm>
                <a:off x="5371719" y="1300366"/>
                <a:ext cx="1083630" cy="7579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i="1" dirty="0">
                              <a:cs typeface="Times New Roman" panose="02020603050405020304" pitchFamily="18" charset="0"/>
                            </a:rPr>
                            <m:t>f</m:t>
                          </m:r>
                          <m:r>
                            <m:rPr>
                              <m:nor/>
                            </m:rPr>
                            <a:rPr lang="en-US" i="1" dirty="0">
                              <a:cs typeface="Times New Roman" panose="02020603050405020304" pitchFamily="18" charset="0"/>
                            </a:rPr>
                            <m:t> ′ </m:t>
                          </m:r>
                          <m:r>
                            <m:rPr>
                              <m:nor/>
                            </m:rPr>
                            <a:rPr lang="en-US" dirty="0"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b="0" i="1" dirty="0" smtClean="0">
                              <a:cs typeface="Times New Roman" panose="02020603050405020304" pitchFamily="18" charset="0"/>
                            </a:rPr>
                            <m:t>g</m:t>
                          </m:r>
                          <m:r>
                            <m:rPr>
                              <m:nor/>
                            </m:rPr>
                            <a:rPr lang="en-US" dirty="0"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i="1" dirty="0"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dirty="0">
                              <a:cs typeface="Times New Roman" panose="02020603050405020304" pitchFamily="18" charset="0"/>
                            </a:rPr>
                            <m:t>))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0F90F16-06D5-4927-AE7A-455C500DFD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1719" y="1300366"/>
                <a:ext cx="1083630" cy="757900"/>
              </a:xfrm>
              <a:prstGeom prst="rect">
                <a:avLst/>
              </a:prstGeom>
              <a:blipFill>
                <a:blip r:embed="rId7"/>
                <a:stretch>
                  <a:fillRect l="-11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42E6F4C-458E-458A-BF0B-04947E3AB519}"/>
                  </a:ext>
                </a:extLst>
              </p:cNvPr>
              <p:cNvSpPr txBox="1"/>
              <p:nvPr/>
            </p:nvSpPr>
            <p:spPr>
              <a:xfrm>
                <a:off x="3926405" y="1462568"/>
                <a:ext cx="134934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GB" i="1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42E6F4C-458E-458A-BF0B-04947E3AB5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6405" y="1462568"/>
                <a:ext cx="1349344" cy="369332"/>
              </a:xfrm>
              <a:prstGeom prst="rect">
                <a:avLst/>
              </a:prstGeom>
              <a:blipFill>
                <a:blip r:embed="rId8"/>
                <a:stretch>
                  <a:fillRect r="-1810" b="-344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5ADDB038-055B-497A-B5D5-26D494AB9D4C}"/>
              </a:ext>
            </a:extLst>
          </p:cNvPr>
          <p:cNvSpPr/>
          <p:nvPr/>
        </p:nvSpPr>
        <p:spPr>
          <a:xfrm>
            <a:off x="6424238" y="2226695"/>
            <a:ext cx="11865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>
                <a:solidFill>
                  <a:srgbClr val="010066"/>
                </a:solidFill>
                <a:latin typeface="Times New Roman" pitchFamily="18" charset="0"/>
              </a:rPr>
              <a:t>g</a:t>
            </a:r>
            <a:r>
              <a:rPr lang="en-GB" i="1" baseline="30000" dirty="0">
                <a:solidFill>
                  <a:srgbClr val="010066"/>
                </a:solidFill>
                <a:latin typeface="Times New Roman" pitchFamily="18" charset="0"/>
              </a:rPr>
              <a:t>–</a:t>
            </a:r>
            <a:r>
              <a:rPr lang="en-GB" baseline="30000" dirty="0">
                <a:solidFill>
                  <a:srgbClr val="010066"/>
                </a:solidFill>
                <a:latin typeface="Times New Roman" pitchFamily="18" charset="0"/>
              </a:rPr>
              <a:t>1 </a:t>
            </a:r>
            <a:r>
              <a:rPr lang="en-GB" dirty="0">
                <a:solidFill>
                  <a:srgbClr val="010066"/>
                </a:solidFill>
                <a:latin typeface="Times New Roman" pitchFamily="18" charset="0"/>
              </a:rPr>
              <a:t>(</a:t>
            </a:r>
            <a:r>
              <a:rPr lang="en-GB" i="1" dirty="0">
                <a:solidFill>
                  <a:srgbClr val="010066"/>
                </a:solidFill>
                <a:latin typeface="Times New Roman" pitchFamily="18" charset="0"/>
              </a:rPr>
              <a:t>x</a:t>
            </a:r>
            <a:r>
              <a:rPr lang="en-GB" dirty="0">
                <a:solidFill>
                  <a:srgbClr val="010066"/>
                </a:solidFill>
                <a:latin typeface="Times New Roman" pitchFamily="18" charset="0"/>
              </a:rPr>
              <a:t>)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16">
                <a:extLst>
                  <a:ext uri="{FF2B5EF4-FFF2-40B4-BE49-F238E27FC236}">
                    <a16:creationId xmlns:a16="http://schemas.microsoft.com/office/drawing/2014/main" id="{1F7DA9C8-31C7-43D1-8397-56FCEB1EC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13412" y="2226383"/>
                <a:ext cx="708303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b="0" i="1" baseline="3000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baseline="30000" dirty="0">
                  <a:solidFill>
                    <a:srgbClr val="010066"/>
                  </a:solidFill>
                </a:endParaRPr>
              </a:p>
            </p:txBody>
          </p:sp>
        </mc:Choice>
        <mc:Fallback xmlns="">
          <p:sp>
            <p:nvSpPr>
              <p:cNvPr id="36" name="Text Box 16">
                <a:extLst>
                  <a:ext uri="{FF2B5EF4-FFF2-40B4-BE49-F238E27FC236}">
                    <a16:creationId xmlns:a16="http://schemas.microsoft.com/office/drawing/2014/main" id="{1F7DA9C8-31C7-43D1-8397-56FCEB1EC2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13412" y="2226383"/>
                <a:ext cx="708303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 Box 16">
                <a:extLst>
                  <a:ext uri="{FF2B5EF4-FFF2-40B4-BE49-F238E27FC236}">
                    <a16:creationId xmlns:a16="http://schemas.microsoft.com/office/drawing/2014/main" id="{C20679A9-4C07-42BF-B6AA-F93C407EF6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96241" y="2784116"/>
                <a:ext cx="708303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b="0" i="1" baseline="3000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baseline="30000" dirty="0">
                  <a:solidFill>
                    <a:srgbClr val="010066"/>
                  </a:solidFill>
                </a:endParaRPr>
              </a:p>
            </p:txBody>
          </p:sp>
        </mc:Choice>
        <mc:Fallback xmlns="">
          <p:sp>
            <p:nvSpPr>
              <p:cNvPr id="46" name="Text Box 16">
                <a:extLst>
                  <a:ext uri="{FF2B5EF4-FFF2-40B4-BE49-F238E27FC236}">
                    <a16:creationId xmlns:a16="http://schemas.microsoft.com/office/drawing/2014/main" id="{C20679A9-4C07-42BF-B6AA-F93C407EF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96241" y="2784116"/>
                <a:ext cx="708303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>
            <a:extLst>
              <a:ext uri="{FF2B5EF4-FFF2-40B4-BE49-F238E27FC236}">
                <a16:creationId xmlns:a16="http://schemas.microsoft.com/office/drawing/2014/main" id="{8552F03F-A81A-4569-916B-0C8DBC1945A7}"/>
              </a:ext>
            </a:extLst>
          </p:cNvPr>
          <p:cNvSpPr/>
          <p:nvPr/>
        </p:nvSpPr>
        <p:spPr>
          <a:xfrm>
            <a:off x="3951078" y="3532030"/>
            <a:ext cx="1072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>
                <a:solidFill>
                  <a:srgbClr val="010066"/>
                </a:solidFill>
                <a:latin typeface="Times New Roman" pitchFamily="18" charset="0"/>
              </a:rPr>
              <a:t>g '</a:t>
            </a:r>
            <a:r>
              <a:rPr lang="en-GB" dirty="0">
                <a:solidFill>
                  <a:srgbClr val="010066"/>
                </a:solidFill>
                <a:latin typeface="Times New Roman" pitchFamily="18" charset="0"/>
              </a:rPr>
              <a:t>(</a:t>
            </a:r>
            <a:r>
              <a:rPr lang="en-GB" i="1" dirty="0">
                <a:solidFill>
                  <a:srgbClr val="010066"/>
                </a:solidFill>
                <a:latin typeface="Times New Roman" pitchFamily="18" charset="0"/>
              </a:rPr>
              <a:t>x</a:t>
            </a:r>
            <a:r>
              <a:rPr lang="en-GB" dirty="0">
                <a:solidFill>
                  <a:srgbClr val="010066"/>
                </a:solidFill>
                <a:latin typeface="Times New Roman" pitchFamily="18" charset="0"/>
              </a:rPr>
              <a:t>) =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A837934-5881-49B6-BC6A-95ABA91A9F13}"/>
              </a:ext>
            </a:extLst>
          </p:cNvPr>
          <p:cNvCxnSpPr/>
          <p:nvPr/>
        </p:nvCxnSpPr>
        <p:spPr>
          <a:xfrm>
            <a:off x="5025683" y="3795419"/>
            <a:ext cx="640080" cy="0"/>
          </a:xfrm>
          <a:prstGeom prst="line">
            <a:avLst/>
          </a:prstGeom>
          <a:ln>
            <a:solidFill>
              <a:srgbClr val="01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Box 3">
            <a:extLst>
              <a:ext uri="{FF2B5EF4-FFF2-40B4-BE49-F238E27FC236}">
                <a16:creationId xmlns:a16="http://schemas.microsoft.com/office/drawing/2014/main" id="{D349CEF9-6A46-4DEB-9927-22AB72045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511" y="3377949"/>
            <a:ext cx="6527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10066"/>
                </a:solidFill>
                <a:cs typeface="Times New Roman" panose="02020603050405020304" pitchFamily="18" charset="0"/>
              </a:rPr>
              <a:t>1</a:t>
            </a:r>
            <a:endParaRPr lang="en-GB" baseline="30000" dirty="0">
              <a:solidFill>
                <a:srgbClr val="010066"/>
              </a:solidFill>
              <a:cs typeface="Times New Roman" panose="02020603050405020304" pitchFamily="18" charset="0"/>
            </a:endParaRPr>
          </a:p>
        </p:txBody>
      </p:sp>
      <p:sp>
        <p:nvSpPr>
          <p:cNvPr id="50" name="Text Box 3">
            <a:extLst>
              <a:ext uri="{FF2B5EF4-FFF2-40B4-BE49-F238E27FC236}">
                <a16:creationId xmlns:a16="http://schemas.microsoft.com/office/drawing/2014/main" id="{261FAB19-FF3B-42AD-B2EE-5321E8A75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7094" y="3863848"/>
            <a:ext cx="6569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baseline="30000" dirty="0">
                <a:solidFill>
                  <a:srgbClr val="010066"/>
                </a:solidFill>
              </a:rPr>
              <a:t>ln </a:t>
            </a:r>
            <a:r>
              <a:rPr lang="en-GB" i="1" baseline="30000" dirty="0">
                <a:solidFill>
                  <a:srgbClr val="010066"/>
                </a:solidFill>
              </a:rPr>
              <a:t>x</a:t>
            </a:r>
            <a:endParaRPr lang="en-GB" i="1" baseline="30000" dirty="0">
              <a:solidFill>
                <a:srgbClr val="010066"/>
              </a:solidFill>
              <a:cs typeface="Times New Roman" panose="02020603050405020304" pitchFamily="18" charset="0"/>
            </a:endParaRPr>
          </a:p>
        </p:txBody>
      </p:sp>
      <p:sp>
        <p:nvSpPr>
          <p:cNvPr id="51" name="Text Box 3">
            <a:extLst>
              <a:ext uri="{FF2B5EF4-FFF2-40B4-BE49-F238E27FC236}">
                <a16:creationId xmlns:a16="http://schemas.microsoft.com/office/drawing/2014/main" id="{01232298-C240-4613-B64E-06F5406BC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3808" y="3802293"/>
            <a:ext cx="5765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i="1" dirty="0">
                <a:solidFill>
                  <a:srgbClr val="010066"/>
                </a:solidFill>
                <a:cs typeface="Times New Roman" panose="02020603050405020304" pitchFamily="18" charset="0"/>
              </a:rPr>
              <a:t>e</a:t>
            </a:r>
            <a:endParaRPr lang="en-GB" i="1" baseline="30000" dirty="0">
              <a:solidFill>
                <a:srgbClr val="010066"/>
              </a:solidFill>
              <a:cs typeface="Times New Roman" panose="020206030504050203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C6DE102-2B25-4817-9914-160630266E6D}"/>
              </a:ext>
            </a:extLst>
          </p:cNvPr>
          <p:cNvSpPr txBox="1"/>
          <p:nvPr/>
        </p:nvSpPr>
        <p:spPr>
          <a:xfrm>
            <a:off x="946994" y="4523792"/>
            <a:ext cx="850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rgbClr val="FF6600"/>
                </a:solidFill>
              </a:rPr>
              <a:t>e</a:t>
            </a:r>
            <a:r>
              <a:rPr lang="en-GB" i="1" baseline="30000" dirty="0">
                <a:solidFill>
                  <a:srgbClr val="FF6600"/>
                </a:solidFill>
              </a:rPr>
              <a:t> ln x</a:t>
            </a:r>
            <a:endParaRPr lang="en-GB" dirty="0">
              <a:solidFill>
                <a:srgbClr val="FF6600"/>
              </a:solidFill>
              <a:cs typeface="Times New Roman" panose="02020603050405020304" pitchFamily="18" charset="0"/>
            </a:endParaRPr>
          </a:p>
        </p:txBody>
      </p:sp>
      <p:sp>
        <p:nvSpPr>
          <p:cNvPr id="55" name="Text Box 9">
            <a:extLst>
              <a:ext uri="{FF2B5EF4-FFF2-40B4-BE49-F238E27FC236}">
                <a16:creationId xmlns:a16="http://schemas.microsoft.com/office/drawing/2014/main" id="{DC21389E-6F6C-4AA1-B1DB-16ECD495C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809" y="4523791"/>
            <a:ext cx="6882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FF6600"/>
                </a:solidFill>
              </a:rPr>
              <a:t>x =</a:t>
            </a:r>
            <a:endParaRPr lang="en-US" sz="2400" baseline="30000" dirty="0">
              <a:solidFill>
                <a:srgbClr val="FF6600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A6D4232-E4F1-459E-8E86-D12117B07A1E}"/>
              </a:ext>
            </a:extLst>
          </p:cNvPr>
          <p:cNvSpPr txBox="1"/>
          <p:nvPr/>
        </p:nvSpPr>
        <p:spPr>
          <a:xfrm>
            <a:off x="137289" y="4154460"/>
            <a:ext cx="37022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the property of logarithms </a:t>
            </a:r>
            <a:endParaRPr lang="en-GB" sz="1800" b="1" dirty="0">
              <a:solidFill>
                <a:srgbClr val="FF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729CE70-6A29-4E1B-B64A-C97314D6F421}"/>
              </a:ext>
            </a:extLst>
          </p:cNvPr>
          <p:cNvSpPr/>
          <p:nvPr/>
        </p:nvSpPr>
        <p:spPr>
          <a:xfrm>
            <a:off x="3936131" y="4572302"/>
            <a:ext cx="1072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>
                <a:solidFill>
                  <a:srgbClr val="010066"/>
                </a:solidFill>
                <a:latin typeface="Times New Roman" pitchFamily="18" charset="0"/>
              </a:rPr>
              <a:t>g '</a:t>
            </a:r>
            <a:r>
              <a:rPr lang="en-GB" dirty="0">
                <a:solidFill>
                  <a:srgbClr val="010066"/>
                </a:solidFill>
                <a:latin typeface="Times New Roman" pitchFamily="18" charset="0"/>
              </a:rPr>
              <a:t>(</a:t>
            </a:r>
            <a:r>
              <a:rPr lang="en-GB" i="1" dirty="0">
                <a:solidFill>
                  <a:srgbClr val="010066"/>
                </a:solidFill>
                <a:latin typeface="Times New Roman" pitchFamily="18" charset="0"/>
              </a:rPr>
              <a:t>x</a:t>
            </a:r>
            <a:r>
              <a:rPr lang="en-GB" dirty="0">
                <a:solidFill>
                  <a:srgbClr val="010066"/>
                </a:solidFill>
                <a:latin typeface="Times New Roman" pitchFamily="18" charset="0"/>
              </a:rPr>
              <a:t>) =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3CF1327E-C33E-472C-8995-0CB4100FFC06}"/>
              </a:ext>
            </a:extLst>
          </p:cNvPr>
          <p:cNvCxnSpPr/>
          <p:nvPr/>
        </p:nvCxnSpPr>
        <p:spPr>
          <a:xfrm>
            <a:off x="5010736" y="4835691"/>
            <a:ext cx="365760" cy="0"/>
          </a:xfrm>
          <a:prstGeom prst="line">
            <a:avLst/>
          </a:prstGeom>
          <a:ln>
            <a:solidFill>
              <a:srgbClr val="01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 Box 3">
            <a:extLst>
              <a:ext uri="{FF2B5EF4-FFF2-40B4-BE49-F238E27FC236}">
                <a16:creationId xmlns:a16="http://schemas.microsoft.com/office/drawing/2014/main" id="{A04D3543-A24F-4E13-B0DA-469C81F13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9126" y="4409544"/>
            <a:ext cx="4284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10066"/>
                </a:solidFill>
                <a:cs typeface="Times New Roman" panose="02020603050405020304" pitchFamily="18" charset="0"/>
              </a:rPr>
              <a:t>1</a:t>
            </a:r>
            <a:endParaRPr lang="en-GB" baseline="30000" dirty="0">
              <a:solidFill>
                <a:srgbClr val="010066"/>
              </a:solidFill>
              <a:cs typeface="Times New Roman" panose="02020603050405020304" pitchFamily="18" charset="0"/>
            </a:endParaRPr>
          </a:p>
        </p:txBody>
      </p:sp>
      <p:sp>
        <p:nvSpPr>
          <p:cNvPr id="61" name="Text Box 3">
            <a:extLst>
              <a:ext uri="{FF2B5EF4-FFF2-40B4-BE49-F238E27FC236}">
                <a16:creationId xmlns:a16="http://schemas.microsoft.com/office/drawing/2014/main" id="{DDECEF6A-FBD0-4405-9FA6-1D57C8A8F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1001" y="4773092"/>
            <a:ext cx="3628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i="1" dirty="0">
                <a:solidFill>
                  <a:srgbClr val="010066"/>
                </a:solidFill>
                <a:cs typeface="Times New Roman" panose="02020603050405020304" pitchFamily="18" charset="0"/>
              </a:rPr>
              <a:t>x</a:t>
            </a:r>
            <a:endParaRPr lang="en-GB" i="1" baseline="30000" dirty="0">
              <a:solidFill>
                <a:srgbClr val="010066"/>
              </a:solidFill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Object 8">
                <a:extLst>
                  <a:ext uri="{FF2B5EF4-FFF2-40B4-BE49-F238E27FC236}">
                    <a16:creationId xmlns:a16="http://schemas.microsoft.com/office/drawing/2014/main" id="{44598F6C-5E89-468C-8E5E-F02A51B22687}"/>
                  </a:ext>
                </a:extLst>
              </p:cNvPr>
              <p:cNvSpPr txBox="1"/>
              <p:nvPr/>
            </p:nvSpPr>
            <p:spPr bwMode="auto">
              <a:xfrm>
                <a:off x="3376840" y="5272255"/>
                <a:ext cx="1672286" cy="8763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i="1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m:rPr>
                          <m:nor/>
                        </m:rPr>
                        <a:rPr lang="en-GB" altLang="en-US" dirty="0">
                          <a:solidFill>
                            <a:srgbClr val="010066"/>
                          </a:solidFill>
                        </a:rPr>
                        <m:t>(</m:t>
                      </m:r>
                      <m:r>
                        <m:rPr>
                          <m:nor/>
                        </m:rPr>
                        <a:rPr lang="en-US" altLang="en-US" b="0" dirty="0" smtClean="0">
                          <a:solidFill>
                            <a:srgbClr val="010066"/>
                          </a:solidFill>
                        </a:rPr>
                        <m:t>ln</m:t>
                      </m:r>
                      <m:r>
                        <m:rPr>
                          <m:nor/>
                        </m:rPr>
                        <a:rPr lang="en-US" altLang="en-US" b="0" i="1" dirty="0" smtClean="0">
                          <a:solidFill>
                            <a:srgbClr val="010066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GB" altLang="en-US" i="1" dirty="0">
                          <a:solidFill>
                            <a:srgbClr val="010066"/>
                          </a:solidFill>
                        </a:rPr>
                        <m:t>x</m:t>
                      </m:r>
                      <m:r>
                        <m:rPr>
                          <m:nor/>
                        </m:rPr>
                        <a:rPr lang="en-GB" altLang="en-US" dirty="0"/>
                        <m:t> 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2" name="Object 8">
                <a:extLst>
                  <a:ext uri="{FF2B5EF4-FFF2-40B4-BE49-F238E27FC236}">
                    <a16:creationId xmlns:a16="http://schemas.microsoft.com/office/drawing/2014/main" id="{44598F6C-5E89-468C-8E5E-F02A51B226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76840" y="5272255"/>
                <a:ext cx="1672286" cy="8763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 Box 5">
            <a:extLst>
              <a:ext uri="{FF2B5EF4-FFF2-40B4-BE49-F238E27FC236}">
                <a16:creationId xmlns:a16="http://schemas.microsoft.com/office/drawing/2014/main" id="{0BD5C5D1-A3AF-4A4D-BD65-44B2DD3D5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9074" y="5498146"/>
            <a:ext cx="4347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dirty="0">
                <a:solidFill>
                  <a:srgbClr val="010066"/>
                </a:solidFill>
              </a:rPr>
              <a:t>= </a:t>
            </a:r>
            <a:endParaRPr lang="en-US" altLang="en-US" sz="2400" i="1" baseline="30000" dirty="0">
              <a:solidFill>
                <a:srgbClr val="01006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Object 7">
                <a:extLst>
                  <a:ext uri="{FF2B5EF4-FFF2-40B4-BE49-F238E27FC236}">
                    <a16:creationId xmlns:a16="http://schemas.microsoft.com/office/drawing/2014/main" id="{E9C9D5EE-85CF-4A7D-A6ED-4E478328A9A1}"/>
                  </a:ext>
                </a:extLst>
              </p:cNvPr>
              <p:cNvSpPr txBox="1"/>
              <p:nvPr/>
            </p:nvSpPr>
            <p:spPr bwMode="auto">
              <a:xfrm>
                <a:off x="4844347" y="5300742"/>
                <a:ext cx="883045" cy="87629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 smtClean="0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4" name="Object 7">
                <a:extLst>
                  <a:ext uri="{FF2B5EF4-FFF2-40B4-BE49-F238E27FC236}">
                    <a16:creationId xmlns:a16="http://schemas.microsoft.com/office/drawing/2014/main" id="{E9C9D5EE-85CF-4A7D-A6ED-4E478328A9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44347" y="5300742"/>
                <a:ext cx="883045" cy="8762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ectangle 64">
            <a:extLst>
              <a:ext uri="{FF2B5EF4-FFF2-40B4-BE49-F238E27FC236}">
                <a16:creationId xmlns:a16="http://schemas.microsoft.com/office/drawing/2014/main" id="{0053C52E-051F-4614-B571-105DE5AA1161}"/>
              </a:ext>
            </a:extLst>
          </p:cNvPr>
          <p:cNvSpPr/>
          <p:nvPr/>
        </p:nvSpPr>
        <p:spPr>
          <a:xfrm>
            <a:off x="3376840" y="5211266"/>
            <a:ext cx="2037020" cy="999465"/>
          </a:xfrm>
          <a:prstGeom prst="rect">
            <a:avLst/>
          </a:prstGeom>
          <a:noFill/>
          <a:ln w="3810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464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5" grpId="0"/>
      <p:bldP spid="26" grpId="0"/>
      <p:bldP spid="27" grpId="0"/>
      <p:bldP spid="28" grpId="0"/>
      <p:bldP spid="29" grpId="0"/>
      <p:bldP spid="30" grpId="0"/>
      <p:bldP spid="32" grpId="0"/>
      <p:bldP spid="33" grpId="0"/>
      <p:bldP spid="34" grpId="0"/>
      <p:bldP spid="35" grpId="0"/>
      <p:bldP spid="36" grpId="0"/>
      <p:bldP spid="46" grpId="0"/>
      <p:bldP spid="47" grpId="0"/>
      <p:bldP spid="49" grpId="0"/>
      <p:bldP spid="50" grpId="0"/>
      <p:bldP spid="51" grpId="0"/>
      <p:bldP spid="54" grpId="0"/>
      <p:bldP spid="55" grpId="0"/>
      <p:bldP spid="56" grpId="0"/>
      <p:bldP spid="57" grpId="0"/>
      <p:bldP spid="59" grpId="0"/>
      <p:bldP spid="61" grpId="0"/>
      <p:bldP spid="62" grpId="0"/>
      <p:bldP spid="63" grpId="0"/>
      <p:bldP spid="64" grpId="0"/>
      <p:bldP spid="6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B6082829-CEEA-4815-AB07-09F43DED9112}"/>
              </a:ext>
            </a:extLst>
          </p:cNvPr>
          <p:cNvSpPr/>
          <p:nvPr/>
        </p:nvSpPr>
        <p:spPr>
          <a:xfrm>
            <a:off x="8077200" y="6096000"/>
            <a:ext cx="990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id="{03381142-41D3-43ED-B836-3359F698327D}"/>
              </a:ext>
            </a:extLst>
          </p:cNvPr>
          <p:cNvSpPr/>
          <p:nvPr/>
        </p:nvSpPr>
        <p:spPr>
          <a:xfrm>
            <a:off x="800100" y="6553200"/>
            <a:ext cx="1714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917796BC-DEC4-45E5-BF57-D733720C9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64704"/>
            <a:ext cx="22637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sz="2400" dirty="0">
                <a:solidFill>
                  <a:srgbClr val="010066"/>
                </a:solidFill>
                <a:latin typeface="+mn-lt"/>
              </a:rPr>
              <a:t>Summarising</a:t>
            </a:r>
            <a:endParaRPr lang="en-GB" altLang="en-US" sz="2400" dirty="0">
              <a:solidFill>
                <a:srgbClr val="01006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8">
                <a:extLst>
                  <a:ext uri="{FF2B5EF4-FFF2-40B4-BE49-F238E27FC236}">
                    <a16:creationId xmlns:a16="http://schemas.microsoft.com/office/drawing/2014/main" id="{D0A16E64-5555-4DD4-ADCA-35ED5C9ED63E}"/>
                  </a:ext>
                </a:extLst>
              </p:cNvPr>
              <p:cNvSpPr txBox="1"/>
              <p:nvPr/>
            </p:nvSpPr>
            <p:spPr bwMode="auto">
              <a:xfrm>
                <a:off x="2995751" y="1398490"/>
                <a:ext cx="1672286" cy="8763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i="1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m:rPr>
                          <m:nor/>
                        </m:rPr>
                        <a:rPr lang="en-GB" altLang="en-US" dirty="0">
                          <a:solidFill>
                            <a:srgbClr val="010066"/>
                          </a:solidFill>
                        </a:rPr>
                        <m:t>(</m:t>
                      </m:r>
                      <m:r>
                        <m:rPr>
                          <m:nor/>
                        </m:rPr>
                        <a:rPr lang="en-US" altLang="en-US" b="0" dirty="0" smtClean="0">
                          <a:solidFill>
                            <a:srgbClr val="010066"/>
                          </a:solidFill>
                        </a:rPr>
                        <m:t>ln</m:t>
                      </m:r>
                      <m:r>
                        <m:rPr>
                          <m:nor/>
                        </m:rPr>
                        <a:rPr lang="en-US" altLang="en-US" b="0" i="1" dirty="0" smtClean="0">
                          <a:solidFill>
                            <a:srgbClr val="010066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GB" altLang="en-US" i="1" dirty="0">
                          <a:solidFill>
                            <a:srgbClr val="010066"/>
                          </a:solidFill>
                        </a:rPr>
                        <m:t>x</m:t>
                      </m:r>
                      <m:r>
                        <m:rPr>
                          <m:nor/>
                        </m:rPr>
                        <a:rPr lang="en-GB" altLang="en-US" dirty="0"/>
                        <m:t> 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Object 8">
                <a:extLst>
                  <a:ext uri="{FF2B5EF4-FFF2-40B4-BE49-F238E27FC236}">
                    <a16:creationId xmlns:a16="http://schemas.microsoft.com/office/drawing/2014/main" id="{D0A16E64-5555-4DD4-ADCA-35ED5C9ED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95751" y="1398490"/>
                <a:ext cx="1672286" cy="8763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7">
                <a:extLst>
                  <a:ext uri="{FF2B5EF4-FFF2-40B4-BE49-F238E27FC236}">
                    <a16:creationId xmlns:a16="http://schemas.microsoft.com/office/drawing/2014/main" id="{A63BC838-237E-4AE0-8A4B-534CDA644342}"/>
                  </a:ext>
                </a:extLst>
              </p:cNvPr>
              <p:cNvSpPr txBox="1"/>
              <p:nvPr/>
            </p:nvSpPr>
            <p:spPr bwMode="auto">
              <a:xfrm>
                <a:off x="4179613" y="1413092"/>
                <a:ext cx="883045" cy="87629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 smtClean="0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 smtClean="0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Object 7">
                <a:extLst>
                  <a:ext uri="{FF2B5EF4-FFF2-40B4-BE49-F238E27FC236}">
                    <a16:creationId xmlns:a16="http://schemas.microsoft.com/office/drawing/2014/main" id="{A63BC838-237E-4AE0-8A4B-534CDA6443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79613" y="1413092"/>
                <a:ext cx="883045" cy="8762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CD6235F0-5829-476E-8E37-E15EB01D6CD2}"/>
              </a:ext>
            </a:extLst>
          </p:cNvPr>
          <p:cNvSpPr/>
          <p:nvPr/>
        </p:nvSpPr>
        <p:spPr>
          <a:xfrm>
            <a:off x="2761687" y="1275325"/>
            <a:ext cx="2772218" cy="999465"/>
          </a:xfrm>
          <a:prstGeom prst="rect">
            <a:avLst/>
          </a:prstGeom>
          <a:noFill/>
          <a:ln w="3810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E993C63D-FFFA-C197-06D4-00180D2B4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012" y="3013501"/>
            <a:ext cx="823797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sz="2400" dirty="0">
                <a:solidFill>
                  <a:srgbClr val="010066"/>
                </a:solidFill>
                <a:latin typeface="+mn-lt"/>
              </a:rPr>
              <a:t>The laws of logarithms can help us to differentiate some logarithmic functions more easily:</a:t>
            </a:r>
            <a:endParaRPr lang="en-GB" altLang="en-US" sz="2400" dirty="0">
              <a:solidFill>
                <a:srgbClr val="01006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8">
                <a:extLst>
                  <a:ext uri="{FF2B5EF4-FFF2-40B4-BE49-F238E27FC236}">
                    <a16:creationId xmlns:a16="http://schemas.microsoft.com/office/drawing/2014/main" id="{CF8B3439-3A89-034A-091B-F32B50F3D045}"/>
                  </a:ext>
                </a:extLst>
              </p:cNvPr>
              <p:cNvSpPr txBox="1"/>
              <p:nvPr/>
            </p:nvSpPr>
            <p:spPr bwMode="auto">
              <a:xfrm>
                <a:off x="2899714" y="4412064"/>
                <a:ext cx="3112446" cy="52910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en-US" b="0" dirty="0" smtClean="0">
                          <a:solidFill>
                            <a:srgbClr val="010066"/>
                          </a:solidFill>
                        </a:rPr>
                        <m:t>ln</m:t>
                      </m:r>
                      <m:r>
                        <m:rPr>
                          <m:nor/>
                        </m:rPr>
                        <a:rPr lang="en-US" altLang="en-US" b="0" i="1" dirty="0" smtClean="0">
                          <a:solidFill>
                            <a:srgbClr val="010066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en-US" b="0" dirty="0" smtClean="0">
                          <a:solidFill>
                            <a:srgbClr val="010066"/>
                          </a:solidFill>
                        </a:rPr>
                        <m:t>(</m:t>
                      </m:r>
                      <m:r>
                        <m:rPr>
                          <m:nor/>
                        </m:rPr>
                        <a:rPr lang="en-US" altLang="en-US" b="0" i="0" dirty="0" smtClean="0">
                          <a:solidFill>
                            <a:srgbClr val="010066"/>
                          </a:solidFill>
                        </a:rPr>
                        <m:t>ab</m:t>
                      </m:r>
                      <m:r>
                        <m:rPr>
                          <m:nor/>
                        </m:rPr>
                        <a:rPr lang="en-GB" altLang="en-US" dirty="0"/>
                        <m:t>)</m:t>
                      </m:r>
                      <m:r>
                        <m:rPr>
                          <m:nor/>
                        </m:rPr>
                        <a:rPr lang="en-US" altLang="en-US" b="0" i="0" dirty="0" smtClean="0"/>
                        <m:t> = </m:t>
                      </m:r>
                      <m:r>
                        <m:rPr>
                          <m:nor/>
                        </m:rPr>
                        <a:rPr lang="en-US" altLang="en-US" b="0" i="0" dirty="0" smtClean="0"/>
                        <m:t>ln</m:t>
                      </m:r>
                      <m:r>
                        <m:rPr>
                          <m:nor/>
                        </m:rPr>
                        <a:rPr lang="en-US" altLang="en-US" b="0" i="0" dirty="0" smtClean="0"/>
                        <m:t> </m:t>
                      </m:r>
                      <m:r>
                        <m:rPr>
                          <m:nor/>
                        </m:rPr>
                        <a:rPr lang="en-US" altLang="en-US" b="0" i="1" dirty="0" smtClean="0"/>
                        <m:t>a</m:t>
                      </m:r>
                      <m:r>
                        <m:rPr>
                          <m:nor/>
                        </m:rPr>
                        <a:rPr lang="en-US" altLang="en-US" b="0" i="0" dirty="0" smtClean="0"/>
                        <m:t> + </m:t>
                      </m:r>
                      <m:r>
                        <m:rPr>
                          <m:nor/>
                        </m:rPr>
                        <a:rPr lang="en-US" altLang="en-US" b="0" i="0" dirty="0" smtClean="0"/>
                        <m:t>ln</m:t>
                      </m:r>
                      <m:r>
                        <m:rPr>
                          <m:nor/>
                        </m:rPr>
                        <a:rPr lang="en-US" altLang="en-US" b="0" i="0" dirty="0" smtClean="0"/>
                        <m:t> </m:t>
                      </m:r>
                      <m:r>
                        <m:rPr>
                          <m:nor/>
                        </m:rPr>
                        <a:rPr lang="en-US" altLang="en-US" b="0" i="1" dirty="0" smtClean="0"/>
                        <m:t>b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Object 8">
                <a:extLst>
                  <a:ext uri="{FF2B5EF4-FFF2-40B4-BE49-F238E27FC236}">
                    <a16:creationId xmlns:a16="http://schemas.microsoft.com/office/drawing/2014/main" id="{CF8B3439-3A89-034A-091B-F32B50F3D0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99714" y="4412064"/>
                <a:ext cx="3112446" cy="529104"/>
              </a:xfrm>
              <a:prstGeom prst="rect">
                <a:avLst/>
              </a:prstGeom>
              <a:blipFill>
                <a:blip r:embed="rId5"/>
                <a:stretch>
                  <a:fillRect l="-588" b="-344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8">
                <a:extLst>
                  <a:ext uri="{FF2B5EF4-FFF2-40B4-BE49-F238E27FC236}">
                    <a16:creationId xmlns:a16="http://schemas.microsoft.com/office/drawing/2014/main" id="{FB6AD7CE-AD30-3903-3BD7-F84267849DD3}"/>
                  </a:ext>
                </a:extLst>
              </p:cNvPr>
              <p:cNvSpPr txBox="1"/>
              <p:nvPr/>
            </p:nvSpPr>
            <p:spPr bwMode="auto">
              <a:xfrm>
                <a:off x="2899830" y="4992470"/>
                <a:ext cx="3256345" cy="8274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en-US" b="0" dirty="0" smtClean="0">
                          <a:solidFill>
                            <a:srgbClr val="010066"/>
                          </a:solidFill>
                        </a:rPr>
                        <m:t>ln</m:t>
                      </m:r>
                      <m:r>
                        <m:rPr>
                          <m:nor/>
                        </m:rPr>
                        <a:rPr lang="en-US" altLang="en-US" b="0" i="1" dirty="0" smtClean="0">
                          <a:solidFill>
                            <a:srgbClr val="010066"/>
                          </a:solidFill>
                        </a:rPr>
                        <m:t> </m:t>
                      </m:r>
                      <m:d>
                        <m:dPr>
                          <m:ctrlPr>
                            <a:rPr lang="en-US" altLang="en-US" b="0" i="1" dirty="0" smtClean="0">
                              <a:solidFill>
                                <a:srgbClr val="01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en-US" i="1" dirty="0">
                                  <a:solidFill>
                                    <a:srgbClr val="0100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en-US" b="0" i="1" dirty="0" smtClean="0">
                                  <a:solidFill>
                                    <a:srgbClr val="010066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altLang="en-US" b="0" i="1" dirty="0" smtClean="0">
                                  <a:solidFill>
                                    <a:srgbClr val="010066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en-US" altLang="en-US" b="0" i="0" dirty="0" smtClean="0"/>
                        <m:t> = </m:t>
                      </m:r>
                      <m:r>
                        <m:rPr>
                          <m:nor/>
                        </m:rPr>
                        <a:rPr lang="en-US" altLang="en-US" b="0" i="0" dirty="0" smtClean="0"/>
                        <m:t>ln</m:t>
                      </m:r>
                      <m:r>
                        <m:rPr>
                          <m:nor/>
                        </m:rPr>
                        <a:rPr lang="en-US" altLang="en-US" b="0" i="0" dirty="0" smtClean="0"/>
                        <m:t> </m:t>
                      </m:r>
                      <m:r>
                        <m:rPr>
                          <m:nor/>
                        </m:rPr>
                        <a:rPr lang="en-US" altLang="en-US" b="0" i="1" dirty="0" smtClean="0"/>
                        <m:t>a</m:t>
                      </m:r>
                      <m:r>
                        <m:rPr>
                          <m:nor/>
                        </m:rPr>
                        <a:rPr lang="en-US" altLang="en-US" b="0" i="0" dirty="0" smtClean="0"/>
                        <m:t> 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</a:rPr>
                        <m:t>‒</m:t>
                      </m:r>
                      <m:r>
                        <m:rPr>
                          <m:nor/>
                        </m:rPr>
                        <a:rPr lang="en-US" altLang="en-US" b="0" i="0" dirty="0" smtClean="0"/>
                        <m:t> </m:t>
                      </m:r>
                      <m:r>
                        <m:rPr>
                          <m:nor/>
                        </m:rPr>
                        <a:rPr lang="en-US" altLang="en-US" b="0" i="0" dirty="0" smtClean="0"/>
                        <m:t>ln</m:t>
                      </m:r>
                      <m:r>
                        <m:rPr>
                          <m:nor/>
                        </m:rPr>
                        <a:rPr lang="en-US" altLang="en-US" b="0" i="0" dirty="0" smtClean="0"/>
                        <m:t> </m:t>
                      </m:r>
                      <m:r>
                        <m:rPr>
                          <m:nor/>
                        </m:rPr>
                        <a:rPr lang="en-US" altLang="en-US" b="0" i="1" dirty="0" smtClean="0"/>
                        <m:t>b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Object 8">
                <a:extLst>
                  <a:ext uri="{FF2B5EF4-FFF2-40B4-BE49-F238E27FC236}">
                    <a16:creationId xmlns:a16="http://schemas.microsoft.com/office/drawing/2014/main" id="{FB6AD7CE-AD30-3903-3BD7-F84267849D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99830" y="4992470"/>
                <a:ext cx="3256345" cy="8274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8">
                <a:extLst>
                  <a:ext uri="{FF2B5EF4-FFF2-40B4-BE49-F238E27FC236}">
                    <a16:creationId xmlns:a16="http://schemas.microsoft.com/office/drawing/2014/main" id="{CF0266EC-BD49-B408-0D71-0405EA909FF5}"/>
                  </a:ext>
                </a:extLst>
              </p:cNvPr>
              <p:cNvSpPr txBox="1"/>
              <p:nvPr/>
            </p:nvSpPr>
            <p:spPr bwMode="auto">
              <a:xfrm>
                <a:off x="2899714" y="5819920"/>
                <a:ext cx="3112446" cy="52910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en-US" b="0" dirty="0" smtClean="0">
                          <a:solidFill>
                            <a:srgbClr val="010066"/>
                          </a:solidFill>
                        </a:rPr>
                        <m:t>ln</m:t>
                      </m:r>
                      <m:r>
                        <m:rPr>
                          <m:nor/>
                        </m:rPr>
                        <a:rPr lang="en-US" altLang="en-US" b="0" i="1" dirty="0" smtClean="0">
                          <a:solidFill>
                            <a:srgbClr val="010066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en-US" b="0" dirty="0" smtClean="0">
                          <a:solidFill>
                            <a:srgbClr val="010066"/>
                          </a:solidFill>
                        </a:rPr>
                        <m:t>(</m:t>
                      </m:r>
                      <m:r>
                        <m:rPr>
                          <m:nor/>
                        </m:rPr>
                        <a:rPr lang="en-US" altLang="en-US" b="0" i="0" dirty="0" smtClean="0">
                          <a:solidFill>
                            <a:srgbClr val="010066"/>
                          </a:solidFill>
                        </a:rPr>
                        <m:t>a</m:t>
                      </m:r>
                      <m:r>
                        <m:rPr>
                          <m:nor/>
                        </m:rPr>
                        <a:rPr lang="en-GB" altLang="en-US" dirty="0"/>
                        <m:t>)</m:t>
                      </m:r>
                      <m:r>
                        <m:rPr>
                          <m:nor/>
                        </m:rPr>
                        <a:rPr lang="en-US" altLang="en-US" b="0" i="1" baseline="30000" dirty="0" smtClean="0"/>
                        <m:t>n</m:t>
                      </m:r>
                      <m:r>
                        <m:rPr>
                          <m:nor/>
                        </m:rPr>
                        <a:rPr lang="en-US" altLang="en-US" b="0" i="0" dirty="0" smtClean="0"/>
                        <m:t> = </m:t>
                      </m:r>
                      <m:r>
                        <m:rPr>
                          <m:nor/>
                        </m:rPr>
                        <a:rPr lang="en-US" altLang="en-US" b="0" i="1" dirty="0" smtClean="0"/>
                        <m:t>n</m:t>
                      </m:r>
                      <m:r>
                        <m:rPr>
                          <m:nor/>
                        </m:rPr>
                        <a:rPr lang="en-US" altLang="en-US" b="0" i="0" dirty="0" smtClean="0"/>
                        <m:t>ln</m:t>
                      </m:r>
                      <m:r>
                        <m:rPr>
                          <m:nor/>
                        </m:rPr>
                        <a:rPr lang="en-US" altLang="en-US" b="0" i="0" dirty="0" smtClean="0"/>
                        <m:t> </m:t>
                      </m:r>
                      <m:r>
                        <m:rPr>
                          <m:nor/>
                        </m:rPr>
                        <a:rPr lang="en-US" altLang="en-US" b="0" i="1" dirty="0" smtClean="0"/>
                        <m:t>a</m:t>
                      </m:r>
                      <m:r>
                        <m:rPr>
                          <m:nor/>
                        </m:rPr>
                        <a:rPr lang="en-US" altLang="en-US" b="0" i="0" dirty="0" smtClean="0"/>
                        <m:t>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Object 8">
                <a:extLst>
                  <a:ext uri="{FF2B5EF4-FFF2-40B4-BE49-F238E27FC236}">
                    <a16:creationId xmlns:a16="http://schemas.microsoft.com/office/drawing/2014/main" id="{CF0266EC-BD49-B408-0D71-0405EA909F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99714" y="5819920"/>
                <a:ext cx="3112446" cy="529104"/>
              </a:xfrm>
              <a:prstGeom prst="rect">
                <a:avLst/>
              </a:prstGeom>
              <a:blipFill>
                <a:blip r:embed="rId7"/>
                <a:stretch>
                  <a:fillRect l="-588" b="-344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2">
            <a:extLst>
              <a:ext uri="{FF2B5EF4-FFF2-40B4-BE49-F238E27FC236}">
                <a16:creationId xmlns:a16="http://schemas.microsoft.com/office/drawing/2014/main" id="{A0E992B9-1837-54D0-4CC1-2A9992BEF37E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50813"/>
            <a:ext cx="8229600" cy="561975"/>
          </a:xfrm>
          <a:prstGeom prst="rect">
            <a:avLst/>
          </a:prstGeom>
          <a:noFill/>
        </p:spPr>
        <p:txBody>
          <a:bodyPr bIns="91440" anchor="b" anchorCtr="0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altLang="en-US" sz="2800"/>
              <a:t>The derivative of ln </a:t>
            </a:r>
            <a:r>
              <a:rPr lang="en-GB" altLang="en-US" sz="2800" i="1">
                <a:latin typeface="Times New Roman" panose="02020603050405020304" pitchFamily="18" charset="0"/>
              </a:rPr>
              <a:t>x</a:t>
            </a:r>
            <a:endParaRPr lang="en-GB" altLang="en-US" sz="2800" i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50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 animBg="1"/>
      <p:bldP spid="4" grpId="0"/>
      <p:bldP spid="7" grpId="0"/>
      <p:bldP spid="8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0813"/>
            <a:ext cx="8229600" cy="561975"/>
          </a:xfrm>
          <a:noFill/>
        </p:spPr>
        <p:txBody>
          <a:bodyPr>
            <a:normAutofit fontScale="90000"/>
          </a:bodyPr>
          <a:lstStyle/>
          <a:p>
            <a:r>
              <a:rPr lang="en-GB" altLang="en-US" sz="2800" dirty="0"/>
              <a:t>The derivative of ln </a:t>
            </a:r>
            <a:r>
              <a:rPr lang="en-GB" altLang="en-US" sz="2800" i="1" dirty="0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485379" name="Text Box 3"/>
          <p:cNvSpPr txBox="1">
            <a:spLocks noChangeArrowheads="1"/>
          </p:cNvSpPr>
          <p:nvPr/>
        </p:nvSpPr>
        <p:spPr bwMode="auto">
          <a:xfrm>
            <a:off x="250825" y="764704"/>
            <a:ext cx="8732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400" dirty="0">
                <a:solidFill>
                  <a:srgbClr val="010066"/>
                </a:solidFill>
                <a:latin typeface="+mn-lt"/>
              </a:rPr>
              <a:t>Remember, </a:t>
            </a:r>
            <a:r>
              <a:rPr lang="en-GB" altLang="en-US" sz="2400" dirty="0">
                <a:solidFill>
                  <a:srgbClr val="010066"/>
                </a:solidFill>
              </a:rPr>
              <a:t>ln </a:t>
            </a:r>
            <a:r>
              <a:rPr lang="en-GB" altLang="en-US" sz="2400" i="1" dirty="0">
                <a:solidFill>
                  <a:srgbClr val="010066"/>
                </a:solidFill>
                <a:latin typeface="Times New Roman" panose="02020603050405020304" pitchFamily="18" charset="0"/>
              </a:rPr>
              <a:t>x</a:t>
            </a:r>
            <a:r>
              <a:rPr lang="en-GB" altLang="en-US" sz="2400" dirty="0">
                <a:solidFill>
                  <a:srgbClr val="010066"/>
                </a:solidFill>
              </a:rPr>
              <a:t> </a:t>
            </a:r>
            <a:r>
              <a:rPr lang="en-GB" altLang="en-US" sz="2400" dirty="0">
                <a:solidFill>
                  <a:srgbClr val="010066"/>
                </a:solidFill>
                <a:latin typeface="+mn-lt"/>
              </a:rPr>
              <a:t>is the inverse of </a:t>
            </a:r>
            <a:r>
              <a:rPr lang="en-GB" altLang="en-US" sz="2400" i="1" dirty="0">
                <a:solidFill>
                  <a:srgbClr val="010066"/>
                </a:solidFill>
                <a:latin typeface="Times New Roman" panose="02020603050405020304" pitchFamily="18" charset="0"/>
              </a:rPr>
              <a:t>e</a:t>
            </a:r>
            <a:r>
              <a:rPr lang="en-GB" altLang="en-US" sz="2400" i="1" baseline="30000" dirty="0">
                <a:solidFill>
                  <a:srgbClr val="010066"/>
                </a:solidFill>
                <a:latin typeface="Times New Roman" panose="02020603050405020304" pitchFamily="18" charset="0"/>
              </a:rPr>
              <a:t>x</a:t>
            </a:r>
            <a:r>
              <a:rPr lang="en-GB" altLang="en-US" sz="2400" dirty="0">
                <a:solidFill>
                  <a:srgbClr val="010066"/>
                </a:solidFill>
              </a:rPr>
              <a:t>. </a:t>
            </a:r>
          </a:p>
        </p:txBody>
      </p:sp>
      <p:sp>
        <p:nvSpPr>
          <p:cNvPr id="485380" name="Text Box 4"/>
          <p:cNvSpPr txBox="1">
            <a:spLocks noChangeArrowheads="1"/>
          </p:cNvSpPr>
          <p:nvPr/>
        </p:nvSpPr>
        <p:spPr bwMode="auto">
          <a:xfrm>
            <a:off x="2057171" y="1271789"/>
            <a:ext cx="34292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sz="2400" dirty="0">
                <a:solidFill>
                  <a:srgbClr val="010066"/>
                </a:solidFill>
                <a:latin typeface="+mn-lt"/>
              </a:rPr>
              <a:t>So, if  </a:t>
            </a:r>
            <a:r>
              <a:rPr lang="en-GB" altLang="en-US" sz="2400" dirty="0">
                <a:solidFill>
                  <a:srgbClr val="010066"/>
                </a:solidFill>
              </a:rPr>
              <a:t>	</a:t>
            </a:r>
            <a:r>
              <a:rPr lang="en-GB" altLang="en-US" sz="2400" i="1" dirty="0">
                <a:latin typeface="Times New Roman" panose="02020603050405020304" pitchFamily="18" charset="0"/>
              </a:rPr>
              <a:t>y</a:t>
            </a:r>
            <a:r>
              <a:rPr lang="en-GB" altLang="en-US" sz="2400" dirty="0"/>
              <a:t> = ln </a:t>
            </a:r>
            <a:r>
              <a:rPr lang="en-GB" altLang="en-US" sz="2400" i="1" dirty="0">
                <a:latin typeface="Times New Roman" panose="02020603050405020304" pitchFamily="18" charset="0"/>
              </a:rPr>
              <a:t>x</a:t>
            </a:r>
            <a:endParaRPr lang="en-US" altLang="en-US" sz="2400" i="1" dirty="0">
              <a:latin typeface="Times New Roman" panose="02020603050405020304" pitchFamily="18" charset="0"/>
            </a:endParaRPr>
          </a:p>
        </p:txBody>
      </p:sp>
      <p:sp>
        <p:nvSpPr>
          <p:cNvPr id="485381" name="Text Box 5"/>
          <p:cNvSpPr txBox="1">
            <a:spLocks noChangeArrowheads="1"/>
          </p:cNvSpPr>
          <p:nvPr/>
        </p:nvSpPr>
        <p:spPr bwMode="auto">
          <a:xfrm>
            <a:off x="2053298" y="1734544"/>
            <a:ext cx="27350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dirty="0">
                <a:solidFill>
                  <a:srgbClr val="010066"/>
                </a:solidFill>
                <a:latin typeface="+mn-lt"/>
              </a:rPr>
              <a:t>then </a:t>
            </a:r>
            <a:r>
              <a:rPr lang="en-GB" altLang="en-US" sz="2400" dirty="0">
                <a:solidFill>
                  <a:srgbClr val="010066"/>
                </a:solidFill>
              </a:rPr>
              <a:t>		</a:t>
            </a:r>
            <a:r>
              <a:rPr lang="en-GB" altLang="en-US" sz="2400" i="1" dirty="0">
                <a:latin typeface="Times New Roman" panose="02020603050405020304" pitchFamily="18" charset="0"/>
              </a:rPr>
              <a:t>x</a:t>
            </a:r>
            <a:r>
              <a:rPr lang="en-GB" altLang="en-US" sz="2400" dirty="0"/>
              <a:t> = </a:t>
            </a:r>
            <a:r>
              <a:rPr lang="en-GB" altLang="en-US" sz="2400" i="1" dirty="0" err="1">
                <a:latin typeface="Times New Roman" panose="02020603050405020304" pitchFamily="18" charset="0"/>
              </a:rPr>
              <a:t>e</a:t>
            </a:r>
            <a:r>
              <a:rPr lang="en-GB" altLang="en-US" sz="2400" i="1" baseline="30000" dirty="0" err="1">
                <a:latin typeface="Times New Roman" panose="02020603050405020304" pitchFamily="18" charset="0"/>
              </a:rPr>
              <a:t>y</a:t>
            </a:r>
            <a:endParaRPr lang="en-US" altLang="en-US" sz="2400" i="1" baseline="30000" dirty="0">
              <a:latin typeface="Times New Roman" panose="02020603050405020304" pitchFamily="18" charset="0"/>
            </a:endParaRPr>
          </a:p>
        </p:txBody>
      </p:sp>
      <p:sp>
        <p:nvSpPr>
          <p:cNvPr id="485382" name="Text Box 6"/>
          <p:cNvSpPr txBox="1">
            <a:spLocks noChangeArrowheads="1"/>
          </p:cNvSpPr>
          <p:nvPr/>
        </p:nvSpPr>
        <p:spPr bwMode="auto">
          <a:xfrm>
            <a:off x="257666" y="2229394"/>
            <a:ext cx="58256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dirty="0">
                <a:solidFill>
                  <a:srgbClr val="010066"/>
                </a:solidFill>
                <a:latin typeface="+mn-lt"/>
              </a:rPr>
              <a:t>Differentiating with respect to </a:t>
            </a:r>
            <a:r>
              <a:rPr lang="en-GB" altLang="en-US" sz="24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y</a:t>
            </a:r>
            <a:r>
              <a:rPr lang="en-GB" altLang="en-US" sz="2400" dirty="0">
                <a:solidFill>
                  <a:srgbClr val="010066"/>
                </a:solidFill>
              </a:rPr>
              <a:t> </a:t>
            </a:r>
            <a:r>
              <a:rPr lang="en-GB" altLang="en-US" sz="2400" dirty="0">
                <a:solidFill>
                  <a:srgbClr val="010066"/>
                </a:solidFill>
                <a:latin typeface="+mn-lt"/>
              </a:rPr>
              <a:t>gives:</a:t>
            </a:r>
            <a:endParaRPr lang="en-US" altLang="en-US" sz="2400" i="1" baseline="30000" dirty="0">
              <a:latin typeface="+mn-lt"/>
            </a:endParaRPr>
          </a:p>
        </p:txBody>
      </p:sp>
      <p:graphicFrame>
        <p:nvGraphicFramePr>
          <p:cNvPr id="485383" name="Object 7"/>
          <p:cNvGraphicFramePr>
            <a:graphicFrameLocks noChangeAspect="1"/>
          </p:cNvGraphicFramePr>
          <p:nvPr/>
        </p:nvGraphicFramePr>
        <p:xfrm>
          <a:off x="3806825" y="2678809"/>
          <a:ext cx="9525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52200" imgH="787320" progId="Equation.DSMT4">
                  <p:embed/>
                </p:oleObj>
              </mc:Choice>
              <mc:Fallback>
                <p:oleObj name="Equation" r:id="rId4" imgW="952200" imgH="787320" progId="Equation.DSMT4">
                  <p:embed/>
                  <p:pic>
                    <p:nvPicPr>
                      <p:cNvPr id="48538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6825" y="2678809"/>
                        <a:ext cx="9525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5384" name="Object 8"/>
          <p:cNvGraphicFramePr>
            <a:graphicFrameLocks noChangeAspect="1"/>
          </p:cNvGraphicFramePr>
          <p:nvPr/>
        </p:nvGraphicFramePr>
        <p:xfrm>
          <a:off x="4849522" y="4196296"/>
          <a:ext cx="16637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63560" imgH="876240" progId="Equation.DSMT4">
                  <p:embed/>
                </p:oleObj>
              </mc:Choice>
              <mc:Fallback>
                <p:oleObj name="Equation" r:id="rId6" imgW="1663560" imgH="876240" progId="Equation.DSMT4">
                  <p:embed/>
                  <p:pic>
                    <p:nvPicPr>
                      <p:cNvPr id="48538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9522" y="4196296"/>
                        <a:ext cx="16637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5385" name="Object 9"/>
          <p:cNvGraphicFramePr>
            <a:graphicFrameLocks noChangeAspect="1"/>
          </p:cNvGraphicFramePr>
          <p:nvPr/>
        </p:nvGraphicFramePr>
        <p:xfrm>
          <a:off x="3177656" y="5540962"/>
          <a:ext cx="9017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01440" imgH="736560" progId="Equation.DSMT4">
                  <p:embed/>
                </p:oleObj>
              </mc:Choice>
              <mc:Fallback>
                <p:oleObj name="Equation" r:id="rId8" imgW="901440" imgH="736560" progId="Equation.DSMT4">
                  <p:embed/>
                  <p:pic>
                    <p:nvPicPr>
                      <p:cNvPr id="48538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7656" y="5540962"/>
                        <a:ext cx="9017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5386" name="Text Box 10"/>
          <p:cNvSpPr txBox="1">
            <a:spLocks noChangeArrowheads="1"/>
          </p:cNvSpPr>
          <p:nvPr/>
        </p:nvSpPr>
        <p:spPr bwMode="auto">
          <a:xfrm>
            <a:off x="612077" y="5621457"/>
            <a:ext cx="18790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dirty="0">
                <a:latin typeface="+mn-lt"/>
              </a:rPr>
              <a:t>But</a:t>
            </a:r>
            <a:r>
              <a:rPr lang="en-GB" altLang="en-US" sz="2400" dirty="0"/>
              <a:t> </a:t>
            </a:r>
            <a:r>
              <a:rPr lang="en-GB" altLang="en-US" sz="2400" i="1" dirty="0" err="1">
                <a:latin typeface="Times New Roman" panose="02020603050405020304" pitchFamily="18" charset="0"/>
              </a:rPr>
              <a:t>e</a:t>
            </a:r>
            <a:r>
              <a:rPr lang="en-GB" altLang="en-US" sz="2400" i="1" baseline="30000" dirty="0" err="1">
                <a:latin typeface="Times New Roman" panose="02020603050405020304" pitchFamily="18" charset="0"/>
              </a:rPr>
              <a:t>y</a:t>
            </a:r>
            <a:r>
              <a:rPr lang="en-GB" altLang="en-US" sz="2400" dirty="0"/>
              <a:t> = </a:t>
            </a:r>
            <a:r>
              <a:rPr lang="en-GB" altLang="en-US" sz="2400" i="1" dirty="0">
                <a:latin typeface="Times New Roman" panose="02020603050405020304" pitchFamily="18" charset="0"/>
              </a:rPr>
              <a:t>x</a:t>
            </a:r>
            <a:r>
              <a:rPr lang="en-GB" altLang="en-US" sz="2400" dirty="0"/>
              <a:t> so,</a:t>
            </a:r>
            <a:endParaRPr lang="en-US" altLang="en-US" sz="2400" dirty="0"/>
          </a:p>
        </p:txBody>
      </p:sp>
      <p:grpSp>
        <p:nvGrpSpPr>
          <p:cNvPr id="485387" name="Group 11"/>
          <p:cNvGrpSpPr>
            <a:grpSpLocks/>
          </p:cNvGrpSpPr>
          <p:nvPr/>
        </p:nvGrpSpPr>
        <p:grpSpPr bwMode="auto">
          <a:xfrm>
            <a:off x="5001128" y="5384770"/>
            <a:ext cx="3024187" cy="935038"/>
            <a:chOff x="1927" y="3566"/>
            <a:chExt cx="1905" cy="589"/>
          </a:xfrm>
        </p:grpSpPr>
        <p:sp>
          <p:nvSpPr>
            <p:cNvPr id="485388" name="Rectangle 12"/>
            <p:cNvSpPr>
              <a:spLocks noChangeArrowheads="1"/>
            </p:cNvSpPr>
            <p:nvPr/>
          </p:nvSpPr>
          <p:spPr bwMode="auto">
            <a:xfrm>
              <a:off x="1927" y="3566"/>
              <a:ext cx="1905" cy="58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485389" name="Object 13"/>
            <p:cNvGraphicFramePr>
              <a:graphicFrameLocks noChangeAspect="1"/>
            </p:cNvGraphicFramePr>
            <p:nvPr/>
          </p:nvGraphicFramePr>
          <p:xfrm>
            <a:off x="1984" y="3629"/>
            <a:ext cx="1792" cy="4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2844720" imgH="736560" progId="Equation.DSMT4">
                    <p:embed/>
                  </p:oleObj>
                </mc:Choice>
                <mc:Fallback>
                  <p:oleObj name="Equation" r:id="rId10" imgW="2844720" imgH="736560" progId="Equation.DSMT4">
                    <p:embed/>
                    <p:pic>
                      <p:nvPicPr>
                        <p:cNvPr id="485389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84" y="3629"/>
                          <a:ext cx="1792" cy="4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5089807" y="1296517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30238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latin typeface="Comic Sans MS" panose="030F0702030302020204" pitchFamily="66" charset="0"/>
              </a:rPr>
              <a:t>means</a:t>
            </a:r>
          </a:p>
        </p:txBody>
      </p:sp>
      <p:sp>
        <p:nvSpPr>
          <p:cNvPr id="2" name="Rectangle 1"/>
          <p:cNvSpPr/>
          <p:nvPr/>
        </p:nvSpPr>
        <p:spPr>
          <a:xfrm>
            <a:off x="6516216" y="1295078"/>
            <a:ext cx="13756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400" dirty="0"/>
              <a:t>log</a:t>
            </a:r>
            <a:r>
              <a:rPr lang="en-GB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altLang="en-US" sz="2400" dirty="0"/>
              <a:t> </a:t>
            </a:r>
            <a:r>
              <a:rPr lang="en-GB" altLang="en-US" sz="2400" i="1" dirty="0">
                <a:latin typeface="Times New Roman" panose="02020603050405020304" pitchFamily="18" charset="0"/>
              </a:rPr>
              <a:t>x </a:t>
            </a:r>
            <a:r>
              <a:rPr lang="en-GB" altLang="en-US" sz="2400" dirty="0"/>
              <a:t>= </a:t>
            </a:r>
            <a:r>
              <a:rPr lang="en-GB" altLang="en-US" sz="2400" i="1" dirty="0">
                <a:latin typeface="Times New Roman" panose="02020603050405020304" pitchFamily="18" charset="0"/>
              </a:rPr>
              <a:t>y</a:t>
            </a:r>
            <a:endParaRPr lang="en-US" altLang="en-US" sz="2400" i="1" dirty="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3"/>
              <p:cNvSpPr txBox="1">
                <a:spLocks noChangeArrowheads="1"/>
              </p:cNvSpPr>
              <p:nvPr/>
            </p:nvSpPr>
            <p:spPr bwMode="auto">
              <a:xfrm>
                <a:off x="204787" y="3370068"/>
                <a:ext cx="8732838" cy="6655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GB" altLang="en-US" sz="2400" dirty="0">
                    <a:solidFill>
                      <a:srgbClr val="010066"/>
                    </a:solidFill>
                    <a:latin typeface="+mn-lt"/>
                  </a:rPr>
                  <a:t>However, for </a:t>
                </a:r>
                <a:r>
                  <a:rPr lang="en-GB" altLang="en-US" sz="2400" i="1" dirty="0">
                    <a:solidFill>
                      <a:srgbClr val="010066"/>
                    </a:solidFill>
                    <a:latin typeface="Times New Roman" panose="02020603050405020304" pitchFamily="18" charset="0"/>
                  </a:rPr>
                  <a:t>y</a:t>
                </a:r>
                <a:r>
                  <a:rPr lang="en-GB" altLang="en-US" sz="2400" dirty="0">
                    <a:solidFill>
                      <a:srgbClr val="010066"/>
                    </a:solidFill>
                  </a:rPr>
                  <a:t> = ln </a:t>
                </a:r>
                <a:r>
                  <a:rPr lang="en-GB" altLang="en-US" sz="2400" i="1" dirty="0">
                    <a:solidFill>
                      <a:srgbClr val="010066"/>
                    </a:solidFill>
                    <a:latin typeface="Times New Roman" panose="02020603050405020304" pitchFamily="18" charset="0"/>
                  </a:rPr>
                  <a:t>x</a:t>
                </a:r>
                <a:r>
                  <a:rPr lang="en-GB" altLang="en-US" sz="2400" dirty="0">
                    <a:solidFill>
                      <a:srgbClr val="010066"/>
                    </a:solidFill>
                  </a:rPr>
                  <a:t> </a:t>
                </a:r>
                <a:r>
                  <a:rPr lang="en-GB" altLang="en-US" sz="2400" dirty="0">
                    <a:solidFill>
                      <a:srgbClr val="010066"/>
                    </a:solidFill>
                    <a:latin typeface="+mn-lt"/>
                  </a:rPr>
                  <a:t>we want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2400" i="1" smtClean="0">
                            <a:solidFill>
                              <a:srgbClr val="01006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0" i="1" smtClean="0">
                            <a:solidFill>
                              <a:srgbClr val="010066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altLang="en-US" sz="2400" b="0" i="1" smtClean="0">
                            <a:solidFill>
                              <a:srgbClr val="010066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altLang="en-US" sz="2400" b="0" i="0" smtClean="0">
                        <a:solidFill>
                          <a:srgbClr val="010066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GB" altLang="en-US" sz="2400" dirty="0">
                    <a:solidFill>
                      <a:srgbClr val="010066"/>
                    </a:solidFill>
                    <a:latin typeface="+mn-lt"/>
                  </a:rPr>
                  <a:t>not </a:t>
                </a:r>
                <a:r>
                  <a:rPr lang="en-GB" altLang="en-US" sz="2400" dirty="0">
                    <a:solidFill>
                      <a:srgbClr val="010066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2400" i="1" smtClean="0">
                            <a:solidFill>
                              <a:srgbClr val="01006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0" i="1" smtClean="0">
                            <a:solidFill>
                              <a:srgbClr val="010066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US" altLang="en-US" sz="2400" b="0" i="1" smtClean="0">
                            <a:solidFill>
                              <a:srgbClr val="010066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den>
                    </m:f>
                  </m:oMath>
                </a14:m>
                <a:r>
                  <a:rPr lang="en-GB" altLang="en-US" sz="2400" dirty="0">
                    <a:solidFill>
                      <a:srgbClr val="010066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1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4787" y="3370068"/>
                <a:ext cx="8732838" cy="665503"/>
              </a:xfrm>
              <a:prstGeom prst="rect">
                <a:avLst/>
              </a:prstGeom>
              <a:blipFill>
                <a:blip r:embed="rId13"/>
                <a:stretch>
                  <a:fillRect l="-1117" b="-275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3"/>
              <p:cNvSpPr txBox="1">
                <a:spLocks noChangeArrowheads="1"/>
              </p:cNvSpPr>
              <p:nvPr/>
            </p:nvSpPr>
            <p:spPr bwMode="auto">
              <a:xfrm>
                <a:off x="192175" y="4229865"/>
                <a:ext cx="4567150" cy="7128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2800" i="1" smtClean="0">
                            <a:solidFill>
                              <a:srgbClr val="01006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800" b="0" i="1" smtClean="0">
                            <a:solidFill>
                              <a:srgbClr val="010066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altLang="en-US" sz="2800" b="0" i="1" smtClean="0">
                            <a:solidFill>
                              <a:srgbClr val="010066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altLang="en-US" sz="2800" b="0" i="0" smtClean="0">
                        <a:solidFill>
                          <a:srgbClr val="010066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altLang="en-US" sz="2400" dirty="0">
                    <a:solidFill>
                      <a:srgbClr val="010066"/>
                    </a:solidFill>
                    <a:latin typeface="+mn-lt"/>
                  </a:rPr>
                  <a:t>behaves like a fraction, so, </a:t>
                </a:r>
              </a:p>
            </p:txBody>
          </p:sp>
        </mc:Choice>
        <mc:Fallback xmlns="">
          <p:sp>
            <p:nvSpPr>
              <p:cNvPr id="18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2175" y="4229865"/>
                <a:ext cx="4567150" cy="712887"/>
              </a:xfrm>
              <a:prstGeom prst="rect">
                <a:avLst/>
              </a:prstGeom>
              <a:blipFill>
                <a:blip r:embed="rId14"/>
                <a:stretch>
                  <a:fillRect r="-267" b="-427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hlinkClick r:id="rId15"/>
            <a:extLst>
              <a:ext uri="{FF2B5EF4-FFF2-40B4-BE49-F238E27FC236}">
                <a16:creationId xmlns:a16="http://schemas.microsoft.com/office/drawing/2014/main" id="{DB5BB40C-6EDE-4AEB-B1BA-4E618EC79E5E}"/>
              </a:ext>
            </a:extLst>
          </p:cNvPr>
          <p:cNvSpPr/>
          <p:nvPr/>
        </p:nvSpPr>
        <p:spPr>
          <a:xfrm>
            <a:off x="8077200" y="6096000"/>
            <a:ext cx="990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hlinkClick r:id="rId15"/>
            <a:extLst>
              <a:ext uri="{FF2B5EF4-FFF2-40B4-BE49-F238E27FC236}">
                <a16:creationId xmlns:a16="http://schemas.microsoft.com/office/drawing/2014/main" id="{0A2D5008-3C4E-437C-8979-F2544053E1D8}"/>
              </a:ext>
            </a:extLst>
          </p:cNvPr>
          <p:cNvSpPr/>
          <p:nvPr/>
        </p:nvSpPr>
        <p:spPr>
          <a:xfrm>
            <a:off x="800100" y="6553200"/>
            <a:ext cx="1714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717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80" grpId="0"/>
      <p:bldP spid="485381" grpId="0"/>
      <p:bldP spid="485382" grpId="0"/>
      <p:bldP spid="485386" grpId="0"/>
      <p:bldP spid="15" grpId="0"/>
      <p:bldP spid="2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40" name="Text Box 4"/>
          <p:cNvSpPr txBox="1">
            <a:spLocks noChangeArrowheads="1"/>
          </p:cNvSpPr>
          <p:nvPr/>
        </p:nvSpPr>
        <p:spPr bwMode="auto">
          <a:xfrm>
            <a:off x="1078353" y="1423383"/>
            <a:ext cx="6736139" cy="461665"/>
          </a:xfrm>
          <a:prstGeom prst="rect">
            <a:avLst/>
          </a:prstGeom>
          <a:solidFill>
            <a:srgbClr val="D5DCE7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dirty="0">
                <a:latin typeface="+mn-lt"/>
              </a:rPr>
              <a:t>Differentiate </a:t>
            </a:r>
            <a:r>
              <a:rPr lang="en-US" sz="2400" i="1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2400" dirty="0">
                <a:solidFill>
                  <a:srgbClr val="010066"/>
                </a:solidFill>
              </a:rPr>
              <a:t>(</a:t>
            </a:r>
            <a:r>
              <a:rPr lang="en-US" sz="2400" i="1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10066"/>
                </a:solidFill>
              </a:rPr>
              <a:t>)</a:t>
            </a:r>
            <a:r>
              <a:rPr lang="en-GB" altLang="en-US" sz="2400" dirty="0"/>
              <a:t> = </a:t>
            </a:r>
            <a:r>
              <a:rPr lang="en-GB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altLang="en-US" sz="2400" baseline="30000" dirty="0"/>
              <a:t>2</a:t>
            </a:r>
            <a:r>
              <a:rPr lang="en-GB" altLang="en-US" sz="2400" dirty="0"/>
              <a:t> + ln </a:t>
            </a:r>
            <a:r>
              <a:rPr lang="en-GB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altLang="en-US" sz="2400" dirty="0"/>
              <a:t> </a:t>
            </a:r>
            <a:r>
              <a:rPr lang="en-GB" altLang="en-US" sz="2400" baseline="30000" dirty="0"/>
              <a:t> </a:t>
            </a:r>
            <a:r>
              <a:rPr lang="en-GB" altLang="en-US" sz="2400" dirty="0">
                <a:latin typeface="+mn-lt"/>
              </a:rPr>
              <a:t>with respect to </a:t>
            </a:r>
            <a:r>
              <a:rPr lang="en-GB" altLang="en-US" sz="2400" i="1" dirty="0">
                <a:latin typeface="Times New Roman" panose="02020603050405020304" pitchFamily="18" charset="0"/>
              </a:rPr>
              <a:t>x.</a:t>
            </a:r>
            <a:endParaRPr lang="en-US" altLang="en-US" sz="2400" i="1" dirty="0">
              <a:latin typeface="Times New Roman" panose="02020603050405020304" pitchFamily="18" charset="0"/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304646" y="2875275"/>
            <a:ext cx="42809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FF3300"/>
                </a:solidFill>
                <a:latin typeface="+mn-lt"/>
              </a:rPr>
              <a:t>Find the derivative of each term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485988" y="2809845"/>
                <a:ext cx="3744416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>
                    <a:solidFill>
                      <a:srgbClr val="010066"/>
                    </a:solidFill>
                    <a:cs typeface="Times New Roman" panose="02020603050405020304" pitchFamily="18" charset="0"/>
                  </a:rPr>
                  <a:t>f </a:t>
                </a:r>
                <a:r>
                  <a:rPr lang="en-US" dirty="0">
                    <a:solidFill>
                      <a:srgbClr val="010066"/>
                    </a:solidFill>
                  </a:rPr>
                  <a:t>′(</a:t>
                </a:r>
                <a:r>
                  <a:rPr lang="en-US" i="1" dirty="0">
                    <a:solidFill>
                      <a:srgbClr val="010066"/>
                    </a:solidFill>
                    <a:cs typeface="Times New Roman" panose="02020603050405020304" pitchFamily="18" charset="0"/>
                  </a:rPr>
                  <a:t>x</a:t>
                </a:r>
                <a:r>
                  <a:rPr lang="en-US" dirty="0">
                    <a:solidFill>
                      <a:srgbClr val="010066"/>
                    </a:solidFill>
                  </a:rPr>
                  <a:t>) </a:t>
                </a:r>
                <a:r>
                  <a:rPr lang="en-US" dirty="0">
                    <a:solidFill>
                      <a:srgbClr val="010066"/>
                    </a:solidFill>
                    <a:cs typeface="Times New Roman" panose="02020603050405020304" pitchFamily="18" charset="0"/>
                  </a:rPr>
                  <a:t>=</a:t>
                </a:r>
                <a:r>
                  <a:rPr lang="en-US" i="1" dirty="0">
                    <a:solidFill>
                      <a:srgbClr val="010066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10066"/>
                    </a:solidFill>
                    <a:cs typeface="Times New Roman" panose="02020603050405020304" pitchFamily="18" charset="0"/>
                  </a:rPr>
                  <a:t>2</a:t>
                </a:r>
                <a:r>
                  <a:rPr lang="en-US" sz="2400" i="1" dirty="0">
                    <a:solidFill>
                      <a:srgbClr val="01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1006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1006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1006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GB" sz="2400" dirty="0">
                  <a:solidFill>
                    <a:srgbClr val="010066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5988" y="2809845"/>
                <a:ext cx="3744416" cy="613886"/>
              </a:xfrm>
              <a:prstGeom prst="rect">
                <a:avLst/>
              </a:prstGeom>
              <a:blipFill>
                <a:blip r:embed="rId4"/>
                <a:stretch>
                  <a:fillRect l="-2606"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4485988" y="2080662"/>
            <a:ext cx="22044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2400" dirty="0">
                <a:solidFill>
                  <a:srgbClr val="010066"/>
                </a:solidFill>
              </a:rPr>
              <a:t>(</a:t>
            </a:r>
            <a:r>
              <a:rPr lang="en-US" sz="2400" i="1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10066"/>
                </a:solidFill>
              </a:rPr>
              <a:t>)</a:t>
            </a:r>
            <a:r>
              <a:rPr lang="en-GB" altLang="en-US" sz="2400" dirty="0">
                <a:solidFill>
                  <a:srgbClr val="010066"/>
                </a:solidFill>
              </a:rPr>
              <a:t> = </a:t>
            </a:r>
            <a:r>
              <a:rPr lang="en-GB" altLang="en-US" sz="2400" i="1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altLang="en-US" sz="2400" baseline="30000" dirty="0">
                <a:solidFill>
                  <a:srgbClr val="010066"/>
                </a:solidFill>
              </a:rPr>
              <a:t>2</a:t>
            </a:r>
            <a:r>
              <a:rPr lang="en-GB" altLang="en-US" sz="2400" dirty="0">
                <a:solidFill>
                  <a:srgbClr val="010066"/>
                </a:solidFill>
              </a:rPr>
              <a:t> + ln </a:t>
            </a:r>
            <a:r>
              <a:rPr lang="en-GB" altLang="en-US" sz="2400" i="1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altLang="en-US" sz="2400" dirty="0">
                <a:solidFill>
                  <a:srgbClr val="010066"/>
                </a:solidFill>
              </a:rPr>
              <a:t> </a:t>
            </a:r>
            <a:endParaRPr lang="en-GB" sz="2400" dirty="0">
              <a:solidFill>
                <a:srgbClr val="01006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148064" y="3918314"/>
                <a:ext cx="1817652" cy="860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>
                    <a:solidFill>
                      <a:srgbClr val="01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01006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1006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01006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01006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1006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solidFill>
                              <a:srgbClr val="01006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+ 1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1006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GB" sz="3200" dirty="0">
                  <a:solidFill>
                    <a:srgbClr val="010066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3918314"/>
                <a:ext cx="1817652" cy="8604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593986" y="4140137"/>
            <a:ext cx="55879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or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  <p:sp>
        <p:nvSpPr>
          <p:cNvPr id="9" name="Rectangle 8">
            <a:hlinkClick r:id="rId6"/>
            <a:extLst>
              <a:ext uri="{FF2B5EF4-FFF2-40B4-BE49-F238E27FC236}">
                <a16:creationId xmlns:a16="http://schemas.microsoft.com/office/drawing/2014/main" id="{DF7DA620-C5B8-4F27-BCE3-F6472403CBA3}"/>
              </a:ext>
            </a:extLst>
          </p:cNvPr>
          <p:cNvSpPr/>
          <p:nvPr/>
        </p:nvSpPr>
        <p:spPr>
          <a:xfrm>
            <a:off x="8077200" y="6096000"/>
            <a:ext cx="990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hlinkClick r:id="rId6"/>
            <a:extLst>
              <a:ext uri="{FF2B5EF4-FFF2-40B4-BE49-F238E27FC236}">
                <a16:creationId xmlns:a16="http://schemas.microsoft.com/office/drawing/2014/main" id="{2126D210-8383-413C-A963-6ACD19AD41DF}"/>
              </a:ext>
            </a:extLst>
          </p:cNvPr>
          <p:cNvSpPr/>
          <p:nvPr/>
        </p:nvSpPr>
        <p:spPr>
          <a:xfrm>
            <a:off x="800100" y="6553200"/>
            <a:ext cx="1714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CDABB4-3CC9-49DE-B616-C52D6E9BD1D5}"/>
              </a:ext>
            </a:extLst>
          </p:cNvPr>
          <p:cNvSpPr txBox="1"/>
          <p:nvPr/>
        </p:nvSpPr>
        <p:spPr>
          <a:xfrm>
            <a:off x="4340804" y="4155485"/>
            <a:ext cx="13008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2400" dirty="0">
                <a:solidFill>
                  <a:srgbClr val="010066"/>
                </a:solidFill>
              </a:rPr>
              <a:t>′(</a:t>
            </a:r>
            <a:r>
              <a:rPr lang="en-US" sz="2400" i="1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10066"/>
                </a:solidFill>
              </a:rPr>
              <a:t>) </a:t>
            </a:r>
            <a:r>
              <a:rPr lang="en-US" sz="2400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i="1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3016CB-1B15-9960-2151-81163BAE9134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50813"/>
            <a:ext cx="8229600" cy="561975"/>
          </a:xfrm>
          <a:prstGeom prst="rect">
            <a:avLst/>
          </a:prstGeom>
          <a:noFill/>
        </p:spPr>
        <p:txBody>
          <a:bodyPr bIns="91440" anchor="b" anchorCtr="0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altLang="en-US" sz="2800"/>
              <a:t>The derivative of ln </a:t>
            </a:r>
            <a:r>
              <a:rPr lang="en-GB" altLang="en-US" sz="2800" i="1">
                <a:latin typeface="Times New Roman" panose="02020603050405020304" pitchFamily="18" charset="0"/>
              </a:rPr>
              <a:t>x</a:t>
            </a:r>
            <a:endParaRPr lang="en-GB" altLang="en-US" sz="2800" i="1" dirty="0">
              <a:latin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367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2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40" name="Text Box 4"/>
          <p:cNvSpPr txBox="1">
            <a:spLocks noChangeArrowheads="1"/>
          </p:cNvSpPr>
          <p:nvPr/>
        </p:nvSpPr>
        <p:spPr bwMode="auto">
          <a:xfrm>
            <a:off x="1078353" y="1423383"/>
            <a:ext cx="6364243" cy="461665"/>
          </a:xfrm>
          <a:prstGeom prst="rect">
            <a:avLst/>
          </a:prstGeom>
          <a:solidFill>
            <a:srgbClr val="D5DCE7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dirty="0">
                <a:latin typeface="+mn-lt"/>
              </a:rPr>
              <a:t>Differentiate </a:t>
            </a:r>
            <a:r>
              <a:rPr lang="en-US" sz="2400" i="1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2400" dirty="0">
                <a:solidFill>
                  <a:srgbClr val="010066"/>
                </a:solidFill>
              </a:rPr>
              <a:t>(</a:t>
            </a:r>
            <a:r>
              <a:rPr lang="en-US" sz="2400" i="1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10066"/>
                </a:solidFill>
              </a:rPr>
              <a:t>)</a:t>
            </a:r>
            <a:r>
              <a:rPr lang="en-GB" altLang="en-US" sz="2400" dirty="0"/>
              <a:t> = ln </a:t>
            </a:r>
            <a:r>
              <a:rPr lang="en-GB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altLang="en-US" sz="2400" baseline="30000" dirty="0"/>
              <a:t>3</a:t>
            </a:r>
            <a:r>
              <a:rPr lang="en-GB" altLang="en-US" sz="2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altLang="en-US" sz="2400" dirty="0"/>
              <a:t> </a:t>
            </a:r>
            <a:r>
              <a:rPr lang="en-GB" altLang="en-US" sz="2400" baseline="30000" dirty="0"/>
              <a:t> </a:t>
            </a:r>
            <a:r>
              <a:rPr lang="en-GB" altLang="en-US" sz="2400" dirty="0">
                <a:latin typeface="+mn-lt"/>
              </a:rPr>
              <a:t>with respect to </a:t>
            </a:r>
            <a:r>
              <a:rPr lang="en-GB" altLang="en-US" sz="2400" i="1" dirty="0">
                <a:latin typeface="Times New Roman" panose="02020603050405020304" pitchFamily="18" charset="0"/>
              </a:rPr>
              <a:t>x.</a:t>
            </a:r>
            <a:endParaRPr lang="en-US" altLang="en-US" sz="2400" i="1" dirty="0">
              <a:latin typeface="Times New Roman" panose="02020603050405020304" pitchFamily="18" charset="0"/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304646" y="2875275"/>
            <a:ext cx="42809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FF3300"/>
                </a:solidFill>
                <a:latin typeface="+mn-lt"/>
              </a:rPr>
              <a:t>Use the fact that the functions are inverses to simplify first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30718" y="2945377"/>
            <a:ext cx="1526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2400" dirty="0">
                <a:solidFill>
                  <a:srgbClr val="010066"/>
                </a:solidFill>
              </a:rPr>
              <a:t>(</a:t>
            </a:r>
            <a:r>
              <a:rPr lang="en-US" sz="2400" i="1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10066"/>
                </a:solidFill>
              </a:rPr>
              <a:t>) </a:t>
            </a:r>
            <a:r>
              <a:rPr lang="en-US" sz="2400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i="1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10066"/>
                </a:solidFill>
                <a:cs typeface="Times New Roman" panose="02020603050405020304" pitchFamily="18" charset="0"/>
              </a:rPr>
              <a:t>3</a:t>
            </a:r>
            <a:r>
              <a:rPr lang="en-US" sz="2400" i="1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GB" sz="2400" dirty="0">
              <a:solidFill>
                <a:srgbClr val="01006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85988" y="2080662"/>
            <a:ext cx="18293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2400" dirty="0">
                <a:solidFill>
                  <a:srgbClr val="010066"/>
                </a:solidFill>
              </a:rPr>
              <a:t>(</a:t>
            </a:r>
            <a:r>
              <a:rPr lang="en-US" sz="2400" i="1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10066"/>
                </a:solidFill>
              </a:rPr>
              <a:t>)</a:t>
            </a:r>
            <a:r>
              <a:rPr lang="en-GB" altLang="en-US" sz="2400" dirty="0">
                <a:solidFill>
                  <a:srgbClr val="010066"/>
                </a:solidFill>
              </a:rPr>
              <a:t> = </a:t>
            </a:r>
            <a:r>
              <a:rPr lang="en-GB" altLang="en-US" sz="2400" dirty="0"/>
              <a:t>ln </a:t>
            </a:r>
            <a:r>
              <a:rPr lang="en-GB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altLang="en-US" sz="2400" baseline="30000" dirty="0"/>
              <a:t>3</a:t>
            </a:r>
            <a:r>
              <a:rPr lang="en-GB" altLang="en-US" sz="2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altLang="en-US" sz="2400" dirty="0"/>
              <a:t> </a:t>
            </a:r>
            <a:endParaRPr lang="en-GB" sz="2400" dirty="0">
              <a:solidFill>
                <a:srgbClr val="010066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481497" y="3955430"/>
            <a:ext cx="28992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FF3300"/>
                </a:solidFill>
                <a:latin typeface="+mn-lt"/>
              </a:rPr>
              <a:t>Find the derivative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85988" y="3928249"/>
            <a:ext cx="1742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2400" dirty="0">
                <a:solidFill>
                  <a:srgbClr val="010066"/>
                </a:solidFill>
              </a:rPr>
              <a:t>’(</a:t>
            </a:r>
            <a:r>
              <a:rPr lang="en-US" sz="2400" i="1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10066"/>
                </a:solidFill>
              </a:rPr>
              <a:t>) </a:t>
            </a:r>
            <a:r>
              <a:rPr lang="en-US" sz="2400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i="1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10066"/>
                </a:solidFill>
                <a:cs typeface="Times New Roman" panose="02020603050405020304" pitchFamily="18" charset="0"/>
              </a:rPr>
              <a:t>3</a:t>
            </a:r>
            <a:endParaRPr lang="en-GB" sz="2400" dirty="0">
              <a:solidFill>
                <a:srgbClr val="010066"/>
              </a:solidFill>
            </a:endParaRPr>
          </a:p>
        </p:txBody>
      </p:sp>
      <p:sp>
        <p:nvSpPr>
          <p:cNvPr id="11" name="Rectangle 10">
            <a:hlinkClick r:id="rId4"/>
            <a:extLst>
              <a:ext uri="{FF2B5EF4-FFF2-40B4-BE49-F238E27FC236}">
                <a16:creationId xmlns:a16="http://schemas.microsoft.com/office/drawing/2014/main" id="{14554F0A-01DC-403D-BBA3-3711C90F5884}"/>
              </a:ext>
            </a:extLst>
          </p:cNvPr>
          <p:cNvSpPr/>
          <p:nvPr/>
        </p:nvSpPr>
        <p:spPr>
          <a:xfrm>
            <a:off x="8077200" y="6096000"/>
            <a:ext cx="990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hlinkClick r:id="rId4"/>
            <a:extLst>
              <a:ext uri="{FF2B5EF4-FFF2-40B4-BE49-F238E27FC236}">
                <a16:creationId xmlns:a16="http://schemas.microsoft.com/office/drawing/2014/main" id="{4915A582-AB20-4A19-980D-7563B7507084}"/>
              </a:ext>
            </a:extLst>
          </p:cNvPr>
          <p:cNvSpPr/>
          <p:nvPr/>
        </p:nvSpPr>
        <p:spPr>
          <a:xfrm>
            <a:off x="800100" y="6553200"/>
            <a:ext cx="1714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C69464-AB34-F41D-FD09-4FB76013A98D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50813"/>
            <a:ext cx="8229600" cy="561975"/>
          </a:xfrm>
          <a:prstGeom prst="rect">
            <a:avLst/>
          </a:prstGeom>
          <a:noFill/>
        </p:spPr>
        <p:txBody>
          <a:bodyPr bIns="91440" anchor="b" anchorCtr="0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altLang="en-US" sz="2800"/>
              <a:t>The derivative of ln </a:t>
            </a:r>
            <a:r>
              <a:rPr lang="en-GB" altLang="en-US" sz="2800" i="1">
                <a:latin typeface="Times New Roman" panose="02020603050405020304" pitchFamily="18" charset="0"/>
              </a:rPr>
              <a:t>x</a:t>
            </a:r>
            <a:endParaRPr lang="en-GB" altLang="en-US" sz="2800" i="1" dirty="0">
              <a:latin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809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2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40" name="Text Box 4"/>
          <p:cNvSpPr txBox="1">
            <a:spLocks noChangeArrowheads="1"/>
          </p:cNvSpPr>
          <p:nvPr/>
        </p:nvSpPr>
        <p:spPr bwMode="auto">
          <a:xfrm>
            <a:off x="1203930" y="1009201"/>
            <a:ext cx="6939720" cy="461665"/>
          </a:xfrm>
          <a:prstGeom prst="rect">
            <a:avLst/>
          </a:prstGeom>
          <a:solidFill>
            <a:srgbClr val="D5DCE7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dirty="0">
                <a:latin typeface="+mn-lt"/>
              </a:rPr>
              <a:t>Differentiate </a:t>
            </a:r>
            <a:r>
              <a:rPr lang="en-US" sz="2400" i="1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2400" dirty="0">
                <a:solidFill>
                  <a:srgbClr val="010066"/>
                </a:solidFill>
              </a:rPr>
              <a:t>(</a:t>
            </a:r>
            <a:r>
              <a:rPr lang="en-US" sz="2400" i="1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10066"/>
                </a:solidFill>
              </a:rPr>
              <a:t>)</a:t>
            </a:r>
            <a:r>
              <a:rPr lang="en-GB" altLang="en-US" sz="2400" dirty="0"/>
              <a:t> = ln (1 – 3</a:t>
            </a:r>
            <a:r>
              <a:rPr lang="en-GB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altLang="en-US" sz="2400" dirty="0"/>
              <a:t> </a:t>
            </a:r>
            <a:r>
              <a:rPr lang="en-GB" altLang="en-US" sz="2400" baseline="30000" dirty="0"/>
              <a:t> </a:t>
            </a:r>
            <a:r>
              <a:rPr lang="en-GB" altLang="en-US" sz="2400" dirty="0">
                <a:latin typeface="+mn-lt"/>
              </a:rPr>
              <a:t>with respect to </a:t>
            </a:r>
            <a:r>
              <a:rPr lang="en-GB" altLang="en-US" sz="2400" i="1" dirty="0">
                <a:latin typeface="Times New Roman" panose="02020603050405020304" pitchFamily="18" charset="0"/>
              </a:rPr>
              <a:t>x.</a:t>
            </a:r>
            <a:endParaRPr lang="en-US" altLang="en-US" sz="2400" i="1" dirty="0">
              <a:latin typeface="Times New Roman" panose="02020603050405020304" pitchFamily="18" charset="0"/>
            </a:endParaRPr>
          </a:p>
        </p:txBody>
      </p:sp>
      <p:sp>
        <p:nvSpPr>
          <p:cNvPr id="9" name="Rectangle 8">
            <a:hlinkClick r:id="rId4"/>
            <a:extLst>
              <a:ext uri="{FF2B5EF4-FFF2-40B4-BE49-F238E27FC236}">
                <a16:creationId xmlns:a16="http://schemas.microsoft.com/office/drawing/2014/main" id="{DF7DA620-C5B8-4F27-BCE3-F6472403CBA3}"/>
              </a:ext>
            </a:extLst>
          </p:cNvPr>
          <p:cNvSpPr/>
          <p:nvPr/>
        </p:nvSpPr>
        <p:spPr>
          <a:xfrm>
            <a:off x="8077200" y="6096000"/>
            <a:ext cx="990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hlinkClick r:id="rId4"/>
            <a:extLst>
              <a:ext uri="{FF2B5EF4-FFF2-40B4-BE49-F238E27FC236}">
                <a16:creationId xmlns:a16="http://schemas.microsoft.com/office/drawing/2014/main" id="{2126D210-8383-413C-A963-6ACD19AD41DF}"/>
              </a:ext>
            </a:extLst>
          </p:cNvPr>
          <p:cNvSpPr/>
          <p:nvPr/>
        </p:nvSpPr>
        <p:spPr>
          <a:xfrm>
            <a:off x="800100" y="6553200"/>
            <a:ext cx="1714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CDABB4-3CC9-49DE-B616-C52D6E9BD1D5}"/>
              </a:ext>
            </a:extLst>
          </p:cNvPr>
          <p:cNvSpPr txBox="1"/>
          <p:nvPr/>
        </p:nvSpPr>
        <p:spPr>
          <a:xfrm>
            <a:off x="3666720" y="3851490"/>
            <a:ext cx="13008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2400" dirty="0">
                <a:solidFill>
                  <a:srgbClr val="010066"/>
                </a:solidFill>
              </a:rPr>
              <a:t>′(</a:t>
            </a:r>
            <a:r>
              <a:rPr lang="en-US" sz="2400" i="1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10066"/>
                </a:solidFill>
              </a:rPr>
              <a:t>) </a:t>
            </a:r>
            <a:r>
              <a:rPr lang="en-US" sz="2400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i="1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dirty="0"/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76B718ED-31F3-4100-8DA9-4A7EA3F1D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860" y="1791973"/>
            <a:ext cx="24239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FF3300"/>
                </a:solidFill>
                <a:latin typeface="+mn-lt"/>
              </a:rPr>
              <a:t>Using chain rule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571829-6A46-028E-24B9-F8E9C2931DEF}"/>
              </a:ext>
            </a:extLst>
          </p:cNvPr>
          <p:cNvSpPr txBox="1"/>
          <p:nvPr/>
        </p:nvSpPr>
        <p:spPr>
          <a:xfrm>
            <a:off x="6405823" y="1712987"/>
            <a:ext cx="16690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GB" altLang="en-US" sz="2400" dirty="0"/>
              <a:t> = ln </a:t>
            </a:r>
            <a:r>
              <a:rPr lang="en-GB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GB" altLang="en-US" sz="2400" dirty="0"/>
              <a:t> 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171A7C-13C5-7EB0-EC35-0841D5A33560}"/>
              </a:ext>
            </a:extLst>
          </p:cNvPr>
          <p:cNvSpPr txBox="1"/>
          <p:nvPr/>
        </p:nvSpPr>
        <p:spPr>
          <a:xfrm>
            <a:off x="3954960" y="1712987"/>
            <a:ext cx="18492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GB" altLang="en-US" sz="2400" dirty="0"/>
              <a:t> = 1 – 3</a:t>
            </a:r>
            <a:r>
              <a:rPr lang="en-GB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altLang="en-US" sz="2400" dirty="0"/>
              <a:t> </a:t>
            </a:r>
            <a:endParaRPr lang="en-US" dirty="0"/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110715BC-C65B-E5B5-C4E1-520127693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8178" y="1791973"/>
            <a:ext cx="8257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Let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3CDAE677-4B5A-5397-4B53-D74E795A8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114" y="1738384"/>
            <a:ext cx="8257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and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022372B-028E-022D-0045-F8F98BCD982E}"/>
                  </a:ext>
                </a:extLst>
              </p:cNvPr>
              <p:cNvSpPr txBox="1"/>
              <p:nvPr/>
            </p:nvSpPr>
            <p:spPr>
              <a:xfrm>
                <a:off x="6437074" y="2219028"/>
                <a:ext cx="1669011" cy="6158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i="1" dirty="0">
                    <a:solidFill>
                      <a:srgbClr val="01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y’</a:t>
                </a:r>
                <a:r>
                  <a:rPr lang="en-GB" altLang="en-US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022372B-028E-022D-0045-F8F98BCD9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7074" y="2219028"/>
                <a:ext cx="1669011" cy="615874"/>
              </a:xfrm>
              <a:prstGeom prst="rect">
                <a:avLst/>
              </a:prstGeom>
              <a:blipFill>
                <a:blip r:embed="rId5"/>
                <a:stretch>
                  <a:fillRect l="-5839"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9796EBD7-F7AF-8382-E1EB-9E24881949A8}"/>
              </a:ext>
            </a:extLst>
          </p:cNvPr>
          <p:cNvSpPr txBox="1"/>
          <p:nvPr/>
        </p:nvSpPr>
        <p:spPr>
          <a:xfrm>
            <a:off x="3986211" y="2219028"/>
            <a:ext cx="18492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u’</a:t>
            </a:r>
            <a:r>
              <a:rPr lang="en-GB" altLang="en-US" sz="2400" dirty="0"/>
              <a:t> = – 3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3E4FBB6-427C-3CD4-B77B-CE4F78D46B95}"/>
                  </a:ext>
                </a:extLst>
              </p:cNvPr>
              <p:cNvSpPr txBox="1"/>
              <p:nvPr/>
            </p:nvSpPr>
            <p:spPr>
              <a:xfrm>
                <a:off x="6405823" y="2911931"/>
                <a:ext cx="1669011" cy="6158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i="1" dirty="0">
                    <a:solidFill>
                      <a:srgbClr val="01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y’</a:t>
                </a:r>
                <a:r>
                  <a:rPr lang="en-GB" altLang="en-US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1−3</m:t>
                        </m:r>
                        <m:r>
                          <a:rPr lang="en-US" b="0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3E4FBB6-427C-3CD4-B77B-CE4F78D46B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823" y="2911931"/>
                <a:ext cx="1669011" cy="615874"/>
              </a:xfrm>
              <a:prstGeom prst="rect">
                <a:avLst/>
              </a:prstGeom>
              <a:blipFill>
                <a:blip r:embed="rId6"/>
                <a:stretch>
                  <a:fillRect l="-5839"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E89FFAF4-D5CA-7B1E-0CCC-1779D0927775}"/>
              </a:ext>
            </a:extLst>
          </p:cNvPr>
          <p:cNvSpPr txBox="1"/>
          <p:nvPr/>
        </p:nvSpPr>
        <p:spPr>
          <a:xfrm>
            <a:off x="4612147" y="3795530"/>
            <a:ext cx="6391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2400" dirty="0"/>
              <a:t>– 3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8CAF54A-3C87-DBA5-7D32-FCA0BD12E3C8}"/>
                  </a:ext>
                </a:extLst>
              </p:cNvPr>
              <p:cNvSpPr txBox="1"/>
              <p:nvPr/>
            </p:nvSpPr>
            <p:spPr>
              <a:xfrm>
                <a:off x="4960391" y="3621234"/>
                <a:ext cx="1669011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solidFill>
                                    <a:srgbClr val="0000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66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000066"/>
                                  </a:solidFill>
                                  <a:latin typeface="Cambria Math" panose="02040503050406030204" pitchFamily="18" charset="0"/>
                                </a:rPr>
                                <m:t>1−3</m:t>
                              </m:r>
                              <m:r>
                                <a:rPr lang="en-US" i="1">
                                  <a:solidFill>
                                    <a:srgbClr val="000066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8CAF54A-3C87-DBA5-7D32-FCA0BD12E3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0391" y="3621234"/>
                <a:ext cx="1669011" cy="9221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47A70ED4-10A8-A52E-32F8-136F03B7B32C}"/>
              </a:ext>
            </a:extLst>
          </p:cNvPr>
          <p:cNvSpPr txBox="1"/>
          <p:nvPr/>
        </p:nvSpPr>
        <p:spPr>
          <a:xfrm>
            <a:off x="3666720" y="4948990"/>
            <a:ext cx="13008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2400" dirty="0">
                <a:solidFill>
                  <a:srgbClr val="010066"/>
                </a:solidFill>
              </a:rPr>
              <a:t>′(</a:t>
            </a:r>
            <a:r>
              <a:rPr lang="en-US" sz="2400" i="1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10066"/>
                </a:solidFill>
              </a:rPr>
              <a:t>) </a:t>
            </a:r>
            <a:r>
              <a:rPr lang="en-US" sz="2400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i="1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8622928-9F45-F097-B269-BE93098C8333}"/>
                  </a:ext>
                </a:extLst>
              </p:cNvPr>
              <p:cNvSpPr txBox="1"/>
              <p:nvPr/>
            </p:nvSpPr>
            <p:spPr>
              <a:xfrm>
                <a:off x="4416789" y="4708803"/>
                <a:ext cx="1669011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solidFill>
                                    <a:srgbClr val="0000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0066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000066"/>
                                  </a:solidFill>
                                  <a:latin typeface="Cambria Math" panose="02040503050406030204" pitchFamily="18" charset="0"/>
                                </a:rPr>
                                <m:t>1−3</m:t>
                              </m:r>
                              <m:r>
                                <a:rPr lang="en-US" i="1">
                                  <a:solidFill>
                                    <a:srgbClr val="000066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8622928-9F45-F097-B269-BE93098C83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789" y="4708803"/>
                <a:ext cx="1669011" cy="9221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82FA0077-BA3F-3991-D365-003ABDF9A7E1}"/>
              </a:ext>
            </a:extLst>
          </p:cNvPr>
          <p:cNvSpPr txBox="1"/>
          <p:nvPr/>
        </p:nvSpPr>
        <p:spPr>
          <a:xfrm>
            <a:off x="3666720" y="5999347"/>
            <a:ext cx="13008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2400" dirty="0">
                <a:solidFill>
                  <a:srgbClr val="010066"/>
                </a:solidFill>
              </a:rPr>
              <a:t>′(</a:t>
            </a:r>
            <a:r>
              <a:rPr lang="en-US" sz="2400" i="1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10066"/>
                </a:solidFill>
              </a:rPr>
              <a:t>) </a:t>
            </a:r>
            <a:r>
              <a:rPr lang="en-US" sz="2400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i="1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A73045E-7E49-FA72-0EB7-76833A3B8456}"/>
                  </a:ext>
                </a:extLst>
              </p:cNvPr>
              <p:cNvSpPr txBox="1"/>
              <p:nvPr/>
            </p:nvSpPr>
            <p:spPr>
              <a:xfrm>
                <a:off x="4416789" y="5759160"/>
                <a:ext cx="1669011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solidFill>
                                    <a:srgbClr val="0000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0066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000066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i="1">
                                  <a:solidFill>
                                    <a:srgbClr val="000066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rgbClr val="000066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A73045E-7E49-FA72-0EB7-76833A3B84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789" y="5759160"/>
                <a:ext cx="1669011" cy="92217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2">
            <a:extLst>
              <a:ext uri="{FF2B5EF4-FFF2-40B4-BE49-F238E27FC236}">
                <a16:creationId xmlns:a16="http://schemas.microsoft.com/office/drawing/2014/main" id="{CB51C14C-3511-DEE1-8362-F0DCD10EE36B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50813"/>
            <a:ext cx="8229600" cy="561975"/>
          </a:xfrm>
          <a:prstGeom prst="rect">
            <a:avLst/>
          </a:prstGeom>
          <a:noFill/>
        </p:spPr>
        <p:txBody>
          <a:bodyPr bIns="91440" anchor="b" anchorCtr="0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altLang="en-US" sz="2800"/>
              <a:t>The derivative of ln </a:t>
            </a:r>
            <a:r>
              <a:rPr lang="en-GB" altLang="en-US" sz="2800" i="1">
                <a:latin typeface="Times New Roman" panose="02020603050405020304" pitchFamily="18" charset="0"/>
              </a:rPr>
              <a:t>x</a:t>
            </a:r>
            <a:endParaRPr lang="en-GB" altLang="en-US" sz="2800" i="1" dirty="0">
              <a:latin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409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  <p:bldP spid="5" grpId="0"/>
      <p:bldP spid="7" grpId="0"/>
      <p:bldP spid="8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40" name="Text Box 4"/>
          <p:cNvSpPr txBox="1">
            <a:spLocks noChangeArrowheads="1"/>
          </p:cNvSpPr>
          <p:nvPr/>
        </p:nvSpPr>
        <p:spPr bwMode="auto">
          <a:xfrm>
            <a:off x="1203930" y="1009201"/>
            <a:ext cx="6614311" cy="461665"/>
          </a:xfrm>
          <a:prstGeom prst="rect">
            <a:avLst/>
          </a:prstGeom>
          <a:solidFill>
            <a:srgbClr val="D5DCE7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dirty="0">
                <a:latin typeface="+mn-lt"/>
              </a:rPr>
              <a:t>Differentiate </a:t>
            </a:r>
            <a:r>
              <a:rPr lang="en-US" sz="2400" i="1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2400" dirty="0">
                <a:solidFill>
                  <a:srgbClr val="010066"/>
                </a:solidFill>
              </a:rPr>
              <a:t>(</a:t>
            </a:r>
            <a:r>
              <a:rPr lang="en-US" sz="2400" i="1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10066"/>
                </a:solidFill>
              </a:rPr>
              <a:t>)</a:t>
            </a:r>
            <a:r>
              <a:rPr lang="en-GB" altLang="en-US" sz="2400" dirty="0"/>
              <a:t> = </a:t>
            </a:r>
            <a:r>
              <a:rPr lang="en-GB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alt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altLang="en-US" sz="2400" dirty="0"/>
              <a:t>ln </a:t>
            </a:r>
            <a:r>
              <a:rPr lang="en-GB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altLang="en-US" sz="2400" dirty="0"/>
              <a:t> </a:t>
            </a:r>
            <a:r>
              <a:rPr lang="en-GB" altLang="en-US" sz="2400" baseline="30000" dirty="0"/>
              <a:t> </a:t>
            </a:r>
            <a:r>
              <a:rPr lang="en-GB" altLang="en-US" sz="2400" dirty="0">
                <a:latin typeface="+mn-lt"/>
              </a:rPr>
              <a:t>with respect to </a:t>
            </a:r>
            <a:r>
              <a:rPr lang="en-GB" altLang="en-US" sz="2400" i="1" dirty="0">
                <a:latin typeface="Times New Roman" panose="02020603050405020304" pitchFamily="18" charset="0"/>
              </a:rPr>
              <a:t>x.</a:t>
            </a:r>
            <a:endParaRPr lang="en-US" altLang="en-US" sz="2400" i="1" dirty="0">
              <a:latin typeface="Times New Roman" panose="02020603050405020304" pitchFamily="18" charset="0"/>
            </a:endParaRPr>
          </a:p>
        </p:txBody>
      </p:sp>
      <p:sp>
        <p:nvSpPr>
          <p:cNvPr id="9" name="Rectangle 8">
            <a:hlinkClick r:id="rId4"/>
            <a:extLst>
              <a:ext uri="{FF2B5EF4-FFF2-40B4-BE49-F238E27FC236}">
                <a16:creationId xmlns:a16="http://schemas.microsoft.com/office/drawing/2014/main" id="{DF7DA620-C5B8-4F27-BCE3-F6472403CBA3}"/>
              </a:ext>
            </a:extLst>
          </p:cNvPr>
          <p:cNvSpPr/>
          <p:nvPr/>
        </p:nvSpPr>
        <p:spPr>
          <a:xfrm>
            <a:off x="8077200" y="6096000"/>
            <a:ext cx="990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hlinkClick r:id="rId4"/>
            <a:extLst>
              <a:ext uri="{FF2B5EF4-FFF2-40B4-BE49-F238E27FC236}">
                <a16:creationId xmlns:a16="http://schemas.microsoft.com/office/drawing/2014/main" id="{2126D210-8383-413C-A963-6ACD19AD41DF}"/>
              </a:ext>
            </a:extLst>
          </p:cNvPr>
          <p:cNvSpPr/>
          <p:nvPr/>
        </p:nvSpPr>
        <p:spPr>
          <a:xfrm>
            <a:off x="800100" y="6553200"/>
            <a:ext cx="1714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CDABB4-3CC9-49DE-B616-C52D6E9BD1D5}"/>
              </a:ext>
            </a:extLst>
          </p:cNvPr>
          <p:cNvSpPr txBox="1"/>
          <p:nvPr/>
        </p:nvSpPr>
        <p:spPr>
          <a:xfrm>
            <a:off x="3335792" y="3058656"/>
            <a:ext cx="13008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2400" dirty="0">
                <a:solidFill>
                  <a:srgbClr val="010066"/>
                </a:solidFill>
              </a:rPr>
              <a:t>′(</a:t>
            </a:r>
            <a:r>
              <a:rPr lang="en-US" sz="2400" i="1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10066"/>
                </a:solidFill>
              </a:rPr>
              <a:t>) </a:t>
            </a:r>
            <a:r>
              <a:rPr lang="en-US" sz="2400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i="1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dirty="0"/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76B718ED-31F3-4100-8DA9-4A7EA3F1D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860" y="1791973"/>
            <a:ext cx="24239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FF3300"/>
                </a:solidFill>
                <a:latin typeface="+mn-lt"/>
              </a:rPr>
              <a:t>Using product rule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571829-6A46-028E-24B9-F8E9C2931DEF}"/>
              </a:ext>
            </a:extLst>
          </p:cNvPr>
          <p:cNvSpPr txBox="1"/>
          <p:nvPr/>
        </p:nvSpPr>
        <p:spPr>
          <a:xfrm>
            <a:off x="6405823" y="1712987"/>
            <a:ext cx="16690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GB" altLang="en-US" sz="2400" dirty="0"/>
              <a:t> = ln </a:t>
            </a:r>
            <a:r>
              <a:rPr lang="en-GB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altLang="en-US" sz="2400" dirty="0"/>
              <a:t> 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171A7C-13C5-7EB0-EC35-0841D5A33560}"/>
              </a:ext>
            </a:extLst>
          </p:cNvPr>
          <p:cNvSpPr txBox="1"/>
          <p:nvPr/>
        </p:nvSpPr>
        <p:spPr>
          <a:xfrm>
            <a:off x="3954960" y="1712987"/>
            <a:ext cx="18492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GB" altLang="en-US" sz="2400" dirty="0"/>
              <a:t> = </a:t>
            </a:r>
            <a:r>
              <a:rPr lang="en-GB" altLang="en-US" i="1" dirty="0">
                <a:cs typeface="Times New Roman" panose="02020603050405020304" pitchFamily="18" charset="0"/>
              </a:rPr>
              <a:t>x</a:t>
            </a:r>
            <a:r>
              <a:rPr lang="en-GB" altLang="en-US" baseline="30000" dirty="0">
                <a:cs typeface="Times New Roman" panose="02020603050405020304" pitchFamily="18" charset="0"/>
              </a:rPr>
              <a:t>3</a:t>
            </a:r>
            <a:endParaRPr lang="en-US" dirty="0"/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110715BC-C65B-E5B5-C4E1-520127693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8178" y="1791973"/>
            <a:ext cx="8257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Let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3CDAE677-4B5A-5397-4B53-D74E795A8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114" y="1738384"/>
            <a:ext cx="8257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and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022372B-028E-022D-0045-F8F98BCD982E}"/>
                  </a:ext>
                </a:extLst>
              </p:cNvPr>
              <p:cNvSpPr txBox="1"/>
              <p:nvPr/>
            </p:nvSpPr>
            <p:spPr>
              <a:xfrm>
                <a:off x="6437074" y="2219028"/>
                <a:ext cx="1669011" cy="6158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i="1" dirty="0">
                    <a:solidFill>
                      <a:srgbClr val="01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v’</a:t>
                </a:r>
                <a:r>
                  <a:rPr lang="en-GB" altLang="en-US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022372B-028E-022D-0045-F8F98BCD9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7074" y="2219028"/>
                <a:ext cx="1669011" cy="615874"/>
              </a:xfrm>
              <a:prstGeom prst="rect">
                <a:avLst/>
              </a:prstGeom>
              <a:blipFill>
                <a:blip r:embed="rId5"/>
                <a:stretch>
                  <a:fillRect l="-5839"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9796EBD7-F7AF-8382-E1EB-9E24881949A8}"/>
              </a:ext>
            </a:extLst>
          </p:cNvPr>
          <p:cNvSpPr txBox="1"/>
          <p:nvPr/>
        </p:nvSpPr>
        <p:spPr>
          <a:xfrm>
            <a:off x="3986211" y="2219028"/>
            <a:ext cx="18492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u’</a:t>
            </a:r>
            <a:r>
              <a:rPr lang="en-GB" altLang="en-US" sz="2400" dirty="0"/>
              <a:t> = 3</a:t>
            </a:r>
            <a:r>
              <a:rPr lang="en-GB" altLang="en-US" i="1" dirty="0">
                <a:cs typeface="Times New Roman" panose="02020603050405020304" pitchFamily="18" charset="0"/>
              </a:rPr>
              <a:t>x</a:t>
            </a:r>
            <a:r>
              <a:rPr lang="en-GB" altLang="en-US" baseline="30000" dirty="0">
                <a:cs typeface="Times New Roman" panose="02020603050405020304" pitchFamily="18" charset="0"/>
              </a:rPr>
              <a:t>2</a:t>
            </a:r>
            <a:r>
              <a:rPr lang="en-GB" altLang="en-US" sz="2400" dirty="0"/>
              <a:t> 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89FFAF4-D5CA-7B1E-0CCC-1779D0927775}"/>
              </a:ext>
            </a:extLst>
          </p:cNvPr>
          <p:cNvSpPr txBox="1"/>
          <p:nvPr/>
        </p:nvSpPr>
        <p:spPr>
          <a:xfrm>
            <a:off x="5479892" y="3033085"/>
            <a:ext cx="5379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2400" dirty="0"/>
              <a:t>+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8CAF54A-3C87-DBA5-7D32-FCA0BD12E3C8}"/>
                  </a:ext>
                </a:extLst>
              </p:cNvPr>
              <p:cNvSpPr txBox="1"/>
              <p:nvPr/>
            </p:nvSpPr>
            <p:spPr>
              <a:xfrm>
                <a:off x="4591340" y="2808874"/>
                <a:ext cx="1117423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solidFill>
                                    <a:srgbClr val="0000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66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000066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8CAF54A-3C87-DBA5-7D32-FCA0BD12E3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1340" y="2808874"/>
                <a:ext cx="1117423" cy="9221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47A70ED4-10A8-A52E-32F8-136F03B7B32C}"/>
              </a:ext>
            </a:extLst>
          </p:cNvPr>
          <p:cNvSpPr txBox="1"/>
          <p:nvPr/>
        </p:nvSpPr>
        <p:spPr>
          <a:xfrm>
            <a:off x="3304541" y="4125947"/>
            <a:ext cx="13008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2400" dirty="0">
                <a:solidFill>
                  <a:srgbClr val="010066"/>
                </a:solidFill>
              </a:rPr>
              <a:t>′(</a:t>
            </a:r>
            <a:r>
              <a:rPr lang="en-US" sz="2400" i="1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10066"/>
                </a:solidFill>
              </a:rPr>
              <a:t>) </a:t>
            </a:r>
            <a:r>
              <a:rPr lang="en-US" sz="2400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i="1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FA0077-BA3F-3991-D365-003ABDF9A7E1}"/>
              </a:ext>
            </a:extLst>
          </p:cNvPr>
          <p:cNvSpPr txBox="1"/>
          <p:nvPr/>
        </p:nvSpPr>
        <p:spPr>
          <a:xfrm>
            <a:off x="3247881" y="5115644"/>
            <a:ext cx="13008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2400" dirty="0">
                <a:solidFill>
                  <a:srgbClr val="010066"/>
                </a:solidFill>
              </a:rPr>
              <a:t>′(</a:t>
            </a:r>
            <a:r>
              <a:rPr lang="en-US" sz="2400" i="1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10066"/>
                </a:solidFill>
              </a:rPr>
              <a:t>) </a:t>
            </a:r>
            <a:r>
              <a:rPr lang="en-US" sz="2400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i="1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AF2AFC-88AF-B225-5692-CD9890750BB2}"/>
              </a:ext>
            </a:extLst>
          </p:cNvPr>
          <p:cNvSpPr txBox="1"/>
          <p:nvPr/>
        </p:nvSpPr>
        <p:spPr>
          <a:xfrm>
            <a:off x="4448007" y="3037599"/>
            <a:ext cx="6033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i="1" dirty="0">
                <a:cs typeface="Times New Roman" panose="02020603050405020304" pitchFamily="18" charset="0"/>
              </a:rPr>
              <a:t>x</a:t>
            </a:r>
            <a:r>
              <a:rPr lang="en-GB" altLang="en-US" baseline="30000" dirty="0">
                <a:cs typeface="Times New Roman" panose="02020603050405020304" pitchFamily="18" charset="0"/>
              </a:rPr>
              <a:t>3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F1A802-11BF-77D0-2F30-75A1993373B7}"/>
              </a:ext>
            </a:extLst>
          </p:cNvPr>
          <p:cNvSpPr txBox="1"/>
          <p:nvPr/>
        </p:nvSpPr>
        <p:spPr>
          <a:xfrm>
            <a:off x="5904735" y="3033085"/>
            <a:ext cx="8044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2400" dirty="0"/>
              <a:t>3</a:t>
            </a:r>
            <a:r>
              <a:rPr lang="en-GB" altLang="en-US" i="1" dirty="0">
                <a:cs typeface="Times New Roman" panose="02020603050405020304" pitchFamily="18" charset="0"/>
              </a:rPr>
              <a:t>x</a:t>
            </a:r>
            <a:r>
              <a:rPr lang="en-GB" altLang="en-US" baseline="30000" dirty="0">
                <a:cs typeface="Times New Roman" panose="02020603050405020304" pitchFamily="18" charset="0"/>
              </a:rPr>
              <a:t>2</a:t>
            </a:r>
            <a:r>
              <a:rPr lang="en-GB" altLang="en-US" sz="2400" dirty="0"/>
              <a:t> 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B15323-100B-084E-0B18-701D5BB7E853}"/>
              </a:ext>
            </a:extLst>
          </p:cNvPr>
          <p:cNvSpPr txBox="1"/>
          <p:nvPr/>
        </p:nvSpPr>
        <p:spPr>
          <a:xfrm>
            <a:off x="6446287" y="3024267"/>
            <a:ext cx="8044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2400" dirty="0"/>
              <a:t>ln </a:t>
            </a:r>
            <a:r>
              <a:rPr lang="en-GB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altLang="en-US" sz="2400" dirty="0"/>
              <a:t> 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D7709C-0457-E394-41F6-33733D6F938F}"/>
              </a:ext>
            </a:extLst>
          </p:cNvPr>
          <p:cNvSpPr txBox="1"/>
          <p:nvPr/>
        </p:nvSpPr>
        <p:spPr>
          <a:xfrm>
            <a:off x="4364162" y="4153389"/>
            <a:ext cx="6033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i="1" dirty="0">
                <a:cs typeface="Times New Roman" panose="02020603050405020304" pitchFamily="18" charset="0"/>
              </a:rPr>
              <a:t>x</a:t>
            </a:r>
            <a:r>
              <a:rPr lang="en-GB" altLang="en-US" baseline="30000" dirty="0">
                <a:cs typeface="Times New Roman" panose="02020603050405020304" pitchFamily="18" charset="0"/>
              </a:rPr>
              <a:t>2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731935-A433-D640-E9E7-8A53C2FEEDED}"/>
              </a:ext>
            </a:extLst>
          </p:cNvPr>
          <p:cNvSpPr txBox="1"/>
          <p:nvPr/>
        </p:nvSpPr>
        <p:spPr>
          <a:xfrm>
            <a:off x="4742368" y="4137714"/>
            <a:ext cx="5379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2400" dirty="0"/>
              <a:t>+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527D7C-BB4A-6164-C744-5837944E98A0}"/>
              </a:ext>
            </a:extLst>
          </p:cNvPr>
          <p:cNvSpPr txBox="1"/>
          <p:nvPr/>
        </p:nvSpPr>
        <p:spPr>
          <a:xfrm>
            <a:off x="5167211" y="4137714"/>
            <a:ext cx="8044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2400" dirty="0"/>
              <a:t>3</a:t>
            </a:r>
            <a:r>
              <a:rPr lang="en-GB" altLang="en-US" i="1" dirty="0">
                <a:cs typeface="Times New Roman" panose="02020603050405020304" pitchFamily="18" charset="0"/>
              </a:rPr>
              <a:t>x</a:t>
            </a:r>
            <a:r>
              <a:rPr lang="en-GB" altLang="en-US" baseline="30000" dirty="0">
                <a:cs typeface="Times New Roman" panose="02020603050405020304" pitchFamily="18" charset="0"/>
              </a:rPr>
              <a:t>2</a:t>
            </a:r>
            <a:r>
              <a:rPr lang="en-GB" altLang="en-US" sz="2400" dirty="0"/>
              <a:t> 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A125CDF-FD16-8190-E935-6DB82737320B}"/>
              </a:ext>
            </a:extLst>
          </p:cNvPr>
          <p:cNvSpPr txBox="1"/>
          <p:nvPr/>
        </p:nvSpPr>
        <p:spPr>
          <a:xfrm>
            <a:off x="5708763" y="4128896"/>
            <a:ext cx="8044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2400" dirty="0"/>
              <a:t>ln </a:t>
            </a:r>
            <a:r>
              <a:rPr lang="en-GB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altLang="en-US" sz="2400" dirty="0"/>
              <a:t> 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FB92A9E-F7CD-252B-4CCE-AB0EFEBCA6BE}"/>
              </a:ext>
            </a:extLst>
          </p:cNvPr>
          <p:cNvSpPr txBox="1"/>
          <p:nvPr/>
        </p:nvSpPr>
        <p:spPr>
          <a:xfrm>
            <a:off x="4276203" y="5099969"/>
            <a:ext cx="6033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i="1" dirty="0">
                <a:cs typeface="Times New Roman" panose="02020603050405020304" pitchFamily="18" charset="0"/>
              </a:rPr>
              <a:t>x</a:t>
            </a:r>
            <a:r>
              <a:rPr lang="en-GB" altLang="en-US" baseline="30000" dirty="0">
                <a:cs typeface="Times New Roman" panose="02020603050405020304" pitchFamily="18" charset="0"/>
              </a:rPr>
              <a:t>2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5E690F8-960B-240B-319A-2DE8E7D29CD1}"/>
              </a:ext>
            </a:extLst>
          </p:cNvPr>
          <p:cNvSpPr txBox="1"/>
          <p:nvPr/>
        </p:nvSpPr>
        <p:spPr>
          <a:xfrm>
            <a:off x="4709622" y="5095732"/>
            <a:ext cx="6033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dirty="0">
                <a:cs typeface="Times New Roman" panose="02020603050405020304" pitchFamily="18" charset="0"/>
              </a:rPr>
              <a:t>(1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135F986-2B7B-B8F3-C59D-4C5C9CA59D8F}"/>
              </a:ext>
            </a:extLst>
          </p:cNvPr>
          <p:cNvSpPr txBox="1"/>
          <p:nvPr/>
        </p:nvSpPr>
        <p:spPr>
          <a:xfrm>
            <a:off x="5144583" y="5104550"/>
            <a:ext cx="5379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2400" dirty="0"/>
              <a:t>+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D65546F-866F-FABD-2105-E38C97B56497}"/>
              </a:ext>
            </a:extLst>
          </p:cNvPr>
          <p:cNvSpPr txBox="1"/>
          <p:nvPr/>
        </p:nvSpPr>
        <p:spPr>
          <a:xfrm>
            <a:off x="5478755" y="5134068"/>
            <a:ext cx="8044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2400" dirty="0"/>
              <a:t>3 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A54652F-599D-4AF7-A18A-CE1B93C2F44A}"/>
              </a:ext>
            </a:extLst>
          </p:cNvPr>
          <p:cNvSpPr txBox="1"/>
          <p:nvPr/>
        </p:nvSpPr>
        <p:spPr>
          <a:xfrm>
            <a:off x="5676377" y="5123076"/>
            <a:ext cx="8044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2400" dirty="0"/>
              <a:t>ln </a:t>
            </a:r>
            <a:r>
              <a:rPr lang="en-GB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altLang="en-US" sz="2400" dirty="0"/>
              <a:t> </a:t>
            </a:r>
            <a:endParaRPr lang="en-US" dirty="0"/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861283E4-BE5F-40D9-450E-4A574561D4D4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50813"/>
            <a:ext cx="8229600" cy="561975"/>
          </a:xfrm>
          <a:prstGeom prst="rect">
            <a:avLst/>
          </a:prstGeom>
          <a:noFill/>
        </p:spPr>
        <p:txBody>
          <a:bodyPr bIns="91440" anchor="b" anchorCtr="0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altLang="en-US" sz="2800"/>
              <a:t>The derivative of ln </a:t>
            </a:r>
            <a:r>
              <a:rPr lang="en-GB" altLang="en-US" sz="2800" i="1">
                <a:latin typeface="Times New Roman" panose="02020603050405020304" pitchFamily="18" charset="0"/>
              </a:rPr>
              <a:t>x</a:t>
            </a:r>
            <a:endParaRPr lang="en-GB" altLang="en-US" sz="2800" i="1" dirty="0">
              <a:latin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715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  <p:bldP spid="5" grpId="0"/>
      <p:bldP spid="7" grpId="0"/>
      <p:bldP spid="8" grpId="0"/>
      <p:bldP spid="14" grpId="0"/>
      <p:bldP spid="15" grpId="0"/>
      <p:bldP spid="16" grpId="0"/>
      <p:bldP spid="18" grpId="0"/>
      <p:bldP spid="19" grpId="0"/>
      <p:bldP spid="21" grpId="0"/>
      <p:bldP spid="23" grpId="0"/>
      <p:bldP spid="2" grpId="0"/>
      <p:bldP spid="4" grpId="0"/>
      <p:bldP spid="6" grpId="0"/>
      <p:bldP spid="11" grpId="0"/>
      <p:bldP spid="12" grpId="0"/>
      <p:bldP spid="20" grpId="0"/>
      <p:bldP spid="24" grpId="0"/>
      <p:bldP spid="26" grpId="0"/>
      <p:bldP spid="27" grpId="0"/>
      <p:bldP spid="28" grpId="0"/>
      <p:bldP spid="29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439E437-C07E-ABD6-1E59-41214CAE95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1188720"/>
            <a:ext cx="2774704" cy="5257800"/>
          </a:xfrm>
          <a:prstGeom prst="rect">
            <a:avLst/>
          </a:prstGeom>
        </p:spPr>
      </p:pic>
      <p:sp>
        <p:nvSpPr>
          <p:cNvPr id="4730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2863"/>
            <a:ext cx="8229600" cy="561975"/>
          </a:xfrm>
          <a:noFill/>
        </p:spPr>
        <p:txBody>
          <a:bodyPr>
            <a:normAutofit fontScale="90000"/>
          </a:bodyPr>
          <a:lstStyle/>
          <a:p>
            <a:r>
              <a:rPr lang="en-GB" sz="2800" dirty="0">
                <a:cs typeface="Arial" charset="0"/>
              </a:rPr>
              <a:t>The derivative of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ln </a:t>
            </a:r>
            <a:r>
              <a:rPr lang="en-GB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GB" sz="2800" i="1" baseline="300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473091" name="Text Box 3"/>
          <p:cNvSpPr txBox="1">
            <a:spLocks noChangeArrowheads="1"/>
          </p:cNvSpPr>
          <p:nvPr/>
        </p:nvSpPr>
        <p:spPr bwMode="auto">
          <a:xfrm>
            <a:off x="3017520" y="914400"/>
            <a:ext cx="460655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Turn on your calculator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  <p:sp>
        <p:nvSpPr>
          <p:cNvPr id="473098" name="Text Box 10"/>
          <p:cNvSpPr txBox="1">
            <a:spLocks noChangeArrowheads="1"/>
          </p:cNvSpPr>
          <p:nvPr/>
        </p:nvSpPr>
        <p:spPr bwMode="auto">
          <a:xfrm>
            <a:off x="228600" y="457200"/>
            <a:ext cx="67674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We are going to sketch the graph </a:t>
            </a:r>
            <a:r>
              <a:rPr lang="en-GB" sz="2400" i="1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sz="2400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400" i="1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sz="2400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ln </a:t>
            </a:r>
            <a:r>
              <a:rPr lang="en-GB" sz="2400" i="1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endParaRPr lang="en-GB" sz="2400" i="1" baseline="30000" dirty="0">
              <a:solidFill>
                <a:srgbClr val="01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3017520" y="1371600"/>
            <a:ext cx="134945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Click on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4346749" y="1371600"/>
            <a:ext cx="1349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5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  <p:sp>
        <p:nvSpPr>
          <p:cNvPr id="9" name="Rectangle 8">
            <a:hlinkClick r:id="rId5"/>
            <a:extLst>
              <a:ext uri="{FF2B5EF4-FFF2-40B4-BE49-F238E27FC236}">
                <a16:creationId xmlns:a16="http://schemas.microsoft.com/office/drawing/2014/main" id="{1BD4111B-D8BC-4631-86B1-75B7E8B60A5E}"/>
              </a:ext>
            </a:extLst>
          </p:cNvPr>
          <p:cNvSpPr/>
          <p:nvPr/>
        </p:nvSpPr>
        <p:spPr>
          <a:xfrm>
            <a:off x="8077200" y="6096000"/>
            <a:ext cx="990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hlinkClick r:id="rId5"/>
            <a:extLst>
              <a:ext uri="{FF2B5EF4-FFF2-40B4-BE49-F238E27FC236}">
                <a16:creationId xmlns:a16="http://schemas.microsoft.com/office/drawing/2014/main" id="{2B59D116-2E84-40BD-8855-63670841D620}"/>
              </a:ext>
            </a:extLst>
          </p:cNvPr>
          <p:cNvSpPr/>
          <p:nvPr/>
        </p:nvSpPr>
        <p:spPr>
          <a:xfrm>
            <a:off x="800100" y="6553200"/>
            <a:ext cx="1714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091" grpId="0"/>
      <p:bldP spid="14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cage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F1229F4D-42CD-45F9-A346-0BEB3F4D81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775" y="762000"/>
            <a:ext cx="5381625" cy="34575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4A3044-064E-4F4F-9A40-DCB022A1AF45}"/>
              </a:ext>
            </a:extLst>
          </p:cNvPr>
          <p:cNvSpPr txBox="1"/>
          <p:nvPr/>
        </p:nvSpPr>
        <p:spPr>
          <a:xfrm>
            <a:off x="1524000" y="205115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Thank you for using resources from</a:t>
            </a:r>
            <a:endParaRPr lang="en-GB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C7B91D-FA43-4DDC-AF24-F0D95F8771D8}"/>
              </a:ext>
            </a:extLst>
          </p:cNvPr>
          <p:cNvSpPr txBox="1"/>
          <p:nvPr/>
        </p:nvSpPr>
        <p:spPr>
          <a:xfrm>
            <a:off x="1828800" y="4678740"/>
            <a:ext cx="5815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2"/>
              </a:rPr>
              <a:t>https://www.mathssupport.org</a:t>
            </a:r>
            <a:r>
              <a:rPr lang="en-US" sz="2800" dirty="0"/>
              <a:t> </a:t>
            </a:r>
            <a:endParaRPr lang="en-GB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331B16-2188-481D-902D-B24DB2D19006}"/>
              </a:ext>
            </a:extLst>
          </p:cNvPr>
          <p:cNvSpPr txBox="1"/>
          <p:nvPr/>
        </p:nvSpPr>
        <p:spPr>
          <a:xfrm>
            <a:off x="762000" y="520196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If you have a special request, drop us an email</a:t>
            </a:r>
            <a:endParaRPr lang="en-GB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DDA8DB-4973-4CCB-A3BF-CDF0FC0B875C}"/>
              </a:ext>
            </a:extLst>
          </p:cNvPr>
          <p:cNvSpPr txBox="1"/>
          <p:nvPr/>
        </p:nvSpPr>
        <p:spPr>
          <a:xfrm>
            <a:off x="2286000" y="5725180"/>
            <a:ext cx="4852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4"/>
              </a:rPr>
              <a:t>info@mathssupport.org</a:t>
            </a:r>
            <a:r>
              <a:rPr lang="en-US" sz="2800" dirty="0"/>
              <a:t> </a:t>
            </a:r>
            <a:endParaRPr lang="en-GB" sz="2800" dirty="0"/>
          </a:p>
        </p:txBody>
      </p:sp>
      <p:sp>
        <p:nvSpPr>
          <p:cNvPr id="11" name="Rectangle 10">
            <a:hlinkClick r:id="rId5"/>
            <a:extLst>
              <a:ext uri="{FF2B5EF4-FFF2-40B4-BE49-F238E27FC236}">
                <a16:creationId xmlns:a16="http://schemas.microsoft.com/office/drawing/2014/main" id="{385B5B7E-21DC-4261-B654-DEFEDE6D8129}"/>
              </a:ext>
            </a:extLst>
          </p:cNvPr>
          <p:cNvSpPr/>
          <p:nvPr/>
        </p:nvSpPr>
        <p:spPr>
          <a:xfrm>
            <a:off x="8077200" y="612413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hlinkClick r:id="rId5"/>
            <a:extLst>
              <a:ext uri="{FF2B5EF4-FFF2-40B4-BE49-F238E27FC236}">
                <a16:creationId xmlns:a16="http://schemas.microsoft.com/office/drawing/2014/main" id="{F35685D4-CF87-4E82-8D62-66EF53CDEA76}"/>
              </a:ext>
            </a:extLst>
          </p:cNvPr>
          <p:cNvSpPr/>
          <p:nvPr/>
        </p:nvSpPr>
        <p:spPr>
          <a:xfrm>
            <a:off x="800100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8983EF-CE04-4600-8A87-8640EEF47371}"/>
              </a:ext>
            </a:extLst>
          </p:cNvPr>
          <p:cNvSpPr txBox="1"/>
          <p:nvPr/>
        </p:nvSpPr>
        <p:spPr>
          <a:xfrm>
            <a:off x="1524000" y="415552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For more resources visit our website</a:t>
            </a:r>
            <a:endParaRPr lang="en-GB" sz="2800" dirty="0"/>
          </a:p>
        </p:txBody>
      </p:sp>
      <p:sp>
        <p:nvSpPr>
          <p:cNvPr id="14" name="Rectangle 13">
            <a:hlinkClick r:id="rId5"/>
            <a:extLst>
              <a:ext uri="{FF2B5EF4-FFF2-40B4-BE49-F238E27FC236}">
                <a16:creationId xmlns:a16="http://schemas.microsoft.com/office/drawing/2014/main" id="{0FFB291B-44E3-48C3-811B-20809D6D5FAF}"/>
              </a:ext>
            </a:extLst>
          </p:cNvPr>
          <p:cNvSpPr/>
          <p:nvPr/>
        </p:nvSpPr>
        <p:spPr>
          <a:xfrm>
            <a:off x="8077200" y="6096000"/>
            <a:ext cx="990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hlinkClick r:id="rId5"/>
            <a:extLst>
              <a:ext uri="{FF2B5EF4-FFF2-40B4-BE49-F238E27FC236}">
                <a16:creationId xmlns:a16="http://schemas.microsoft.com/office/drawing/2014/main" id="{C5F37A8B-1007-44EE-9F4E-28C2E8B920B8}"/>
              </a:ext>
            </a:extLst>
          </p:cNvPr>
          <p:cNvSpPr/>
          <p:nvPr/>
        </p:nvSpPr>
        <p:spPr>
          <a:xfrm>
            <a:off x="800100" y="6553200"/>
            <a:ext cx="1714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948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2863"/>
            <a:ext cx="8229600" cy="561975"/>
          </a:xfrm>
          <a:noFill/>
        </p:spPr>
        <p:txBody>
          <a:bodyPr>
            <a:normAutofit fontScale="90000"/>
          </a:bodyPr>
          <a:lstStyle/>
          <a:p>
            <a:r>
              <a:rPr lang="en-GB" sz="2800" dirty="0">
                <a:cs typeface="Arial" charset="0"/>
              </a:rPr>
              <a:t>The derivative of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ln </a:t>
            </a:r>
            <a:r>
              <a:rPr lang="en-GB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GB" sz="2800" i="1" baseline="300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473091" name="Text Box 3"/>
          <p:cNvSpPr txBox="1">
            <a:spLocks noChangeArrowheads="1"/>
          </p:cNvSpPr>
          <p:nvPr/>
        </p:nvSpPr>
        <p:spPr bwMode="auto">
          <a:xfrm>
            <a:off x="3017520" y="914400"/>
            <a:ext cx="460655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Turn on your calculator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  <p:sp>
        <p:nvSpPr>
          <p:cNvPr id="473098" name="Text Box 10"/>
          <p:cNvSpPr txBox="1">
            <a:spLocks noChangeArrowheads="1"/>
          </p:cNvSpPr>
          <p:nvPr/>
        </p:nvSpPr>
        <p:spPr bwMode="auto">
          <a:xfrm>
            <a:off x="228600" y="457200"/>
            <a:ext cx="67309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We are going to sketch the graph </a:t>
            </a:r>
            <a:r>
              <a:rPr lang="en-GB" sz="2400" i="1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sz="2400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400" i="1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sz="2400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ln </a:t>
            </a:r>
            <a:r>
              <a:rPr lang="en-GB" sz="2400" i="1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endParaRPr lang="en-GB" sz="2400" i="1" baseline="30000" dirty="0">
              <a:solidFill>
                <a:srgbClr val="01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056049" y="1824335"/>
            <a:ext cx="11981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SHIFT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375333" y="1824335"/>
            <a:ext cx="1584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(SET UP)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  <p:sp>
        <p:nvSpPr>
          <p:cNvPr id="13" name="Rectangle 12">
            <a:hlinkClick r:id="rId4"/>
            <a:extLst>
              <a:ext uri="{FF2B5EF4-FFF2-40B4-BE49-F238E27FC236}">
                <a16:creationId xmlns:a16="http://schemas.microsoft.com/office/drawing/2014/main" id="{D075CF31-1945-4C2B-8FF9-345141A057FF}"/>
              </a:ext>
            </a:extLst>
          </p:cNvPr>
          <p:cNvSpPr/>
          <p:nvPr/>
        </p:nvSpPr>
        <p:spPr>
          <a:xfrm>
            <a:off x="8077200" y="6096000"/>
            <a:ext cx="990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hlinkClick r:id="rId4"/>
            <a:extLst>
              <a:ext uri="{FF2B5EF4-FFF2-40B4-BE49-F238E27FC236}">
                <a16:creationId xmlns:a16="http://schemas.microsoft.com/office/drawing/2014/main" id="{DAAB70EE-4F9B-43B0-B72A-06467B796172}"/>
              </a:ext>
            </a:extLst>
          </p:cNvPr>
          <p:cNvSpPr/>
          <p:nvPr/>
        </p:nvSpPr>
        <p:spPr>
          <a:xfrm>
            <a:off x="800100" y="6553200"/>
            <a:ext cx="1714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0C92F350-9AB2-E455-B1CC-0EACEEDFD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7520" y="1371600"/>
            <a:ext cx="134945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Click on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9F93DCDE-A087-B413-2ACE-51E02991F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6749" y="1371600"/>
            <a:ext cx="1349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5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882B7BF1-B31A-D2DC-5E9C-2A183EBBC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5608" y="1824335"/>
            <a:ext cx="12961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MENU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CAD652C-378C-AB94-C91A-A43FF4EF39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" y="1188720"/>
            <a:ext cx="2761227" cy="5257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514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47402B-BCF2-652D-81A5-3D1408B089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1188720"/>
            <a:ext cx="2756602" cy="5257800"/>
          </a:xfrm>
          <a:prstGeom prst="rect">
            <a:avLst/>
          </a:prstGeom>
        </p:spPr>
      </p:pic>
      <p:sp>
        <p:nvSpPr>
          <p:cNvPr id="4730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2863"/>
            <a:ext cx="8229600" cy="561975"/>
          </a:xfrm>
          <a:noFill/>
        </p:spPr>
        <p:txBody>
          <a:bodyPr>
            <a:normAutofit fontScale="90000"/>
          </a:bodyPr>
          <a:lstStyle/>
          <a:p>
            <a:r>
              <a:rPr lang="en-GB" sz="2800" dirty="0">
                <a:cs typeface="Arial" charset="0"/>
              </a:rPr>
              <a:t>The derivative of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ln </a:t>
            </a:r>
            <a:r>
              <a:rPr lang="en-GB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GB" sz="2800" i="1" baseline="300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473091" name="Text Box 3"/>
          <p:cNvSpPr txBox="1">
            <a:spLocks noChangeArrowheads="1"/>
          </p:cNvSpPr>
          <p:nvPr/>
        </p:nvSpPr>
        <p:spPr bwMode="auto">
          <a:xfrm>
            <a:off x="3017520" y="914400"/>
            <a:ext cx="460655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Turn on your calculator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  <p:sp>
        <p:nvSpPr>
          <p:cNvPr id="473098" name="Text Box 10"/>
          <p:cNvSpPr txBox="1">
            <a:spLocks noChangeArrowheads="1"/>
          </p:cNvSpPr>
          <p:nvPr/>
        </p:nvSpPr>
        <p:spPr bwMode="auto">
          <a:xfrm>
            <a:off x="228600" y="457200"/>
            <a:ext cx="66035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We are going to sketch the graph </a:t>
            </a:r>
            <a:r>
              <a:rPr lang="en-GB" sz="2400" i="1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sz="2400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400" i="1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sz="2400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ln </a:t>
            </a:r>
            <a:r>
              <a:rPr lang="en-GB" sz="2400" i="1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endParaRPr lang="en-GB" sz="2400" i="1" baseline="30000" dirty="0">
              <a:solidFill>
                <a:srgbClr val="01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017520" y="2281535"/>
            <a:ext cx="46139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Scroll down to Derivative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  <p:sp>
        <p:nvSpPr>
          <p:cNvPr id="13" name="Rectangle 12">
            <a:hlinkClick r:id="rId5"/>
            <a:extLst>
              <a:ext uri="{FF2B5EF4-FFF2-40B4-BE49-F238E27FC236}">
                <a16:creationId xmlns:a16="http://schemas.microsoft.com/office/drawing/2014/main" id="{BB4A1AA4-811C-47B4-9A32-AB700015A545}"/>
              </a:ext>
            </a:extLst>
          </p:cNvPr>
          <p:cNvSpPr/>
          <p:nvPr/>
        </p:nvSpPr>
        <p:spPr>
          <a:xfrm>
            <a:off x="8077200" y="6096000"/>
            <a:ext cx="990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hlinkClick r:id="rId5"/>
            <a:extLst>
              <a:ext uri="{FF2B5EF4-FFF2-40B4-BE49-F238E27FC236}">
                <a16:creationId xmlns:a16="http://schemas.microsoft.com/office/drawing/2014/main" id="{11032DD7-EB90-4308-8E42-495F95B7523C}"/>
              </a:ext>
            </a:extLst>
          </p:cNvPr>
          <p:cNvSpPr/>
          <p:nvPr/>
        </p:nvSpPr>
        <p:spPr>
          <a:xfrm>
            <a:off x="800100" y="6553200"/>
            <a:ext cx="1714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26D6056F-1E26-E129-9982-96C3A6F62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6049" y="1824335"/>
            <a:ext cx="11981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SHIFT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BAAFB26E-3678-32CE-F59A-84FA7B98A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5333" y="1824335"/>
            <a:ext cx="1584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(SET UP)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6B0B41A9-9428-3771-717A-2D7039478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7520" y="1371600"/>
            <a:ext cx="134945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Click on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326F2F85-47DD-21F9-40A2-F65C3A975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6749" y="1371600"/>
            <a:ext cx="1349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5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9B3A588F-511C-39B9-B572-27285BD50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5608" y="1824335"/>
            <a:ext cx="12961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MENU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723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160C3B-A689-CDFE-47A5-B77D391E3D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1188720"/>
            <a:ext cx="2738621" cy="5257800"/>
          </a:xfrm>
          <a:prstGeom prst="rect">
            <a:avLst/>
          </a:prstGeom>
        </p:spPr>
      </p:pic>
      <p:sp>
        <p:nvSpPr>
          <p:cNvPr id="4730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2863"/>
            <a:ext cx="8229600" cy="561975"/>
          </a:xfrm>
          <a:noFill/>
        </p:spPr>
        <p:txBody>
          <a:bodyPr>
            <a:normAutofit fontScale="90000"/>
          </a:bodyPr>
          <a:lstStyle/>
          <a:p>
            <a:r>
              <a:rPr lang="en-GB" sz="2800" dirty="0">
                <a:cs typeface="Arial" charset="0"/>
              </a:rPr>
              <a:t>The derivative of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ln </a:t>
            </a:r>
            <a:r>
              <a:rPr lang="en-GB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GB" sz="2800" i="1" baseline="300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473091" name="Text Box 3"/>
          <p:cNvSpPr txBox="1">
            <a:spLocks noChangeArrowheads="1"/>
          </p:cNvSpPr>
          <p:nvPr/>
        </p:nvSpPr>
        <p:spPr bwMode="auto">
          <a:xfrm>
            <a:off x="3017520" y="914400"/>
            <a:ext cx="460655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Turn on your calculator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  <p:sp>
        <p:nvSpPr>
          <p:cNvPr id="473098" name="Text Box 10"/>
          <p:cNvSpPr txBox="1">
            <a:spLocks noChangeArrowheads="1"/>
          </p:cNvSpPr>
          <p:nvPr/>
        </p:nvSpPr>
        <p:spPr bwMode="auto">
          <a:xfrm>
            <a:off x="228600" y="457200"/>
            <a:ext cx="65948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We are going to sketch the graph </a:t>
            </a:r>
            <a:r>
              <a:rPr lang="en-GB" sz="2400" i="1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sz="2400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400" i="1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sz="2400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ln </a:t>
            </a:r>
            <a:r>
              <a:rPr lang="en-GB" sz="2400" i="1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endParaRPr lang="en-GB" sz="2400" i="1" baseline="30000" dirty="0">
              <a:solidFill>
                <a:srgbClr val="01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056049" y="2657921"/>
            <a:ext cx="2808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F1 to turn it On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  <p:sp>
        <p:nvSpPr>
          <p:cNvPr id="15" name="Rectangle 14">
            <a:hlinkClick r:id="rId5"/>
            <a:extLst>
              <a:ext uri="{FF2B5EF4-FFF2-40B4-BE49-F238E27FC236}">
                <a16:creationId xmlns:a16="http://schemas.microsoft.com/office/drawing/2014/main" id="{A4F8E8CA-7903-433B-B9BE-4CA3ADC48169}"/>
              </a:ext>
            </a:extLst>
          </p:cNvPr>
          <p:cNvSpPr/>
          <p:nvPr/>
        </p:nvSpPr>
        <p:spPr>
          <a:xfrm>
            <a:off x="8077200" y="6096000"/>
            <a:ext cx="990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hlinkClick r:id="rId5"/>
            <a:extLst>
              <a:ext uri="{FF2B5EF4-FFF2-40B4-BE49-F238E27FC236}">
                <a16:creationId xmlns:a16="http://schemas.microsoft.com/office/drawing/2014/main" id="{85D46557-699D-49E9-97A8-37A2A78F205F}"/>
              </a:ext>
            </a:extLst>
          </p:cNvPr>
          <p:cNvSpPr/>
          <p:nvPr/>
        </p:nvSpPr>
        <p:spPr>
          <a:xfrm>
            <a:off x="800100" y="6553200"/>
            <a:ext cx="1714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7B740839-5611-6A16-19F7-DC28ACED5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7520" y="2281535"/>
            <a:ext cx="46139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Scroll down to Derivative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CAB50216-B03D-2FF7-57DE-39C1CC662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6049" y="1824335"/>
            <a:ext cx="11981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SHIFT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925B9D8E-8655-DD40-78B2-B37AC5E7A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5333" y="1824335"/>
            <a:ext cx="1584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(SET UP)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48746B3B-49AE-5F6E-4A28-3D4D69B5E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7520" y="1371600"/>
            <a:ext cx="134945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Click on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  <p:sp>
        <p:nvSpPr>
          <p:cNvPr id="18" name="Text Box 3">
            <a:extLst>
              <a:ext uri="{FF2B5EF4-FFF2-40B4-BE49-F238E27FC236}">
                <a16:creationId xmlns:a16="http://schemas.microsoft.com/office/drawing/2014/main" id="{5677F171-5647-4AB8-4DA5-7F428D35E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6749" y="1371600"/>
            <a:ext cx="1349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5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  <p:sp>
        <p:nvSpPr>
          <p:cNvPr id="19" name="Text Box 3">
            <a:extLst>
              <a:ext uri="{FF2B5EF4-FFF2-40B4-BE49-F238E27FC236}">
                <a16:creationId xmlns:a16="http://schemas.microsoft.com/office/drawing/2014/main" id="{12D53E92-0029-ECB2-9CC2-130435438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5608" y="1824335"/>
            <a:ext cx="12961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MENU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074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9C380CF-50DA-5B69-DCC9-116EE53B02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1188720"/>
            <a:ext cx="2739358" cy="5257800"/>
          </a:xfrm>
          <a:prstGeom prst="rect">
            <a:avLst/>
          </a:prstGeom>
        </p:spPr>
      </p:pic>
      <p:sp>
        <p:nvSpPr>
          <p:cNvPr id="4730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2863"/>
            <a:ext cx="8229600" cy="561975"/>
          </a:xfrm>
          <a:noFill/>
        </p:spPr>
        <p:txBody>
          <a:bodyPr>
            <a:normAutofit fontScale="90000"/>
          </a:bodyPr>
          <a:lstStyle/>
          <a:p>
            <a:r>
              <a:rPr lang="en-GB" sz="2800" dirty="0">
                <a:cs typeface="Arial" charset="0"/>
              </a:rPr>
              <a:t>The derivative of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ln </a:t>
            </a:r>
            <a:r>
              <a:rPr lang="en-GB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GB" sz="2800" i="1" baseline="300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473091" name="Text Box 3"/>
          <p:cNvSpPr txBox="1">
            <a:spLocks noChangeArrowheads="1"/>
          </p:cNvSpPr>
          <p:nvPr/>
        </p:nvSpPr>
        <p:spPr bwMode="auto">
          <a:xfrm>
            <a:off x="3017520" y="914400"/>
            <a:ext cx="460655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Turn on your calculator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  <p:sp>
        <p:nvSpPr>
          <p:cNvPr id="473098" name="Text Box 10"/>
          <p:cNvSpPr txBox="1">
            <a:spLocks noChangeArrowheads="1"/>
          </p:cNvSpPr>
          <p:nvPr/>
        </p:nvSpPr>
        <p:spPr bwMode="auto">
          <a:xfrm>
            <a:off x="228600" y="457200"/>
            <a:ext cx="65862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We are going to sketch the graph </a:t>
            </a:r>
            <a:r>
              <a:rPr lang="en-GB" sz="2400" i="1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sz="2400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400" i="1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sz="2400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ln </a:t>
            </a:r>
            <a:r>
              <a:rPr lang="en-GB" sz="2400" i="1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endParaRPr lang="en-GB" sz="2400" i="1" baseline="30000" dirty="0">
              <a:solidFill>
                <a:srgbClr val="01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3083435" y="3023118"/>
            <a:ext cx="1349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EXIT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  <p:sp>
        <p:nvSpPr>
          <p:cNvPr id="20" name="Rectangle 19">
            <a:hlinkClick r:id="rId5"/>
            <a:extLst>
              <a:ext uri="{FF2B5EF4-FFF2-40B4-BE49-F238E27FC236}">
                <a16:creationId xmlns:a16="http://schemas.microsoft.com/office/drawing/2014/main" id="{288A7A75-4BAF-4AF5-A9FF-E5B38364243F}"/>
              </a:ext>
            </a:extLst>
          </p:cNvPr>
          <p:cNvSpPr/>
          <p:nvPr/>
        </p:nvSpPr>
        <p:spPr>
          <a:xfrm>
            <a:off x="8077200" y="6096000"/>
            <a:ext cx="990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hlinkClick r:id="rId5"/>
            <a:extLst>
              <a:ext uri="{FF2B5EF4-FFF2-40B4-BE49-F238E27FC236}">
                <a16:creationId xmlns:a16="http://schemas.microsoft.com/office/drawing/2014/main" id="{CF32150B-06E8-4BC6-894D-EA819F56D5EF}"/>
              </a:ext>
            </a:extLst>
          </p:cNvPr>
          <p:cNvSpPr/>
          <p:nvPr/>
        </p:nvSpPr>
        <p:spPr>
          <a:xfrm>
            <a:off x="800100" y="6553200"/>
            <a:ext cx="1714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0C6322F2-251B-3D49-1933-0876A0DD4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6049" y="2657921"/>
            <a:ext cx="2808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F1 to turn it On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D309789A-3694-699E-6950-3509DF8F6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7520" y="2281535"/>
            <a:ext cx="46139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Scroll down to Derivative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  <p:sp>
        <p:nvSpPr>
          <p:cNvPr id="22" name="Text Box 3">
            <a:extLst>
              <a:ext uri="{FF2B5EF4-FFF2-40B4-BE49-F238E27FC236}">
                <a16:creationId xmlns:a16="http://schemas.microsoft.com/office/drawing/2014/main" id="{63918491-4550-C146-4AD0-060FA0B54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6049" y="1824335"/>
            <a:ext cx="11981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SHIFT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  <p:sp>
        <p:nvSpPr>
          <p:cNvPr id="23" name="Text Box 3">
            <a:extLst>
              <a:ext uri="{FF2B5EF4-FFF2-40B4-BE49-F238E27FC236}">
                <a16:creationId xmlns:a16="http://schemas.microsoft.com/office/drawing/2014/main" id="{44510680-FAA1-4EEC-1778-F9EE82F099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5333" y="1824335"/>
            <a:ext cx="1584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(SET UP)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  <p:sp>
        <p:nvSpPr>
          <p:cNvPr id="24" name="Text Box 3">
            <a:extLst>
              <a:ext uri="{FF2B5EF4-FFF2-40B4-BE49-F238E27FC236}">
                <a16:creationId xmlns:a16="http://schemas.microsoft.com/office/drawing/2014/main" id="{A727C1AD-B27D-E3CC-EF17-FEBF22204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7520" y="1371600"/>
            <a:ext cx="134945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Click on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  <p:sp>
        <p:nvSpPr>
          <p:cNvPr id="25" name="Text Box 3">
            <a:extLst>
              <a:ext uri="{FF2B5EF4-FFF2-40B4-BE49-F238E27FC236}">
                <a16:creationId xmlns:a16="http://schemas.microsoft.com/office/drawing/2014/main" id="{11AED944-062C-A831-8CEF-6C57AE9E9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6749" y="1371600"/>
            <a:ext cx="1349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5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  <p:sp>
        <p:nvSpPr>
          <p:cNvPr id="26" name="Text Box 3">
            <a:extLst>
              <a:ext uri="{FF2B5EF4-FFF2-40B4-BE49-F238E27FC236}">
                <a16:creationId xmlns:a16="http://schemas.microsoft.com/office/drawing/2014/main" id="{35D338E8-290B-2D7E-DC36-26130CBD1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5608" y="1824335"/>
            <a:ext cx="12961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MENU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779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34FEA6-4A7E-058C-C6B0-FAAB1A978D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1188720"/>
            <a:ext cx="2761227" cy="5257800"/>
          </a:xfrm>
          <a:prstGeom prst="rect">
            <a:avLst/>
          </a:prstGeom>
        </p:spPr>
      </p:pic>
      <p:sp>
        <p:nvSpPr>
          <p:cNvPr id="4730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2863"/>
            <a:ext cx="8229600" cy="561975"/>
          </a:xfrm>
          <a:noFill/>
        </p:spPr>
        <p:txBody>
          <a:bodyPr>
            <a:normAutofit fontScale="90000"/>
          </a:bodyPr>
          <a:lstStyle/>
          <a:p>
            <a:r>
              <a:rPr lang="en-GB" sz="2800" dirty="0">
                <a:cs typeface="Arial" charset="0"/>
              </a:rPr>
              <a:t>The derivative of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ln </a:t>
            </a:r>
            <a:r>
              <a:rPr lang="en-GB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GB" sz="2800" i="1" baseline="300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3200400" y="2377440"/>
            <a:ext cx="46139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In </a:t>
            </a:r>
            <a:r>
              <a:rPr lang="en-GB" sz="2400" dirty="0">
                <a:solidFill>
                  <a:srgbClr val="010066"/>
                </a:solidFill>
                <a:latin typeface="+mn-lt"/>
                <a:cs typeface="Times New Roman" panose="02020603050405020304" pitchFamily="18" charset="0"/>
              </a:rPr>
              <a:t>Y1</a:t>
            </a:r>
            <a:r>
              <a:rPr lang="en-GB" sz="2400" dirty="0">
                <a:solidFill>
                  <a:srgbClr val="010066"/>
                </a:solidFill>
                <a:latin typeface="+mn-lt"/>
              </a:rPr>
              <a:t> type ln </a:t>
            </a:r>
            <a:r>
              <a:rPr lang="en-GB" sz="2400" i="1" dirty="0">
                <a:solidFill>
                  <a:srgbClr val="010066"/>
                </a:solidFill>
                <a:latin typeface="+mn-lt"/>
                <a:cs typeface="Times New Roman" panose="02020603050405020304" pitchFamily="18" charset="0"/>
              </a:rPr>
              <a:t>x</a:t>
            </a:r>
            <a:endParaRPr lang="en-GB" sz="2400" i="1" baseline="30000" dirty="0">
              <a:solidFill>
                <a:srgbClr val="010066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6775704" y="2377440"/>
            <a:ext cx="1349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F6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7397496" y="2377440"/>
            <a:ext cx="1349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DRAW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5486400" y="2377440"/>
            <a:ext cx="1349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EXE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3931920" y="960120"/>
            <a:ext cx="460655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Turn on your calculator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200400" y="1325880"/>
            <a:ext cx="274176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Click on MENU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5623560" y="1325880"/>
            <a:ext cx="16290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5 (Graph)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3200400" y="1664208"/>
            <a:ext cx="533886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Make sure that Derivative is on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in the settings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81435" y="463546"/>
            <a:ext cx="8732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Now we are going to sketch the graph </a:t>
            </a:r>
            <a:r>
              <a:rPr lang="en-GB" sz="2400" i="1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sz="2400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400" i="1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sz="2400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ln </a:t>
            </a:r>
            <a:r>
              <a:rPr lang="en-GB" sz="2400" i="1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GB" sz="2400" dirty="0">
                <a:solidFill>
                  <a:srgbClr val="010066"/>
                </a:solidFill>
                <a:latin typeface="+mn-lt"/>
              </a:rPr>
              <a:t>and the derivative of</a:t>
            </a:r>
            <a:r>
              <a:rPr lang="en-GB" sz="2400" dirty="0">
                <a:solidFill>
                  <a:srgbClr val="010066"/>
                </a:solidFill>
              </a:rPr>
              <a:t> </a:t>
            </a:r>
            <a:r>
              <a:rPr lang="en-GB" sz="2400" i="1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sz="2400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400" i="1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sz="2400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ln </a:t>
            </a:r>
            <a:r>
              <a:rPr lang="en-GB" sz="2400" i="1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endParaRPr lang="en-GB" sz="2400" i="1" baseline="30000" dirty="0">
              <a:solidFill>
                <a:srgbClr val="01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hlinkClick r:id="rId5"/>
            <a:extLst>
              <a:ext uri="{FF2B5EF4-FFF2-40B4-BE49-F238E27FC236}">
                <a16:creationId xmlns:a16="http://schemas.microsoft.com/office/drawing/2014/main" id="{B22F3880-E140-4776-9858-FB673018219D}"/>
              </a:ext>
            </a:extLst>
          </p:cNvPr>
          <p:cNvSpPr/>
          <p:nvPr/>
        </p:nvSpPr>
        <p:spPr>
          <a:xfrm>
            <a:off x="8077200" y="6096000"/>
            <a:ext cx="990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hlinkClick r:id="rId5"/>
            <a:extLst>
              <a:ext uri="{FF2B5EF4-FFF2-40B4-BE49-F238E27FC236}">
                <a16:creationId xmlns:a16="http://schemas.microsoft.com/office/drawing/2014/main" id="{65A057F4-6164-4509-B0DC-B6C9734679BE}"/>
              </a:ext>
            </a:extLst>
          </p:cNvPr>
          <p:cNvSpPr/>
          <p:nvPr/>
        </p:nvSpPr>
        <p:spPr>
          <a:xfrm>
            <a:off x="800100" y="6553200"/>
            <a:ext cx="1714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751E67-334B-C0AC-8E9E-5A6ED624AB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880" y="1188720"/>
            <a:ext cx="2734762" cy="5257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150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B33181C-71DA-033A-AF5F-24BE91DF92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1188720"/>
            <a:ext cx="2765868" cy="5257800"/>
          </a:xfrm>
          <a:prstGeom prst="rect">
            <a:avLst/>
          </a:prstGeom>
        </p:spPr>
      </p:pic>
      <p:sp>
        <p:nvSpPr>
          <p:cNvPr id="4730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2863"/>
            <a:ext cx="8229600" cy="561975"/>
          </a:xfrm>
          <a:noFill/>
        </p:spPr>
        <p:txBody>
          <a:bodyPr>
            <a:normAutofit fontScale="90000"/>
          </a:bodyPr>
          <a:lstStyle/>
          <a:p>
            <a:r>
              <a:rPr lang="en-GB" sz="2800" dirty="0">
                <a:cs typeface="Arial" charset="0"/>
              </a:rPr>
              <a:t>The derivative of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ln </a:t>
            </a:r>
            <a:r>
              <a:rPr lang="en-GB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GB" sz="2800" i="1" baseline="300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3200400" y="2377440"/>
            <a:ext cx="46139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In </a:t>
            </a:r>
            <a:r>
              <a:rPr lang="en-GB" sz="2400" dirty="0">
                <a:solidFill>
                  <a:srgbClr val="010066"/>
                </a:solidFill>
                <a:latin typeface="+mn-lt"/>
                <a:cs typeface="Times New Roman" panose="02020603050405020304" pitchFamily="18" charset="0"/>
              </a:rPr>
              <a:t>Y1</a:t>
            </a:r>
            <a:r>
              <a:rPr lang="en-GB" sz="2400" dirty="0">
                <a:solidFill>
                  <a:srgbClr val="010066"/>
                </a:solidFill>
                <a:latin typeface="+mn-lt"/>
              </a:rPr>
              <a:t> type ln </a:t>
            </a:r>
            <a:r>
              <a:rPr lang="en-GB" sz="2400" i="1" dirty="0">
                <a:solidFill>
                  <a:srgbClr val="010066"/>
                </a:solidFill>
                <a:latin typeface="+mn-lt"/>
                <a:cs typeface="Times New Roman" panose="02020603050405020304" pitchFamily="18" charset="0"/>
              </a:rPr>
              <a:t>x</a:t>
            </a:r>
            <a:endParaRPr lang="en-GB" sz="2400" i="1" baseline="30000" dirty="0">
              <a:solidFill>
                <a:srgbClr val="010066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6775704" y="2377440"/>
            <a:ext cx="1349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F6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7397496" y="2377440"/>
            <a:ext cx="1349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DRAW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5486400" y="2377440"/>
            <a:ext cx="1349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EXE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3931920" y="960120"/>
            <a:ext cx="460655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Turn on your calculator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200400" y="1325880"/>
            <a:ext cx="274176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Click on MENU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3200400" y="1664208"/>
            <a:ext cx="533886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Make sure that Derivative is on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in the settings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3200400" y="2743200"/>
            <a:ext cx="56063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Now we want to sketch the derivative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3657600" y="3108960"/>
            <a:ext cx="1349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EXIT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4700016" y="3108960"/>
            <a:ext cx="29241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Scroll down to Y2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5020056" y="3465576"/>
            <a:ext cx="15278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F2 (</a:t>
            </a:r>
            <a:r>
              <a:rPr lang="en-GB" sz="2400" dirty="0" err="1">
                <a:solidFill>
                  <a:srgbClr val="010066"/>
                </a:solidFill>
                <a:latin typeface="+mn-lt"/>
              </a:rPr>
              <a:t>Calc</a:t>
            </a:r>
            <a:r>
              <a:rPr lang="en-GB" sz="2400" dirty="0">
                <a:solidFill>
                  <a:srgbClr val="010066"/>
                </a:solidFill>
                <a:latin typeface="+mn-lt"/>
              </a:rPr>
              <a:t>)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3657600" y="3465576"/>
            <a:ext cx="1349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OPTN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6583680" y="3465576"/>
            <a:ext cx="17385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F1 (d/dx)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281435" y="463546"/>
            <a:ext cx="8732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Now we are going to sketch the graph </a:t>
            </a:r>
            <a:r>
              <a:rPr lang="en-GB" sz="2400" i="1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sz="2400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400" i="1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sz="2400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ln </a:t>
            </a:r>
            <a:r>
              <a:rPr lang="en-GB" sz="2400" i="1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GB" sz="2400" dirty="0">
                <a:solidFill>
                  <a:srgbClr val="010066"/>
                </a:solidFill>
                <a:latin typeface="+mn-lt"/>
              </a:rPr>
              <a:t>and the derivative of</a:t>
            </a:r>
            <a:r>
              <a:rPr lang="en-GB" sz="2400" dirty="0">
                <a:solidFill>
                  <a:srgbClr val="010066"/>
                </a:solidFill>
              </a:rPr>
              <a:t> </a:t>
            </a:r>
            <a:r>
              <a:rPr lang="en-GB" sz="2400" i="1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sz="2400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400" i="1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sz="2400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ln </a:t>
            </a:r>
            <a:r>
              <a:rPr lang="en-GB" sz="2400" i="1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endParaRPr lang="en-GB" sz="2400" i="1" baseline="30000" dirty="0">
              <a:solidFill>
                <a:srgbClr val="01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5623560" y="1325880"/>
            <a:ext cx="16290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5 (Graph)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  <p:sp>
        <p:nvSpPr>
          <p:cNvPr id="26" name="Rectangle 25">
            <a:hlinkClick r:id="rId5"/>
            <a:extLst>
              <a:ext uri="{FF2B5EF4-FFF2-40B4-BE49-F238E27FC236}">
                <a16:creationId xmlns:a16="http://schemas.microsoft.com/office/drawing/2014/main" id="{FB2469F0-F6D8-4C67-83B2-64A70D40999B}"/>
              </a:ext>
            </a:extLst>
          </p:cNvPr>
          <p:cNvSpPr/>
          <p:nvPr/>
        </p:nvSpPr>
        <p:spPr>
          <a:xfrm>
            <a:off x="8077200" y="6096000"/>
            <a:ext cx="990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hlinkClick r:id="rId5"/>
            <a:extLst>
              <a:ext uri="{FF2B5EF4-FFF2-40B4-BE49-F238E27FC236}">
                <a16:creationId xmlns:a16="http://schemas.microsoft.com/office/drawing/2014/main" id="{8B2ED414-C23B-4492-BB78-A17940EBFE8E}"/>
              </a:ext>
            </a:extLst>
          </p:cNvPr>
          <p:cNvSpPr/>
          <p:nvPr/>
        </p:nvSpPr>
        <p:spPr>
          <a:xfrm>
            <a:off x="800100" y="6553200"/>
            <a:ext cx="1714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FCF51C-84B5-7919-A26F-3CE268E2BF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880" y="1188720"/>
            <a:ext cx="2734762" cy="5257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670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3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2863"/>
            <a:ext cx="8229600" cy="561975"/>
          </a:xfrm>
          <a:noFill/>
        </p:spPr>
        <p:txBody>
          <a:bodyPr>
            <a:normAutofit fontScale="90000"/>
          </a:bodyPr>
          <a:lstStyle/>
          <a:p>
            <a:r>
              <a:rPr lang="en-GB" sz="2800" dirty="0">
                <a:cs typeface="Arial" charset="0"/>
              </a:rPr>
              <a:t>The derivative of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ln </a:t>
            </a:r>
            <a:r>
              <a:rPr lang="en-GB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GB" sz="2800" i="1" baseline="300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3200400" y="2377440"/>
            <a:ext cx="46139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In </a:t>
            </a:r>
            <a:r>
              <a:rPr lang="en-GB" sz="2400" dirty="0">
                <a:solidFill>
                  <a:srgbClr val="010066"/>
                </a:solidFill>
                <a:latin typeface="+mn-lt"/>
                <a:cs typeface="Times New Roman" panose="02020603050405020304" pitchFamily="18" charset="0"/>
              </a:rPr>
              <a:t>Y1</a:t>
            </a:r>
            <a:r>
              <a:rPr lang="en-GB" sz="2400" dirty="0">
                <a:solidFill>
                  <a:srgbClr val="010066"/>
                </a:solidFill>
                <a:latin typeface="+mn-lt"/>
              </a:rPr>
              <a:t> type ln </a:t>
            </a:r>
            <a:r>
              <a:rPr lang="en-GB" sz="2400" i="1" dirty="0">
                <a:solidFill>
                  <a:srgbClr val="010066"/>
                </a:solidFill>
                <a:latin typeface="+mn-lt"/>
                <a:cs typeface="Times New Roman" panose="02020603050405020304" pitchFamily="18" charset="0"/>
              </a:rPr>
              <a:t>x</a:t>
            </a:r>
            <a:endParaRPr lang="en-GB" sz="2400" i="1" baseline="30000" dirty="0">
              <a:solidFill>
                <a:srgbClr val="010066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6775704" y="2377440"/>
            <a:ext cx="1349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F6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7397496" y="2377440"/>
            <a:ext cx="1349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DRAW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5486400" y="2377440"/>
            <a:ext cx="1349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EXE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3931920" y="960120"/>
            <a:ext cx="460655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Turn on your calculator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200400" y="1325880"/>
            <a:ext cx="274176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Click on MENU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3200400" y="1664208"/>
            <a:ext cx="533886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Make sure that Derivative is on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in the settings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3200400" y="2743200"/>
            <a:ext cx="56063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Now we want to sketch the derivative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3657600" y="3108960"/>
            <a:ext cx="1349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EXIT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4700016" y="3108960"/>
            <a:ext cx="29241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Scroll down to Y2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5020056" y="3465576"/>
            <a:ext cx="15278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F2 (</a:t>
            </a:r>
            <a:r>
              <a:rPr lang="en-GB" sz="2400" dirty="0" err="1">
                <a:solidFill>
                  <a:srgbClr val="010066"/>
                </a:solidFill>
                <a:latin typeface="+mn-lt"/>
              </a:rPr>
              <a:t>Calc</a:t>
            </a:r>
            <a:r>
              <a:rPr lang="en-GB" sz="2400" dirty="0">
                <a:solidFill>
                  <a:srgbClr val="010066"/>
                </a:solidFill>
                <a:latin typeface="+mn-lt"/>
              </a:rPr>
              <a:t>)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3657600" y="3465576"/>
            <a:ext cx="1349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OPTN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6583680" y="3465576"/>
            <a:ext cx="17385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F1 (d/dx)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  <p:sp>
        <p:nvSpPr>
          <p:cNvPr id="36" name="Text Box 3"/>
          <p:cNvSpPr txBox="1">
            <a:spLocks noChangeArrowheads="1"/>
          </p:cNvSpPr>
          <p:nvPr/>
        </p:nvSpPr>
        <p:spPr bwMode="auto">
          <a:xfrm>
            <a:off x="3657600" y="3895344"/>
            <a:ext cx="15278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F1 (Y)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  <p:sp>
        <p:nvSpPr>
          <p:cNvPr id="37" name="Text Box 3"/>
          <p:cNvSpPr txBox="1">
            <a:spLocks noChangeArrowheads="1"/>
          </p:cNvSpPr>
          <p:nvPr/>
        </p:nvSpPr>
        <p:spPr bwMode="auto">
          <a:xfrm>
            <a:off x="4690872" y="3895344"/>
            <a:ext cx="4897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1 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  <p:sp>
        <p:nvSpPr>
          <p:cNvPr id="44" name="Text Box 3"/>
          <p:cNvSpPr txBox="1">
            <a:spLocks noChangeArrowheads="1"/>
          </p:cNvSpPr>
          <p:nvPr/>
        </p:nvSpPr>
        <p:spPr bwMode="auto">
          <a:xfrm>
            <a:off x="4965192" y="3895344"/>
            <a:ext cx="88328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EXE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  <p:sp>
        <p:nvSpPr>
          <p:cNvPr id="45" name="Text Box 10"/>
          <p:cNvSpPr txBox="1">
            <a:spLocks noChangeArrowheads="1"/>
          </p:cNvSpPr>
          <p:nvPr/>
        </p:nvSpPr>
        <p:spPr bwMode="auto">
          <a:xfrm>
            <a:off x="281435" y="463546"/>
            <a:ext cx="8732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Now we are going to sketch the graph </a:t>
            </a:r>
            <a:r>
              <a:rPr lang="en-GB" sz="2400" i="1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sz="2400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400" i="1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sz="2400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ln </a:t>
            </a:r>
            <a:r>
              <a:rPr lang="en-GB" sz="2400" i="1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GB" sz="2400" dirty="0">
                <a:solidFill>
                  <a:srgbClr val="010066"/>
                </a:solidFill>
                <a:latin typeface="+mn-lt"/>
              </a:rPr>
              <a:t>and the derivative of </a:t>
            </a:r>
            <a:r>
              <a:rPr lang="en-GB" sz="2400" i="1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sz="2400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400" i="1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sz="2400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ln </a:t>
            </a:r>
            <a:r>
              <a:rPr lang="en-GB" sz="2400" i="1" dirty="0">
                <a:solidFill>
                  <a:srgbClr val="01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endParaRPr lang="en-GB" sz="2400" i="1" baseline="30000" dirty="0">
              <a:solidFill>
                <a:srgbClr val="01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 Box 3"/>
          <p:cNvSpPr txBox="1">
            <a:spLocks noChangeArrowheads="1"/>
          </p:cNvSpPr>
          <p:nvPr/>
        </p:nvSpPr>
        <p:spPr bwMode="auto">
          <a:xfrm>
            <a:off x="5623560" y="1325880"/>
            <a:ext cx="16290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5 (Graph)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  <p:sp>
        <p:nvSpPr>
          <p:cNvPr id="30" name="Rectangle 29">
            <a:hlinkClick r:id="rId4"/>
            <a:extLst>
              <a:ext uri="{FF2B5EF4-FFF2-40B4-BE49-F238E27FC236}">
                <a16:creationId xmlns:a16="http://schemas.microsoft.com/office/drawing/2014/main" id="{9A603B77-A072-4069-85C0-F5F76AE8509C}"/>
              </a:ext>
            </a:extLst>
          </p:cNvPr>
          <p:cNvSpPr/>
          <p:nvPr/>
        </p:nvSpPr>
        <p:spPr>
          <a:xfrm>
            <a:off x="8077200" y="6096000"/>
            <a:ext cx="990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hlinkClick r:id="rId4"/>
            <a:extLst>
              <a:ext uri="{FF2B5EF4-FFF2-40B4-BE49-F238E27FC236}">
                <a16:creationId xmlns:a16="http://schemas.microsoft.com/office/drawing/2014/main" id="{FE89386F-4FF5-4720-9BC3-592617877B8D}"/>
              </a:ext>
            </a:extLst>
          </p:cNvPr>
          <p:cNvSpPr/>
          <p:nvPr/>
        </p:nvSpPr>
        <p:spPr>
          <a:xfrm>
            <a:off x="800100" y="6553200"/>
            <a:ext cx="1714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F9720C-E3AE-599D-74FE-CE1CC77AFE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" y="1188720"/>
            <a:ext cx="2725615" cy="5257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D672CB-34F8-E294-43E4-3CB31ED3D3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880" y="1188720"/>
            <a:ext cx="2734407" cy="5257800"/>
          </a:xfrm>
          <a:prstGeom prst="rect">
            <a:avLst/>
          </a:prstGeom>
        </p:spPr>
      </p:pic>
      <p:sp>
        <p:nvSpPr>
          <p:cNvPr id="11" name="Text Box 3">
            <a:extLst>
              <a:ext uri="{FF2B5EF4-FFF2-40B4-BE49-F238E27FC236}">
                <a16:creationId xmlns:a16="http://schemas.microsoft.com/office/drawing/2014/main" id="{75A719DA-E2C6-502A-5A23-A88D801DD0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3128" y="3898072"/>
            <a:ext cx="1349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F6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18460DBC-9193-01EB-4164-672B352F9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4920" y="3898072"/>
            <a:ext cx="1349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+mn-lt"/>
              </a:rPr>
              <a:t>DRAW</a:t>
            </a:r>
            <a:endParaRPr lang="en-GB" sz="2400" i="1" dirty="0">
              <a:solidFill>
                <a:srgbClr val="010066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693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44" grpId="0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6|0.5|0.5|0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4|0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6|0.2|0.3|0.2|0.4|0.2|0.4|0.3|0.4|0.2|0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6|0.2|0.3|0.2|0.4|0.2|0.4|0.3|0.4|0.2|0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5|0.3|0.2|0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2|0.3|0|0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5|0.3|0.2|0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5|0.3|0.2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1|0.3|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2|0.3|0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3|0.2|0.2|0.1|0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1|0.3|0.1|0.2|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3|0.1|0.4|0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Personalizado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66886FE-CDF7-48B4-A8F2-45D19DE436E0}" vid="{373654BB-9A06-437F-ADB5-89B4FE0E016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4_IBAA</Template>
  <TotalTime>4410</TotalTime>
  <Words>1251</Words>
  <Application>Microsoft Office PowerPoint</Application>
  <PresentationFormat>On-screen Show (4:3)</PresentationFormat>
  <Paragraphs>285</Paragraphs>
  <Slides>20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Cambria Math</vt:lpstr>
      <vt:lpstr>Comic Sans MS</vt:lpstr>
      <vt:lpstr>Times New Roman</vt:lpstr>
      <vt:lpstr>Wingdings</vt:lpstr>
      <vt:lpstr>Wingdings 2</vt:lpstr>
      <vt:lpstr>Theme1</vt:lpstr>
      <vt:lpstr>Equation</vt:lpstr>
      <vt:lpstr>The derivative of ln x</vt:lpstr>
      <vt:lpstr>The derivative of ln x</vt:lpstr>
      <vt:lpstr>The derivative of ln x</vt:lpstr>
      <vt:lpstr>The derivative of ln x</vt:lpstr>
      <vt:lpstr>The derivative of ln x</vt:lpstr>
      <vt:lpstr>The derivative of ln x</vt:lpstr>
      <vt:lpstr>The derivative of ln x</vt:lpstr>
      <vt:lpstr>The derivative of ln x</vt:lpstr>
      <vt:lpstr>The derivative of ln x</vt:lpstr>
      <vt:lpstr>The derivative of ln x</vt:lpstr>
      <vt:lpstr>The derivative of ln x</vt:lpstr>
      <vt:lpstr>The derivative of ln x</vt:lpstr>
      <vt:lpstr>The derivative of ln x</vt:lpstr>
      <vt:lpstr>PowerPoint Presentation</vt:lpstr>
      <vt:lpstr>The derivative of ln x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Gradient of the tangent line and the derivative</dc:title>
  <dc:creator>Mathssupport</dc:creator>
  <cp:lastModifiedBy>Orlando Hurtado</cp:lastModifiedBy>
  <cp:revision>114</cp:revision>
  <dcterms:created xsi:type="dcterms:W3CDTF">2015-10-05T13:48:41Z</dcterms:created>
  <dcterms:modified xsi:type="dcterms:W3CDTF">2023-12-22T12:03:38Z</dcterms:modified>
</cp:coreProperties>
</file>