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62" r:id="rId3"/>
    <p:sldId id="263" r:id="rId4"/>
    <p:sldId id="268" r:id="rId5"/>
    <p:sldId id="299" r:id="rId6"/>
    <p:sldId id="267" r:id="rId7"/>
    <p:sldId id="269" r:id="rId8"/>
    <p:sldId id="298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078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37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0B8AC-CB57-4E3A-BFE1-D2E008EA5243}" type="datetimeFigureOut">
              <a:rPr lang="en-GB" smtClean="0"/>
              <a:pPr/>
              <a:t>19/11/2023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9DFC2-F24E-43F0-976A-6BB7EB248BD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213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/>
              <a:pPr/>
              <a:t>2</a:t>
            </a:fld>
            <a:endParaRPr lang="en-GB"/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69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/>
              <a:pPr/>
              <a:t>4</a:t>
            </a:fld>
            <a:endParaRPr lang="en-GB"/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4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/>
              <a:pPr/>
              <a:t>5</a:t>
            </a:fld>
            <a:endParaRPr lang="en-GB"/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391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/>
              <a:pPr/>
              <a:t>6</a:t>
            </a:fld>
            <a:endParaRPr lang="en-GB"/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835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53544-B529-48FF-9D25-E7729C905604}" type="slidenum">
              <a:rPr lang="en-GB"/>
              <a:pPr/>
              <a:t>7</a:t>
            </a:fld>
            <a:endParaRPr lang="en-GB"/>
          </a:p>
        </p:txBody>
      </p:sp>
      <p:sp>
        <p:nvSpPr>
          <p:cNvPr id="96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20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47C9B81F-C347-4BEF-BFDF-29C42F48304A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887002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37206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05450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43322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5035804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13232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24390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43705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4587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23885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238707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11/19/2023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34870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3.png"/><Relationship Id="rId18" Type="http://schemas.openxmlformats.org/officeDocument/2006/relationships/image" Target="../media/image21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3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image" Target="../media/image6.png"/><Relationship Id="rId15" Type="http://schemas.openxmlformats.org/officeDocument/2006/relationships/image" Target="../media/image15.png"/><Relationship Id="rId10" Type="http://schemas.openxmlformats.org/officeDocument/2006/relationships/hyperlink" Target="http://www.mathssupport.org/" TargetMode="External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image" Target="../media/image65.png"/><Relationship Id="rId7" Type="http://schemas.openxmlformats.org/officeDocument/2006/relationships/image" Target="../media/image6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8.png"/><Relationship Id="rId5" Type="http://schemas.openxmlformats.org/officeDocument/2006/relationships/image" Target="../media/image67.png"/><Relationship Id="rId10" Type="http://schemas.openxmlformats.org/officeDocument/2006/relationships/hyperlink" Target="http://www.mathssupport.org/" TargetMode="External"/><Relationship Id="rId4" Type="http://schemas.openxmlformats.org/officeDocument/2006/relationships/image" Target="../media/image66.png"/><Relationship Id="rId9" Type="http://schemas.openxmlformats.org/officeDocument/2006/relationships/image" Target="../media/image7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13" Type="http://schemas.openxmlformats.org/officeDocument/2006/relationships/image" Target="../media/image31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0.png"/><Relationship Id="rId17" Type="http://schemas.openxmlformats.org/officeDocument/2006/relationships/image" Target="../media/image35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11" Type="http://schemas.openxmlformats.org/officeDocument/2006/relationships/image" Target="../media/image29.png"/><Relationship Id="rId5" Type="http://schemas.openxmlformats.org/officeDocument/2006/relationships/image" Target="../media/image24.png"/><Relationship Id="rId15" Type="http://schemas.openxmlformats.org/officeDocument/2006/relationships/image" Target="../media/image33.png"/><Relationship Id="rId10" Type="http://schemas.openxmlformats.org/officeDocument/2006/relationships/image" Target="../media/image28.png"/><Relationship Id="rId4" Type="http://schemas.openxmlformats.org/officeDocument/2006/relationships/image" Target="../media/image23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png"/><Relationship Id="rId13" Type="http://schemas.openxmlformats.org/officeDocument/2006/relationships/hyperlink" Target="http://www.mathssupport.org/" TargetMode="External"/><Relationship Id="rId3" Type="http://schemas.openxmlformats.org/officeDocument/2006/relationships/image" Target="../media/image110.png"/><Relationship Id="rId7" Type="http://schemas.openxmlformats.org/officeDocument/2006/relationships/image" Target="../media/image59.png"/><Relationship Id="rId12" Type="http://schemas.openxmlformats.org/officeDocument/2006/relationships/image" Target="../media/image17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8.png"/><Relationship Id="rId11" Type="http://schemas.openxmlformats.org/officeDocument/2006/relationships/image" Target="../media/image160.png"/><Relationship Id="rId5" Type="http://schemas.openxmlformats.org/officeDocument/2006/relationships/image" Target="../media/image57.png"/><Relationship Id="rId10" Type="http://schemas.openxmlformats.org/officeDocument/2006/relationships/image" Target="../media/image150.png"/><Relationship Id="rId4" Type="http://schemas.openxmlformats.org/officeDocument/2006/relationships/image" Target="../media/image120.png"/><Relationship Id="rId9" Type="http://schemas.openxmlformats.org/officeDocument/2006/relationships/image" Target="../media/image14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13" Type="http://schemas.openxmlformats.org/officeDocument/2006/relationships/image" Target="../media/image250.png"/><Relationship Id="rId3" Type="http://schemas.openxmlformats.org/officeDocument/2006/relationships/image" Target="../media/image210.png"/><Relationship Id="rId7" Type="http://schemas.openxmlformats.org/officeDocument/2006/relationships/image" Target="../media/image76.png"/><Relationship Id="rId12" Type="http://schemas.openxmlformats.org/officeDocument/2006/relationships/image" Target="../media/image240.png"/><Relationship Id="rId2" Type="http://schemas.openxmlformats.org/officeDocument/2006/relationships/notesSlide" Target="../notesSlides/notesSlide5.xml"/><Relationship Id="rId16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5.png"/><Relationship Id="rId11" Type="http://schemas.openxmlformats.org/officeDocument/2006/relationships/image" Target="../media/image80.png"/><Relationship Id="rId5" Type="http://schemas.openxmlformats.org/officeDocument/2006/relationships/image" Target="../media/image74.png"/><Relationship Id="rId15" Type="http://schemas.openxmlformats.org/officeDocument/2006/relationships/image" Target="../media/image270.png"/><Relationship Id="rId10" Type="http://schemas.openxmlformats.org/officeDocument/2006/relationships/image" Target="../media/image230.png"/><Relationship Id="rId4" Type="http://schemas.openxmlformats.org/officeDocument/2006/relationships/image" Target="../media/image220.png"/><Relationship Id="rId9" Type="http://schemas.openxmlformats.org/officeDocument/2006/relationships/image" Target="../media/image78.png"/><Relationship Id="rId14" Type="http://schemas.openxmlformats.org/officeDocument/2006/relationships/image" Target="../media/image26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688975" indent="-688975"/>
            <a:r>
              <a:rPr lang="en-US" dirty="0"/>
              <a:t>LO: To </a:t>
            </a:r>
            <a:r>
              <a:rPr lang="en-US" dirty="0" err="1"/>
              <a:t>antidifferentiate</a:t>
            </a:r>
            <a:r>
              <a:rPr lang="en-US" dirty="0"/>
              <a:t> a function with a boundary condition.</a:t>
            </a:r>
            <a:endParaRPr lang="en-GB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4800" dirty="0"/>
              <a:t>Anti-differentiation with boundary condition</a:t>
            </a:r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9C253A4B-085E-4F2C-B74A-5EAA9173BDF4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60B80391-0512-426E-B0EA-D7568BB55772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6E75C3-13BB-4234-AF03-0FC42BBC7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5B08-5C2B-42DD-B71C-9263BA48CEC5}" type="datetime3">
              <a:rPr lang="en-US" smtClean="0"/>
              <a:t>19 November 2023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3" y="1074738"/>
            <a:ext cx="86068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10078"/>
                </a:solidFill>
                <a:latin typeface="+mn-lt"/>
              </a:rPr>
              <a:t>Antidifferentiation</a:t>
            </a:r>
            <a:r>
              <a:rPr lang="en-US" sz="2400" dirty="0">
                <a:solidFill>
                  <a:srgbClr val="010078"/>
                </a:solidFill>
                <a:latin typeface="+mn-lt"/>
              </a:rPr>
              <a:t> is also known as </a:t>
            </a:r>
            <a:r>
              <a:rPr lang="en-US" sz="2400" b="1" dirty="0">
                <a:solidFill>
                  <a:srgbClr val="FF6600"/>
                </a:solidFill>
                <a:latin typeface="+mn-lt"/>
              </a:rPr>
              <a:t>indefinite integration</a:t>
            </a:r>
            <a:endParaRPr lang="en-GB" sz="2400" b="1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965639" name="Text Box 7"/>
          <p:cNvSpPr txBox="1">
            <a:spLocks noChangeArrowheads="1"/>
          </p:cNvSpPr>
          <p:nvPr/>
        </p:nvSpPr>
        <p:spPr bwMode="auto">
          <a:xfrm>
            <a:off x="245663" y="2420297"/>
            <a:ext cx="33890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If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sz="2400" i="1" dirty="0">
                <a:solidFill>
                  <a:srgbClr val="010078"/>
                </a:solidFill>
                <a:cs typeface="Times New Roman" panose="02020603050405020304" pitchFamily="18" charset="0"/>
              </a:rPr>
              <a:t>F </a:t>
            </a:r>
            <a:r>
              <a:rPr lang="en-GB" sz="2400" dirty="0">
                <a:solidFill>
                  <a:srgbClr val="01007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GB" sz="2400" dirty="0">
                <a:solidFill>
                  <a:srgbClr val="010078"/>
                </a:solidFill>
              </a:rPr>
              <a:t>(</a:t>
            </a:r>
            <a:r>
              <a:rPr lang="en-GB" sz="2400" i="1" dirty="0">
                <a:solidFill>
                  <a:srgbClr val="010078"/>
                </a:solidFill>
              </a:rPr>
              <a:t>x</a:t>
            </a:r>
            <a:r>
              <a:rPr lang="en-GB" sz="2400" dirty="0">
                <a:solidFill>
                  <a:srgbClr val="010078"/>
                </a:solidFill>
              </a:rPr>
              <a:t>) = </a:t>
            </a:r>
            <a:r>
              <a:rPr lang="en-GB" sz="2400" i="1" dirty="0">
                <a:solidFill>
                  <a:srgbClr val="010078"/>
                </a:solidFill>
              </a:rPr>
              <a:t>f</a:t>
            </a:r>
            <a:r>
              <a:rPr lang="en-GB" sz="2400" dirty="0">
                <a:solidFill>
                  <a:srgbClr val="010078"/>
                </a:solidFill>
              </a:rPr>
              <a:t>(</a:t>
            </a:r>
            <a:r>
              <a:rPr lang="en-GB" sz="2400" i="1" dirty="0">
                <a:solidFill>
                  <a:srgbClr val="010078"/>
                </a:solidFill>
              </a:rPr>
              <a:t>x</a:t>
            </a:r>
            <a:r>
              <a:rPr lang="en-GB" sz="2400" dirty="0">
                <a:solidFill>
                  <a:srgbClr val="010078"/>
                </a:solidFill>
              </a:rPr>
              <a:t>),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we write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50823" y="1687612"/>
            <a:ext cx="58176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And is denoted with an integral symbol,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919554" y="1451570"/>
                <a:ext cx="741678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9554" y="1451570"/>
                <a:ext cx="741678" cy="96872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830322" y="2212136"/>
                <a:ext cx="2940870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0322" y="2212136"/>
                <a:ext cx="2940870" cy="96872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3491880" y="3203062"/>
            <a:ext cx="1212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+mn-lt"/>
              </a:rPr>
              <a:t>integrand</a:t>
            </a:r>
            <a:endParaRPr lang="en-GB" sz="18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01725" y="3587711"/>
            <a:ext cx="26356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+mn-lt"/>
              </a:rPr>
              <a:t>Variable of integration</a:t>
            </a:r>
            <a:endParaRPr lang="en-GB" sz="18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45825" y="3149398"/>
            <a:ext cx="2698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+mn-lt"/>
              </a:rPr>
              <a:t>Constant of integration</a:t>
            </a:r>
            <a:endParaRPr lang="en-GB" sz="1800" dirty="0">
              <a:solidFill>
                <a:srgbClr val="FF6600"/>
              </a:solidFill>
              <a:latin typeface="+mn-lt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139952" y="2825010"/>
            <a:ext cx="288032" cy="340121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5076056" y="2825010"/>
            <a:ext cx="555466" cy="76885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661232" y="2825010"/>
            <a:ext cx="0" cy="324388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54119" y="3686518"/>
                <a:ext cx="1348895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119" y="3686518"/>
                <a:ext cx="1348895" cy="96872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2092603" y="3962748"/>
            <a:ext cx="20667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Is read as: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2119987" y="4424413"/>
            <a:ext cx="67844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“The antiderivative of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with respect to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”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2082359" y="4862726"/>
            <a:ext cx="67844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“The integral of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with respect to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”</a:t>
            </a:r>
            <a:endParaRPr lang="en-US" sz="2400" dirty="0">
              <a:solidFill>
                <a:srgbClr val="010078"/>
              </a:solidFill>
              <a:latin typeface="+mn-lt"/>
            </a:endParaRPr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4A5147C4-F379-49D7-9E96-A1FC308ACC31}"/>
              </a:ext>
            </a:extLst>
          </p:cNvPr>
          <p:cNvSpPr txBox="1">
            <a:spLocks noChangeArrowheads="1"/>
          </p:cNvSpPr>
          <p:nvPr/>
        </p:nvSpPr>
        <p:spPr>
          <a:xfrm>
            <a:off x="237997" y="144170"/>
            <a:ext cx="8229600" cy="431800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500" dirty="0"/>
              <a:t>Reversing the process of differentiation</a:t>
            </a:r>
          </a:p>
        </p:txBody>
      </p:sp>
      <p:sp>
        <p:nvSpPr>
          <p:cNvPr id="19" name="Rectangle 18">
            <a:hlinkClick r:id="rId6"/>
            <a:extLst>
              <a:ext uri="{FF2B5EF4-FFF2-40B4-BE49-F238E27FC236}">
                <a16:creationId xmlns:a16="http://schemas.microsoft.com/office/drawing/2014/main" id="{2BBA4505-BFF1-4FE5-BC92-24DFE4EF83A9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6"/>
            <a:extLst>
              <a:ext uri="{FF2B5EF4-FFF2-40B4-BE49-F238E27FC236}">
                <a16:creationId xmlns:a16="http://schemas.microsoft.com/office/drawing/2014/main" id="{83B7FBDD-706B-413B-A5E0-C710437C0E9A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56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39" grpId="0"/>
      <p:bldP spid="13" grpId="0"/>
      <p:bldP spid="2" grpId="0"/>
      <p:bldP spid="11" grpId="0"/>
      <p:bldP spid="3" grpId="0"/>
      <p:bldP spid="15" grpId="0"/>
      <p:bldP spid="16" grpId="0"/>
      <p:bldP spid="22" grpId="0"/>
      <p:bldP spid="23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177709"/>
            <a:ext cx="8229600" cy="432048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500" dirty="0"/>
              <a:t>Rules to find the indefinite integrals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961186" y="942944"/>
                <a:ext cx="1084464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186" y="942944"/>
                <a:ext cx="1084464" cy="96872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57200" y="595198"/>
            <a:ext cx="20667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+mn-lt"/>
              </a:rPr>
              <a:t>Power rule</a:t>
            </a:r>
            <a:endParaRPr lang="en-US" sz="2400" b="1" dirty="0">
              <a:solidFill>
                <a:srgbClr val="FF6600"/>
              </a:solidFill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>
                <a:spLocks noChangeArrowheads="1"/>
              </p:cNvSpPr>
              <p:nvPr/>
            </p:nvSpPr>
            <p:spPr bwMode="auto">
              <a:xfrm>
                <a:off x="2113993" y="942944"/>
                <a:ext cx="3614323" cy="7923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≠−1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13993" y="942944"/>
                <a:ext cx="3614323" cy="7923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892843" y="2124771"/>
                <a:ext cx="911595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𝑘𝑑𝑥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843" y="2124771"/>
                <a:ext cx="911595" cy="9687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05976" y="1718476"/>
            <a:ext cx="25306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+mn-lt"/>
              </a:rPr>
              <a:t>Constant rule</a:t>
            </a:r>
            <a:endParaRPr lang="en-US" sz="2400" b="1" dirty="0">
              <a:solidFill>
                <a:srgbClr val="FF6600"/>
              </a:solidFill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>
                <a:spLocks noChangeArrowheads="1"/>
              </p:cNvSpPr>
              <p:nvPr/>
            </p:nvSpPr>
            <p:spPr bwMode="auto">
              <a:xfrm>
                <a:off x="2045650" y="2369419"/>
                <a:ext cx="1519839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𝑘𝑥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45650" y="2369419"/>
                <a:ext cx="1519839" cy="45313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765953" y="3354869"/>
                <a:ext cx="1519840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𝑘𝑓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953" y="3354869"/>
                <a:ext cx="1519840" cy="96872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39272" y="2972042"/>
            <a:ext cx="34667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+mn-lt"/>
              </a:rPr>
              <a:t>Constant multiple rule</a:t>
            </a:r>
            <a:endParaRPr lang="en-US" sz="2400" b="1" dirty="0">
              <a:solidFill>
                <a:srgbClr val="FF6600"/>
              </a:solidFill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2295516" y="3354869"/>
                <a:ext cx="2039469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95516" y="3354869"/>
                <a:ext cx="2039469" cy="106106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03598" y="5205917"/>
                <a:ext cx="2338076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)±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598" y="5205917"/>
                <a:ext cx="2338076" cy="96872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61206" y="4744252"/>
            <a:ext cx="39354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+mn-lt"/>
              </a:rPr>
              <a:t>Sum or difference rule</a:t>
            </a:r>
            <a:endParaRPr lang="en-US" sz="2400" b="1" dirty="0">
              <a:solidFill>
                <a:srgbClr val="FF66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3287222" y="5159751"/>
                <a:ext cx="3445622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87222" y="5159751"/>
                <a:ext cx="3445622" cy="106106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hlinkClick r:id="rId10"/>
            <a:extLst>
              <a:ext uri="{FF2B5EF4-FFF2-40B4-BE49-F238E27FC236}">
                <a16:creationId xmlns:a16="http://schemas.microsoft.com/office/drawing/2014/main" id="{8F8D4CD6-DAB0-4487-ADE5-F36EF4A22C81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10"/>
            <a:extLst>
              <a:ext uri="{FF2B5EF4-FFF2-40B4-BE49-F238E27FC236}">
                <a16:creationId xmlns:a16="http://schemas.microsoft.com/office/drawing/2014/main" id="{06513794-8E6B-4464-AE97-A504CFA81CB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D7D5379-7C9E-26D5-784A-F8731833A0F2}"/>
                  </a:ext>
                </a:extLst>
              </p:cNvPr>
              <p:cNvSpPr txBox="1"/>
              <p:nvPr/>
            </p:nvSpPr>
            <p:spPr>
              <a:xfrm>
                <a:off x="5256857" y="1678776"/>
                <a:ext cx="1054969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D7D5379-7C9E-26D5-784A-F8731833A0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6857" y="1678776"/>
                <a:ext cx="1054969" cy="96872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2A3CD6D5-407E-C371-642B-2FF7AF7DEE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99294" y="1911301"/>
                <a:ext cx="1442318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2A3CD6D5-407E-C371-642B-2FF7AF7DEE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99294" y="1911301"/>
                <a:ext cx="1442318" cy="45313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7ECC7DD-5DC7-FE84-0080-E91434BC5D4F}"/>
                  </a:ext>
                </a:extLst>
              </p:cNvPr>
              <p:cNvSpPr txBox="1"/>
              <p:nvPr/>
            </p:nvSpPr>
            <p:spPr>
              <a:xfrm>
                <a:off x="5171641" y="2679346"/>
                <a:ext cx="951351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7ECC7DD-5DC7-FE84-0080-E91434BC5D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1641" y="2679346"/>
                <a:ext cx="951351" cy="96872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30118F23-C72B-7B52-2211-4F9A7493A2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14078" y="2911871"/>
                <a:ext cx="1737079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30118F23-C72B-7B52-2211-4F9A7493A2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14078" y="2911871"/>
                <a:ext cx="1737079" cy="45313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9A50C72-38F3-4A4C-5F20-C239F6C78D39}"/>
                  </a:ext>
                </a:extLst>
              </p:cNvPr>
              <p:cNvSpPr txBox="1"/>
              <p:nvPr/>
            </p:nvSpPr>
            <p:spPr>
              <a:xfrm>
                <a:off x="5101771" y="3679916"/>
                <a:ext cx="1435457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i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9A50C72-38F3-4A4C-5F20-C239F6C78D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1771" y="3679916"/>
                <a:ext cx="1435457" cy="96872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0416A56E-1D5A-E094-7BD0-8A574E3F8B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44208" y="3912441"/>
                <a:ext cx="1728230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0416A56E-1D5A-E094-7BD0-8A574E3F8B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44208" y="3912441"/>
                <a:ext cx="1728230" cy="45313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2959826-F2C0-AE94-3148-942AAAA12402}"/>
                  </a:ext>
                </a:extLst>
              </p:cNvPr>
              <p:cNvSpPr txBox="1"/>
              <p:nvPr/>
            </p:nvSpPr>
            <p:spPr>
              <a:xfrm>
                <a:off x="5006533" y="4548552"/>
                <a:ext cx="1392176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i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in</m:t>
                              </m:r>
                            </m:fName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>
                  <a:solidFill>
                    <a:srgbClr val="010078"/>
                  </a:solidFill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2959826-F2C0-AE94-3148-942AAAA124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6533" y="4548552"/>
                <a:ext cx="1392176" cy="96872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744E3845-8A4F-C300-D791-7C9AF67C79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48970" y="4781077"/>
                <a:ext cx="2000740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400" b="0" i="0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2400" b="0" i="0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744E3845-8A4F-C300-D791-7C9AF67C7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48970" y="4781077"/>
                <a:ext cx="2000740" cy="45313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774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7" grpId="0"/>
      <p:bldP spid="19" grpId="0"/>
      <p:bldP spid="20" grpId="0"/>
      <p:bldP spid="22" grpId="0"/>
      <p:bldP spid="23" grpId="0"/>
      <p:bldP spid="24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692696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If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f’</a:t>
            </a:r>
            <a:r>
              <a:rPr lang="en-GB" sz="2400" dirty="0">
                <a:solidFill>
                  <a:srgbClr val="010078"/>
                </a:solidFill>
              </a:rPr>
              <a:t>(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78"/>
                </a:solidFill>
              </a:rPr>
              <a:t>) = 3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solidFill>
                  <a:srgbClr val="010078"/>
                </a:solidFill>
              </a:rPr>
              <a:t> + 2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and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78"/>
                </a:solidFill>
              </a:rPr>
              <a:t>(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solidFill>
                  <a:srgbClr val="010078"/>
                </a:solidFill>
              </a:rPr>
              <a:t>) = -3,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Find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78"/>
                </a:solidFill>
              </a:rPr>
              <a:t>(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78"/>
                </a:solidFill>
              </a:rPr>
              <a:t>)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>
                <a:spLocks noChangeArrowheads="1"/>
              </p:cNvSpPr>
              <p:nvPr/>
            </p:nvSpPr>
            <p:spPr bwMode="auto">
              <a:xfrm>
                <a:off x="2345088" y="2291135"/>
                <a:ext cx="2819170" cy="4605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45088" y="2291135"/>
                <a:ext cx="2819170" cy="460575"/>
              </a:xfrm>
              <a:prstGeom prst="rect">
                <a:avLst/>
              </a:prstGeom>
              <a:blipFill rotWithShape="0">
                <a:blip r:embed="rId3"/>
                <a:stretch>
                  <a:fillRect l="-649" b="-2133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>
                <a:spLocks noChangeArrowheads="1"/>
              </p:cNvSpPr>
              <p:nvPr/>
            </p:nvSpPr>
            <p:spPr bwMode="auto">
              <a:xfrm>
                <a:off x="5339328" y="2580293"/>
                <a:ext cx="2239203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GB" sz="2400" dirty="0">
                              <a:solidFill>
                                <a:srgbClr val="010078"/>
                              </a:solidFill>
                            </a:rPr>
                            <m:t>3</m:t>
                          </m:r>
                          <m:r>
                            <m:rPr>
                              <m:nor/>
                            </m:rPr>
                            <a:rPr lang="en-GB" sz="2400" i="1" dirty="0">
                              <a:solidFill>
                                <a:srgbClr val="010078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GB" sz="2400" baseline="30000" dirty="0">
                              <a:solidFill>
                                <a:srgbClr val="010078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m:rPr>
                              <m:nor/>
                            </m:rPr>
                            <a:rPr lang="en-GB" sz="2400" dirty="0">
                              <a:solidFill>
                                <a:srgbClr val="010078"/>
                              </a:solidFill>
                            </a:rPr>
                            <m:t> + 2</m:t>
                          </m:r>
                          <m:r>
                            <m:rPr>
                              <m:nor/>
                            </m:rPr>
                            <a:rPr lang="en-GB" sz="2400" i="1" dirty="0">
                              <a:solidFill>
                                <a:srgbClr val="010078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x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 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9328" y="2580293"/>
                <a:ext cx="2239203" cy="106106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283907" y="3356992"/>
            <a:ext cx="53222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Use the fact that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78"/>
                </a:solidFill>
              </a:rPr>
              <a:t>(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solidFill>
                  <a:srgbClr val="010078"/>
                </a:solidFill>
              </a:rPr>
              <a:t>)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sz="2400" dirty="0">
                <a:solidFill>
                  <a:srgbClr val="010078"/>
                </a:solidFill>
              </a:rPr>
              <a:t> -3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to find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400" dirty="0">
                <a:solidFill>
                  <a:srgbClr val="010078"/>
                </a:solidFill>
              </a:rPr>
              <a:t> </a:t>
            </a:r>
            <a:endParaRPr lang="en-US" sz="2400" i="1" dirty="0">
              <a:solidFill>
                <a:srgbClr val="01007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611560" y="2844557"/>
            <a:ext cx="47243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This is the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general solution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for</a:t>
            </a:r>
            <a:endParaRPr lang="en-US" sz="2400" i="1" dirty="0">
              <a:solidFill>
                <a:srgbClr val="010078"/>
              </a:solidFill>
              <a:latin typeface="+mn-lt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>
                <a:spLocks noChangeArrowheads="1"/>
              </p:cNvSpPr>
              <p:nvPr/>
            </p:nvSpPr>
            <p:spPr bwMode="auto">
              <a:xfrm>
                <a:off x="2360590" y="1329102"/>
                <a:ext cx="3247619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GB" sz="2400" dirty="0">
                              <a:solidFill>
                                <a:srgbClr val="010078"/>
                              </a:solidFill>
                            </a:rPr>
                            <m:t>3</m:t>
                          </m:r>
                          <m:r>
                            <m:rPr>
                              <m:nor/>
                            </m:rPr>
                            <a:rPr lang="en-GB" sz="2400" i="1" dirty="0">
                              <a:solidFill>
                                <a:srgbClr val="010078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GB" sz="2400" baseline="30000" dirty="0">
                              <a:solidFill>
                                <a:srgbClr val="010078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m:rPr>
                              <m:nor/>
                            </m:rPr>
                            <a:rPr lang="en-GB" sz="2400" dirty="0">
                              <a:solidFill>
                                <a:srgbClr val="010078"/>
                              </a:solidFill>
                            </a:rPr>
                            <m:t> + 2</m:t>
                          </m:r>
                          <m:r>
                            <m:rPr>
                              <m:nor/>
                            </m:rPr>
                            <a:rPr lang="en-GB" sz="2400" i="1" dirty="0">
                              <a:solidFill>
                                <a:srgbClr val="010078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x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60590" y="1329102"/>
                <a:ext cx="3247619" cy="106106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>
                <a:spLocks noChangeArrowheads="1"/>
              </p:cNvSpPr>
              <p:nvPr/>
            </p:nvSpPr>
            <p:spPr bwMode="auto">
              <a:xfrm>
                <a:off x="2745070" y="3861048"/>
                <a:ext cx="2796535" cy="4605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(2)=</m:t>
                      </m:r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45070" y="3861048"/>
                <a:ext cx="2796535" cy="460575"/>
              </a:xfrm>
              <a:prstGeom prst="rect">
                <a:avLst/>
              </a:prstGeom>
              <a:blipFill rotWithShape="0">
                <a:blip r:embed="rId6"/>
                <a:stretch>
                  <a:fillRect l="-436" b="-1973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>
                <a:spLocks noChangeArrowheads="1"/>
              </p:cNvSpPr>
              <p:nvPr/>
            </p:nvSpPr>
            <p:spPr bwMode="auto">
              <a:xfrm>
                <a:off x="3143646" y="4342614"/>
                <a:ext cx="2221762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dirty="0" smtClean="0">
                          <a:solidFill>
                            <a:srgbClr val="010078"/>
                          </a:solidFill>
                        </a:rPr>
                        <m:t>−3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+4+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43646" y="4342614"/>
                <a:ext cx="2221762" cy="453137"/>
              </a:xfrm>
              <a:prstGeom prst="rect">
                <a:avLst/>
              </a:prstGeom>
              <a:blipFill rotWithShape="0">
                <a:blip r:embed="rId7"/>
                <a:stretch>
                  <a:fillRect b="-26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>
                <a:spLocks noChangeArrowheads="1"/>
              </p:cNvSpPr>
              <p:nvPr/>
            </p:nvSpPr>
            <p:spPr bwMode="auto">
              <a:xfrm>
                <a:off x="2973745" y="4727772"/>
                <a:ext cx="1403076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−15=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73745" y="4727772"/>
                <a:ext cx="1403076" cy="45313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 Box 7"/>
              <p:cNvSpPr txBox="1">
                <a:spLocks noChangeArrowheads="1"/>
              </p:cNvSpPr>
              <p:nvPr/>
            </p:nvSpPr>
            <p:spPr bwMode="auto">
              <a:xfrm>
                <a:off x="1728515" y="5319518"/>
                <a:ext cx="505202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−15</m:t>
                      </m:r>
                    </m:oMath>
                  </m:oMathPara>
                </a14:m>
                <a:endParaRPr lang="en-US" sz="2400" i="1" dirty="0">
                  <a:solidFill>
                    <a:srgbClr val="01007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28515" y="5319518"/>
                <a:ext cx="5052023" cy="461665"/>
              </a:xfrm>
              <a:prstGeom prst="rect">
                <a:avLst/>
              </a:prstGeom>
              <a:blipFill rotWithShape="0">
                <a:blip r:embed="rId9"/>
                <a:stretch>
                  <a:fillRect b="-200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374282" y="1118395"/>
            <a:ext cx="22583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f’</a:t>
            </a:r>
            <a:r>
              <a:rPr lang="en-GB" sz="2400" dirty="0">
                <a:solidFill>
                  <a:srgbClr val="010078"/>
                </a:solidFill>
              </a:rPr>
              <a:t>(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78"/>
                </a:solidFill>
              </a:rPr>
              <a:t>) = 3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solidFill>
                  <a:srgbClr val="010078"/>
                </a:solidFill>
              </a:rPr>
              <a:t> + 2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endParaRPr lang="en-GB" sz="2400" dirty="0"/>
          </a:p>
        </p:txBody>
      </p:sp>
      <p:sp>
        <p:nvSpPr>
          <p:cNvPr id="14" name="Rectangle 13">
            <a:hlinkClick r:id="rId10"/>
            <a:extLst>
              <a:ext uri="{FF2B5EF4-FFF2-40B4-BE49-F238E27FC236}">
                <a16:creationId xmlns:a16="http://schemas.microsoft.com/office/drawing/2014/main" id="{7D27F291-E9D0-4E21-9423-5C10F7BB3ED8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10"/>
            <a:extLst>
              <a:ext uri="{FF2B5EF4-FFF2-40B4-BE49-F238E27FC236}">
                <a16:creationId xmlns:a16="http://schemas.microsoft.com/office/drawing/2014/main" id="{8D8C9F06-0BD2-4902-94C1-C722824B2281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">
            <a:extLst>
              <a:ext uri="{FF2B5EF4-FFF2-40B4-BE49-F238E27FC236}">
                <a16:creationId xmlns:a16="http://schemas.microsoft.com/office/drawing/2014/main" id="{A14729C6-FB06-4BEF-A268-053AEB32E93A}"/>
              </a:ext>
            </a:extLst>
          </p:cNvPr>
          <p:cNvSpPr txBox="1">
            <a:spLocks noChangeArrowheads="1"/>
          </p:cNvSpPr>
          <p:nvPr/>
        </p:nvSpPr>
        <p:spPr>
          <a:xfrm>
            <a:off x="293687" y="215139"/>
            <a:ext cx="8229600" cy="431800"/>
          </a:xfrm>
          <a:prstGeom prst="rect">
            <a:avLst/>
          </a:prstGeom>
        </p:spPr>
        <p:txBody>
          <a:bodyPr bIns="91440" anchor="b" anchorCtr="0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 dirty="0"/>
              <a:t>Indefinite integrals</a:t>
            </a:r>
          </a:p>
        </p:txBody>
      </p:sp>
    </p:spTree>
    <p:extLst>
      <p:ext uri="{BB962C8B-B14F-4D97-AF65-F5344CB8AC3E}">
        <p14:creationId xmlns:p14="http://schemas.microsoft.com/office/powerpoint/2010/main" val="113347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7" grpId="0"/>
      <p:bldP spid="15" grpId="0"/>
      <p:bldP spid="16" grpId="0"/>
      <p:bldP spid="17" grpId="0"/>
      <p:bldP spid="18" grpId="0"/>
      <p:bldP spid="21" grpId="0"/>
      <p:bldP spid="22" grpId="0"/>
      <p:bldP spid="25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965635" name="Text Box 3"/>
              <p:cNvSpPr txBox="1">
                <a:spLocks noChangeArrowheads="1"/>
              </p:cNvSpPr>
              <p:nvPr/>
            </p:nvSpPr>
            <p:spPr bwMode="auto">
              <a:xfrm>
                <a:off x="250824" y="692696"/>
                <a:ext cx="8358709" cy="4754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78"/>
                    </a:solidFill>
                    <a:latin typeface="+mn-lt"/>
                  </a:rPr>
                  <a:t>If</a:t>
                </a:r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i="1" dirty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GB" sz="2400" dirty="0">
                    <a:solidFill>
                      <a:srgbClr val="010078"/>
                    </a:solidFill>
                  </a:rPr>
                  <a:t>(</a:t>
                </a:r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2400" dirty="0">
                    <a:solidFill>
                      <a:srgbClr val="010078"/>
                    </a:solidFill>
                  </a:rPr>
                  <a:t>) = 12</a:t>
                </a:r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2400" baseline="300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:r>
                  <a:rPr lang="en-GB" sz="2400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‒</a:t>
                </a:r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dirty="0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400" b="0" i="1" dirty="0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GB" sz="2400" dirty="0">
                    <a:solidFill>
                      <a:srgbClr val="010078"/>
                    </a:solidFill>
                  </a:rPr>
                  <a:t>(</a:t>
                </a:r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GB" sz="2400" dirty="0">
                    <a:solidFill>
                      <a:srgbClr val="010078"/>
                    </a:solidFill>
                  </a:rPr>
                  <a:t>) = </a:t>
                </a:r>
                <a:r>
                  <a:rPr lang="en-GB" sz="2400" dirty="0">
                    <a:solidFill>
                      <a:srgbClr val="010078"/>
                    </a:solidFill>
                    <a:cs typeface="Times New Roman" panose="02020603050405020304" pitchFamily="18" charset="0"/>
                  </a:rPr>
                  <a:t>‒</a:t>
                </a:r>
                <a:r>
                  <a:rPr lang="en-GB" sz="2400" dirty="0">
                    <a:solidFill>
                      <a:srgbClr val="010078"/>
                    </a:solidFill>
                  </a:rPr>
                  <a:t>1 </a:t>
                </a:r>
                <a:r>
                  <a:rPr lang="en-GB" sz="2400" dirty="0">
                    <a:solidFill>
                      <a:srgbClr val="010078"/>
                    </a:solidFill>
                    <a:latin typeface="+mn-lt"/>
                  </a:rPr>
                  <a:t>and</a:t>
                </a:r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GB" sz="2400" dirty="0">
                    <a:solidFill>
                      <a:srgbClr val="010078"/>
                    </a:solidFill>
                  </a:rPr>
                  <a:t>(</a:t>
                </a:r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GB" sz="2400" dirty="0">
                    <a:solidFill>
                      <a:srgbClr val="010078"/>
                    </a:solidFill>
                  </a:rPr>
                  <a:t>) = 4, </a:t>
                </a:r>
                <a:r>
                  <a:rPr lang="en-GB" sz="2400" dirty="0">
                    <a:solidFill>
                      <a:srgbClr val="010078"/>
                    </a:solidFill>
                    <a:latin typeface="+mn-lt"/>
                  </a:rPr>
                  <a:t>Find</a:t>
                </a:r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GB" sz="2400" dirty="0">
                    <a:solidFill>
                      <a:srgbClr val="010078"/>
                    </a:solidFill>
                  </a:rPr>
                  <a:t>(</a:t>
                </a:r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2400" dirty="0">
                    <a:solidFill>
                      <a:srgbClr val="010078"/>
                    </a:solidFill>
                  </a:rPr>
                  <a:t>)  </a:t>
                </a:r>
              </a:p>
            </p:txBody>
          </p:sp>
        </mc:Choice>
        <mc:Fallback>
          <p:sp>
            <p:nvSpPr>
              <p:cNvPr id="96563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0824" y="692696"/>
                <a:ext cx="8358709" cy="475451"/>
              </a:xfrm>
              <a:prstGeom prst="rect">
                <a:avLst/>
              </a:prstGeom>
              <a:blipFill>
                <a:blip r:embed="rId3"/>
                <a:stretch>
                  <a:fillRect l="-1094" t="-10256" b="-2692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>
                <a:spLocks noChangeArrowheads="1"/>
              </p:cNvSpPr>
              <p:nvPr/>
            </p:nvSpPr>
            <p:spPr bwMode="auto">
              <a:xfrm>
                <a:off x="2374282" y="2134164"/>
                <a:ext cx="3282502" cy="8334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  <m: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74282" y="2134164"/>
                <a:ext cx="3282502" cy="8334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 Box 7"/>
              <p:cNvSpPr txBox="1">
                <a:spLocks noChangeArrowheads="1"/>
              </p:cNvSpPr>
              <p:nvPr/>
            </p:nvSpPr>
            <p:spPr bwMode="auto">
              <a:xfrm>
                <a:off x="496331" y="3472447"/>
                <a:ext cx="557024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rgbClr val="010078"/>
                    </a:solidFill>
                    <a:latin typeface="+mn-lt"/>
                  </a:rPr>
                  <a:t>Use the fact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i="1" dirty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GB" sz="2400" dirty="0">
                    <a:solidFill>
                      <a:srgbClr val="010078"/>
                    </a:solidFill>
                  </a:rPr>
                  <a:t>(</a:t>
                </a:r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GB" sz="2400" dirty="0">
                    <a:solidFill>
                      <a:srgbClr val="010078"/>
                    </a:solidFill>
                  </a:rPr>
                  <a:t>) </a:t>
                </a:r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dirty="0">
                        <a:solidFill>
                          <a:srgbClr val="010078"/>
                        </a:solidFill>
                        <a:cs typeface="Times New Roman" panose="02020603050405020304" pitchFamily="18" charset="0"/>
                      </a:rPr>
                      <m:t>‒</m:t>
                    </m:r>
                    <m:r>
                      <m:rPr>
                        <m:nor/>
                      </m:rPr>
                      <a:rPr lang="en-GB" dirty="0">
                        <a:solidFill>
                          <a:srgbClr val="010078"/>
                        </a:solidFill>
                      </a:rPr>
                      <m:t>1</m:t>
                    </m:r>
                  </m:oMath>
                </a14:m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:r>
                  <a:rPr lang="en-GB" sz="2400" dirty="0">
                    <a:solidFill>
                      <a:srgbClr val="010078"/>
                    </a:solidFill>
                    <a:latin typeface="+mn-lt"/>
                  </a:rPr>
                  <a:t>to find </a:t>
                </a:r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:endParaRPr lang="en-US" sz="2400" i="1" dirty="0">
                  <a:solidFill>
                    <a:srgbClr val="01007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5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6331" y="3472447"/>
                <a:ext cx="5570243" cy="461665"/>
              </a:xfrm>
              <a:prstGeom prst="rect">
                <a:avLst/>
              </a:prstGeom>
              <a:blipFill>
                <a:blip r:embed="rId5"/>
                <a:stretch>
                  <a:fillRect l="-1641" t="-10667" b="-320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14890" y="3977297"/>
            <a:ext cx="8819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Thus</a:t>
            </a:r>
            <a:endParaRPr lang="en-US" sz="2400" i="1" dirty="0">
              <a:solidFill>
                <a:srgbClr val="010078"/>
              </a:solidFill>
              <a:latin typeface="+mn-lt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>
                <a:spLocks noChangeArrowheads="1"/>
              </p:cNvSpPr>
              <p:nvPr/>
            </p:nvSpPr>
            <p:spPr bwMode="auto">
              <a:xfrm>
                <a:off x="2360590" y="1329102"/>
                <a:ext cx="3310714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sz="2400" b="0" i="0" dirty="0" smtClean="0">
                              <a:solidFill>
                                <a:srgbClr val="010078"/>
                              </a:solidFill>
                            </a:rPr>
                            <m:t>12</m:t>
                          </m:r>
                          <m:r>
                            <m:rPr>
                              <m:nor/>
                            </m:rPr>
                            <a:rPr lang="en-GB" sz="2400" i="1" dirty="0">
                              <a:solidFill>
                                <a:srgbClr val="010078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GB" sz="2400" baseline="30000" dirty="0">
                              <a:solidFill>
                                <a:srgbClr val="010078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m:rPr>
                              <m:nor/>
                            </m:rPr>
                            <a:rPr lang="en-GB" sz="2400" dirty="0">
                              <a:solidFill>
                                <a:srgbClr val="010078"/>
                              </a:solidFill>
                            </a:rPr>
                            <m:t> </m:t>
                          </m:r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</a:rPr>
                            <m:t>‒</m:t>
                          </m:r>
                          <m:r>
                            <m:rPr>
                              <m:nor/>
                            </m:rPr>
                            <a:rPr lang="en-US" sz="2400" b="0" i="1" dirty="0" smtClean="0">
                              <a:solidFill>
                                <a:srgbClr val="010078"/>
                              </a:solidFill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400" b="0" dirty="0" smtClean="0">
                              <a:solidFill>
                                <a:srgbClr val="010078"/>
                              </a:solidFill>
                            </a:rPr>
                            <m:t>4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60590" y="1329102"/>
                <a:ext cx="3310714" cy="106106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/>
              <p:cNvSpPr>
                <a:spLocks noChangeArrowheads="1"/>
              </p:cNvSpPr>
              <p:nvPr/>
            </p:nvSpPr>
            <p:spPr bwMode="auto">
              <a:xfrm>
                <a:off x="5940152" y="3478127"/>
                <a:ext cx="2331536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dirty="0" smtClean="0">
                          <a:solidFill>
                            <a:srgbClr val="010078"/>
                          </a:solidFill>
                          <a:latin typeface="+mn-lt"/>
                        </a:rPr>
                        <m:t>𝑠𝑜</m:t>
                      </m:r>
                      <m:r>
                        <a:rPr lang="en-US" dirty="0" smtClean="0">
                          <a:solidFill>
                            <a:srgbClr val="010078"/>
                          </a:solidFill>
                          <a:latin typeface="+mn-lt"/>
                        </a:rPr>
                        <m:t>, </m:t>
                      </m:r>
                      <m:r>
                        <a:rPr lang="en-US" b="0" i="0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dirty="0">
                          <a:solidFill>
                            <a:srgbClr val="010078"/>
                          </a:solidFill>
                          <a:latin typeface="+mn-lt"/>
                        </a:rPr>
                        <m:t>𝐶</m:t>
                      </m:r>
                      <m:r>
                        <a:rPr lang="en-US" dirty="0">
                          <a:solidFill>
                            <a:srgbClr val="010078"/>
                          </a:solidFill>
                          <a:latin typeface="+mn-lt"/>
                        </a:rPr>
                        <m:t>=−1</m:t>
                      </m:r>
                    </m:oMath>
                  </m:oMathPara>
                </a14:m>
                <a:endParaRPr lang="en-US" dirty="0">
                  <a:solidFill>
                    <a:srgbClr val="010078"/>
                  </a:solidFill>
                  <a:latin typeface="+mn-lt"/>
                </a:endParaRPr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40152" y="3478127"/>
                <a:ext cx="2331536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374282" y="1118395"/>
            <a:ext cx="22733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”</a:t>
            </a:r>
            <a:r>
              <a:rPr lang="en-GB" sz="2400" dirty="0">
                <a:solidFill>
                  <a:srgbClr val="010078"/>
                </a:solidFill>
              </a:rPr>
              <a:t>(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78"/>
                </a:solidFill>
              </a:rPr>
              <a:t>) = </a:t>
            </a:r>
            <a:r>
              <a:rPr lang="en-GB" dirty="0">
                <a:solidFill>
                  <a:srgbClr val="010078"/>
                </a:solidFill>
              </a:rPr>
              <a:t>12</a:t>
            </a:r>
            <a:r>
              <a:rPr lang="en-GB" i="1" dirty="0">
                <a:solidFill>
                  <a:srgbClr val="010078"/>
                </a:solidFill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solidFill>
                  <a:srgbClr val="010078"/>
                </a:solidFill>
                <a:cs typeface="Times New Roman" panose="02020603050405020304" pitchFamily="18" charset="0"/>
              </a:rPr>
              <a:t>2</a:t>
            </a:r>
            <a:r>
              <a:rPr lang="en-GB" dirty="0">
                <a:solidFill>
                  <a:srgbClr val="010078"/>
                </a:solidFill>
              </a:rPr>
              <a:t> </a:t>
            </a:r>
            <a:r>
              <a:rPr lang="en-GB" dirty="0">
                <a:solidFill>
                  <a:srgbClr val="010078"/>
                </a:solidFill>
                <a:cs typeface="Times New Roman" panose="02020603050405020304" pitchFamily="18" charset="0"/>
              </a:rPr>
              <a:t>‒</a:t>
            </a:r>
            <a:r>
              <a:rPr lang="en-GB" dirty="0">
                <a:solidFill>
                  <a:srgbClr val="010078"/>
                </a:solidFill>
              </a:rPr>
              <a:t> </a:t>
            </a:r>
            <a:r>
              <a:rPr lang="en-GB" dirty="0">
                <a:solidFill>
                  <a:srgbClr val="010078"/>
                </a:solidFill>
                <a:cs typeface="Times New Roman" panose="02020603050405020304" pitchFamily="18" charset="0"/>
              </a:rPr>
              <a:t>4</a:t>
            </a:r>
            <a:endParaRPr lang="en-GB" sz="2400" dirty="0"/>
          </a:p>
        </p:txBody>
      </p:sp>
      <p:sp>
        <p:nvSpPr>
          <p:cNvPr id="14" name="Rectangle 13">
            <a:hlinkClick r:id="rId8"/>
            <a:extLst>
              <a:ext uri="{FF2B5EF4-FFF2-40B4-BE49-F238E27FC236}">
                <a16:creationId xmlns:a16="http://schemas.microsoft.com/office/drawing/2014/main" id="{7D27F291-E9D0-4E21-9423-5C10F7BB3ED8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8"/>
            <a:extLst>
              <a:ext uri="{FF2B5EF4-FFF2-40B4-BE49-F238E27FC236}">
                <a16:creationId xmlns:a16="http://schemas.microsoft.com/office/drawing/2014/main" id="{8D8C9F06-0BD2-4902-94C1-C722824B2281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">
            <a:extLst>
              <a:ext uri="{FF2B5EF4-FFF2-40B4-BE49-F238E27FC236}">
                <a16:creationId xmlns:a16="http://schemas.microsoft.com/office/drawing/2014/main" id="{A14729C6-FB06-4BEF-A268-053AEB32E93A}"/>
              </a:ext>
            </a:extLst>
          </p:cNvPr>
          <p:cNvSpPr txBox="1">
            <a:spLocks noChangeArrowheads="1"/>
          </p:cNvSpPr>
          <p:nvPr/>
        </p:nvSpPr>
        <p:spPr>
          <a:xfrm>
            <a:off x="293687" y="215139"/>
            <a:ext cx="8229600" cy="431800"/>
          </a:xfrm>
          <a:prstGeom prst="rect">
            <a:avLst/>
          </a:prstGeom>
        </p:spPr>
        <p:txBody>
          <a:bodyPr bIns="91440" anchor="b" anchorCtr="0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 dirty="0"/>
              <a:t>Indefinite integrals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B6C1DD00-CBA8-9766-42B2-6F13507C00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4282" y="2866174"/>
                <a:ext cx="3112583" cy="4605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)=4</m:t>
                      </m:r>
                      <m:sSup>
                        <m:sSupPr>
                          <m:ctrlP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B6C1DD00-CBA8-9766-42B2-6F13507C00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74282" y="2866174"/>
                <a:ext cx="3112583" cy="460575"/>
              </a:xfrm>
              <a:prstGeom prst="rect">
                <a:avLst/>
              </a:prstGeom>
              <a:blipFill>
                <a:blip r:embed="rId9"/>
                <a:stretch>
                  <a:fillRect l="-196" b="-1973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B3F76B2-3CCA-0767-5912-70AF2ED0D2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72959" y="3954334"/>
                <a:ext cx="3112583" cy="4605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)=4</m:t>
                      </m:r>
                      <m:sSup>
                        <m:sSupPr>
                          <m:ctrlP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B3F76B2-3CCA-0767-5912-70AF2ED0D2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72959" y="3954334"/>
                <a:ext cx="3112583" cy="460575"/>
              </a:xfrm>
              <a:prstGeom prst="rect">
                <a:avLst/>
              </a:prstGeom>
              <a:blipFill>
                <a:blip r:embed="rId10"/>
                <a:stretch>
                  <a:fillRect b="-2133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BE7C83F-91BB-1E08-C0CD-25752F76BE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39878" y="4271706"/>
                <a:ext cx="3904787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US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BE7C83F-91BB-1E08-C0CD-25752F76BE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39878" y="4271706"/>
                <a:ext cx="3904787" cy="106106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129EFDE7-353E-8F94-138A-6C98B2C147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66801" y="5042942"/>
                <a:ext cx="3800528" cy="8310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129EFDE7-353E-8F94-138A-6C98B2C147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66801" y="5042942"/>
                <a:ext cx="3800528" cy="83106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0C3270A-EBA9-9789-C177-2E75D323F5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26626" y="5961474"/>
                <a:ext cx="3552319" cy="4605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0C3270A-EBA9-9789-C177-2E75D323F5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26626" y="5961474"/>
                <a:ext cx="3552319" cy="460575"/>
              </a:xfrm>
              <a:prstGeom prst="rect">
                <a:avLst/>
              </a:prstGeom>
              <a:blipFill>
                <a:blip r:embed="rId13"/>
                <a:stretch>
                  <a:fillRect l="-343" b="-2133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 Box 7">
                <a:extLst>
                  <a:ext uri="{FF2B5EF4-FFF2-40B4-BE49-F238E27FC236}">
                    <a16:creationId xmlns:a16="http://schemas.microsoft.com/office/drawing/2014/main" id="{94503F54-BA1F-FF0D-3973-E7C6616F283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68858" y="4016428"/>
                <a:ext cx="1989071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rgbClr val="010078"/>
                    </a:solidFill>
                    <a:latin typeface="+mn-lt"/>
                  </a:rPr>
                  <a:t>But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sz="2400" dirty="0">
                    <a:solidFill>
                      <a:srgbClr val="010078"/>
                    </a:solidFill>
                  </a:rPr>
                  <a:t>(</a:t>
                </a:r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GB" sz="2400" dirty="0">
                    <a:solidFill>
                      <a:srgbClr val="010078"/>
                    </a:solidFill>
                  </a:rPr>
                  <a:t>) </a:t>
                </a:r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4</m:t>
                    </m:r>
                  </m:oMath>
                </a14:m>
                <a:r>
                  <a:rPr lang="en-GB" sz="2400" dirty="0">
                    <a:solidFill>
                      <a:srgbClr val="010078"/>
                    </a:solidFill>
                    <a:latin typeface="+mn-lt"/>
                  </a:rPr>
                  <a:t> </a:t>
                </a:r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:endParaRPr lang="en-US" sz="2400" i="1" dirty="0">
                  <a:solidFill>
                    <a:srgbClr val="01007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Text Box 7">
                <a:extLst>
                  <a:ext uri="{FF2B5EF4-FFF2-40B4-BE49-F238E27FC236}">
                    <a16:creationId xmlns:a16="http://schemas.microsoft.com/office/drawing/2014/main" id="{94503F54-BA1F-FF0D-3973-E7C6616F28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68858" y="4016428"/>
                <a:ext cx="1989071" cy="461665"/>
              </a:xfrm>
              <a:prstGeom prst="rect">
                <a:avLst/>
              </a:prstGeom>
              <a:blipFill>
                <a:blip r:embed="rId14"/>
                <a:stretch>
                  <a:fillRect l="-4908" t="-10526" b="-3026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 Box 7">
                <a:extLst>
                  <a:ext uri="{FF2B5EF4-FFF2-40B4-BE49-F238E27FC236}">
                    <a16:creationId xmlns:a16="http://schemas.microsoft.com/office/drawing/2014/main" id="{72181ECB-470D-FD2D-CA2F-3F7BF4CDCD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92791" y="4484399"/>
                <a:ext cx="3075009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rgbClr val="010078"/>
                    </a:solidFill>
                    <a:latin typeface="+mn-lt"/>
                  </a:rPr>
                  <a:t>so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1−2−1+</m:t>
                    </m:r>
                    <m:r>
                      <m:rPr>
                        <m:sty m:val="p"/>
                      </m:rPr>
                      <a:rPr lang="en-US" b="0" i="0" dirty="0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D</m:t>
                    </m:r>
                  </m:oMath>
                </a14:m>
                <a:r>
                  <a:rPr lang="en-GB" sz="2400" dirty="0">
                    <a:solidFill>
                      <a:srgbClr val="010078"/>
                    </a:solidFill>
                    <a:latin typeface="+mn-lt"/>
                  </a:rPr>
                  <a:t> </a:t>
                </a:r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:endParaRPr lang="en-US" sz="2400" i="1" dirty="0">
                  <a:solidFill>
                    <a:srgbClr val="01007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Text Box 7">
                <a:extLst>
                  <a:ext uri="{FF2B5EF4-FFF2-40B4-BE49-F238E27FC236}">
                    <a16:creationId xmlns:a16="http://schemas.microsoft.com/office/drawing/2014/main" id="{72181ECB-470D-FD2D-CA2F-3F7BF4CDCD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92791" y="4484399"/>
                <a:ext cx="3075009" cy="461665"/>
              </a:xfrm>
              <a:prstGeom prst="rect">
                <a:avLst/>
              </a:prstGeom>
              <a:blipFill>
                <a:blip r:embed="rId15"/>
                <a:stretch>
                  <a:fillRect l="-2970" t="-10667" b="-320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53CE272-1B80-CFBF-4CBB-BB0E38CB79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15455" y="4923336"/>
                <a:ext cx="1067856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US" b="0" i="0" dirty="0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dirty="0">
                        <a:solidFill>
                          <a:srgbClr val="010078"/>
                        </a:solidFill>
                        <a:latin typeface="+mn-lt"/>
                      </a:rPr>
                      <m:t>=</m:t>
                    </m:r>
                  </m:oMath>
                </a14:m>
                <a:r>
                  <a:rPr lang="en-US" dirty="0">
                    <a:solidFill>
                      <a:srgbClr val="010078"/>
                    </a:solidFill>
                    <a:latin typeface="+mn-lt"/>
                  </a:rPr>
                  <a:t> 6</a:t>
                </a:r>
              </a:p>
            </p:txBody>
          </p:sp>
        </mc:Choice>
        <mc:Fallback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53CE272-1B80-CFBF-4CBB-BB0E38CB79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15455" y="4923336"/>
                <a:ext cx="1067856" cy="461665"/>
              </a:xfrm>
              <a:prstGeom prst="rect">
                <a:avLst/>
              </a:prstGeom>
              <a:blipFill>
                <a:blip r:embed="rId16"/>
                <a:stretch>
                  <a:fillRect t="-10667" r="-8000" b="-306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DB7D2A1-A53C-18FA-8DEC-A1113EBDC8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29760" y="5490739"/>
                <a:ext cx="363625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DB7D2A1-A53C-18FA-8DEC-A1113EBDC8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29760" y="5490739"/>
                <a:ext cx="3636252" cy="461665"/>
              </a:xfrm>
              <a:prstGeom prst="rect">
                <a:avLst/>
              </a:prstGeom>
              <a:blipFill>
                <a:blip r:embed="rId17"/>
                <a:stretch>
                  <a:fillRect b="-2133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9424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5" grpId="0"/>
      <p:bldP spid="16" grpId="0"/>
      <p:bldP spid="17" grpId="0"/>
      <p:bldP spid="22" grpId="0"/>
      <p:bldP spid="3" grpId="0"/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5" name="Text Box 3"/>
          <p:cNvSpPr txBox="1">
            <a:spLocks noChangeArrowheads="1"/>
          </p:cNvSpPr>
          <p:nvPr/>
        </p:nvSpPr>
        <p:spPr bwMode="auto">
          <a:xfrm>
            <a:off x="250824" y="692696"/>
            <a:ext cx="835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The velocity of a moving object is given by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2400" dirty="0">
                <a:solidFill>
                  <a:srgbClr val="010078"/>
                </a:solidFill>
              </a:rPr>
              <a:t>(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400" dirty="0">
                <a:solidFill>
                  <a:srgbClr val="010078"/>
                </a:solidFill>
              </a:rPr>
              <a:t>) = 2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400" dirty="0">
                <a:solidFill>
                  <a:srgbClr val="010078"/>
                </a:solidFill>
              </a:rPr>
              <a:t> + 1</a:t>
            </a:r>
          </a:p>
        </p:txBody>
      </p:sp>
      <p:sp>
        <p:nvSpPr>
          <p:cNvPr id="965639" name="Text Box 7"/>
          <p:cNvSpPr txBox="1">
            <a:spLocks noChangeArrowheads="1"/>
          </p:cNvSpPr>
          <p:nvPr/>
        </p:nvSpPr>
        <p:spPr bwMode="auto">
          <a:xfrm>
            <a:off x="250825" y="1052736"/>
            <a:ext cx="7863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Find an expression for the displacement in terms of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sz="2400" i="1" dirty="0">
              <a:solidFill>
                <a:srgbClr val="01007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>
                <a:spLocks noChangeArrowheads="1"/>
              </p:cNvSpPr>
              <p:nvPr/>
            </p:nvSpPr>
            <p:spPr bwMode="auto">
              <a:xfrm>
                <a:off x="3174225" y="2204864"/>
                <a:ext cx="2511906" cy="4605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74225" y="2204864"/>
                <a:ext cx="2511906" cy="460575"/>
              </a:xfrm>
              <a:prstGeom prst="rect">
                <a:avLst/>
              </a:prstGeom>
              <a:blipFill>
                <a:blip r:embed="rId3"/>
                <a:stretch>
                  <a:fillRect b="-2133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>
                <a:spLocks noChangeArrowheads="1"/>
              </p:cNvSpPr>
              <p:nvPr/>
            </p:nvSpPr>
            <p:spPr bwMode="auto">
              <a:xfrm>
                <a:off x="6153657" y="2420888"/>
                <a:ext cx="1950534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+1) 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53657" y="2420888"/>
                <a:ext cx="1950534" cy="10610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200120" y="1340768"/>
                <a:ext cx="1333314" cy="10610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0120" y="1340768"/>
                <a:ext cx="1333314" cy="106106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>
                <a:spLocks noChangeArrowheads="1"/>
              </p:cNvSpPr>
              <p:nvPr/>
            </p:nvSpPr>
            <p:spPr bwMode="auto">
              <a:xfrm>
                <a:off x="3779912" y="1340768"/>
                <a:ext cx="1555362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79912" y="1340768"/>
                <a:ext cx="1555362" cy="106106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283907" y="3257546"/>
            <a:ext cx="86805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If the position of the object at time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= 1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is</a:t>
            </a:r>
            <a:r>
              <a:rPr lang="en-GB" sz="2400" i="1" dirty="0">
                <a:solidFill>
                  <a:srgbClr val="010078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we can find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2400" i="1" dirty="0">
              <a:solidFill>
                <a:srgbClr val="01007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611560" y="2700541"/>
            <a:ext cx="56509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This is called the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general solution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for</a:t>
            </a:r>
            <a:endParaRPr lang="en-US" sz="2400" i="1" dirty="0">
              <a:solidFill>
                <a:srgbClr val="010078"/>
              </a:solidFill>
              <a:latin typeface="+mn-lt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>
                <a:spLocks noChangeArrowheads="1"/>
              </p:cNvSpPr>
              <p:nvPr/>
            </p:nvSpPr>
            <p:spPr bwMode="auto">
              <a:xfrm>
                <a:off x="904444" y="1343601"/>
                <a:ext cx="2885470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+1) 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04444" y="1343601"/>
                <a:ext cx="2885470" cy="106106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>
                <a:spLocks noChangeArrowheads="1"/>
              </p:cNvSpPr>
              <p:nvPr/>
            </p:nvSpPr>
            <p:spPr bwMode="auto">
              <a:xfrm>
                <a:off x="2745070" y="3761602"/>
                <a:ext cx="2623923" cy="4605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(1)=</m:t>
                      </m:r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+1+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45070" y="3761602"/>
                <a:ext cx="2623923" cy="460575"/>
              </a:xfrm>
              <a:prstGeom prst="rect">
                <a:avLst/>
              </a:prstGeom>
              <a:blipFill>
                <a:blip r:embed="rId8"/>
                <a:stretch>
                  <a:fillRect b="-1973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>
                <a:spLocks noChangeArrowheads="1"/>
              </p:cNvSpPr>
              <p:nvPr/>
            </p:nvSpPr>
            <p:spPr bwMode="auto">
              <a:xfrm>
                <a:off x="3143646" y="4243168"/>
                <a:ext cx="2218491" cy="4605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6=</m:t>
                      </m:r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+1+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43646" y="4243168"/>
                <a:ext cx="2218491" cy="4605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>
                <a:spLocks noChangeArrowheads="1"/>
              </p:cNvSpPr>
              <p:nvPr/>
            </p:nvSpPr>
            <p:spPr bwMode="auto">
              <a:xfrm>
                <a:off x="3118478" y="4632047"/>
                <a:ext cx="1003929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4=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18478" y="4632047"/>
                <a:ext cx="1003929" cy="45313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 Box 7"/>
              <p:cNvSpPr txBox="1">
                <a:spLocks noChangeArrowheads="1"/>
              </p:cNvSpPr>
              <p:nvPr/>
            </p:nvSpPr>
            <p:spPr bwMode="auto">
              <a:xfrm>
                <a:off x="372834" y="5816930"/>
                <a:ext cx="8519646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i="1" dirty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i="1" dirty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)=</m:t>
                    </m:r>
                    <m:sSup>
                      <m:sSupPr>
                        <m:ctrlPr>
                          <a:rPr lang="en-GB" sz="2400" i="1" dirty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400" i="1" dirty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 dirty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i="1" dirty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i="1" dirty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GB" sz="2400" dirty="0">
                    <a:solidFill>
                      <a:srgbClr val="010078"/>
                    </a:solidFill>
                  </a:rPr>
                  <a:t> </a:t>
                </a:r>
                <a:r>
                  <a:rPr lang="en-GB" sz="2400" dirty="0">
                    <a:solidFill>
                      <a:srgbClr val="010078"/>
                    </a:solidFill>
                    <a:latin typeface="+mn-lt"/>
                  </a:rPr>
                  <a:t>is a </a:t>
                </a:r>
                <a:r>
                  <a:rPr lang="en-GB" sz="2400" b="1" dirty="0">
                    <a:solidFill>
                      <a:srgbClr val="FF6600"/>
                    </a:solidFill>
                    <a:latin typeface="+mn-lt"/>
                  </a:rPr>
                  <a:t>particular solution </a:t>
                </a:r>
                <a:r>
                  <a:rPr lang="en-GB" sz="2400" dirty="0">
                    <a:solidFill>
                      <a:srgbClr val="010078"/>
                    </a:solidFill>
                    <a:latin typeface="+mn-lt"/>
                  </a:rPr>
                  <a:t>of </a:t>
                </a:r>
                <a:endParaRPr lang="en-US" sz="2400" i="1" dirty="0">
                  <a:solidFill>
                    <a:srgbClr val="010078"/>
                  </a:solidFill>
                  <a:latin typeface="+mn-lt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2834" y="5816930"/>
                <a:ext cx="8519646" cy="461665"/>
              </a:xfrm>
              <a:prstGeom prst="rect">
                <a:avLst/>
              </a:prstGeom>
              <a:blipFill>
                <a:blip r:embed="rId11"/>
                <a:stretch>
                  <a:fillRect t="-9211" b="-3026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>
                <a:spLocks noChangeArrowheads="1"/>
              </p:cNvSpPr>
              <p:nvPr/>
            </p:nvSpPr>
            <p:spPr bwMode="auto">
              <a:xfrm>
                <a:off x="6539983" y="5517232"/>
                <a:ext cx="1950534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+1) 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39983" y="5517232"/>
                <a:ext cx="1950534" cy="106106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217302" y="5013176"/>
            <a:ext cx="87471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+mn-lt"/>
              </a:rPr>
              <a:t>The fact that the position at time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= 1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is</a:t>
            </a:r>
            <a:r>
              <a:rPr lang="en-GB" sz="2400" i="1" dirty="0">
                <a:solidFill>
                  <a:srgbClr val="010078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010078"/>
                </a:solidFill>
                <a:latin typeface="+mn-lt"/>
                <a:cs typeface="Times New Roman" panose="02020603050405020304" pitchFamily="18" charset="0"/>
              </a:rPr>
              <a:t>6</a:t>
            </a:r>
            <a:r>
              <a:rPr lang="en-GB" sz="2400" i="1" dirty="0">
                <a:solidFill>
                  <a:srgbClr val="010078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010078"/>
                </a:solidFill>
                <a:latin typeface="+mn-lt"/>
              </a:rPr>
              <a:t>is called a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boundary condition</a:t>
            </a:r>
            <a:endParaRPr lang="en-US" sz="2400" b="1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9" name="Rectangle 2">
            <a:extLst>
              <a:ext uri="{FF2B5EF4-FFF2-40B4-BE49-F238E27FC236}">
                <a16:creationId xmlns:a16="http://schemas.microsoft.com/office/drawing/2014/main" id="{D738007D-2AD4-4F6F-B00B-324526E9F782}"/>
              </a:ext>
            </a:extLst>
          </p:cNvPr>
          <p:cNvSpPr txBox="1">
            <a:spLocks noChangeArrowheads="1"/>
          </p:cNvSpPr>
          <p:nvPr/>
        </p:nvSpPr>
        <p:spPr>
          <a:xfrm>
            <a:off x="293687" y="215139"/>
            <a:ext cx="8229600" cy="431800"/>
          </a:xfrm>
          <a:prstGeom prst="rect">
            <a:avLst/>
          </a:prstGeom>
        </p:spPr>
        <p:txBody>
          <a:bodyPr bIns="91440" anchor="b" anchorCtr="0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 dirty="0"/>
              <a:t>Indefinite integrals</a:t>
            </a:r>
          </a:p>
        </p:txBody>
      </p:sp>
      <p:sp>
        <p:nvSpPr>
          <p:cNvPr id="23" name="Rectangle 22">
            <a:hlinkClick r:id="rId13"/>
            <a:extLst>
              <a:ext uri="{FF2B5EF4-FFF2-40B4-BE49-F238E27FC236}">
                <a16:creationId xmlns:a16="http://schemas.microsoft.com/office/drawing/2014/main" id="{56B82400-BB82-490F-9709-DDDF4CB4163B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hlinkClick r:id="rId13"/>
            <a:extLst>
              <a:ext uri="{FF2B5EF4-FFF2-40B4-BE49-F238E27FC236}">
                <a16:creationId xmlns:a16="http://schemas.microsoft.com/office/drawing/2014/main" id="{7915E0D0-5FF5-43F8-9EE6-A8BC79B9C7D7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7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39" grpId="0"/>
      <p:bldP spid="20" grpId="0"/>
      <p:bldP spid="27" grpId="0"/>
      <p:bldP spid="2" grpId="0"/>
      <p:bldP spid="12" grpId="0"/>
      <p:bldP spid="15" grpId="0"/>
      <p:bldP spid="16" grpId="0"/>
      <p:bldP spid="17" grpId="0"/>
      <p:bldP spid="18" grpId="0"/>
      <p:bldP spid="21" grpId="0"/>
      <p:bldP spid="22" grpId="0"/>
      <p:bldP spid="25" grpId="0"/>
      <p:bldP spid="26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65635" name="Text Box 3"/>
              <p:cNvSpPr txBox="1">
                <a:spLocks noChangeArrowheads="1"/>
              </p:cNvSpPr>
              <p:nvPr/>
            </p:nvSpPr>
            <p:spPr bwMode="auto">
              <a:xfrm>
                <a:off x="264818" y="553895"/>
                <a:ext cx="8358709" cy="13629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78"/>
                    </a:solidFill>
                    <a:latin typeface="+mn-lt"/>
                  </a:rPr>
                  <a:t>The rate of growth of a population of fish is given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𝑑𝑃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2400" b="0" i="1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=150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solidFill>
                              <a:srgbClr val="010078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rad>
                    <m:r>
                      <a:rPr lang="en-US" sz="2400" b="0" i="1" smtClean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>
                    <a:solidFill>
                      <a:srgbClr val="010078"/>
                    </a:solidFill>
                    <a:latin typeface="+mn-lt"/>
                  </a:rPr>
                  <a:t>for</a:t>
                </a:r>
                <a:r>
                  <a:rPr lang="en-GB" sz="2400" dirty="0">
                    <a:solidFill>
                      <a:srgbClr val="010078"/>
                    </a:solidFill>
                  </a:rPr>
                  <a:t> 0 </a:t>
                </a:r>
                <a:r>
                  <a:rPr lang="en-GB" sz="2400" dirty="0">
                    <a:solidFill>
                      <a:srgbClr val="010078"/>
                    </a:solidFill>
                    <a:sym typeface="Symbol" panose="05050102010706020507" pitchFamily="18" charset="2"/>
                  </a:rPr>
                  <a:t> </a:t>
                </a:r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 </a:t>
                </a:r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 </a:t>
                </a:r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5 </a:t>
                </a:r>
                <a:r>
                  <a:rPr lang="en-GB" sz="2400" dirty="0">
                    <a:solidFill>
                      <a:srgbClr val="010078"/>
                    </a:solidFill>
                    <a:latin typeface="+mn-lt"/>
                    <a:sym typeface="Symbol" panose="05050102010706020507" pitchFamily="18" charset="2"/>
                  </a:rPr>
                  <a:t>years. The initial population was 200 fish. Find the number of fish at</a:t>
                </a:r>
                <a:r>
                  <a:rPr lang="en-GB" sz="2400" dirty="0">
                    <a:solidFill>
                      <a:srgbClr val="010078"/>
                    </a:solidFill>
                    <a:sym typeface="Symbol" panose="05050102010706020507" pitchFamily="18" charset="2"/>
                  </a:rPr>
                  <a:t> </a:t>
                </a:r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</a:t>
                </a:r>
                <a:r>
                  <a:rPr lang="en-GB" sz="2400" dirty="0">
                    <a:solidFill>
                      <a:srgbClr val="010078"/>
                    </a:solidFill>
                    <a:sym typeface="Symbol" panose="05050102010706020507" pitchFamily="18" charset="2"/>
                  </a:rPr>
                  <a:t> </a:t>
                </a:r>
                <a:r>
                  <a:rPr lang="en-GB" sz="2400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=</a:t>
                </a:r>
                <a:r>
                  <a:rPr lang="en-GB" sz="2400" dirty="0">
                    <a:solidFill>
                      <a:srgbClr val="010078"/>
                    </a:solidFill>
                    <a:sym typeface="Symbol" panose="05050102010706020507" pitchFamily="18" charset="2"/>
                  </a:rPr>
                  <a:t> 4 </a:t>
                </a:r>
                <a:r>
                  <a:rPr lang="en-GB" sz="2400" dirty="0">
                    <a:solidFill>
                      <a:srgbClr val="010078"/>
                    </a:solidFill>
                    <a:latin typeface="+mn-lt"/>
                    <a:sym typeface="Symbol" panose="05050102010706020507" pitchFamily="18" charset="2"/>
                  </a:rPr>
                  <a:t>years.</a:t>
                </a:r>
                <a:endParaRPr lang="en-GB" sz="2400" dirty="0">
                  <a:solidFill>
                    <a:srgbClr val="010078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96563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4818" y="553895"/>
                <a:ext cx="8358709" cy="1362937"/>
              </a:xfrm>
              <a:prstGeom prst="rect">
                <a:avLst/>
              </a:prstGeom>
              <a:blipFill>
                <a:blip r:embed="rId3"/>
                <a:stretch>
                  <a:fillRect l="-1093" t="-3587" b="-9865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>
                <a:spLocks noChangeArrowheads="1"/>
              </p:cNvSpPr>
              <p:nvPr/>
            </p:nvSpPr>
            <p:spPr bwMode="auto">
              <a:xfrm>
                <a:off x="2482130" y="4079759"/>
                <a:ext cx="2575577" cy="628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box>
                            <m:boxPr>
                              <m:ctrlPr>
                                <a:rPr lang="en-US" sz="240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400" b="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82130" y="4079759"/>
                <a:ext cx="2575577" cy="62812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>
                <a:spLocks noChangeArrowheads="1"/>
              </p:cNvSpPr>
              <p:nvPr/>
            </p:nvSpPr>
            <p:spPr bwMode="auto">
              <a:xfrm>
                <a:off x="3256944" y="2521423"/>
                <a:ext cx="2016258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150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box>
                                <m:boxPr>
                                  <m:ctrlP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box>
                            </m:sup>
                          </m:sSup>
                          <m:r>
                            <a:rPr lang="en-US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56944" y="2521423"/>
                <a:ext cx="2016258" cy="106106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539552" y="2727672"/>
            <a:ext cx="26701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Rewrite with rational exponents</a:t>
            </a:r>
            <a:endParaRPr lang="en-US" sz="1800" i="1" dirty="0">
              <a:solidFill>
                <a:srgbClr val="010078"/>
              </a:solidFill>
              <a:latin typeface="+mn-lt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>
                <a:spLocks noChangeArrowheads="1"/>
              </p:cNvSpPr>
              <p:nvPr/>
            </p:nvSpPr>
            <p:spPr bwMode="auto">
              <a:xfrm>
                <a:off x="2670186" y="1795715"/>
                <a:ext cx="2735556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150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rad>
                          <m:r>
                            <a:rPr lang="en-US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70186" y="1795715"/>
                <a:ext cx="2735556" cy="106106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>
                <a:spLocks noChangeArrowheads="1"/>
              </p:cNvSpPr>
              <p:nvPr/>
            </p:nvSpPr>
            <p:spPr bwMode="auto">
              <a:xfrm>
                <a:off x="6147457" y="3190533"/>
                <a:ext cx="2903487" cy="628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40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(0)=</m:t>
                      </m:r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(0)</m:t>
                          </m:r>
                        </m:e>
                        <m:sup>
                          <m:box>
                            <m:boxPr>
                              <m:ctrlPr>
                                <a:rPr lang="en-US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400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sz="24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47457" y="3190533"/>
                <a:ext cx="2903487" cy="62812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>
                <a:spLocks noChangeArrowheads="1"/>
              </p:cNvSpPr>
              <p:nvPr/>
            </p:nvSpPr>
            <p:spPr bwMode="auto">
              <a:xfrm>
                <a:off x="6262360" y="3816743"/>
                <a:ext cx="2788584" cy="628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200</m:t>
                      </m:r>
                      <m:r>
                        <a:rPr lang="en-US" sz="24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100(0)</m:t>
                          </m:r>
                        </m:e>
                        <m:sup>
                          <m:box>
                            <m:boxPr>
                              <m:ctrlPr>
                                <a:rPr lang="en-US" sz="2400" i="1" dirty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400" i="1" dirty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sz="24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 dirty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62360" y="3816743"/>
                <a:ext cx="2788584" cy="62812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>
                <a:spLocks noChangeArrowheads="1"/>
              </p:cNvSpPr>
              <p:nvPr/>
            </p:nvSpPr>
            <p:spPr bwMode="auto">
              <a:xfrm>
                <a:off x="6311136" y="4559203"/>
                <a:ext cx="1343766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200=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11136" y="4559203"/>
                <a:ext cx="1343766" cy="45313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480197" y="6165304"/>
            <a:ext cx="85196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</a:rPr>
              <a:t>There are 1000 fish when </a:t>
            </a:r>
            <a:r>
              <a:rPr lang="en-GB" sz="2400" i="1" dirty="0">
                <a:solidFill>
                  <a:srgbClr val="01007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400" dirty="0">
                <a:solidFill>
                  <a:srgbClr val="010078"/>
                </a:solidFill>
              </a:rPr>
              <a:t> = 4 years</a:t>
            </a:r>
            <a:endParaRPr lang="en-US" sz="2400" i="1" dirty="0">
              <a:solidFill>
                <a:srgbClr val="01007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 Box 7"/>
              <p:cNvSpPr txBox="1">
                <a:spLocks noChangeArrowheads="1"/>
              </p:cNvSpPr>
              <p:nvPr/>
            </p:nvSpPr>
            <p:spPr bwMode="auto">
              <a:xfrm>
                <a:off x="5726491" y="1972548"/>
                <a:ext cx="3417510" cy="1200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78"/>
                    </a:solidFill>
                    <a:latin typeface="+mn-lt"/>
                  </a:rPr>
                  <a:t>The initial population was 200 means that at time </a:t>
                </a:r>
                <a:r>
                  <a:rPr lang="en-GB" sz="2400" i="1" dirty="0">
                    <a:solidFill>
                      <a:srgbClr val="01007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 = 0,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i="1" dirty="0">
                        <a:solidFill>
                          <a:srgbClr val="010078"/>
                        </a:solidFill>
                        <a:latin typeface="Cambria Math" panose="02040503050406030204" pitchFamily="18" charset="0"/>
                      </a:rPr>
                      <m:t>(0)= </m:t>
                    </m:r>
                  </m:oMath>
                </a14:m>
                <a:r>
                  <a:rPr lang="en-GB" sz="2400" dirty="0">
                    <a:solidFill>
                      <a:srgbClr val="010078"/>
                    </a:solidFill>
                  </a:rPr>
                  <a:t>200</a:t>
                </a:r>
                <a:endParaRPr lang="en-US" sz="2400" b="1" i="1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8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26491" y="1972548"/>
                <a:ext cx="3417510" cy="1200329"/>
              </a:xfrm>
              <a:prstGeom prst="rect">
                <a:avLst/>
              </a:prstGeom>
              <a:blipFill>
                <a:blip r:embed="rId10"/>
                <a:stretch>
                  <a:fillRect l="-2674" t="-4082" r="-4813" b="-11735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39552" y="1874004"/>
                <a:ext cx="1893595" cy="7935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𝑑𝑃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400" i="1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=150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874004"/>
                <a:ext cx="1893595" cy="793551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325076" y="2059758"/>
            <a:ext cx="525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10078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endParaRPr lang="en-GB" sz="2400" dirty="0">
              <a:solidFill>
                <a:srgbClr val="010078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>
                <a:spLocks noChangeArrowheads="1"/>
              </p:cNvSpPr>
              <p:nvPr/>
            </p:nvSpPr>
            <p:spPr bwMode="auto">
              <a:xfrm>
                <a:off x="3173713" y="3212976"/>
                <a:ext cx="2067554" cy="1061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150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box>
                                <m:boxPr>
                                  <m:ctrlPr>
                                    <a:rPr lang="en-US" sz="2400" b="0" i="1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2400" b="0" i="1" smtClean="0">
                                          <a:solidFill>
                                            <a:srgbClr val="01007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box>
                            </m:sup>
                          </m:sSup>
                          <m:r>
                            <a:rPr lang="en-US" sz="240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73713" y="3212976"/>
                <a:ext cx="2067554" cy="106106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>
                <a:spLocks noChangeArrowheads="1"/>
              </p:cNvSpPr>
              <p:nvPr/>
            </p:nvSpPr>
            <p:spPr bwMode="auto">
              <a:xfrm>
                <a:off x="2482129" y="4635872"/>
                <a:ext cx="2887457" cy="628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box>
                            <m:boxPr>
                              <m:ctrlPr>
                                <a:rPr lang="en-US" sz="240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400" b="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+200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82129" y="4635872"/>
                <a:ext cx="2887457" cy="62812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463628" y="4340873"/>
            <a:ext cx="1976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General solution </a:t>
            </a:r>
            <a:endParaRPr lang="en-GB" sz="1800" dirty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9174" y="4859844"/>
            <a:ext cx="2207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Particular solution </a:t>
            </a:r>
            <a:endParaRPr lang="en-GB" sz="1800" dirty="0"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72834" y="5377782"/>
            <a:ext cx="18646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Find</a:t>
            </a:r>
            <a:r>
              <a:rPr lang="en-GB" sz="1800" dirty="0">
                <a:solidFill>
                  <a:srgbClr val="FF6600"/>
                </a:solidFill>
              </a:rPr>
              <a:t> </a:t>
            </a:r>
            <a:r>
              <a:rPr lang="en-GB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P</a:t>
            </a:r>
            <a:r>
              <a:rPr lang="en-GB" sz="1800" dirty="0">
                <a:solidFill>
                  <a:srgbClr val="FF6600"/>
                </a:solidFill>
              </a:rPr>
              <a:t> </a:t>
            </a:r>
            <a:r>
              <a:rPr lang="en-GB" sz="1800" dirty="0">
                <a:solidFill>
                  <a:srgbClr val="FF6600"/>
                </a:solidFill>
                <a:latin typeface="+mn-lt"/>
              </a:rPr>
              <a:t>when</a:t>
            </a:r>
            <a:r>
              <a:rPr lang="en-GB" sz="1800" dirty="0">
                <a:solidFill>
                  <a:srgbClr val="FF6600"/>
                </a:solidFill>
              </a:rPr>
              <a:t> </a:t>
            </a:r>
            <a:r>
              <a:rPr lang="en-GB" sz="1800" i="1" dirty="0">
                <a:solidFill>
                  <a:srgbClr val="FF6600"/>
                </a:solidFill>
                <a:cs typeface="Times New Roman" panose="02020603050405020304" pitchFamily="18" charset="0"/>
              </a:rPr>
              <a:t>t</a:t>
            </a:r>
            <a:r>
              <a:rPr lang="en-GB" sz="1800" dirty="0">
                <a:solidFill>
                  <a:srgbClr val="FF6600"/>
                </a:solidFill>
              </a:rPr>
              <a:t> =4</a:t>
            </a:r>
            <a:endParaRPr lang="en-GB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>
                <a:spLocks noChangeArrowheads="1"/>
              </p:cNvSpPr>
              <p:nvPr/>
            </p:nvSpPr>
            <p:spPr bwMode="auto">
              <a:xfrm>
                <a:off x="2423265" y="5139928"/>
                <a:ext cx="3215367" cy="6281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(4)=</m:t>
                      </m:r>
                      <m:sSup>
                        <m:sSupPr>
                          <m:ctrlPr>
                            <a:rPr lang="en-GB" sz="2400" i="1" dirty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dirty="0" smtClean="0">
                              <a:solidFill>
                                <a:srgbClr val="010078"/>
                              </a:solidFill>
                              <a:latin typeface="Cambria Math" panose="02040503050406030204" pitchFamily="18" charset="0"/>
                            </a:rPr>
                            <m:t>100(4)</m:t>
                          </m:r>
                        </m:e>
                        <m:sup>
                          <m:box>
                            <m:boxPr>
                              <m:ctrlPr>
                                <a:rPr lang="en-US" sz="2400" i="1" dirty="0" smtClean="0">
                                  <a:solidFill>
                                    <a:srgbClr val="01007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400" b="0" i="1" dirty="0" smtClean="0">
                                      <a:solidFill>
                                        <a:srgbClr val="01007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+200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23265" y="5139928"/>
                <a:ext cx="3215367" cy="62812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>
                <a:spLocks noChangeArrowheads="1"/>
              </p:cNvSpPr>
              <p:nvPr/>
            </p:nvSpPr>
            <p:spPr bwMode="auto">
              <a:xfrm>
                <a:off x="2457636" y="5795380"/>
                <a:ext cx="1940468" cy="453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400" b="0" i="1" dirty="0" smtClean="0">
                          <a:solidFill>
                            <a:srgbClr val="010078"/>
                          </a:solidFill>
                          <a:latin typeface="Cambria Math" panose="02040503050406030204" pitchFamily="18" charset="0"/>
                        </a:rPr>
                        <m:t>(4)=1000</m:t>
                      </m:r>
                    </m:oMath>
                  </m:oMathPara>
                </a14:m>
                <a:endParaRPr lang="en-US" sz="2400" baseline="30000" dirty="0">
                  <a:solidFill>
                    <a:srgbClr val="010078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57636" y="5795380"/>
                <a:ext cx="1940468" cy="453137"/>
              </a:xfrm>
              <a:prstGeom prst="rect">
                <a:avLst/>
              </a:prstGeom>
              <a:blipFill>
                <a:blip r:embed="rId15"/>
                <a:stretch>
                  <a:fillRect b="-21622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>
            <a:off x="5647446" y="2030926"/>
            <a:ext cx="362" cy="408029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hlinkClick r:id="rId16"/>
            <a:extLst>
              <a:ext uri="{FF2B5EF4-FFF2-40B4-BE49-F238E27FC236}">
                <a16:creationId xmlns:a16="http://schemas.microsoft.com/office/drawing/2014/main" id="{E2A8376F-2583-4D99-BC62-7D4B5D8E3B0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hlinkClick r:id="rId16"/>
            <a:extLst>
              <a:ext uri="{FF2B5EF4-FFF2-40B4-BE49-F238E27FC236}">
                <a16:creationId xmlns:a16="http://schemas.microsoft.com/office/drawing/2014/main" id="{6BEA2834-DE8A-4C98-9F37-C6E70DA9E6F2}"/>
              </a:ext>
            </a:extLst>
          </p:cNvPr>
          <p:cNvSpPr/>
          <p:nvPr/>
        </p:nvSpPr>
        <p:spPr>
          <a:xfrm>
            <a:off x="800100" y="6463928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71016A98-100A-4313-83EF-18EBFF0091A0}"/>
              </a:ext>
            </a:extLst>
          </p:cNvPr>
          <p:cNvSpPr txBox="1">
            <a:spLocks noChangeArrowheads="1"/>
          </p:cNvSpPr>
          <p:nvPr/>
        </p:nvSpPr>
        <p:spPr>
          <a:xfrm>
            <a:off x="293687" y="215139"/>
            <a:ext cx="8229600" cy="431800"/>
          </a:xfrm>
          <a:prstGeom prst="rect">
            <a:avLst/>
          </a:prstGeom>
        </p:spPr>
        <p:txBody>
          <a:bodyPr bIns="91440" anchor="b" anchorCtr="0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 dirty="0"/>
              <a:t>Indefinite integrals</a:t>
            </a:r>
          </a:p>
        </p:txBody>
      </p:sp>
    </p:spTree>
    <p:extLst>
      <p:ext uri="{BB962C8B-B14F-4D97-AF65-F5344CB8AC3E}">
        <p14:creationId xmlns:p14="http://schemas.microsoft.com/office/powerpoint/2010/main" val="2624450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7" grpId="0"/>
      <p:bldP spid="16" grpId="0"/>
      <p:bldP spid="17" grpId="0"/>
      <p:bldP spid="18" grpId="0"/>
      <p:bldP spid="21" grpId="0"/>
      <p:bldP spid="22" grpId="0"/>
      <p:bldP spid="25" grpId="0"/>
      <p:bldP spid="28" grpId="0"/>
      <p:bldP spid="3" grpId="0"/>
      <p:bldP spid="4" grpId="0"/>
      <p:bldP spid="23" grpId="0"/>
      <p:bldP spid="24" grpId="0"/>
      <p:bldP spid="5" grpId="0"/>
      <p:bldP spid="6" grpId="0"/>
      <p:bldP spid="29" grpId="0"/>
      <p:bldP spid="30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2806</TotalTime>
  <Words>696</Words>
  <Application>Microsoft Office PowerPoint</Application>
  <PresentationFormat>On-screen Show (4:3)</PresentationFormat>
  <Paragraphs>112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Cambria Math</vt:lpstr>
      <vt:lpstr>Comic Sans MS</vt:lpstr>
      <vt:lpstr>Times New Roman</vt:lpstr>
      <vt:lpstr>Wingdings 2</vt:lpstr>
      <vt:lpstr>Theme1</vt:lpstr>
      <vt:lpstr>Anti-differentiation with boundary condition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Reversing the process of differentiation</dc:title>
  <dc:creator>Mathssupport</dc:creator>
  <cp:lastModifiedBy>Orlando Hurtado</cp:lastModifiedBy>
  <cp:revision>45</cp:revision>
  <dcterms:created xsi:type="dcterms:W3CDTF">2013-01-22T04:39:08Z</dcterms:created>
  <dcterms:modified xsi:type="dcterms:W3CDTF">2023-11-19T07:24:57Z</dcterms:modified>
</cp:coreProperties>
</file>