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2" r:id="rId3"/>
    <p:sldId id="263" r:id="rId4"/>
    <p:sldId id="268" r:id="rId5"/>
    <p:sldId id="299" r:id="rId6"/>
    <p:sldId id="267" r:id="rId7"/>
    <p:sldId id="269" r:id="rId8"/>
    <p:sldId id="29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7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37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0B8AC-CB57-4E3A-BFE1-D2E008EA5243}" type="datetimeFigureOut">
              <a:rPr lang="en-GB" smtClean="0"/>
              <a:pPr/>
              <a:t>19/11/2023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9DFC2-F24E-43F0-976A-6BB7EB248B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1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2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69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4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4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5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91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6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35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7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20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87002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72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545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332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03580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132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439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370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87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38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387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11/19/2023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487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png"/><Relationship Id="rId18" Type="http://schemas.openxmlformats.org/officeDocument/2006/relationships/image" Target="../media/image2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13" Type="http://schemas.openxmlformats.org/officeDocument/2006/relationships/image" Target="../media/image31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29.png"/><Relationship Id="rId5" Type="http://schemas.openxmlformats.org/officeDocument/2006/relationships/image" Target="../media/image24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110.png"/><Relationship Id="rId7" Type="http://schemas.openxmlformats.org/officeDocument/2006/relationships/image" Target="../media/image59.png"/><Relationship Id="rId12" Type="http://schemas.openxmlformats.org/officeDocument/2006/relationships/image" Target="../media/image17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11" Type="http://schemas.openxmlformats.org/officeDocument/2006/relationships/image" Target="../media/image160.png"/><Relationship Id="rId5" Type="http://schemas.openxmlformats.org/officeDocument/2006/relationships/image" Target="../media/image57.png"/><Relationship Id="rId10" Type="http://schemas.openxmlformats.org/officeDocument/2006/relationships/image" Target="../media/image150.png"/><Relationship Id="rId4" Type="http://schemas.openxmlformats.org/officeDocument/2006/relationships/image" Target="../media/image120.png"/><Relationship Id="rId9" Type="http://schemas.openxmlformats.org/officeDocument/2006/relationships/image" Target="../media/image1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250.png"/><Relationship Id="rId3" Type="http://schemas.openxmlformats.org/officeDocument/2006/relationships/image" Target="../media/image210.png"/><Relationship Id="rId7" Type="http://schemas.openxmlformats.org/officeDocument/2006/relationships/image" Target="../media/image76.png"/><Relationship Id="rId12" Type="http://schemas.openxmlformats.org/officeDocument/2006/relationships/image" Target="../media/image240.png"/><Relationship Id="rId2" Type="http://schemas.openxmlformats.org/officeDocument/2006/relationships/notesSlide" Target="../notesSlides/notesSlide5.xml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5" Type="http://schemas.openxmlformats.org/officeDocument/2006/relationships/image" Target="../media/image270.png"/><Relationship Id="rId10" Type="http://schemas.openxmlformats.org/officeDocument/2006/relationships/image" Target="../media/image230.png"/><Relationship Id="rId4" Type="http://schemas.openxmlformats.org/officeDocument/2006/relationships/image" Target="../media/image220.png"/><Relationship Id="rId9" Type="http://schemas.openxmlformats.org/officeDocument/2006/relationships/image" Target="../media/image78.png"/><Relationship Id="rId14" Type="http://schemas.openxmlformats.org/officeDocument/2006/relationships/image" Target="../media/image2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8975" indent="-688975"/>
            <a:r>
              <a:rPr lang="en-US" dirty="0"/>
              <a:t>LO: To </a:t>
            </a:r>
            <a:r>
              <a:rPr lang="en-US" dirty="0" err="1"/>
              <a:t>antidifferentiate</a:t>
            </a:r>
            <a:r>
              <a:rPr lang="en-US" dirty="0"/>
              <a:t> a function with a boundary condition.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/>
              <a:t>Anti-differentiation with boundary condition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C253A4B-085E-4F2C-B74A-5EAA9173BDF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0B80391-0512-426E-B0EA-D7568BB557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6E75C3-13BB-4234-AF03-0FC42BBC7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5B08-5C2B-42DD-B71C-9263BA48CEC5}" type="datetime3">
              <a:rPr lang="en-US" smtClean="0"/>
              <a:t>19 November 2023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3" y="1074738"/>
            <a:ext cx="8606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10078"/>
                </a:solidFill>
                <a:latin typeface="+mn-lt"/>
              </a:rPr>
              <a:t>Antidifferentiation</a:t>
            </a:r>
            <a:r>
              <a:rPr lang="en-US" sz="2400" dirty="0">
                <a:solidFill>
                  <a:srgbClr val="010078"/>
                </a:solidFill>
                <a:latin typeface="+mn-lt"/>
              </a:rPr>
              <a:t> is also known as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indefinite integration</a:t>
            </a:r>
            <a:endParaRPr lang="en-GB" sz="2400" b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45663" y="2420297"/>
            <a:ext cx="33890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cs typeface="Times New Roman" panose="02020603050405020304" pitchFamily="18" charset="0"/>
              </a:rPr>
              <a:t>F </a:t>
            </a:r>
            <a:r>
              <a:rPr lang="en-GB" sz="2400" dirty="0">
                <a:solidFill>
                  <a:srgbClr val="01007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= </a:t>
            </a:r>
            <a:r>
              <a:rPr lang="en-GB" sz="2400" i="1" dirty="0">
                <a:solidFill>
                  <a:srgbClr val="010078"/>
                </a:solidFill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),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we write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0823" y="1687612"/>
            <a:ext cx="58176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And is denoted with an integral symbol,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919554" y="1451570"/>
                <a:ext cx="74167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9554" y="1451570"/>
                <a:ext cx="741678" cy="968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30322" y="2212136"/>
                <a:ext cx="294087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322" y="2212136"/>
                <a:ext cx="2940870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491880" y="3203062"/>
            <a:ext cx="1212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integrand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01725" y="3587711"/>
            <a:ext cx="2635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Variable of integration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45825" y="3149398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+mn-lt"/>
              </a:rPr>
              <a:t>Constant of integration</a:t>
            </a:r>
            <a:endParaRPr lang="en-GB" sz="1800" dirty="0">
              <a:solidFill>
                <a:srgbClr val="FF6600"/>
              </a:solidFill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139952" y="2825010"/>
            <a:ext cx="288032" cy="34012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076056" y="2825010"/>
            <a:ext cx="555466" cy="76885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661232" y="2825010"/>
            <a:ext cx="0" cy="32438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4119" y="3686518"/>
                <a:ext cx="13488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19" y="3686518"/>
                <a:ext cx="1348895" cy="9687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2092603" y="3962748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Is read as: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19987" y="4424413"/>
            <a:ext cx="678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“The antiderivative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”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082359" y="4862726"/>
            <a:ext cx="678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“The integral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with respect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”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4A5147C4-F379-49D7-9E96-A1FC308ACC31}"/>
              </a:ext>
            </a:extLst>
          </p:cNvPr>
          <p:cNvSpPr txBox="1">
            <a:spLocks noChangeArrowheads="1"/>
          </p:cNvSpPr>
          <p:nvPr/>
        </p:nvSpPr>
        <p:spPr>
          <a:xfrm>
            <a:off x="237997" y="144170"/>
            <a:ext cx="8229600" cy="43180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500" dirty="0"/>
              <a:t>Reversing the process of differentiation</a:t>
            </a:r>
          </a:p>
        </p:txBody>
      </p:sp>
      <p:sp>
        <p:nvSpPr>
          <p:cNvPr id="19" name="Rectangle 18">
            <a:hlinkClick r:id="rId6"/>
            <a:extLst>
              <a:ext uri="{FF2B5EF4-FFF2-40B4-BE49-F238E27FC236}">
                <a16:creationId xmlns:a16="http://schemas.microsoft.com/office/drawing/2014/main" id="{2BBA4505-BFF1-4FE5-BC92-24DFE4EF83A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6"/>
            <a:extLst>
              <a:ext uri="{FF2B5EF4-FFF2-40B4-BE49-F238E27FC236}">
                <a16:creationId xmlns:a16="http://schemas.microsoft.com/office/drawing/2014/main" id="{83B7FBDD-706B-413B-A5E0-C710437C0E9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56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3" grpId="0"/>
      <p:bldP spid="2" grpId="0"/>
      <p:bldP spid="11" grpId="0"/>
      <p:bldP spid="3" grpId="0"/>
      <p:bldP spid="15" grpId="0"/>
      <p:bldP spid="16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77709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dirty="0"/>
              <a:t>Rules to find the indefinite integrals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61186" y="942944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186" y="942944"/>
                <a:ext cx="1084464" cy="9687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57200" y="595198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Power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2113993" y="942944"/>
                <a:ext cx="3614323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13993" y="942944"/>
                <a:ext cx="3614323" cy="792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892843" y="2124771"/>
                <a:ext cx="9115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43" y="2124771"/>
                <a:ext cx="911595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05976" y="1718476"/>
            <a:ext cx="2530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2045650" y="2369419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5650" y="2369419"/>
                <a:ext cx="1519839" cy="453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765953" y="3354869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953" y="3354869"/>
                <a:ext cx="1519840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39272" y="2972042"/>
            <a:ext cx="3466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multiple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295516" y="3354869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5516" y="3354869"/>
                <a:ext cx="2039469" cy="10610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)±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61206" y="4744252"/>
            <a:ext cx="3935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Sum or difference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10"/>
            <a:extLst>
              <a:ext uri="{FF2B5EF4-FFF2-40B4-BE49-F238E27FC236}">
                <a16:creationId xmlns:a16="http://schemas.microsoft.com/office/drawing/2014/main" id="{8F8D4CD6-DAB0-4487-ADE5-F36EF4A22C8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10"/>
            <a:extLst>
              <a:ext uri="{FF2B5EF4-FFF2-40B4-BE49-F238E27FC236}">
                <a16:creationId xmlns:a16="http://schemas.microsoft.com/office/drawing/2014/main" id="{06513794-8E6B-4464-AE97-A504CFA81CB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7D5379-7C9E-26D5-784A-F8731833A0F2}"/>
                  </a:ext>
                </a:extLst>
              </p:cNvPr>
              <p:cNvSpPr txBox="1"/>
              <p:nvPr/>
            </p:nvSpPr>
            <p:spPr>
              <a:xfrm>
                <a:off x="5256857" y="1678776"/>
                <a:ext cx="105496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7D5379-7C9E-26D5-784A-F8731833A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857" y="1678776"/>
                <a:ext cx="1054969" cy="9687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A3CD6D5-407E-C371-642B-2FF7AF7DE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99294" y="1911301"/>
                <a:ext cx="1442318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A3CD6D5-407E-C371-642B-2FF7AF7DEE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99294" y="1911301"/>
                <a:ext cx="1442318" cy="4531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7ECC7DD-5DC7-FE84-0080-E91434BC5D4F}"/>
                  </a:ext>
                </a:extLst>
              </p:cNvPr>
              <p:cNvSpPr txBox="1"/>
              <p:nvPr/>
            </p:nvSpPr>
            <p:spPr>
              <a:xfrm>
                <a:off x="5171641" y="2679346"/>
                <a:ext cx="95135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7ECC7DD-5DC7-FE84-0080-E91434BC5D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641" y="2679346"/>
                <a:ext cx="951351" cy="96872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0118F23-C72B-7B52-2211-4F9A7493A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14078" y="2911871"/>
                <a:ext cx="173707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0118F23-C72B-7B52-2211-4F9A7493A2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4078" y="2911871"/>
                <a:ext cx="1737079" cy="4531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9A50C72-38F3-4A4C-5F20-C239F6C78D39}"/>
                  </a:ext>
                </a:extLst>
              </p:cNvPr>
              <p:cNvSpPr txBox="1"/>
              <p:nvPr/>
            </p:nvSpPr>
            <p:spPr>
              <a:xfrm>
                <a:off x="5101771" y="3679916"/>
                <a:ext cx="143545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9A50C72-38F3-4A4C-5F20-C239F6C78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771" y="3679916"/>
                <a:ext cx="1435457" cy="96872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416A56E-1D5A-E094-7BD0-8A574E3F8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4208" y="3912441"/>
                <a:ext cx="172823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416A56E-1D5A-E094-7BD0-8A574E3F8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44208" y="3912441"/>
                <a:ext cx="1728230" cy="45313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2959826-F2C0-AE94-3148-942AAAA12402}"/>
                  </a:ext>
                </a:extLst>
              </p:cNvPr>
              <p:cNvSpPr txBox="1"/>
              <p:nvPr/>
            </p:nvSpPr>
            <p:spPr>
              <a:xfrm>
                <a:off x="5006533" y="4548552"/>
                <a:ext cx="13921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2959826-F2C0-AE94-3148-942AAAA124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533" y="4548552"/>
                <a:ext cx="1392176" cy="96872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44E3845-8A4F-C300-D791-7C9AF67C7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8970" y="4781077"/>
                <a:ext cx="2000740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44E3845-8A4F-C300-D791-7C9AF67C7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48970" y="4781077"/>
                <a:ext cx="2000740" cy="45313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77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9" grpId="0"/>
      <p:bldP spid="20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92696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f’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= 3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+ 2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and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) = -3,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Find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2345088" y="2291135"/>
                <a:ext cx="2819170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5088" y="2291135"/>
                <a:ext cx="2819170" cy="460575"/>
              </a:xfrm>
              <a:prstGeom prst="rect">
                <a:avLst/>
              </a:prstGeom>
              <a:blipFill rotWithShape="0">
                <a:blip r:embed="rId3"/>
                <a:stretch>
                  <a:fillRect l="-649" b="-21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5339328" y="2580293"/>
                <a:ext cx="2239203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baseline="30000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</a:rPr>
                            <m:t> + 2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9328" y="2580293"/>
                <a:ext cx="2239203" cy="10610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83907" y="3356992"/>
            <a:ext cx="53222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Use the fact that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)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010078"/>
                </a:solidFill>
              </a:rPr>
              <a:t> -3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to find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11560" y="2844557"/>
            <a:ext cx="4724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This is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general solution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for</a:t>
            </a:r>
            <a:endParaRPr lang="en-US" sz="2400" i="1" dirty="0">
              <a:solidFill>
                <a:srgbClr val="010078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2360590" y="1329102"/>
                <a:ext cx="324761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baseline="30000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</a:rPr>
                            <m:t> + 2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0590" y="1329102"/>
                <a:ext cx="3247619" cy="10610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2745070" y="3861048"/>
                <a:ext cx="2796535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(2)=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5070" y="3861048"/>
                <a:ext cx="2796535" cy="460575"/>
              </a:xfrm>
              <a:prstGeom prst="rect">
                <a:avLst/>
              </a:prstGeom>
              <a:blipFill rotWithShape="0">
                <a:blip r:embed="rId6"/>
                <a:stretch>
                  <a:fillRect l="-436" b="-197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3143646" y="4342614"/>
                <a:ext cx="2221762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 smtClean="0">
                          <a:solidFill>
                            <a:srgbClr val="010078"/>
                          </a:solidFill>
                        </a:rPr>
                        <m:t>−3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+4+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3646" y="4342614"/>
                <a:ext cx="2221762" cy="453137"/>
              </a:xfrm>
              <a:prstGeom prst="rect">
                <a:avLst/>
              </a:prstGeom>
              <a:blipFill rotWithShape="0">
                <a:blip r:embed="rId7"/>
                <a:stretch>
                  <a:fillRect b="-2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2973745" y="4727772"/>
                <a:ext cx="1403076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−15=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3745" y="4727772"/>
                <a:ext cx="1403076" cy="45313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1728515" y="5319518"/>
                <a:ext cx="505202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28515" y="5319518"/>
                <a:ext cx="5052023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20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374282" y="1118395"/>
            <a:ext cx="2258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f’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= 3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+ 2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endParaRPr lang="en-GB" sz="2400" dirty="0"/>
          </a:p>
        </p:txBody>
      </p:sp>
      <p:sp>
        <p:nvSpPr>
          <p:cNvPr id="14" name="Rectangle 13">
            <a:hlinkClick r:id="rId10"/>
            <a:extLst>
              <a:ext uri="{FF2B5EF4-FFF2-40B4-BE49-F238E27FC236}">
                <a16:creationId xmlns:a16="http://schemas.microsoft.com/office/drawing/2014/main" id="{7D27F291-E9D0-4E21-9423-5C10F7BB3ED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8D8C9F06-0BD2-4902-94C1-C722824B228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A14729C6-FB06-4BEF-A268-053AEB32E93A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Indefinite integrals</a:t>
            </a:r>
          </a:p>
        </p:txBody>
      </p:sp>
    </p:spTree>
    <p:extLst>
      <p:ext uri="{BB962C8B-B14F-4D97-AF65-F5344CB8AC3E}">
        <p14:creationId xmlns:p14="http://schemas.microsoft.com/office/powerpoint/2010/main" val="113347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15" grpId="0"/>
      <p:bldP spid="16" grpId="0"/>
      <p:bldP spid="17" grpId="0"/>
      <p:bldP spid="18" grpId="0"/>
      <p:bldP spid="21" grpId="0"/>
      <p:bldP spid="22" grpId="0"/>
      <p:bldP spid="25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65635" name="Text Box 3"/>
              <p:cNvSpPr txBox="1">
                <a:spLocks noChangeArrowheads="1"/>
              </p:cNvSpPr>
              <p:nvPr/>
            </p:nvSpPr>
            <p:spPr bwMode="auto">
              <a:xfrm>
                <a:off x="250824" y="692696"/>
                <a:ext cx="8358709" cy="4754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If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(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</a:rPr>
                  <a:t>) = 12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‒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(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GB" sz="2400" dirty="0">
                    <a:solidFill>
                      <a:srgbClr val="010078"/>
                    </a:solidFill>
                  </a:rPr>
                  <a:t>) = </a:t>
                </a:r>
                <a:r>
                  <a:rPr lang="en-GB" sz="2400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‒</a:t>
                </a:r>
                <a:r>
                  <a:rPr lang="en-GB" sz="2400" dirty="0">
                    <a:solidFill>
                      <a:srgbClr val="010078"/>
                    </a:solidFill>
                  </a:rPr>
                  <a:t>1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and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solidFill>
                      <a:srgbClr val="010078"/>
                    </a:solidFill>
                  </a:rPr>
                  <a:t>(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GB" sz="2400" dirty="0">
                    <a:solidFill>
                      <a:srgbClr val="010078"/>
                    </a:solidFill>
                  </a:rPr>
                  <a:t>) = 4,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Find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solidFill>
                      <a:srgbClr val="010078"/>
                    </a:solidFill>
                  </a:rPr>
                  <a:t>(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</a:rPr>
                  <a:t>)  </a:t>
                </a:r>
              </a:p>
            </p:txBody>
          </p:sp>
        </mc:Choice>
        <mc:Fallback>
          <p:sp>
            <p:nvSpPr>
              <p:cNvPr id="96563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4" y="692696"/>
                <a:ext cx="8358709" cy="475451"/>
              </a:xfrm>
              <a:prstGeom prst="rect">
                <a:avLst/>
              </a:prstGeom>
              <a:blipFill>
                <a:blip r:embed="rId3"/>
                <a:stretch>
                  <a:fillRect l="-1094" t="-10256" b="-2692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2374282" y="2134164"/>
                <a:ext cx="3282502" cy="833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74282" y="2134164"/>
                <a:ext cx="3282502" cy="8334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496331" y="3472447"/>
                <a:ext cx="557024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Use the fact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(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GB" sz="2400" dirty="0">
                    <a:solidFill>
                      <a:srgbClr val="010078"/>
                    </a:solidFill>
                  </a:rPr>
                  <a:t>)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solidFill>
                          <a:srgbClr val="010078"/>
                        </a:solidFill>
                        <a:cs typeface="Times New Roman" panose="02020603050405020304" pitchFamily="18" charset="0"/>
                      </a:rPr>
                      <m:t>‒</m:t>
                    </m:r>
                    <m:r>
                      <m:rPr>
                        <m:nor/>
                      </m:rPr>
                      <a:rPr lang="en-GB" dirty="0">
                        <a:solidFill>
                          <a:srgbClr val="010078"/>
                        </a:solidFill>
                      </a:rPr>
                      <m:t>1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to find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331" y="3472447"/>
                <a:ext cx="5570243" cy="461665"/>
              </a:xfrm>
              <a:prstGeom prst="rect">
                <a:avLst/>
              </a:prstGeom>
              <a:blipFill>
                <a:blip r:embed="rId5"/>
                <a:stretch>
                  <a:fillRect l="-1641" t="-10667" b="-32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4890" y="3977297"/>
            <a:ext cx="8819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Thus</a:t>
            </a:r>
            <a:endParaRPr lang="en-US" sz="2400" i="1" dirty="0">
              <a:solidFill>
                <a:srgbClr val="010078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2360590" y="1329102"/>
                <a:ext cx="3310714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</a:rPr>
                            <m:t>12</m:t>
                          </m:r>
                          <m:r>
                            <m:rPr>
                              <m:nor/>
                            </m:rPr>
                            <a:rPr lang="en-GB" sz="2400" i="1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baseline="30000" dirty="0">
                              <a:solidFill>
                                <a:srgbClr val="010078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010078"/>
                              </a:solidFill>
                            </a:rPr>
                            <m:t> 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</a:rPr>
                            <m:t>‒</m:t>
                          </m:r>
                          <m:r>
                            <m:rPr>
                              <m:nor/>
                            </m:rPr>
                            <a:rPr lang="en-US" sz="2400" b="0" i="1" dirty="0" smtClean="0">
                              <a:solidFill>
                                <a:srgbClr val="010078"/>
                              </a:solidFill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 b="0" dirty="0" smtClean="0">
                              <a:solidFill>
                                <a:srgbClr val="010078"/>
                              </a:solidFill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0590" y="1329102"/>
                <a:ext cx="3310714" cy="10610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5940152" y="3478127"/>
                <a:ext cx="233153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dirty="0" smtClean="0">
                          <a:solidFill>
                            <a:srgbClr val="010078"/>
                          </a:solidFill>
                          <a:latin typeface="+mn-lt"/>
                        </a:rPr>
                        <m:t>𝑠𝑜</m:t>
                      </m:r>
                      <m:r>
                        <a:rPr lang="en-US" dirty="0" smtClean="0">
                          <a:solidFill>
                            <a:srgbClr val="010078"/>
                          </a:solidFill>
                          <a:latin typeface="+mn-lt"/>
                        </a:rPr>
                        <m:t>, </m:t>
                      </m:r>
                      <m:r>
                        <a:rPr lang="en-US" b="0" i="0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dirty="0">
                          <a:solidFill>
                            <a:srgbClr val="010078"/>
                          </a:solidFill>
                          <a:latin typeface="+mn-lt"/>
                        </a:rPr>
                        <m:t>𝐶</m:t>
                      </m:r>
                      <m:r>
                        <a:rPr lang="en-US" dirty="0">
                          <a:solidFill>
                            <a:srgbClr val="010078"/>
                          </a:solidFill>
                          <a:latin typeface="+mn-lt"/>
                        </a:rPr>
                        <m:t>=−1</m:t>
                      </m:r>
                    </m:oMath>
                  </m:oMathPara>
                </a14:m>
                <a:endParaRPr lang="en-US" dirty="0">
                  <a:solidFill>
                    <a:srgbClr val="010078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0152" y="3478127"/>
                <a:ext cx="2331536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374282" y="1118395"/>
            <a:ext cx="2273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”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) = </a:t>
            </a:r>
            <a:r>
              <a:rPr lang="en-GB" dirty="0">
                <a:solidFill>
                  <a:srgbClr val="010078"/>
                </a:solidFill>
              </a:rPr>
              <a:t>12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78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10078"/>
                </a:solidFill>
              </a:rPr>
              <a:t> 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‒</a:t>
            </a:r>
            <a:r>
              <a:rPr lang="en-GB" dirty="0">
                <a:solidFill>
                  <a:srgbClr val="010078"/>
                </a:solidFill>
              </a:rPr>
              <a:t> 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4</a:t>
            </a:r>
            <a:endParaRPr lang="en-GB" sz="2400" dirty="0"/>
          </a:p>
        </p:txBody>
      </p:sp>
      <p:sp>
        <p:nvSpPr>
          <p:cNvPr id="14" name="Rectangle 13">
            <a:hlinkClick r:id="rId8"/>
            <a:extLst>
              <a:ext uri="{FF2B5EF4-FFF2-40B4-BE49-F238E27FC236}">
                <a16:creationId xmlns:a16="http://schemas.microsoft.com/office/drawing/2014/main" id="{7D27F291-E9D0-4E21-9423-5C10F7BB3ED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8"/>
            <a:extLst>
              <a:ext uri="{FF2B5EF4-FFF2-40B4-BE49-F238E27FC236}">
                <a16:creationId xmlns:a16="http://schemas.microsoft.com/office/drawing/2014/main" id="{8D8C9F06-0BD2-4902-94C1-C722824B228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A14729C6-FB06-4BEF-A268-053AEB32E93A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Indefinite integrals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6C1DD00-CBA8-9766-42B2-6F13507C00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4282" y="2866174"/>
                <a:ext cx="3112583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)=4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6C1DD00-CBA8-9766-42B2-6F13507C00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74282" y="2866174"/>
                <a:ext cx="3112583" cy="460575"/>
              </a:xfrm>
              <a:prstGeom prst="rect">
                <a:avLst/>
              </a:prstGeom>
              <a:blipFill>
                <a:blip r:embed="rId9"/>
                <a:stretch>
                  <a:fillRect l="-196" b="-197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B3F76B2-3CCA-0767-5912-70AF2ED0D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2959" y="3954334"/>
                <a:ext cx="3112583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)=4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B3F76B2-3CCA-0767-5912-70AF2ED0D2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2959" y="3954334"/>
                <a:ext cx="3112583" cy="460575"/>
              </a:xfrm>
              <a:prstGeom prst="rect">
                <a:avLst/>
              </a:prstGeom>
              <a:blipFill>
                <a:blip r:embed="rId10"/>
                <a:stretch>
                  <a:fillRect b="-21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BE7C83F-91BB-1E08-C0CD-25752F76B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9878" y="4271706"/>
                <a:ext cx="3904787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BE7C83F-91BB-1E08-C0CD-25752F76BE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9878" y="4271706"/>
                <a:ext cx="3904787" cy="10610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29EFDE7-353E-8F94-138A-6C98B2C14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6801" y="5042942"/>
                <a:ext cx="3800528" cy="8310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29EFDE7-353E-8F94-138A-6C98B2C147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6801" y="5042942"/>
                <a:ext cx="3800528" cy="8310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0C3270A-EBA9-9789-C177-2E75D323F5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6626" y="5961474"/>
                <a:ext cx="3552319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0C3270A-EBA9-9789-C177-2E75D323F5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6626" y="5961474"/>
                <a:ext cx="3552319" cy="460575"/>
              </a:xfrm>
              <a:prstGeom prst="rect">
                <a:avLst/>
              </a:prstGeom>
              <a:blipFill>
                <a:blip r:embed="rId13"/>
                <a:stretch>
                  <a:fillRect l="-343" b="-21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7">
                <a:extLst>
                  <a:ext uri="{FF2B5EF4-FFF2-40B4-BE49-F238E27FC236}">
                    <a16:creationId xmlns:a16="http://schemas.microsoft.com/office/drawing/2014/main" id="{94503F54-BA1F-FF0D-3973-E7C6616F28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8858" y="4016428"/>
                <a:ext cx="198907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But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(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GB" sz="2400" dirty="0">
                    <a:solidFill>
                      <a:srgbClr val="010078"/>
                    </a:solidFill>
                  </a:rPr>
                  <a:t>)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 Box 7">
                <a:extLst>
                  <a:ext uri="{FF2B5EF4-FFF2-40B4-BE49-F238E27FC236}">
                    <a16:creationId xmlns:a16="http://schemas.microsoft.com/office/drawing/2014/main" id="{94503F54-BA1F-FF0D-3973-E7C6616F2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8858" y="4016428"/>
                <a:ext cx="1989071" cy="461665"/>
              </a:xfrm>
              <a:prstGeom prst="rect">
                <a:avLst/>
              </a:prstGeom>
              <a:blipFill>
                <a:blip r:embed="rId14"/>
                <a:stretch>
                  <a:fillRect l="-4908" t="-10526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7">
                <a:extLst>
                  <a:ext uri="{FF2B5EF4-FFF2-40B4-BE49-F238E27FC236}">
                    <a16:creationId xmlns:a16="http://schemas.microsoft.com/office/drawing/2014/main" id="{72181ECB-470D-FD2D-CA2F-3F7BF4CDCD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92791" y="4484399"/>
                <a:ext cx="307500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so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1−2−1+</m:t>
                    </m:r>
                    <m:r>
                      <m:rPr>
                        <m:sty m:val="p"/>
                      </m:rPr>
                      <a:rPr lang="en-US" b="0" i="0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D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endParaRPr lang="en-US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 Box 7">
                <a:extLst>
                  <a:ext uri="{FF2B5EF4-FFF2-40B4-BE49-F238E27FC236}">
                    <a16:creationId xmlns:a16="http://schemas.microsoft.com/office/drawing/2014/main" id="{72181ECB-470D-FD2D-CA2F-3F7BF4CDC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92791" y="4484399"/>
                <a:ext cx="3075009" cy="461665"/>
              </a:xfrm>
              <a:prstGeom prst="rect">
                <a:avLst/>
              </a:prstGeom>
              <a:blipFill>
                <a:blip r:embed="rId15"/>
                <a:stretch>
                  <a:fillRect l="-2970" t="-10667" b="-32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53CE272-1B80-CFBF-4CBB-BB0E38CB7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15455" y="4923336"/>
                <a:ext cx="106785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dirty="0">
                        <a:solidFill>
                          <a:srgbClr val="010078"/>
                        </a:solidFill>
                        <a:latin typeface="+mn-lt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10078"/>
                    </a:solidFill>
                    <a:latin typeface="+mn-lt"/>
                  </a:rPr>
                  <a:t> 6</a:t>
                </a:r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53CE272-1B80-CFBF-4CBB-BB0E38CB79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15455" y="4923336"/>
                <a:ext cx="1067856" cy="461665"/>
              </a:xfrm>
              <a:prstGeom prst="rect">
                <a:avLst/>
              </a:prstGeom>
              <a:blipFill>
                <a:blip r:embed="rId16"/>
                <a:stretch>
                  <a:fillRect t="-10667" r="-8000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DB7D2A1-A53C-18FA-8DEC-A1113EBDC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9760" y="5490739"/>
                <a:ext cx="363625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DB7D2A1-A53C-18FA-8DEC-A1113EBDC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29760" y="5490739"/>
                <a:ext cx="3636252" cy="461665"/>
              </a:xfrm>
              <a:prstGeom prst="rect">
                <a:avLst/>
              </a:prstGeom>
              <a:blipFill>
                <a:blip r:embed="rId17"/>
                <a:stretch>
                  <a:fillRect b="-21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42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6" grpId="0"/>
      <p:bldP spid="17" grpId="0"/>
      <p:bldP spid="22" grpId="0"/>
      <p:bldP spid="3" grpId="0"/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92696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 velocity of a moving object is given by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78"/>
                </a:solidFill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solidFill>
                  <a:srgbClr val="010078"/>
                </a:solidFill>
              </a:rPr>
              <a:t>) = 2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solidFill>
                  <a:srgbClr val="010078"/>
                </a:solidFill>
              </a:rPr>
              <a:t> + 1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052736"/>
            <a:ext cx="786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an expression for the displacement in terms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174225" y="2204864"/>
                <a:ext cx="2511906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4225" y="2204864"/>
                <a:ext cx="2511906" cy="460575"/>
              </a:xfrm>
              <a:prstGeom prst="rect">
                <a:avLst/>
              </a:prstGeom>
              <a:blipFill>
                <a:blip r:embed="rId3"/>
                <a:stretch>
                  <a:fillRect b="-21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6153657" y="2420888"/>
                <a:ext cx="1950534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+1)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3657" y="2420888"/>
                <a:ext cx="1950534" cy="1061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00120" y="1340768"/>
                <a:ext cx="1333314" cy="10610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120" y="1340768"/>
                <a:ext cx="1333314" cy="10610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3779912" y="1340768"/>
                <a:ext cx="1555362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9912" y="1340768"/>
                <a:ext cx="1555362" cy="10610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83907" y="3257546"/>
            <a:ext cx="8680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 the position of the object at time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1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</a:t>
            </a:r>
            <a:r>
              <a:rPr lang="en-GB" sz="2400" i="1" dirty="0">
                <a:solidFill>
                  <a:srgbClr val="010078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we can find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611560" y="2700541"/>
            <a:ext cx="56509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This is called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general solution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for</a:t>
            </a:r>
            <a:endParaRPr lang="en-US" sz="2400" i="1" dirty="0">
              <a:solidFill>
                <a:srgbClr val="010078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904444" y="1343601"/>
                <a:ext cx="2885470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+1)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4444" y="1343601"/>
                <a:ext cx="2885470" cy="10610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2745070" y="3761602"/>
                <a:ext cx="2623923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(1)=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+1+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5070" y="3761602"/>
                <a:ext cx="2623923" cy="460575"/>
              </a:xfrm>
              <a:prstGeom prst="rect">
                <a:avLst/>
              </a:prstGeom>
              <a:blipFill>
                <a:blip r:embed="rId8"/>
                <a:stretch>
                  <a:fillRect b="-197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3143646" y="4243168"/>
                <a:ext cx="2218491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6=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+1+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3646" y="4243168"/>
                <a:ext cx="2218491" cy="4605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3118478" y="4632047"/>
                <a:ext cx="100392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4=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8478" y="4632047"/>
                <a:ext cx="1003929" cy="4531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372834" y="5816930"/>
                <a:ext cx="851964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GB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is a </a:t>
                </a:r>
                <a:r>
                  <a:rPr lang="en-GB" sz="2400" b="1" dirty="0">
                    <a:solidFill>
                      <a:srgbClr val="FF6600"/>
                    </a:solidFill>
                    <a:latin typeface="+mn-lt"/>
                  </a:rPr>
                  <a:t>particular solution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of </a:t>
                </a:r>
                <a:endParaRPr lang="en-US" sz="2400" i="1" dirty="0">
                  <a:solidFill>
                    <a:srgbClr val="010078"/>
                  </a:solidFill>
                  <a:latin typeface="+mn-lt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834" y="5816930"/>
                <a:ext cx="8519646" cy="461665"/>
              </a:xfrm>
              <a:prstGeom prst="rect">
                <a:avLst/>
              </a:prstGeom>
              <a:blipFill>
                <a:blip r:embed="rId11"/>
                <a:stretch>
                  <a:fillRect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6539983" y="5517232"/>
                <a:ext cx="1950534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+1)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39983" y="5517232"/>
                <a:ext cx="1950534" cy="106106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217302" y="5013176"/>
            <a:ext cx="87471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 fact that the position at time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1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</a:t>
            </a:r>
            <a:r>
              <a:rPr lang="en-GB" sz="2400" i="1" dirty="0">
                <a:solidFill>
                  <a:srgbClr val="010078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  <a:cs typeface="Times New Roman" panose="02020603050405020304" pitchFamily="18" charset="0"/>
              </a:rPr>
              <a:t>6</a:t>
            </a:r>
            <a:r>
              <a:rPr lang="en-GB" sz="2400" i="1" dirty="0">
                <a:solidFill>
                  <a:srgbClr val="010078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is called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boundary condition</a:t>
            </a:r>
            <a:endParaRPr lang="en-US" sz="2400" b="1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D738007D-2AD4-4F6F-B00B-324526E9F782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Indefinite integrals</a:t>
            </a:r>
          </a:p>
        </p:txBody>
      </p:sp>
      <p:sp>
        <p:nvSpPr>
          <p:cNvPr id="23" name="Rectangle 22">
            <a:hlinkClick r:id="rId13"/>
            <a:extLst>
              <a:ext uri="{FF2B5EF4-FFF2-40B4-BE49-F238E27FC236}">
                <a16:creationId xmlns:a16="http://schemas.microsoft.com/office/drawing/2014/main" id="{56B82400-BB82-490F-9709-DDDF4CB4163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13"/>
            <a:extLst>
              <a:ext uri="{FF2B5EF4-FFF2-40B4-BE49-F238E27FC236}">
                <a16:creationId xmlns:a16="http://schemas.microsoft.com/office/drawing/2014/main" id="{7915E0D0-5FF5-43F8-9EE6-A8BC79B9C7D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7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20" grpId="0"/>
      <p:bldP spid="27" grpId="0"/>
      <p:bldP spid="2" grpId="0"/>
      <p:bldP spid="12" grpId="0"/>
      <p:bldP spid="15" grpId="0"/>
      <p:bldP spid="16" grpId="0"/>
      <p:bldP spid="17" grpId="0"/>
      <p:bldP spid="18" grpId="0"/>
      <p:bldP spid="21" grpId="0"/>
      <p:bldP spid="22" grpId="0"/>
      <p:bldP spid="25" grpId="0"/>
      <p:bldP spid="26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65635" name="Text Box 3"/>
              <p:cNvSpPr txBox="1">
                <a:spLocks noChangeArrowheads="1"/>
              </p:cNvSpPr>
              <p:nvPr/>
            </p:nvSpPr>
            <p:spPr bwMode="auto">
              <a:xfrm>
                <a:off x="264818" y="553895"/>
                <a:ext cx="8358709" cy="13629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The rate of growth of a population of fish is given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=150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ra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for</a:t>
                </a:r>
                <a:r>
                  <a:rPr lang="en-GB" sz="2400" dirty="0">
                    <a:solidFill>
                      <a:srgbClr val="010078"/>
                    </a:solidFill>
                  </a:rPr>
                  <a:t> 0 </a:t>
                </a:r>
                <a:r>
                  <a:rPr lang="en-GB" sz="2400" dirty="0">
                    <a:solidFill>
                      <a:srgbClr val="010078"/>
                    </a:solidFill>
                    <a:sym typeface="Symbol" panose="05050102010706020507" pitchFamily="18" charset="2"/>
                  </a:rPr>
                  <a:t>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5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  <a:sym typeface="Symbol" panose="05050102010706020507" pitchFamily="18" charset="2"/>
                  </a:rPr>
                  <a:t>years. The initial population was 200 fish. Find the number of fish at</a:t>
                </a:r>
                <a:r>
                  <a:rPr lang="en-GB" sz="2400" dirty="0">
                    <a:solidFill>
                      <a:srgbClr val="010078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</a:t>
                </a:r>
                <a:r>
                  <a:rPr lang="en-GB" sz="2400" dirty="0">
                    <a:solidFill>
                      <a:srgbClr val="010078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=</a:t>
                </a:r>
                <a:r>
                  <a:rPr lang="en-GB" sz="2400" dirty="0">
                    <a:solidFill>
                      <a:srgbClr val="010078"/>
                    </a:solidFill>
                    <a:sym typeface="Symbol" panose="05050102010706020507" pitchFamily="18" charset="2"/>
                  </a:rPr>
                  <a:t> 4 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  <a:sym typeface="Symbol" panose="05050102010706020507" pitchFamily="18" charset="2"/>
                  </a:rPr>
                  <a:t>years.</a:t>
                </a:r>
                <a:endParaRPr lang="en-GB" sz="2400" dirty="0">
                  <a:solidFill>
                    <a:srgbClr val="010078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6563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4818" y="553895"/>
                <a:ext cx="8358709" cy="1362937"/>
              </a:xfrm>
              <a:prstGeom prst="rect">
                <a:avLst/>
              </a:prstGeom>
              <a:blipFill>
                <a:blip r:embed="rId3"/>
                <a:stretch>
                  <a:fillRect l="-1093" t="-3587" b="-986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2482130" y="4079759"/>
                <a:ext cx="2575577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2130" y="4079759"/>
                <a:ext cx="2575577" cy="6281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256944" y="2521423"/>
                <a:ext cx="2016258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150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6944" y="2521423"/>
                <a:ext cx="2016258" cy="10610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39552" y="2727672"/>
            <a:ext cx="26701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Rewrite with rational exponents</a:t>
            </a:r>
            <a:endParaRPr lang="en-US" sz="1800" i="1" dirty="0">
              <a:solidFill>
                <a:srgbClr val="010078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2670186" y="1795715"/>
                <a:ext cx="2735556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150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rad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70186" y="1795715"/>
                <a:ext cx="2735556" cy="10610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6147457" y="3190533"/>
                <a:ext cx="2903487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(0)=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7457" y="3190533"/>
                <a:ext cx="2903487" cy="62812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6262360" y="3816743"/>
                <a:ext cx="2788584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200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100(0)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62360" y="3816743"/>
                <a:ext cx="2788584" cy="62812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6311136" y="4559203"/>
                <a:ext cx="1343766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200=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1136" y="4559203"/>
                <a:ext cx="1343766" cy="45313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80197" y="6165304"/>
            <a:ext cx="85196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There are 1000 fish when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solidFill>
                  <a:srgbClr val="010078"/>
                </a:solidFill>
              </a:rPr>
              <a:t> = 4 years</a:t>
            </a:r>
            <a:endParaRPr lang="en-US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7"/>
              <p:cNvSpPr txBox="1">
                <a:spLocks noChangeArrowheads="1"/>
              </p:cNvSpPr>
              <p:nvPr/>
            </p:nvSpPr>
            <p:spPr bwMode="auto">
              <a:xfrm>
                <a:off x="5726491" y="1972548"/>
                <a:ext cx="3417510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The initial population was 200 means that at time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= 0,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i="1" dirty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(0)= 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200</a:t>
                </a:r>
                <a:endParaRPr lang="en-US" sz="2400" b="1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6491" y="1972548"/>
                <a:ext cx="3417510" cy="1200329"/>
              </a:xfrm>
              <a:prstGeom prst="rect">
                <a:avLst/>
              </a:prstGeom>
              <a:blipFill>
                <a:blip r:embed="rId10"/>
                <a:stretch>
                  <a:fillRect l="-2674" t="-4082" r="-4813" b="-1173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9552" y="1874004"/>
                <a:ext cx="1893595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=150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874004"/>
                <a:ext cx="1893595" cy="79355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325076" y="2059758"/>
            <a:ext cx="525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3173713" y="3212976"/>
                <a:ext cx="2067554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150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3713" y="3212976"/>
                <a:ext cx="2067554" cy="106106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2482129" y="4635872"/>
                <a:ext cx="2887457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+200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82129" y="4635872"/>
                <a:ext cx="2887457" cy="6281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63628" y="4340873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General solution </a:t>
            </a:r>
            <a:endParaRPr lang="en-GB" sz="18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174" y="4859844"/>
            <a:ext cx="2207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Particular solution </a:t>
            </a:r>
            <a:endParaRPr lang="en-GB" sz="1800" dirty="0"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2834" y="5377782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1800" dirty="0">
                <a:solidFill>
                  <a:srgbClr val="FF6600"/>
                </a:solidFill>
              </a:rPr>
              <a:t>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P</a:t>
            </a:r>
            <a:r>
              <a:rPr lang="en-GB" sz="1800" dirty="0">
                <a:solidFill>
                  <a:srgbClr val="FF6600"/>
                </a:solidFill>
              </a:rPr>
              <a:t> </a:t>
            </a:r>
            <a:r>
              <a:rPr lang="en-GB" sz="1800" dirty="0">
                <a:solidFill>
                  <a:srgbClr val="FF6600"/>
                </a:solidFill>
                <a:latin typeface="+mn-lt"/>
              </a:rPr>
              <a:t>when</a:t>
            </a:r>
            <a:r>
              <a:rPr lang="en-GB" sz="1800" dirty="0">
                <a:solidFill>
                  <a:srgbClr val="FF6600"/>
                </a:solidFill>
              </a:rPr>
              <a:t> </a:t>
            </a:r>
            <a:r>
              <a:rPr lang="en-GB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t</a:t>
            </a:r>
            <a:r>
              <a:rPr lang="en-GB" sz="1800" dirty="0">
                <a:solidFill>
                  <a:srgbClr val="FF6600"/>
                </a:solidFill>
              </a:rPr>
              <a:t> =4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>
                <a:spLocks noChangeArrowheads="1"/>
              </p:cNvSpPr>
              <p:nvPr/>
            </p:nvSpPr>
            <p:spPr bwMode="auto">
              <a:xfrm>
                <a:off x="2423265" y="5139928"/>
                <a:ext cx="3215367" cy="628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(4)=</m:t>
                      </m:r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100(4)</m:t>
                          </m:r>
                        </m:e>
                        <m:sup>
                          <m:box>
                            <m:boxPr>
                              <m:ctrlPr>
                                <a:rPr lang="en-US" sz="240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+200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23265" y="5139928"/>
                <a:ext cx="3215367" cy="62812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2457636" y="5795380"/>
                <a:ext cx="1940468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(4)=1000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57636" y="5795380"/>
                <a:ext cx="1940468" cy="453137"/>
              </a:xfrm>
              <a:prstGeom prst="rect">
                <a:avLst/>
              </a:prstGeom>
              <a:blipFill>
                <a:blip r:embed="rId15"/>
                <a:stretch>
                  <a:fillRect b="-2162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5647446" y="2030926"/>
            <a:ext cx="362" cy="40802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16"/>
            <a:extLst>
              <a:ext uri="{FF2B5EF4-FFF2-40B4-BE49-F238E27FC236}">
                <a16:creationId xmlns:a16="http://schemas.microsoft.com/office/drawing/2014/main" id="{E2A8376F-2583-4D99-BC62-7D4B5D8E3B0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16"/>
            <a:extLst>
              <a:ext uri="{FF2B5EF4-FFF2-40B4-BE49-F238E27FC236}">
                <a16:creationId xmlns:a16="http://schemas.microsoft.com/office/drawing/2014/main" id="{6BEA2834-DE8A-4C98-9F37-C6E70DA9E6F2}"/>
              </a:ext>
            </a:extLst>
          </p:cNvPr>
          <p:cNvSpPr/>
          <p:nvPr/>
        </p:nvSpPr>
        <p:spPr>
          <a:xfrm>
            <a:off x="800100" y="6463928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71016A98-100A-4313-83EF-18EBFF0091A0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Indefinite integrals</a:t>
            </a:r>
          </a:p>
        </p:txBody>
      </p:sp>
    </p:spTree>
    <p:extLst>
      <p:ext uri="{BB962C8B-B14F-4D97-AF65-F5344CB8AC3E}">
        <p14:creationId xmlns:p14="http://schemas.microsoft.com/office/powerpoint/2010/main" val="262445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16" grpId="0"/>
      <p:bldP spid="17" grpId="0"/>
      <p:bldP spid="18" grpId="0"/>
      <p:bldP spid="21" grpId="0"/>
      <p:bldP spid="22" grpId="0"/>
      <p:bldP spid="25" grpId="0"/>
      <p:bldP spid="28" grpId="0"/>
      <p:bldP spid="3" grpId="0"/>
      <p:bldP spid="4" grpId="0"/>
      <p:bldP spid="23" grpId="0"/>
      <p:bldP spid="24" grpId="0"/>
      <p:bldP spid="5" grpId="0"/>
      <p:bldP spid="6" grpId="0"/>
      <p:bldP spid="29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2806</TotalTime>
  <Words>696</Words>
  <Application>Microsoft Office PowerPoint</Application>
  <PresentationFormat>On-screen Show (4:3)</PresentationFormat>
  <Paragraphs>112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Comic Sans MS</vt:lpstr>
      <vt:lpstr>Times New Roman</vt:lpstr>
      <vt:lpstr>Wingdings 2</vt:lpstr>
      <vt:lpstr>Theme1</vt:lpstr>
      <vt:lpstr>Anti-differentiation with boundary condition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Reversing the process of differentiation</dc:title>
  <dc:creator>Mathssupport</dc:creator>
  <cp:lastModifiedBy>Orlando Hurtado</cp:lastModifiedBy>
  <cp:revision>45</cp:revision>
  <dcterms:created xsi:type="dcterms:W3CDTF">2013-01-22T04:39:08Z</dcterms:created>
  <dcterms:modified xsi:type="dcterms:W3CDTF">2023-11-19T07:24:57Z</dcterms:modified>
</cp:coreProperties>
</file>