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318" r:id="rId13"/>
    <p:sldId id="282" r:id="rId14"/>
    <p:sldId id="301" r:id="rId15"/>
    <p:sldId id="304" r:id="rId16"/>
    <p:sldId id="320" r:id="rId17"/>
    <p:sldId id="269" r:id="rId18"/>
    <p:sldId id="270" r:id="rId19"/>
    <p:sldId id="271" r:id="rId20"/>
    <p:sldId id="321" r:id="rId21"/>
    <p:sldId id="272" r:id="rId22"/>
    <p:sldId id="322" r:id="rId23"/>
    <p:sldId id="323" r:id="rId24"/>
    <p:sldId id="324" r:id="rId25"/>
    <p:sldId id="288" r:id="rId26"/>
    <p:sldId id="325" r:id="rId27"/>
    <p:sldId id="284" r:id="rId28"/>
    <p:sldId id="283" r:id="rId29"/>
    <p:sldId id="285" r:id="rId30"/>
    <p:sldId id="299" r:id="rId31"/>
    <p:sldId id="303" r:id="rId32"/>
    <p:sldId id="319" r:id="rId33"/>
    <p:sldId id="298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  <a:srgbClr val="FF9933"/>
    <a:srgbClr val="DFFF85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24" autoAdjust="0"/>
    <p:restoredTop sz="94660"/>
  </p:normalViewPr>
  <p:slideViewPr>
    <p:cSldViewPr snapToGrid="0">
      <p:cViewPr varScale="1">
        <p:scale>
          <a:sx n="33" d="100"/>
          <a:sy n="33" d="100"/>
        </p:scale>
        <p:origin x="48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530789-279C-44D4-B140-7691F063F3FD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BAC9E-AF3A-4776-B8F7-C8BDBE39A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80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8160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0D6CA385-FDE7-4C8F-91A0-BD3B96448C0B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55088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674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809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43968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0D6CA385-FDE7-4C8F-91A0-BD3B96448C0B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273890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76534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6910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299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78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5098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38390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D6CA385-FDE7-4C8F-91A0-BD3B96448C0B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415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38.png"/><Relationship Id="rId3" Type="http://schemas.openxmlformats.org/officeDocument/2006/relationships/image" Target="../media/image8.png"/><Relationship Id="rId7" Type="http://schemas.openxmlformats.org/officeDocument/2006/relationships/image" Target="../media/image15.png"/><Relationship Id="rId12" Type="http://schemas.openxmlformats.org/officeDocument/2006/relationships/image" Target="../media/image3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6" Type="http://schemas.openxmlformats.org/officeDocument/2006/relationships/image" Target="../media/image26.png"/><Relationship Id="rId11" Type="http://schemas.openxmlformats.org/officeDocument/2006/relationships/image" Target="../media/image36.png"/><Relationship Id="rId5" Type="http://schemas.openxmlformats.org/officeDocument/2006/relationships/image" Target="../media/image25.png"/><Relationship Id="rId15" Type="http://schemas.openxmlformats.org/officeDocument/2006/relationships/hyperlink" Target="http://www.mathssupport.org/" TargetMode="External"/><Relationship Id="rId10" Type="http://schemas.openxmlformats.org/officeDocument/2006/relationships/image" Target="../media/image28.png"/><Relationship Id="rId4" Type="http://schemas.openxmlformats.org/officeDocument/2006/relationships/image" Target="../media/image12.png"/><Relationship Id="rId9" Type="http://schemas.openxmlformats.org/officeDocument/2006/relationships/image" Target="../media/image27.png"/><Relationship Id="rId14" Type="http://schemas.openxmlformats.org/officeDocument/2006/relationships/image" Target="../media/image3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31.png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6" Type="http://schemas.openxmlformats.org/officeDocument/2006/relationships/image" Target="../media/image15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12.png"/><Relationship Id="rId10" Type="http://schemas.openxmlformats.org/officeDocument/2006/relationships/image" Target="../media/image34.png"/><Relationship Id="rId4" Type="http://schemas.openxmlformats.org/officeDocument/2006/relationships/image" Target="../media/image8.png"/><Relationship Id="rId9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17" Type="http://schemas.openxmlformats.org/officeDocument/2006/relationships/image" Target="../media/image54.png"/><Relationship Id="rId2" Type="http://schemas.openxmlformats.org/officeDocument/2006/relationships/image" Target="../media/image35.png"/><Relationship Id="rId16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5" Type="http://schemas.openxmlformats.org/officeDocument/2006/relationships/image" Target="../media/image5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Relationship Id="rId14" Type="http://schemas.openxmlformats.org/officeDocument/2006/relationships/image" Target="../media/image5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4" Type="http://schemas.openxmlformats.org/officeDocument/2006/relationships/hyperlink" Target="http://www.mathssupport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Relationship Id="rId5" Type="http://schemas.openxmlformats.org/officeDocument/2006/relationships/image" Target="../media/image410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5.png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7" Type="http://schemas.openxmlformats.org/officeDocument/2006/relationships/image" Target="../media/image57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560.png"/><Relationship Id="rId4" Type="http://schemas.openxmlformats.org/officeDocument/2006/relationships/image" Target="../media/image47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7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Relationship Id="rId6" Type="http://schemas.openxmlformats.org/officeDocument/2006/relationships/image" Target="../media/image350.png"/><Relationship Id="rId4" Type="http://schemas.openxmlformats.org/officeDocument/2006/relationships/image" Target="../media/image48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7" Type="http://schemas.openxmlformats.org/officeDocument/2006/relationships/image" Target="../media/image35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8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480.png"/><Relationship Id="rId10" Type="http://schemas.openxmlformats.org/officeDocument/2006/relationships/image" Target="../media/image60.png"/><Relationship Id="rId9" Type="http://schemas.openxmlformats.org/officeDocument/2006/relationships/image" Target="../media/image5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4.jpeg"/><Relationship Id="rId4" Type="http://schemas.openxmlformats.org/officeDocument/2006/relationships/hyperlink" Target="http://www.mathssupport.org/" TargetMode="Externa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7" Type="http://schemas.openxmlformats.org/officeDocument/2006/relationships/image" Target="../media/image35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8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60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Relationship Id="rId6" Type="http://schemas.openxmlformats.org/officeDocument/2006/relationships/image" Target="../media/image550.png"/><Relationship Id="rId5" Type="http://schemas.openxmlformats.org/officeDocument/2006/relationships/image" Target="../media/image400.png"/><Relationship Id="rId4" Type="http://schemas.openxmlformats.org/officeDocument/2006/relationships/image" Target="../media/image300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Relationship Id="rId6" Type="http://schemas.openxmlformats.org/officeDocument/2006/relationships/image" Target="../media/image62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NUL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Relationship Id="rId6" Type="http://schemas.openxmlformats.org/officeDocument/2006/relationships/image" Target="../media/image63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NUL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Relationship Id="rId6" Type="http://schemas.openxmlformats.org/officeDocument/2006/relationships/image" Target="../media/image64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NULL"/></Relationships>
</file>

<file path=ppt/slides/_rels/slide25.xml.rels><?xml version="1.0" encoding="UTF-8" standalone="yes"?>
<Relationships xmlns="http://schemas.openxmlformats.org/package/2006/relationships"><Relationship Id="rId7" Type="http://schemas.openxmlformats.org/officeDocument/2006/relationships/image" Target="../media/image6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.xml"/><Relationship Id="rId6" Type="http://schemas.openxmlformats.org/officeDocument/2006/relationships/image" Target="../media/image65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NUL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3.xml"/><Relationship Id="rId4" Type="http://schemas.openxmlformats.org/officeDocument/2006/relationships/hyperlink" Target="http://www.mathssupport.org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0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6.xml"/><Relationship Id="rId6" Type="http://schemas.openxmlformats.org/officeDocument/2006/relationships/image" Target="../media/image90.png"/><Relationship Id="rId5" Type="http://schemas.openxmlformats.org/officeDocument/2006/relationships/image" Target="../media/image800.png"/><Relationship Id="rId10" Type="http://schemas.openxmlformats.org/officeDocument/2006/relationships/image" Target="../media/image130.png"/><Relationship Id="rId4" Type="http://schemas.openxmlformats.org/officeDocument/2006/relationships/image" Target="../media/image700.png"/><Relationship Id="rId9" Type="http://schemas.openxmlformats.org/officeDocument/2006/relationships/image" Target="../media/image1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hyperlink" Target="http://www.mathssupport.org/" TargetMode="Externa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13" Type="http://schemas.openxmlformats.org/officeDocument/2006/relationships/image" Target="../media/image230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70.png"/><Relationship Id="rId12" Type="http://schemas.openxmlformats.org/officeDocument/2006/relationships/image" Target="../media/image22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7.xml"/><Relationship Id="rId6" Type="http://schemas.openxmlformats.org/officeDocument/2006/relationships/image" Target="../media/image160.png"/><Relationship Id="rId11" Type="http://schemas.openxmlformats.org/officeDocument/2006/relationships/image" Target="../media/image210.png"/><Relationship Id="rId5" Type="http://schemas.openxmlformats.org/officeDocument/2006/relationships/image" Target="../media/image150.png"/><Relationship Id="rId10" Type="http://schemas.openxmlformats.org/officeDocument/2006/relationships/image" Target="../media/image200.png"/><Relationship Id="rId4" Type="http://schemas.openxmlformats.org/officeDocument/2006/relationships/image" Target="../media/image140.png"/><Relationship Id="rId9" Type="http://schemas.openxmlformats.org/officeDocument/2006/relationships/image" Target="../media/image190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13" Type="http://schemas.openxmlformats.org/officeDocument/2006/relationships/image" Target="../media/image331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270.png"/><Relationship Id="rId12" Type="http://schemas.openxmlformats.org/officeDocument/2006/relationships/image" Target="../media/image32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8.xml"/><Relationship Id="rId6" Type="http://schemas.openxmlformats.org/officeDocument/2006/relationships/image" Target="../media/image260.png"/><Relationship Id="rId11" Type="http://schemas.openxmlformats.org/officeDocument/2006/relationships/image" Target="../media/image310.png"/><Relationship Id="rId5" Type="http://schemas.openxmlformats.org/officeDocument/2006/relationships/image" Target="../media/image250.png"/><Relationship Id="rId10" Type="http://schemas.openxmlformats.org/officeDocument/2006/relationships/image" Target="../media/image290.png"/><Relationship Id="rId4" Type="http://schemas.openxmlformats.org/officeDocument/2006/relationships/image" Target="../media/image240.png"/><Relationship Id="rId9" Type="http://schemas.openxmlformats.org/officeDocument/2006/relationships/image" Target="../media/image28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3.wmf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5.png"/><Relationship Id="rId10" Type="http://schemas.openxmlformats.org/officeDocument/2006/relationships/image" Target="../media/image12.pn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3.wmf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16.png"/><Relationship Id="rId5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3.wmf"/><Relationship Id="rId7" Type="http://schemas.openxmlformats.org/officeDocument/2006/relationships/image" Target="../media/image17.png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2.png"/><Relationship Id="rId10" Type="http://schemas.openxmlformats.org/officeDocument/2006/relationships/image" Target="../media/image20.png"/><Relationship Id="rId4" Type="http://schemas.openxmlformats.org/officeDocument/2006/relationships/image" Target="../media/image8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3.wmf"/><Relationship Id="rId7" Type="http://schemas.openxmlformats.org/officeDocument/2006/relationships/image" Target="../media/image26.png"/><Relationship Id="rId12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3.png"/><Relationship Id="rId10" Type="http://schemas.openxmlformats.org/officeDocument/2006/relationships/image" Target="../media/image29.png"/><Relationship Id="rId4" Type="http://schemas.openxmlformats.org/officeDocument/2006/relationships/image" Target="../media/image22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LO: To understand the concept </a:t>
            </a:r>
            <a:r>
              <a:rPr lang="en-US"/>
              <a:t>of limit.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Limits</a:t>
            </a: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DB83D704-E975-4441-AA27-A8CDD0B97BE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1FD2633-6162-487D-8980-E2FF34C8314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695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306592" y="1517904"/>
            <a:ext cx="1645920" cy="27432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2080367" y="1527048"/>
            <a:ext cx="1645920" cy="2743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10896" y="1517904"/>
            <a:ext cx="1645920" cy="9144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084832" y="1527048"/>
            <a:ext cx="164592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1329" y="630936"/>
            <a:ext cx="749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Work with a partner. You will need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22656" y="630936"/>
            <a:ext cx="3833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rectangular sheet of paper,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1329" y="978408"/>
            <a:ext cx="2296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pair of scissors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560736" y="1517904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67544" y="82296"/>
            <a:ext cx="4320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Creating a sequence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5720" y="4599432"/>
            <a:ext cx="834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Repeat the process for three more rounds.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912864" y="2340864"/>
                <a:ext cx="340157" cy="416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2340864"/>
                <a:ext cx="340157" cy="416461"/>
              </a:xfrm>
              <a:prstGeom prst="rect">
                <a:avLst/>
              </a:prstGeom>
              <a:blipFill>
                <a:blip r:embed="rId3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7772400" y="237744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0.333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1890" y="4279392"/>
            <a:ext cx="1322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Round 4: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9071" y="1554480"/>
            <a:ext cx="604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Fred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27175" y="1554480"/>
            <a:ext cx="70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Leslie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6912864" y="2688336"/>
                <a:ext cx="340157" cy="4159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2688336"/>
                <a:ext cx="340157" cy="415948"/>
              </a:xfrm>
              <a:prstGeom prst="rect">
                <a:avLst/>
              </a:prstGeom>
              <a:blipFill>
                <a:blip r:embed="rId4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7772400" y="2724912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0.444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93692" y="3512266"/>
                <a:ext cx="31418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92" y="3512266"/>
                <a:ext cx="314189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271586" y="3512267"/>
                <a:ext cx="31418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1586" y="3512267"/>
                <a:ext cx="314189" cy="5203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6912864" y="3044952"/>
                <a:ext cx="437940" cy="4160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3044952"/>
                <a:ext cx="437940" cy="416076"/>
              </a:xfrm>
              <a:prstGeom prst="rect">
                <a:avLst/>
              </a:prstGeom>
              <a:blipFill>
                <a:blip r:embed="rId7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7772400" y="3081528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0.481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848000" y="2764229"/>
            <a:ext cx="182880" cy="1005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311596" y="2423160"/>
            <a:ext cx="548640" cy="9144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2084832" y="2451296"/>
            <a:ext cx="54864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6912864" y="3410712"/>
                <a:ext cx="437940" cy="417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81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3410712"/>
                <a:ext cx="437940" cy="417487"/>
              </a:xfrm>
              <a:prstGeom prst="rect">
                <a:avLst/>
              </a:prstGeom>
              <a:blipFill>
                <a:blip r:embed="rId8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52"/>
          <p:cNvSpPr/>
          <p:nvPr/>
        </p:nvSpPr>
        <p:spPr>
          <a:xfrm>
            <a:off x="7772400" y="3447288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0.494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641166" y="2445668"/>
            <a:ext cx="548640" cy="301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878697" y="2423160"/>
            <a:ext cx="548640" cy="301752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2639075" y="2724912"/>
            <a:ext cx="182880" cy="301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873779" y="2724912"/>
            <a:ext cx="182880" cy="301752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/>
              <p:cNvSpPr/>
              <p:nvPr/>
            </p:nvSpPr>
            <p:spPr>
              <a:xfrm>
                <a:off x="6912864" y="3785616"/>
                <a:ext cx="530915" cy="4170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121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243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3785616"/>
                <a:ext cx="530915" cy="417037"/>
              </a:xfrm>
              <a:prstGeom prst="rect">
                <a:avLst/>
              </a:prstGeom>
              <a:blipFill>
                <a:blip r:embed="rId9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ectangle 59"/>
          <p:cNvSpPr/>
          <p:nvPr/>
        </p:nvSpPr>
        <p:spPr>
          <a:xfrm>
            <a:off x="7772421" y="3822192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0.498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059118" y="2737934"/>
            <a:ext cx="182880" cy="100584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6903720" y="4169664"/>
                <a:ext cx="530915" cy="4171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364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729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720" y="4169664"/>
                <a:ext cx="530915" cy="417102"/>
              </a:xfrm>
              <a:prstGeom prst="rect">
                <a:avLst/>
              </a:prstGeom>
              <a:blipFill>
                <a:blip r:embed="rId10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/>
          <p:cNvSpPr/>
          <p:nvPr/>
        </p:nvSpPr>
        <p:spPr>
          <a:xfrm>
            <a:off x="7761101" y="420624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0.499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20624" y="4937760"/>
            <a:ext cx="83409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As you complete more and more rounds of this activity, what can you say about the portion of the original rectangle you have?.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26648" y="3512266"/>
                <a:ext cx="44242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121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243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648" y="3512266"/>
                <a:ext cx="442429" cy="5203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2214045" y="3503443"/>
                <a:ext cx="44242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121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243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4045" y="3503443"/>
                <a:ext cx="442429" cy="5203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26648" y="3502966"/>
                <a:ext cx="44242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364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729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648" y="3502966"/>
                <a:ext cx="442429" cy="5203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2200913" y="3513769"/>
                <a:ext cx="44242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364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729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0913" y="3513769"/>
                <a:ext cx="442429" cy="5203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>
            <a:hlinkClick r:id="rId15"/>
            <a:extLst>
              <a:ext uri="{FF2B5EF4-FFF2-40B4-BE49-F238E27FC236}">
                <a16:creationId xmlns:a16="http://schemas.microsoft.com/office/drawing/2014/main" id="{436FF677-748C-4F93-B2E2-AA946217F29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hlinkClick r:id="rId15"/>
            <a:extLst>
              <a:ext uri="{FF2B5EF4-FFF2-40B4-BE49-F238E27FC236}">
                <a16:creationId xmlns:a16="http://schemas.microsoft.com/office/drawing/2014/main" id="{6E83F867-CD0B-4664-941A-9B01EA09BF6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1821ED9-4277-1CA2-55B0-B19D48821D44}"/>
              </a:ext>
            </a:extLst>
          </p:cNvPr>
          <p:cNvSpPr/>
          <p:nvPr/>
        </p:nvSpPr>
        <p:spPr>
          <a:xfrm>
            <a:off x="2717120" y="974124"/>
            <a:ext cx="27640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a copy of this table.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C69EF9-E6EC-2C46-A3D0-D855BF4CCEB8}"/>
              </a:ext>
            </a:extLst>
          </p:cNvPr>
          <p:cNvSpPr/>
          <p:nvPr/>
        </p:nvSpPr>
        <p:spPr>
          <a:xfrm>
            <a:off x="5361036" y="952659"/>
            <a:ext cx="2764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a calculator.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771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47" grpId="0" animBg="1"/>
      <p:bldP spid="57" grpId="0" animBg="1"/>
      <p:bldP spid="58" grpId="0" animBg="1"/>
      <p:bldP spid="59" grpId="0"/>
      <p:bldP spid="60" grpId="0"/>
      <p:bldP spid="61" grpId="0" animBg="1"/>
      <p:bldP spid="62" grpId="0"/>
      <p:bldP spid="63" grpId="0"/>
      <p:bldP spid="64" grpId="0"/>
      <p:bldP spid="65" grpId="0"/>
      <p:bldP spid="65" grpId="1"/>
      <p:bldP spid="66" grpId="0"/>
      <p:bldP spid="66" grpId="1"/>
      <p:bldP spid="67" grpId="0"/>
      <p:bldP spid="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422084" y="148335"/>
            <a:ext cx="8229600" cy="492125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series</a:t>
            </a:r>
          </a:p>
        </p:txBody>
      </p:sp>
      <p:sp>
        <p:nvSpPr>
          <p:cNvPr id="5" name="40 Rectángulo"/>
          <p:cNvSpPr/>
          <p:nvPr/>
        </p:nvSpPr>
        <p:spPr>
          <a:xfrm>
            <a:off x="341195" y="3727423"/>
            <a:ext cx="51109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can write this as: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341195" y="620775"/>
            <a:ext cx="8380721" cy="1192707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The data collected form a series, where </a:t>
            </a:r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S</a:t>
            </a:r>
            <a:r>
              <a:rPr lang="en-US" sz="2400" baseline="-250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1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is the portion of the rectangle you have after round 1, </a:t>
            </a:r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S</a:t>
            </a:r>
            <a:r>
              <a:rPr lang="en-US" sz="2400" baseline="-2500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the portion you have after round 2, and so on.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341195" y="1854427"/>
            <a:ext cx="4981976" cy="18347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Series like this are called </a:t>
            </a:r>
            <a:r>
              <a:rPr lang="en-US" sz="2400" b="1" dirty="0">
                <a:solidFill>
                  <a:srgbClr val="FF33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convergent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because as the term number in the series increases, the of the series approach a fixed value known as the </a:t>
            </a:r>
            <a:r>
              <a:rPr lang="en-US" sz="2400" b="1" dirty="0">
                <a:solidFill>
                  <a:srgbClr val="FF33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limit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, </a:t>
            </a:r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L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of the series.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5"/>
              <p:cNvSpPr txBox="1">
                <a:spLocks noChangeArrowheads="1"/>
              </p:cNvSpPr>
              <p:nvPr/>
            </p:nvSpPr>
            <p:spPr>
              <a:xfrm>
                <a:off x="341195" y="5669959"/>
                <a:ext cx="4230805" cy="495176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spcBef>
                    <a:spcPct val="0"/>
                  </a:spcBef>
                  <a:defRPr/>
                </a:pPr>
                <a:r>
                  <a:rPr lang="en-US" sz="2400" dirty="0">
                    <a:solidFill>
                      <a:schemeClr val="tx2"/>
                    </a:solidFill>
                    <a:latin typeface="Calibri" panose="020F0502020204030204" pitchFamily="34" charset="0"/>
                    <a:ea typeface="+mj-ea"/>
                    <a:cs typeface="Calibri" panose="020F0502020204030204" pitchFamily="34" charset="0"/>
                    <a:sym typeface="Symbol"/>
                  </a:rPr>
                  <a:t>The limit of this sequences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  <a:sym typeface="Symbol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  <a:sym typeface="Symbol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endParaRPr lang="en-US" sz="2400" b="1" dirty="0">
                  <a:solidFill>
                    <a:srgbClr val="FF33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Symbol"/>
                </a:endParaRPr>
              </a:p>
            </p:txBody>
          </p:sp>
        </mc:Choice>
        <mc:Fallback xmlns="">
          <p:sp>
            <p:nvSpPr>
              <p:cNvPr id="9" name="Rectang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195" y="5669959"/>
                <a:ext cx="4230805" cy="495176"/>
              </a:xfrm>
              <a:prstGeom prst="rect">
                <a:avLst/>
              </a:prstGeom>
              <a:blipFill>
                <a:blip r:embed="rId3"/>
                <a:stretch>
                  <a:fillRect l="-4467" t="-7407" b="-234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40 Rectángulo"/>
          <p:cNvSpPr/>
          <p:nvPr/>
        </p:nvSpPr>
        <p:spPr>
          <a:xfrm>
            <a:off x="169872" y="4331471"/>
            <a:ext cx="55621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notation is read as: 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‘the limit as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approaches infinity of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i="1" baseline="-25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equals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560736" y="1517904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912864" y="2340864"/>
                <a:ext cx="340157" cy="416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2340864"/>
                <a:ext cx="340157" cy="416461"/>
              </a:xfrm>
              <a:prstGeom prst="rect">
                <a:avLst/>
              </a:prstGeom>
              <a:blipFill>
                <a:blip r:embed="rId4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7772400" y="237744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0.333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912864" y="2688336"/>
                <a:ext cx="340157" cy="4159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2688336"/>
                <a:ext cx="340157" cy="415948"/>
              </a:xfrm>
              <a:prstGeom prst="rect">
                <a:avLst/>
              </a:prstGeom>
              <a:blipFill>
                <a:blip r:embed="rId5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7772400" y="2724912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0.444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6912864" y="3044952"/>
                <a:ext cx="437940" cy="4160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3044952"/>
                <a:ext cx="437940" cy="416076"/>
              </a:xfrm>
              <a:prstGeom prst="rect">
                <a:avLst/>
              </a:prstGeom>
              <a:blipFill>
                <a:blip r:embed="rId6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7772400" y="3081528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0.481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6912864" y="3410712"/>
                <a:ext cx="437940" cy="417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81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3410712"/>
                <a:ext cx="437940" cy="417487"/>
              </a:xfrm>
              <a:prstGeom prst="rect">
                <a:avLst/>
              </a:prstGeom>
              <a:blipFill>
                <a:blip r:embed="rId7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7772400" y="3447288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0.494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6903720" y="3785616"/>
                <a:ext cx="530915" cy="4170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121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243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720" y="3785616"/>
                <a:ext cx="530915" cy="417037"/>
              </a:xfrm>
              <a:prstGeom prst="rect">
                <a:avLst/>
              </a:prstGeom>
              <a:blipFill>
                <a:blip r:embed="rId8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7772400" y="3822192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0.498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6912864" y="4169664"/>
                <a:ext cx="530915" cy="4171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364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729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4169664"/>
                <a:ext cx="530915" cy="417102"/>
              </a:xfrm>
              <a:prstGeom prst="rect">
                <a:avLst/>
              </a:prstGeom>
              <a:blipFill>
                <a:blip r:embed="rId9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7772400" y="420624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0.499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495359" y="3730400"/>
                <a:ext cx="1573059" cy="4807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lim>
                          </m:limLow>
                        </m:fName>
                        <m:e>
                          <m:sSub>
                            <m:sSubPr>
                              <m:ctrlP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5359" y="3730400"/>
                <a:ext cx="1573059" cy="480773"/>
              </a:xfrm>
              <a:prstGeom prst="rect">
                <a:avLst/>
              </a:prstGeom>
              <a:blipFill>
                <a:blip r:embed="rId10"/>
                <a:stretch>
                  <a:fillRect r="-3101" b="-101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5"/>
          <p:cNvSpPr txBox="1">
            <a:spLocks noChangeArrowheads="1"/>
          </p:cNvSpPr>
          <p:nvPr/>
        </p:nvSpPr>
        <p:spPr>
          <a:xfrm>
            <a:off x="303355" y="5090984"/>
            <a:ext cx="5872362" cy="49517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  <a:sym typeface="Symbol"/>
              </a:rPr>
              <a:t>Series that are not convergent are </a:t>
            </a:r>
            <a:r>
              <a:rPr lang="en-US" sz="2400" b="1" dirty="0">
                <a:solidFill>
                  <a:srgbClr val="FF33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  <a:sym typeface="Symbol"/>
              </a:rPr>
              <a:t>divergent</a:t>
            </a:r>
            <a:endParaRPr lang="en-US" sz="2400" b="1" dirty="0">
              <a:solidFill>
                <a:srgbClr val="FF3300"/>
              </a:solidFill>
              <a:latin typeface="Calibri" panose="020F0502020204030204" pitchFamily="34" charset="0"/>
              <a:cs typeface="Calibri" panose="020F0502020204030204" pitchFamily="34" charset="0"/>
              <a:sym typeface="Symbol"/>
            </a:endParaRPr>
          </a:p>
        </p:txBody>
      </p:sp>
      <p:sp>
        <p:nvSpPr>
          <p:cNvPr id="28" name="Rectangle 27">
            <a:hlinkClick r:id="rId11"/>
            <a:extLst>
              <a:ext uri="{FF2B5EF4-FFF2-40B4-BE49-F238E27FC236}">
                <a16:creationId xmlns:a16="http://schemas.microsoft.com/office/drawing/2014/main" id="{D6FAC2D0-4B51-446A-8EBF-95ED85D8E5A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11"/>
            <a:extLst>
              <a:ext uri="{FF2B5EF4-FFF2-40B4-BE49-F238E27FC236}">
                <a16:creationId xmlns:a16="http://schemas.microsoft.com/office/drawing/2014/main" id="{459FC24F-B15B-4113-A213-A7EF0E28F1C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151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2" grpId="0"/>
      <p:bldP spid="26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6">
                <a:extLst>
                  <a:ext uri="{FF2B5EF4-FFF2-40B4-BE49-F238E27FC236}">
                    <a16:creationId xmlns:a16="http://schemas.microsoft.com/office/drawing/2014/main" id="{0E58B5A9-1457-1295-6D6C-E4FFEC5C56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505" y="1973433"/>
                <a:ext cx="8198698" cy="10499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tabLst>
                    <a:tab pos="457200" algn="l"/>
                    <a:tab pos="2057400" algn="l"/>
                    <a:tab pos="2400300" algn="l"/>
                    <a:tab pos="3657600" algn="l"/>
                    <a:tab pos="40005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1076325">
                  <a:tabLst>
                    <a:tab pos="457200" algn="l"/>
                    <a:tab pos="2057400" algn="l"/>
                    <a:tab pos="2400300" algn="l"/>
                    <a:tab pos="3657600" algn="l"/>
                    <a:tab pos="40005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90625">
                  <a:tabLst>
                    <a:tab pos="457200" algn="l"/>
                    <a:tab pos="2057400" algn="l"/>
                    <a:tab pos="2400300" algn="l"/>
                    <a:tab pos="3657600" algn="l"/>
                    <a:tab pos="40005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tabLst>
                    <a:tab pos="457200" algn="l"/>
                    <a:tab pos="2057400" algn="l"/>
                    <a:tab pos="2400300" algn="l"/>
                    <a:tab pos="3657600" algn="l"/>
                    <a:tab pos="40005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tabLst>
                    <a:tab pos="457200" algn="l"/>
                    <a:tab pos="2057400" algn="l"/>
                    <a:tab pos="2400300" algn="l"/>
                    <a:tab pos="3657600" algn="l"/>
                    <a:tab pos="40005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  <a:tab pos="2057400" algn="l"/>
                    <a:tab pos="2400300" algn="l"/>
                    <a:tab pos="3657600" algn="l"/>
                    <a:tab pos="40005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  <a:tab pos="2057400" algn="l"/>
                    <a:tab pos="2400300" algn="l"/>
                    <a:tab pos="3657600" algn="l"/>
                    <a:tab pos="40005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  <a:tab pos="2057400" algn="l"/>
                    <a:tab pos="2400300" algn="l"/>
                    <a:tab pos="3657600" algn="l"/>
                    <a:tab pos="40005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  <a:tab pos="2057400" algn="l"/>
                    <a:tab pos="2400300" algn="l"/>
                    <a:tab pos="3657600" algn="l"/>
                    <a:tab pos="40005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 dirty="0">
                    <a:latin typeface="Comic Sans MS" panose="030F0702030302020204" pitchFamily="66" charset="0"/>
                  </a:rPr>
                  <a:t>Even though there are an infinite number of terms, this series </a:t>
                </a:r>
                <a:r>
                  <a:rPr lang="en-US" altLang="en-US" dirty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converges</a:t>
                </a:r>
                <a:r>
                  <a:rPr lang="en-US" altLang="en-US" dirty="0"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/>
                          <m:t>2</m:t>
                        </m:r>
                      </m:den>
                    </m:f>
                  </m:oMath>
                </a14:m>
                <a:r>
                  <a:rPr lang="en-US" altLang="en-US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Rectangle 6">
                <a:extLst>
                  <a:ext uri="{FF2B5EF4-FFF2-40B4-BE49-F238E27FC236}">
                    <a16:creationId xmlns:a16="http://schemas.microsoft.com/office/drawing/2014/main" id="{0E58B5A9-1457-1295-6D6C-E4FFEC5C56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9505" y="1973433"/>
                <a:ext cx="8198698" cy="1049903"/>
              </a:xfrm>
              <a:prstGeom prst="rect">
                <a:avLst/>
              </a:prstGeom>
              <a:blipFill>
                <a:blip r:embed="rId2"/>
                <a:stretch>
                  <a:fillRect l="-1115" t="-4070" r="-1190" b="-581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2A8CC45-5056-585E-731A-AD2CE6DE5FFC}"/>
                  </a:ext>
                </a:extLst>
              </p:cNvPr>
              <p:cNvSpPr txBox="1"/>
              <p:nvPr/>
            </p:nvSpPr>
            <p:spPr>
              <a:xfrm>
                <a:off x="2423160" y="1192463"/>
                <a:ext cx="306163" cy="6919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sz="2400"/>
                                <m:t>1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US" sz="2400" b="0" i="0" smtClean="0"/>
                                <m:t>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2A8CC45-5056-585E-731A-AD2CE6DE5F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160" y="1192463"/>
                <a:ext cx="306163" cy="691921"/>
              </a:xfrm>
              <a:prstGeom prst="rect">
                <a:avLst/>
              </a:prstGeom>
              <a:blipFill>
                <a:blip r:embed="rId3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6D22B78-6B53-EB76-B87B-8C240281C349}"/>
                  </a:ext>
                </a:extLst>
              </p:cNvPr>
              <p:cNvSpPr txBox="1"/>
              <p:nvPr/>
            </p:nvSpPr>
            <p:spPr>
              <a:xfrm>
                <a:off x="6798532" y="1292497"/>
                <a:ext cx="545021" cy="5503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sz="24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2400" b="1" i="0" smtClean="0">
                                <a:solidFill>
                                  <a:schemeClr val="tx1"/>
                                </a:solidFill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sz="2400" b="1" i="0" smtClean="0">
                                <a:solidFill>
                                  <a:schemeClr val="tx1"/>
                                </a:solidFill>
                              </a:rPr>
                              <m:t>2</m:t>
                            </m:r>
                          </m:den>
                        </m:f>
                      </m:e>
                    </m:box>
                    <m:r>
                      <m:rPr>
                        <m:nor/>
                      </m:rPr>
                      <a:rPr lang="en-US" sz="2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m:rPr>
                        <m:nor/>
                      </m:rPr>
                      <a:rPr lang="en-US" sz="2400" b="1" i="0" smtClean="0">
                        <a:solidFill>
                          <a:schemeClr val="tx1"/>
                        </a:solidFill>
                      </a:rPr>
                      <m:t> </m:t>
                    </m:r>
                  </m:oMath>
                </a14:m>
                <a:endParaRPr lang="en-GB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6D22B78-6B53-EB76-B87B-8C240281C3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8532" y="1292497"/>
                <a:ext cx="545021" cy="550343"/>
              </a:xfrm>
              <a:prstGeom prst="rect">
                <a:avLst/>
              </a:prstGeom>
              <a:blipFill>
                <a:blip r:embed="rId4"/>
                <a:stretch>
                  <a:fillRect l="-33333" t="-1111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>
            <a:extLst>
              <a:ext uri="{FF2B5EF4-FFF2-40B4-BE49-F238E27FC236}">
                <a16:creationId xmlns:a16="http://schemas.microsoft.com/office/drawing/2014/main" id="{7E0895C9-98DC-261C-8840-4A0DEC40CDD4}"/>
              </a:ext>
            </a:extLst>
          </p:cNvPr>
          <p:cNvSpPr/>
          <p:nvPr/>
        </p:nvSpPr>
        <p:spPr>
          <a:xfrm>
            <a:off x="1645920" y="3994986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7B05FD8-68F0-935E-DC77-06F491515626}"/>
              </a:ext>
            </a:extLst>
          </p:cNvPr>
          <p:cNvSpPr/>
          <p:nvPr/>
        </p:nvSpPr>
        <p:spPr>
          <a:xfrm>
            <a:off x="2384618" y="3552127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888CD51-1E2E-6FE1-D581-A628BBAD2B67}"/>
              </a:ext>
            </a:extLst>
          </p:cNvPr>
          <p:cNvSpPr/>
          <p:nvPr/>
        </p:nvSpPr>
        <p:spPr>
          <a:xfrm>
            <a:off x="3107502" y="332913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141F798-56B3-1575-C27A-8DDB173F428D}"/>
              </a:ext>
            </a:extLst>
          </p:cNvPr>
          <p:cNvSpPr/>
          <p:nvPr/>
        </p:nvSpPr>
        <p:spPr>
          <a:xfrm>
            <a:off x="3841740" y="3289541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17B800E-0DB9-0573-90C6-4C9BDE2432F1}"/>
              </a:ext>
            </a:extLst>
          </p:cNvPr>
          <p:cNvSpPr/>
          <p:nvPr/>
        </p:nvSpPr>
        <p:spPr>
          <a:xfrm>
            <a:off x="4573957" y="3256079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5D4AB9C-9D6B-9133-2B93-A1BE47965DAC}"/>
              </a:ext>
            </a:extLst>
          </p:cNvPr>
          <p:cNvCxnSpPr/>
          <p:nvPr/>
        </p:nvCxnSpPr>
        <p:spPr>
          <a:xfrm>
            <a:off x="940676" y="3266852"/>
            <a:ext cx="4663440" cy="0"/>
          </a:xfrm>
          <a:prstGeom prst="line">
            <a:avLst/>
          </a:prstGeom>
          <a:ln w="317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">
            <a:extLst>
              <a:ext uri="{FF2B5EF4-FFF2-40B4-BE49-F238E27FC236}">
                <a16:creationId xmlns:a16="http://schemas.microsoft.com/office/drawing/2014/main" id="{2667C376-17DE-33D7-434A-AE095E8A0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8010" y="5449771"/>
            <a:ext cx="37428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76325"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90625"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latin typeface="Comic Sans MS" panose="030F0702030302020204" pitchFamily="66" charset="0"/>
              </a:rPr>
              <a:t>Number of terms, </a:t>
            </a:r>
            <a:r>
              <a:rPr lang="en-US" altLang="en-US" b="1" i="1" dirty="0"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5" name="Rectangle 3">
            <a:extLst>
              <a:ext uri="{FF2B5EF4-FFF2-40B4-BE49-F238E27FC236}">
                <a16:creationId xmlns:a16="http://schemas.microsoft.com/office/drawing/2014/main" id="{75BB8E06-303A-3EF2-55C8-E790BD73A0D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487326" y="3797195"/>
            <a:ext cx="19127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76325"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90625"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latin typeface="Comic Sans MS" panose="030F0702030302020204" pitchFamily="66" charset="0"/>
              </a:rPr>
              <a:t>Sum, </a:t>
            </a:r>
            <a:r>
              <a:rPr lang="en-US" altLang="en-US" b="1" i="1" dirty="0">
                <a:cs typeface="Times New Roman" panose="02020603050405020304" pitchFamily="18" charset="0"/>
              </a:rPr>
              <a:t>S</a:t>
            </a:r>
            <a:r>
              <a:rPr lang="en-US" altLang="en-US" b="1" i="1" baseline="-25000" dirty="0">
                <a:cs typeface="Times New Roman" panose="02020603050405020304" pitchFamily="18" charset="0"/>
              </a:rPr>
              <a:t>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5B49FA7-D065-F873-31CF-BC82747EF6D8}"/>
                  </a:ext>
                </a:extLst>
              </p:cNvPr>
              <p:cNvSpPr txBox="1"/>
              <p:nvPr/>
            </p:nvSpPr>
            <p:spPr>
              <a:xfrm>
                <a:off x="6441914" y="1285119"/>
                <a:ext cx="518834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i="0" smtClean="0"/>
                      <m:t>...</m:t>
                    </m:r>
                  </m:oMath>
                </a14:m>
                <a:r>
                  <a:rPr lang="en-GB" dirty="0"/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5B49FA7-D065-F873-31CF-BC82747EF6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1914" y="1285119"/>
                <a:ext cx="518834" cy="369332"/>
              </a:xfrm>
              <a:prstGeom prst="rect">
                <a:avLst/>
              </a:prstGeom>
              <a:blipFill>
                <a:blip r:embed="rId5"/>
                <a:stretch>
                  <a:fillRect l="-3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D789637-82F8-0685-6BE7-37DB1A380392}"/>
                  </a:ext>
                </a:extLst>
              </p:cNvPr>
              <p:cNvSpPr txBox="1"/>
              <p:nvPr/>
            </p:nvSpPr>
            <p:spPr>
              <a:xfrm>
                <a:off x="2683603" y="1186548"/>
                <a:ext cx="685130" cy="6919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box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D789637-82F8-0685-6BE7-37DB1A3803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3603" y="1186548"/>
                <a:ext cx="685130" cy="69192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5" name="Group 84">
            <a:extLst>
              <a:ext uri="{FF2B5EF4-FFF2-40B4-BE49-F238E27FC236}">
                <a16:creationId xmlns:a16="http://schemas.microsoft.com/office/drawing/2014/main" id="{AF8E2BDC-5E81-B5A8-666C-FC98040975E2}"/>
              </a:ext>
            </a:extLst>
          </p:cNvPr>
          <p:cNvGrpSpPr/>
          <p:nvPr/>
        </p:nvGrpSpPr>
        <p:grpSpPr>
          <a:xfrm>
            <a:off x="663492" y="3118226"/>
            <a:ext cx="4984561" cy="2384362"/>
            <a:chOff x="663492" y="3530813"/>
            <a:chExt cx="4984561" cy="2384362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26AD969E-B58F-BD38-B33D-7B994502F81B}"/>
                </a:ext>
              </a:extLst>
            </p:cNvPr>
            <p:cNvGrpSpPr/>
            <p:nvPr/>
          </p:nvGrpSpPr>
          <p:grpSpPr>
            <a:xfrm>
              <a:off x="667794" y="3530813"/>
              <a:ext cx="4980259" cy="2384362"/>
              <a:chOff x="1645933" y="3378760"/>
              <a:chExt cx="4980259" cy="2384362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D28C0E14-C920-F15B-ED57-54595ABC73CA}"/>
                  </a:ext>
                </a:extLst>
              </p:cNvPr>
              <p:cNvCxnSpPr/>
              <p:nvPr/>
            </p:nvCxnSpPr>
            <p:spPr>
              <a:xfrm>
                <a:off x="1942134" y="3378760"/>
                <a:ext cx="0" cy="2232248"/>
              </a:xfrm>
              <a:prstGeom prst="line">
                <a:avLst/>
              </a:prstGeom>
              <a:ln w="317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F25108D8-D266-E8FD-F219-1E90A32956B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79872" y="5492112"/>
                <a:ext cx="4846320" cy="10386"/>
              </a:xfrm>
              <a:prstGeom prst="line">
                <a:avLst/>
              </a:prstGeom>
              <a:ln w="317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D8F776B-BEE1-32AC-979D-A77AC00D5BA0}"/>
                  </a:ext>
                </a:extLst>
              </p:cNvPr>
              <p:cNvSpPr txBox="1"/>
              <p:nvPr/>
            </p:nvSpPr>
            <p:spPr>
              <a:xfrm>
                <a:off x="2638349" y="5593845"/>
                <a:ext cx="144016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100" dirty="0"/>
                  <a:t>1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D42B45E-7B5D-3A65-5854-BECC6C252F1F}"/>
                  </a:ext>
                </a:extLst>
              </p:cNvPr>
              <p:cNvSpPr txBox="1"/>
              <p:nvPr/>
            </p:nvSpPr>
            <p:spPr>
              <a:xfrm>
                <a:off x="3380295" y="5593845"/>
                <a:ext cx="144016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100" dirty="0"/>
                  <a:t>2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278CF7A-31CC-EAF6-5638-9349B7F4B334}"/>
                  </a:ext>
                </a:extLst>
              </p:cNvPr>
              <p:cNvSpPr txBox="1"/>
              <p:nvPr/>
            </p:nvSpPr>
            <p:spPr>
              <a:xfrm>
                <a:off x="4105073" y="5593636"/>
                <a:ext cx="144016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100" dirty="0"/>
                  <a:t>3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2E1B4DE-6703-499A-29A8-31D94AC4D7D1}"/>
                  </a:ext>
                </a:extLst>
              </p:cNvPr>
              <p:cNvSpPr txBox="1"/>
              <p:nvPr/>
            </p:nvSpPr>
            <p:spPr>
              <a:xfrm>
                <a:off x="4829033" y="5588893"/>
                <a:ext cx="144016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100" dirty="0"/>
                  <a:t>4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2889F35-6E6A-6EC5-611B-8130FCB9720E}"/>
                  </a:ext>
                </a:extLst>
              </p:cNvPr>
              <p:cNvSpPr txBox="1"/>
              <p:nvPr/>
            </p:nvSpPr>
            <p:spPr>
              <a:xfrm>
                <a:off x="5554701" y="5586706"/>
                <a:ext cx="144016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100" dirty="0"/>
                  <a:t>5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2C0F4F6-6581-499C-A09D-008483B7A5FC}"/>
                  </a:ext>
                </a:extLst>
              </p:cNvPr>
              <p:cNvSpPr txBox="1"/>
              <p:nvPr/>
            </p:nvSpPr>
            <p:spPr>
              <a:xfrm>
                <a:off x="1645933" y="3433762"/>
                <a:ext cx="182993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100" dirty="0"/>
                  <a:t>0.5</a:t>
                </a: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E892AEE8-07AD-CAF4-4B5D-67A88A223DC8}"/>
                  </a:ext>
                </a:extLst>
              </p:cNvPr>
              <p:cNvCxnSpPr/>
              <p:nvPr/>
            </p:nvCxnSpPr>
            <p:spPr>
              <a:xfrm>
                <a:off x="2669779" y="5484979"/>
                <a:ext cx="0" cy="914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A9C0F78C-8F9D-0922-77B7-F181293D72AA}"/>
                  </a:ext>
                </a:extLst>
              </p:cNvPr>
              <p:cNvCxnSpPr/>
              <p:nvPr/>
            </p:nvCxnSpPr>
            <p:spPr>
              <a:xfrm>
                <a:off x="3401299" y="5482895"/>
                <a:ext cx="0" cy="914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167B6F28-E808-B742-35C4-7D27D4666FA6}"/>
                  </a:ext>
                </a:extLst>
              </p:cNvPr>
              <p:cNvCxnSpPr/>
              <p:nvPr/>
            </p:nvCxnSpPr>
            <p:spPr>
              <a:xfrm>
                <a:off x="4132819" y="5489849"/>
                <a:ext cx="0" cy="914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3773700E-C28D-08CC-B320-D22B036961E3}"/>
                  </a:ext>
                </a:extLst>
              </p:cNvPr>
              <p:cNvCxnSpPr/>
              <p:nvPr/>
            </p:nvCxnSpPr>
            <p:spPr>
              <a:xfrm>
                <a:off x="4864339" y="5481898"/>
                <a:ext cx="0" cy="914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E7F6C651-EDE9-C162-8DC7-46F67EA06DC2}"/>
                  </a:ext>
                </a:extLst>
              </p:cNvPr>
              <p:cNvCxnSpPr/>
              <p:nvPr/>
            </p:nvCxnSpPr>
            <p:spPr>
              <a:xfrm>
                <a:off x="5595859" y="5487863"/>
                <a:ext cx="0" cy="914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2CDF713-7AB5-0573-BEDB-07A5ADD349AF}"/>
                  </a:ext>
                </a:extLst>
              </p:cNvPr>
              <p:cNvCxnSpPr/>
              <p:nvPr/>
            </p:nvCxnSpPr>
            <p:spPr>
              <a:xfrm rot="5400000">
                <a:off x="1883379" y="4484561"/>
                <a:ext cx="0" cy="914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E9A1B1EF-947E-45B8-5D40-B906794C77BA}"/>
                  </a:ext>
                </a:extLst>
              </p:cNvPr>
              <p:cNvCxnSpPr/>
              <p:nvPr/>
            </p:nvCxnSpPr>
            <p:spPr>
              <a:xfrm rot="5400000">
                <a:off x="1883379" y="3478721"/>
                <a:ext cx="0" cy="914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0549B20-753C-B308-844E-C994C7D21980}"/>
                  </a:ext>
                </a:extLst>
              </p:cNvPr>
              <p:cNvSpPr txBox="1"/>
              <p:nvPr/>
            </p:nvSpPr>
            <p:spPr>
              <a:xfrm>
                <a:off x="6295757" y="5586705"/>
                <a:ext cx="144016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100" dirty="0"/>
                  <a:t>6</a:t>
                </a:r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0206CAF8-6DDD-E023-5804-5C5E946688E9}"/>
                  </a:ext>
                </a:extLst>
              </p:cNvPr>
              <p:cNvCxnSpPr/>
              <p:nvPr/>
            </p:nvCxnSpPr>
            <p:spPr>
              <a:xfrm>
                <a:off x="6327379" y="5481898"/>
                <a:ext cx="0" cy="914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415330C8-8D06-B73D-DEB4-FDBC4DD8859C}"/>
                </a:ext>
              </a:extLst>
            </p:cNvPr>
            <p:cNvCxnSpPr/>
            <p:nvPr/>
          </p:nvCxnSpPr>
          <p:spPr>
            <a:xfrm rot="5400000">
              <a:off x="905240" y="4837782"/>
              <a:ext cx="0" cy="914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1DF621A-66D2-B4DC-CBE1-AC662BE62E5A}"/>
                </a:ext>
              </a:extLst>
            </p:cNvPr>
            <p:cNvCxnSpPr/>
            <p:nvPr/>
          </p:nvCxnSpPr>
          <p:spPr>
            <a:xfrm rot="5400000">
              <a:off x="905240" y="5038950"/>
              <a:ext cx="0" cy="914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252F295-41DE-0F20-4364-2A5B4E27BD74}"/>
                </a:ext>
              </a:extLst>
            </p:cNvPr>
            <p:cNvCxnSpPr/>
            <p:nvPr/>
          </p:nvCxnSpPr>
          <p:spPr>
            <a:xfrm rot="5400000">
              <a:off x="905240" y="5240118"/>
              <a:ext cx="0" cy="914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5CA4FD8C-98FA-AF83-68B9-68B9DA796A86}"/>
                </a:ext>
              </a:extLst>
            </p:cNvPr>
            <p:cNvCxnSpPr/>
            <p:nvPr/>
          </p:nvCxnSpPr>
          <p:spPr>
            <a:xfrm rot="5400000">
              <a:off x="905240" y="4435446"/>
              <a:ext cx="0" cy="914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99B0DB94-B3F8-91BE-A046-5C58A4005BB9}"/>
                </a:ext>
              </a:extLst>
            </p:cNvPr>
            <p:cNvCxnSpPr/>
            <p:nvPr/>
          </p:nvCxnSpPr>
          <p:spPr>
            <a:xfrm rot="5400000">
              <a:off x="905240" y="4234278"/>
              <a:ext cx="0" cy="914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ED9C4C7-EB68-E10B-DE0F-7D5022C6F52A}"/>
                </a:ext>
              </a:extLst>
            </p:cNvPr>
            <p:cNvCxnSpPr/>
            <p:nvPr/>
          </p:nvCxnSpPr>
          <p:spPr>
            <a:xfrm rot="5400000">
              <a:off x="905240" y="4033110"/>
              <a:ext cx="0" cy="914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9A8A93A5-EE58-F04D-8D97-F57A56A7DF7D}"/>
                </a:ext>
              </a:extLst>
            </p:cNvPr>
            <p:cNvCxnSpPr/>
            <p:nvPr/>
          </p:nvCxnSpPr>
          <p:spPr>
            <a:xfrm rot="5400000">
              <a:off x="905240" y="3831942"/>
              <a:ext cx="0" cy="914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6F322E1C-EF4B-9E23-A179-F02ECA6298C0}"/>
                </a:ext>
              </a:extLst>
            </p:cNvPr>
            <p:cNvCxnSpPr/>
            <p:nvPr/>
          </p:nvCxnSpPr>
          <p:spPr>
            <a:xfrm rot="5400000">
              <a:off x="905240" y="5441286"/>
              <a:ext cx="0" cy="914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6851993-7A6D-8B63-7620-584FEE055DAE}"/>
                </a:ext>
              </a:extLst>
            </p:cNvPr>
            <p:cNvSpPr txBox="1"/>
            <p:nvPr/>
          </p:nvSpPr>
          <p:spPr>
            <a:xfrm>
              <a:off x="667794" y="5197319"/>
              <a:ext cx="182993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100" dirty="0"/>
                <a:t>0.1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4F11580A-CA4C-3983-6775-16F320CADF20}"/>
                </a:ext>
              </a:extLst>
            </p:cNvPr>
            <p:cNvSpPr txBox="1"/>
            <p:nvPr/>
          </p:nvSpPr>
          <p:spPr>
            <a:xfrm>
              <a:off x="663492" y="4809991"/>
              <a:ext cx="182993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100" dirty="0"/>
                <a:t>0.2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C723718A-C3D1-9692-AB40-2BA01993826E}"/>
                </a:ext>
              </a:extLst>
            </p:cNvPr>
            <p:cNvSpPr txBox="1"/>
            <p:nvPr/>
          </p:nvSpPr>
          <p:spPr>
            <a:xfrm>
              <a:off x="674950" y="4403872"/>
              <a:ext cx="182993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100" dirty="0"/>
                <a:t>0.3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43922427-D42A-93BA-7FF6-21C644C5E9B2}"/>
                </a:ext>
              </a:extLst>
            </p:cNvPr>
            <p:cNvSpPr txBox="1"/>
            <p:nvPr/>
          </p:nvSpPr>
          <p:spPr>
            <a:xfrm>
              <a:off x="663492" y="3997753"/>
              <a:ext cx="182993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100" dirty="0"/>
                <a:t>0.4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C0A8670-C679-DFDE-C0DF-1E27CA192F72}"/>
                  </a:ext>
                </a:extLst>
              </p:cNvPr>
              <p:cNvSpPr txBox="1"/>
              <p:nvPr/>
            </p:nvSpPr>
            <p:spPr>
              <a:xfrm>
                <a:off x="3214729" y="1191487"/>
                <a:ext cx="685130" cy="6919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box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i="0" smtClean="0"/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C0A8670-C679-DFDE-C0DF-1E27CA192F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4729" y="1191487"/>
                <a:ext cx="685130" cy="69192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D0E767ED-14F1-C999-1B10-0437071BD0F6}"/>
                  </a:ext>
                </a:extLst>
              </p:cNvPr>
              <p:cNvSpPr txBox="1"/>
              <p:nvPr/>
            </p:nvSpPr>
            <p:spPr>
              <a:xfrm>
                <a:off x="3922959" y="1207204"/>
                <a:ext cx="685130" cy="6919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box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D0E767ED-14F1-C999-1B10-0437071BD0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959" y="1207204"/>
                <a:ext cx="685130" cy="69192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7A7869E7-4CAA-A79A-CD3D-18C6D6E7C189}"/>
                  </a:ext>
                </a:extLst>
              </p:cNvPr>
              <p:cNvSpPr txBox="1"/>
              <p:nvPr/>
            </p:nvSpPr>
            <p:spPr>
              <a:xfrm>
                <a:off x="4694874" y="1192716"/>
                <a:ext cx="685130" cy="6919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box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243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7A7869E7-4CAA-A79A-CD3D-18C6D6E7C1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4874" y="1192716"/>
                <a:ext cx="685130" cy="691921"/>
              </a:xfrm>
              <a:prstGeom prst="rect">
                <a:avLst/>
              </a:prstGeom>
              <a:blipFill>
                <a:blip r:embed="rId9"/>
                <a:stretch>
                  <a:fillRect r="-150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87C67AA4-B528-2700-B165-7FF225874A00}"/>
                  </a:ext>
                </a:extLst>
              </p:cNvPr>
              <p:cNvSpPr txBox="1"/>
              <p:nvPr/>
            </p:nvSpPr>
            <p:spPr>
              <a:xfrm>
                <a:off x="5539241" y="1186548"/>
                <a:ext cx="837157" cy="6919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box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729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87C67AA4-B528-2700-B165-7FF225874A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9241" y="1186548"/>
                <a:ext cx="837157" cy="69192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8" name="Table 67">
            <a:extLst>
              <a:ext uri="{FF2B5EF4-FFF2-40B4-BE49-F238E27FC236}">
                <a16:creationId xmlns:a16="http://schemas.microsoft.com/office/drawing/2014/main" id="{10F0414E-6E5B-A59F-7AF0-C49400DD5FFB}"/>
              </a:ext>
            </a:extLst>
          </p:cNvPr>
          <p:cNvGraphicFramePr>
            <a:graphicFrameLocks noGrp="1"/>
          </p:cNvGraphicFramePr>
          <p:nvPr/>
        </p:nvGraphicFramePr>
        <p:xfrm>
          <a:off x="5812331" y="2986091"/>
          <a:ext cx="326027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60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1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A7D1A95-7559-E764-37C1-8F6DCDFA4857}"/>
                  </a:ext>
                </a:extLst>
              </p:cNvPr>
              <p:cNvSpPr/>
              <p:nvPr/>
            </p:nvSpPr>
            <p:spPr>
              <a:xfrm>
                <a:off x="7058217" y="3806240"/>
                <a:ext cx="340157" cy="416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A7D1A95-7559-E764-37C1-8F6DCDFA48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8217" y="3806240"/>
                <a:ext cx="340157" cy="416461"/>
              </a:xfrm>
              <a:prstGeom prst="rect">
                <a:avLst/>
              </a:prstGeom>
              <a:blipFill>
                <a:blip r:embed="rId11"/>
                <a:stretch>
                  <a:fillRect b="-1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Rectangle 69">
            <a:extLst>
              <a:ext uri="{FF2B5EF4-FFF2-40B4-BE49-F238E27FC236}">
                <a16:creationId xmlns:a16="http://schemas.microsoft.com/office/drawing/2014/main" id="{9CB86BD1-1870-F60E-E893-3BC9C0694048}"/>
              </a:ext>
            </a:extLst>
          </p:cNvPr>
          <p:cNvSpPr/>
          <p:nvPr/>
        </p:nvSpPr>
        <p:spPr>
          <a:xfrm>
            <a:off x="7917753" y="3842816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0.333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EBFC3C74-9DE0-1164-226E-86EB90DC3F3C}"/>
                  </a:ext>
                </a:extLst>
              </p:cNvPr>
              <p:cNvSpPr/>
              <p:nvPr/>
            </p:nvSpPr>
            <p:spPr>
              <a:xfrm>
                <a:off x="7058217" y="4153712"/>
                <a:ext cx="340157" cy="4159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EBFC3C74-9DE0-1164-226E-86EB90DC3F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8217" y="4153712"/>
                <a:ext cx="340157" cy="415948"/>
              </a:xfrm>
              <a:prstGeom prst="rect">
                <a:avLst/>
              </a:prstGeom>
              <a:blipFill>
                <a:blip r:embed="rId12"/>
                <a:stretch>
                  <a:fillRect b="-1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Rectangle 71">
            <a:extLst>
              <a:ext uri="{FF2B5EF4-FFF2-40B4-BE49-F238E27FC236}">
                <a16:creationId xmlns:a16="http://schemas.microsoft.com/office/drawing/2014/main" id="{6D13C3E4-D4F4-5236-B178-ACC44A8C098B}"/>
              </a:ext>
            </a:extLst>
          </p:cNvPr>
          <p:cNvSpPr/>
          <p:nvPr/>
        </p:nvSpPr>
        <p:spPr>
          <a:xfrm>
            <a:off x="7917753" y="4190288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0.444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64633937-86F2-202D-BB4B-F5B9AE45D604}"/>
                  </a:ext>
                </a:extLst>
              </p:cNvPr>
              <p:cNvSpPr/>
              <p:nvPr/>
            </p:nvSpPr>
            <p:spPr>
              <a:xfrm>
                <a:off x="7058217" y="4510328"/>
                <a:ext cx="437940" cy="4160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64633937-86F2-202D-BB4B-F5B9AE45D6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8217" y="4510328"/>
                <a:ext cx="437940" cy="416076"/>
              </a:xfrm>
              <a:prstGeom prst="rect">
                <a:avLst/>
              </a:prstGeom>
              <a:blipFill>
                <a:blip r:embed="rId13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Rectangle 73">
            <a:extLst>
              <a:ext uri="{FF2B5EF4-FFF2-40B4-BE49-F238E27FC236}">
                <a16:creationId xmlns:a16="http://schemas.microsoft.com/office/drawing/2014/main" id="{BD7AE953-13F9-5996-39AF-B372CFFBB375}"/>
              </a:ext>
            </a:extLst>
          </p:cNvPr>
          <p:cNvSpPr/>
          <p:nvPr/>
        </p:nvSpPr>
        <p:spPr>
          <a:xfrm>
            <a:off x="7917753" y="4546904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0.481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C45A824E-45C3-3152-D2FD-86BD5C959D0F}"/>
                  </a:ext>
                </a:extLst>
              </p:cNvPr>
              <p:cNvSpPr/>
              <p:nvPr/>
            </p:nvSpPr>
            <p:spPr>
              <a:xfrm>
                <a:off x="7058217" y="4876088"/>
                <a:ext cx="437940" cy="417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81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C45A824E-45C3-3152-D2FD-86BD5C959D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8217" y="4876088"/>
                <a:ext cx="437940" cy="417487"/>
              </a:xfrm>
              <a:prstGeom prst="rect">
                <a:avLst/>
              </a:prstGeom>
              <a:blipFill>
                <a:blip r:embed="rId14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Rectangle 75">
            <a:extLst>
              <a:ext uri="{FF2B5EF4-FFF2-40B4-BE49-F238E27FC236}">
                <a16:creationId xmlns:a16="http://schemas.microsoft.com/office/drawing/2014/main" id="{87A0664A-0561-CCB3-4A04-05F0AF7195A6}"/>
              </a:ext>
            </a:extLst>
          </p:cNvPr>
          <p:cNvSpPr/>
          <p:nvPr/>
        </p:nvSpPr>
        <p:spPr>
          <a:xfrm>
            <a:off x="7917753" y="4912664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0.494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81375D06-138A-700B-7688-95909005A23A}"/>
                  </a:ext>
                </a:extLst>
              </p:cNvPr>
              <p:cNvSpPr/>
              <p:nvPr/>
            </p:nvSpPr>
            <p:spPr>
              <a:xfrm>
                <a:off x="7049073" y="5250992"/>
                <a:ext cx="530915" cy="4170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121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243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81375D06-138A-700B-7688-95909005A2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9073" y="5250992"/>
                <a:ext cx="530915" cy="417037"/>
              </a:xfrm>
              <a:prstGeom prst="rect">
                <a:avLst/>
              </a:prstGeom>
              <a:blipFill>
                <a:blip r:embed="rId15"/>
                <a:stretch>
                  <a:fillRect b="-1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Rectangle 77">
            <a:extLst>
              <a:ext uri="{FF2B5EF4-FFF2-40B4-BE49-F238E27FC236}">
                <a16:creationId xmlns:a16="http://schemas.microsoft.com/office/drawing/2014/main" id="{DE7E5F6D-B639-F00F-75EB-1AE783D84C75}"/>
              </a:ext>
            </a:extLst>
          </p:cNvPr>
          <p:cNvSpPr/>
          <p:nvPr/>
        </p:nvSpPr>
        <p:spPr>
          <a:xfrm>
            <a:off x="7917753" y="5287568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0.498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FD8C4962-7104-909F-F672-07454B2046B9}"/>
                  </a:ext>
                </a:extLst>
              </p:cNvPr>
              <p:cNvSpPr/>
              <p:nvPr/>
            </p:nvSpPr>
            <p:spPr>
              <a:xfrm>
                <a:off x="7058217" y="5635040"/>
                <a:ext cx="530915" cy="4171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364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729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FD8C4962-7104-909F-F672-07454B2046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8217" y="5635040"/>
                <a:ext cx="530915" cy="417102"/>
              </a:xfrm>
              <a:prstGeom prst="rect">
                <a:avLst/>
              </a:prstGeom>
              <a:blipFill>
                <a:blip r:embed="rId16"/>
                <a:stretch>
                  <a:fillRect b="-1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Rectangle 79">
            <a:extLst>
              <a:ext uri="{FF2B5EF4-FFF2-40B4-BE49-F238E27FC236}">
                <a16:creationId xmlns:a16="http://schemas.microsoft.com/office/drawing/2014/main" id="{3304D17A-8995-EC39-6E7C-CE5D3A077F11}"/>
              </a:ext>
            </a:extLst>
          </p:cNvPr>
          <p:cNvSpPr/>
          <p:nvPr/>
        </p:nvSpPr>
        <p:spPr>
          <a:xfrm>
            <a:off x="7917753" y="5671616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0.499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A7459312-A04A-B4DB-1B10-D680F907A3C0}"/>
              </a:ext>
            </a:extLst>
          </p:cNvPr>
          <p:cNvSpPr/>
          <p:nvPr/>
        </p:nvSpPr>
        <p:spPr>
          <a:xfrm>
            <a:off x="5317618" y="3239054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A16C344-806A-11D4-172B-FF0B1214B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518" y="777923"/>
            <a:ext cx="36881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76325"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90625"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2057400" algn="l"/>
                <a:tab pos="2400300" algn="l"/>
                <a:tab pos="3657600" algn="l"/>
                <a:tab pos="400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latin typeface="Comic Sans MS" panose="030F0702030302020204" pitchFamily="66" charset="0"/>
              </a:rPr>
              <a:t>Let’s graph the  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8ED7C600-F9D6-0466-9347-9266ABA846D0}"/>
                  </a:ext>
                </a:extLst>
              </p:cNvPr>
              <p:cNvSpPr txBox="1"/>
              <p:nvPr/>
            </p:nvSpPr>
            <p:spPr>
              <a:xfrm>
                <a:off x="3321471" y="5967244"/>
                <a:ext cx="1554849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lim>
                          </m:limLow>
                        </m:fName>
                        <m:e>
                          <m:sSub>
                            <m:sSubPr>
                              <m:ctrlP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8ED7C600-F9D6-0466-9347-9266ABA846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471" y="5967244"/>
                <a:ext cx="1554849" cy="69147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5">
            <a:extLst>
              <a:ext uri="{FF2B5EF4-FFF2-40B4-BE49-F238E27FC236}">
                <a16:creationId xmlns:a16="http://schemas.microsoft.com/office/drawing/2014/main" id="{85A84552-6010-99D5-D408-43624B031C95}"/>
              </a:ext>
            </a:extLst>
          </p:cNvPr>
          <p:cNvSpPr txBox="1">
            <a:spLocks noChangeArrowheads="1"/>
          </p:cNvSpPr>
          <p:nvPr/>
        </p:nvSpPr>
        <p:spPr>
          <a:xfrm>
            <a:off x="422084" y="148335"/>
            <a:ext cx="8229600" cy="492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series</a:t>
            </a:r>
            <a:endParaRPr lang="en-US" sz="3200" b="1" dirty="0">
              <a:solidFill>
                <a:schemeClr val="accent1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74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34" grpId="0"/>
      <p:bldP spid="35" grpId="0"/>
      <p:bldP spid="36" grpId="0"/>
      <p:bldP spid="37" grpId="0"/>
      <p:bldP spid="51" grpId="0"/>
      <p:bldP spid="52" grpId="0"/>
      <p:bldP spid="53" grpId="0"/>
      <p:bldP spid="67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 animBg="1"/>
      <p:bldP spid="8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597371" y="152799"/>
            <a:ext cx="8229600" cy="492125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</a:t>
            </a:r>
          </a:p>
        </p:txBody>
      </p:sp>
      <p:sp>
        <p:nvSpPr>
          <p:cNvPr id="5" name="40 Rectángulo"/>
          <p:cNvSpPr/>
          <p:nvPr/>
        </p:nvSpPr>
        <p:spPr>
          <a:xfrm>
            <a:off x="491580" y="3025250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If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) does not become close to a fixed value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we say that the limit does not exist</a:t>
            </a:r>
            <a:endParaRPr lang="en-GB" sz="2400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598190" y="757420"/>
            <a:ext cx="8229054" cy="819805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You can think of a 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limit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as a way of describing the output of a function as the input gets closer to a certain value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597644" y="1802216"/>
            <a:ext cx="8229600" cy="105142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                   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Means that as the value of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becomes closer to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(from either side), the function,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),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becomes close to a fixed value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597371" y="3856247"/>
            <a:ext cx="8229600" cy="49517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You can use a GDC to help find the limit of a function.</a:t>
            </a:r>
            <a:endParaRPr lang="en-US" sz="2400" dirty="0">
              <a:solidFill>
                <a:schemeClr val="tx2"/>
              </a:solidFill>
              <a:latin typeface="Comic Sans MS" pitchFamily="66" charset="0"/>
              <a:sym typeface="Symbol"/>
            </a:endParaRPr>
          </a:p>
        </p:txBody>
      </p:sp>
      <p:sp>
        <p:nvSpPr>
          <p:cNvPr id="12" name="40 Rectángulo"/>
          <p:cNvSpPr/>
          <p:nvPr/>
        </p:nvSpPr>
        <p:spPr>
          <a:xfrm>
            <a:off x="846421" y="4397191"/>
            <a:ext cx="79805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Graphically: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You can graph the function and examine the values of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)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near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.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97371" y="1674133"/>
                <a:ext cx="1745991" cy="4807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lim>
                          </m:limLow>
                        </m:fName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)=</m:t>
                          </m:r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371" y="1674133"/>
                <a:ext cx="1745991" cy="480773"/>
              </a:xfrm>
              <a:prstGeom prst="rect">
                <a:avLst/>
              </a:prstGeom>
              <a:blipFill rotWithShape="0">
                <a:blip r:embed="rId3"/>
                <a:stretch>
                  <a:fillRect l="-3147" r="-3497" b="-1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40 Rectángulo"/>
          <p:cNvSpPr/>
          <p:nvPr/>
        </p:nvSpPr>
        <p:spPr>
          <a:xfrm>
            <a:off x="846421" y="5182420"/>
            <a:ext cx="79805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Numerically: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You can make a table of values and examine the values of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)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near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.</a:t>
            </a:r>
            <a:endParaRPr lang="en-GB" sz="2400" dirty="0"/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368753AC-1D1A-45CD-9AD6-9EED124824D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4"/>
            <a:extLst>
              <a:ext uri="{FF2B5EF4-FFF2-40B4-BE49-F238E27FC236}">
                <a16:creationId xmlns:a16="http://schemas.microsoft.com/office/drawing/2014/main" id="{8F6A7FD1-1BAC-42BF-821B-E7546EEECE6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394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597371" y="152799"/>
            <a:ext cx="8229600" cy="492125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</a:t>
            </a:r>
          </a:p>
        </p:txBody>
      </p:sp>
      <p:sp>
        <p:nvSpPr>
          <p:cNvPr id="5" name="40 Rectángulo"/>
          <p:cNvSpPr/>
          <p:nvPr/>
        </p:nvSpPr>
        <p:spPr>
          <a:xfrm>
            <a:off x="492126" y="3429000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Since its denominator is zero when 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1, 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(1) is undefined; however, its limit at 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1 exists</a:t>
            </a:r>
            <a:endParaRPr lang="en-GB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492126" y="777654"/>
            <a:ext cx="8229054" cy="108406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r>
              <a:rPr lang="en-US" b="0" i="0" dirty="0">
                <a:solidFill>
                  <a:schemeClr val="tx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limit allows us to examine the tendency of a function around a given point even when the function is not defined at the point. Let us look at the function below.</a:t>
            </a:r>
            <a:endParaRPr lang="en-GB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368753AC-1D1A-45CD-9AD6-9EED124824D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8F6A7FD1-1BAC-42BF-821B-E7546EEECE6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CECCF12-70DA-4311-9892-E83359589502}"/>
                  </a:ext>
                </a:extLst>
              </p:cNvPr>
              <p:cNvSpPr txBox="1"/>
              <p:nvPr/>
            </p:nvSpPr>
            <p:spPr>
              <a:xfrm>
                <a:off x="3616962" y="2274774"/>
                <a:ext cx="1910075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)=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CECCF12-70DA-4311-9892-E833595895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6962" y="2274774"/>
                <a:ext cx="1910075" cy="7411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EE3C5DE-C2ED-4945-8259-D3C785DE31C4}"/>
                  </a:ext>
                </a:extLst>
              </p:cNvPr>
              <p:cNvSpPr txBox="1"/>
              <p:nvPr/>
            </p:nvSpPr>
            <p:spPr>
              <a:xfrm>
                <a:off x="3888860" y="4436833"/>
                <a:ext cx="14355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EE3C5DE-C2ED-4945-8259-D3C785DE3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860" y="4436833"/>
                <a:ext cx="1435586" cy="7411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5">
            <a:extLst>
              <a:ext uri="{FF2B5EF4-FFF2-40B4-BE49-F238E27FC236}">
                <a16:creationId xmlns:a16="http://schemas.microsoft.com/office/drawing/2014/main" id="{3172A504-B58E-4486-BDD3-BB088F079961}"/>
              </a:ext>
            </a:extLst>
          </p:cNvPr>
          <p:cNvSpPr txBox="1">
            <a:spLocks noChangeArrowheads="1"/>
          </p:cNvSpPr>
          <p:nvPr/>
        </p:nvSpPr>
        <p:spPr>
          <a:xfrm>
            <a:off x="597371" y="5504069"/>
            <a:ext cx="8229600" cy="490873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We read: The limit as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is approaching to 1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of the function</a:t>
            </a:r>
            <a:endParaRPr lang="en-US" sz="2400" i="1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094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46050"/>
            <a:ext cx="8875712" cy="5572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Using a GDC for Logarithms in base 10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797451" y="2030357"/>
            <a:ext cx="552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Click on the calculator you are using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334711" y="825440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to find the limits of a function numerically and graphically.</a:t>
            </a:r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2E69D509-5C68-4505-9F00-199022C1BCA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0CBD4775-0DF8-4980-B1AB-85F96AB21AF0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hlinkClick r:id="rId4" action="ppaction://hlinksldjump"/>
            <a:extLst>
              <a:ext uri="{FF2B5EF4-FFF2-40B4-BE49-F238E27FC236}">
                <a16:creationId xmlns:a16="http://schemas.microsoft.com/office/drawing/2014/main" id="{26C5D1B8-5065-4183-950D-9D6290286D5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07960" y="3147646"/>
            <a:ext cx="1328079" cy="2971800"/>
          </a:xfrm>
          <a:prstGeom prst="rect">
            <a:avLst/>
          </a:prstGeom>
        </p:spPr>
      </p:pic>
      <p:sp>
        <p:nvSpPr>
          <p:cNvPr id="13" name="Text Box 4">
            <a:hlinkClick r:id="rId4" action="ppaction://hlinksldjump"/>
            <a:extLst>
              <a:ext uri="{FF2B5EF4-FFF2-40B4-BE49-F238E27FC236}">
                <a16:creationId xmlns:a16="http://schemas.microsoft.com/office/drawing/2014/main" id="{76E4C771-C541-494E-817D-FAB704875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7515" y="2562942"/>
            <a:ext cx="2868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Texas Instruments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897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8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0 Rectángulo"/>
          <p:cNvSpPr/>
          <p:nvPr/>
        </p:nvSpPr>
        <p:spPr>
          <a:xfrm>
            <a:off x="3291840" y="3291840"/>
            <a:ext cx="4700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We want to see the value of the function as x approaches 1</a:t>
            </a:r>
            <a:endParaRPr lang="en-GB" sz="24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3419856" y="4114800"/>
            <a:ext cx="2549505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Turn on the GDC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91587" y="2384354"/>
            <a:ext cx="1097280" cy="27432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94360" y="2660904"/>
            <a:ext cx="1097280" cy="5486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34063" y="2651768"/>
                <a:ext cx="1012328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063" y="2651768"/>
                <a:ext cx="1012328" cy="494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915840" y="2335296"/>
            <a:ext cx="320922" cy="274320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/>
          </a:p>
        </p:txBody>
      </p:sp>
      <p:sp>
        <p:nvSpPr>
          <p:cNvPr id="17" name="Rectangle 16"/>
          <p:cNvSpPr/>
          <p:nvPr/>
        </p:nvSpPr>
        <p:spPr>
          <a:xfrm>
            <a:off x="1691808" y="2383027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9" name="Rectangle 18"/>
          <p:cNvSpPr/>
          <p:nvPr/>
        </p:nvSpPr>
        <p:spPr>
          <a:xfrm>
            <a:off x="2434114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0" name="Rectangle 19"/>
          <p:cNvSpPr/>
          <p:nvPr/>
        </p:nvSpPr>
        <p:spPr>
          <a:xfrm>
            <a:off x="3165112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1" name="Rectangle 20"/>
          <p:cNvSpPr/>
          <p:nvPr/>
        </p:nvSpPr>
        <p:spPr>
          <a:xfrm>
            <a:off x="3898840" y="2382162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2" name="Rectangle 21"/>
          <p:cNvSpPr/>
          <p:nvPr/>
        </p:nvSpPr>
        <p:spPr>
          <a:xfrm>
            <a:off x="6823386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3" name="Rectangle 22"/>
          <p:cNvSpPr/>
          <p:nvPr/>
        </p:nvSpPr>
        <p:spPr>
          <a:xfrm>
            <a:off x="4625674" y="2389265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4" name="Rectangle 23"/>
          <p:cNvSpPr/>
          <p:nvPr/>
        </p:nvSpPr>
        <p:spPr>
          <a:xfrm>
            <a:off x="5358384" y="2389265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5" name="Rectangle 24"/>
          <p:cNvSpPr/>
          <p:nvPr/>
        </p:nvSpPr>
        <p:spPr>
          <a:xfrm>
            <a:off x="6089904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6" name="Rectangle 25"/>
          <p:cNvSpPr/>
          <p:nvPr/>
        </p:nvSpPr>
        <p:spPr>
          <a:xfrm>
            <a:off x="1687526" y="265867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43230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16382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389534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62686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358384" y="2663461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608990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682142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552944" y="238658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5" name="Rectangle 34"/>
          <p:cNvSpPr/>
          <p:nvPr/>
        </p:nvSpPr>
        <p:spPr>
          <a:xfrm>
            <a:off x="755294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1817572" y="2413013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0.8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516174" y="2413013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0.9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278863" y="2414602"/>
            <a:ext cx="665567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0.99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894859" y="2416293"/>
            <a:ext cx="806631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0.999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859202" y="2413013"/>
            <a:ext cx="288862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391535" y="2395734"/>
            <a:ext cx="73289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1.001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198603" y="2399014"/>
            <a:ext cx="591829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1.01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943381" y="2395734"/>
            <a:ext cx="45076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1.1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699456" y="2402294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1.2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5" name="Rectangle 5"/>
          <p:cNvSpPr txBox="1">
            <a:spLocks noChangeArrowheads="1"/>
          </p:cNvSpPr>
          <p:nvPr/>
        </p:nvSpPr>
        <p:spPr>
          <a:xfrm>
            <a:off x="6089904" y="4108601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Press Y =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820846" y="1694034"/>
                <a:ext cx="1457771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0846" y="1694034"/>
                <a:ext cx="1457771" cy="5557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344723" y="1261470"/>
            <a:ext cx="8454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with your GDC, complete the table of values for the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7" name="Rectangle 46">
            <a:hlinkClick r:id="rId6"/>
            <a:extLst>
              <a:ext uri="{FF2B5EF4-FFF2-40B4-BE49-F238E27FC236}">
                <a16:creationId xmlns:a16="http://schemas.microsoft.com/office/drawing/2014/main" id="{12AC7CF6-24C4-46C3-B6E7-0131382930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hlinkClick r:id="rId6"/>
            <a:extLst>
              <a:ext uri="{FF2B5EF4-FFF2-40B4-BE49-F238E27FC236}">
                <a16:creationId xmlns:a16="http://schemas.microsoft.com/office/drawing/2014/main" id="{F79A30A3-CA31-4EBA-B1B2-75CF3E819F6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">
            <a:extLst>
              <a:ext uri="{FF2B5EF4-FFF2-40B4-BE49-F238E27FC236}">
                <a16:creationId xmlns:a16="http://schemas.microsoft.com/office/drawing/2014/main" id="{2220060B-B5FA-43C0-BDFD-5CA61B73EF5C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Numerically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3739944-D6F9-4AEB-90E2-631EEDE9108F}"/>
                  </a:ext>
                </a:extLst>
              </p:cNvPr>
              <p:cNvSpPr txBox="1"/>
              <p:nvPr/>
            </p:nvSpPr>
            <p:spPr>
              <a:xfrm>
                <a:off x="4723373" y="490598"/>
                <a:ext cx="14355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3739944-D6F9-4AEB-90E2-631EEDE910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3373" y="490598"/>
                <a:ext cx="1435586" cy="7411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">
            <a:extLst>
              <a:ext uri="{FF2B5EF4-FFF2-40B4-BE49-F238E27FC236}">
                <a16:creationId xmlns:a16="http://schemas.microsoft.com/office/drawing/2014/main" id="{54920DE5-49C9-426E-8867-0E6B6DE57022}"/>
              </a:ext>
            </a:extLst>
          </p:cNvPr>
          <p:cNvSpPr txBox="1">
            <a:spLocks noChangeArrowheads="1"/>
          </p:cNvSpPr>
          <p:nvPr/>
        </p:nvSpPr>
        <p:spPr>
          <a:xfrm>
            <a:off x="1394957" y="691766"/>
            <a:ext cx="3284151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Use your GDC to find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4A40B7-1BF8-8A81-FED9-D16775BF464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5760" y="3291840"/>
            <a:ext cx="2464675" cy="32004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55534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3" grpId="0" animBg="1"/>
      <p:bldP spid="14" grpId="0" animBg="1"/>
      <p:bldP spid="15" grpId="0"/>
      <p:bldP spid="16" grpId="0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0 Rectángulo"/>
          <p:cNvSpPr/>
          <p:nvPr/>
        </p:nvSpPr>
        <p:spPr>
          <a:xfrm>
            <a:off x="3291840" y="3291840"/>
            <a:ext cx="4700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We want to see the value of the function as x approaches 1</a:t>
            </a:r>
            <a:endParaRPr lang="en-GB" sz="2400" dirty="0"/>
          </a:p>
        </p:txBody>
      </p:sp>
      <p:sp>
        <p:nvSpPr>
          <p:cNvPr id="13" name="Rectangle 12"/>
          <p:cNvSpPr/>
          <p:nvPr/>
        </p:nvSpPr>
        <p:spPr>
          <a:xfrm>
            <a:off x="591587" y="2384354"/>
            <a:ext cx="1097280" cy="27432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94360" y="2660904"/>
            <a:ext cx="1097280" cy="5486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34063" y="2651768"/>
                <a:ext cx="1012328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063" y="2651768"/>
                <a:ext cx="1012328" cy="494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915840" y="2335296"/>
            <a:ext cx="320922" cy="274320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/>
          </a:p>
        </p:txBody>
      </p:sp>
      <p:sp>
        <p:nvSpPr>
          <p:cNvPr id="26" name="Rectangle 25"/>
          <p:cNvSpPr/>
          <p:nvPr/>
        </p:nvSpPr>
        <p:spPr>
          <a:xfrm>
            <a:off x="1687526" y="265867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43230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16382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389534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62686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358384" y="2663461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608990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682142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755294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5"/>
          <p:cNvSpPr txBox="1">
            <a:spLocks noChangeArrowheads="1"/>
          </p:cNvSpPr>
          <p:nvPr/>
        </p:nvSpPr>
        <p:spPr>
          <a:xfrm>
            <a:off x="3332291" y="4642729"/>
            <a:ext cx="837927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Type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691808" y="2383027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53" name="Rectangle 52"/>
          <p:cNvSpPr/>
          <p:nvPr/>
        </p:nvSpPr>
        <p:spPr>
          <a:xfrm>
            <a:off x="2434114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54" name="Rectangle 53"/>
          <p:cNvSpPr/>
          <p:nvPr/>
        </p:nvSpPr>
        <p:spPr>
          <a:xfrm>
            <a:off x="3165112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55" name="Rectangle 54"/>
          <p:cNvSpPr/>
          <p:nvPr/>
        </p:nvSpPr>
        <p:spPr>
          <a:xfrm>
            <a:off x="3898840" y="2382162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56" name="Rectangle 55"/>
          <p:cNvSpPr/>
          <p:nvPr/>
        </p:nvSpPr>
        <p:spPr>
          <a:xfrm>
            <a:off x="6823386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57" name="Rectangle 56"/>
          <p:cNvSpPr/>
          <p:nvPr/>
        </p:nvSpPr>
        <p:spPr>
          <a:xfrm>
            <a:off x="4625674" y="2389265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58" name="Rectangle 57"/>
          <p:cNvSpPr/>
          <p:nvPr/>
        </p:nvSpPr>
        <p:spPr>
          <a:xfrm>
            <a:off x="5358384" y="2389265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59" name="Rectangle 58"/>
          <p:cNvSpPr/>
          <p:nvPr/>
        </p:nvSpPr>
        <p:spPr>
          <a:xfrm>
            <a:off x="6089904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60" name="Rectangle 59"/>
          <p:cNvSpPr/>
          <p:nvPr/>
        </p:nvSpPr>
        <p:spPr>
          <a:xfrm>
            <a:off x="7552944" y="238658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61" name="Rectangle 60"/>
          <p:cNvSpPr/>
          <p:nvPr/>
        </p:nvSpPr>
        <p:spPr>
          <a:xfrm>
            <a:off x="1817572" y="2413013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0.8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516174" y="2413013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0.9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278863" y="2414602"/>
            <a:ext cx="665567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0.99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894859" y="2416293"/>
            <a:ext cx="806631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0.999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859202" y="2413013"/>
            <a:ext cx="288862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391535" y="2395734"/>
            <a:ext cx="73289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1.001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198603" y="2399014"/>
            <a:ext cx="591829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1.01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943381" y="2395734"/>
            <a:ext cx="45076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699456" y="2402294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1.2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1874520" y="1353312"/>
                <a:ext cx="1457771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4520" y="1353312"/>
                <a:ext cx="1457771" cy="5557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/>
          <p:nvPr/>
        </p:nvSpPr>
        <p:spPr>
          <a:xfrm>
            <a:off x="411480" y="1005840"/>
            <a:ext cx="8454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with your GDC, complete the table of values for the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72" name="Rectangle 5"/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Numerically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535853" y="256032"/>
                <a:ext cx="14355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5853" y="256032"/>
                <a:ext cx="1435586" cy="7411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Rectangle 5"/>
          <p:cNvSpPr txBox="1">
            <a:spLocks noChangeArrowheads="1"/>
          </p:cNvSpPr>
          <p:nvPr/>
        </p:nvSpPr>
        <p:spPr>
          <a:xfrm>
            <a:off x="3207437" y="457200"/>
            <a:ext cx="3284151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Use your GDC to find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4" name="Rectangle 43">
            <a:hlinkClick r:id="rId7"/>
            <a:extLst>
              <a:ext uri="{FF2B5EF4-FFF2-40B4-BE49-F238E27FC236}">
                <a16:creationId xmlns:a16="http://schemas.microsoft.com/office/drawing/2014/main" id="{58AF4425-3784-45F9-908E-552B4FD6161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hlinkClick r:id="rId7"/>
            <a:extLst>
              <a:ext uri="{FF2B5EF4-FFF2-40B4-BE49-F238E27FC236}">
                <a16:creationId xmlns:a16="http://schemas.microsoft.com/office/drawing/2014/main" id="{1848D20F-B1EF-4883-9BB5-500184E2398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1DCD0F-AA36-FEBB-6322-1275E1B157A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5760" y="3287300"/>
            <a:ext cx="2455269" cy="3200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27E55CD-0B53-C748-7B2D-E5F738B6C2F0}"/>
              </a:ext>
            </a:extLst>
          </p:cNvPr>
          <p:cNvSpPr txBox="1">
            <a:spLocks noChangeArrowheads="1"/>
          </p:cNvSpPr>
          <p:nvPr/>
        </p:nvSpPr>
        <p:spPr>
          <a:xfrm>
            <a:off x="3419856" y="4114800"/>
            <a:ext cx="2549505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Turn on the GDC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39D110E-EE17-E872-2EC8-7E09B0BED1EA}"/>
              </a:ext>
            </a:extLst>
          </p:cNvPr>
          <p:cNvSpPr txBox="1">
            <a:spLocks noChangeArrowheads="1"/>
          </p:cNvSpPr>
          <p:nvPr/>
        </p:nvSpPr>
        <p:spPr>
          <a:xfrm>
            <a:off x="6089904" y="4108601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Press Y =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013BEC2-95E1-A6F5-0C79-939B3FBF4566}"/>
              </a:ext>
            </a:extLst>
          </p:cNvPr>
          <p:cNvSpPr txBox="1">
            <a:spLocks noChangeArrowheads="1"/>
          </p:cNvSpPr>
          <p:nvPr/>
        </p:nvSpPr>
        <p:spPr>
          <a:xfrm>
            <a:off x="4170218" y="4644185"/>
            <a:ext cx="1954210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(</a:t>
            </a:r>
            <a:r>
              <a:rPr lang="en-US" sz="2400" i="1" noProof="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r>
              <a:rPr lang="en-US" sz="2400" baseline="300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2</a:t>
            </a: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– 1)/(</a:t>
            </a:r>
            <a:r>
              <a:rPr 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– 1)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644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0 Rectángulo"/>
          <p:cNvSpPr/>
          <p:nvPr/>
        </p:nvSpPr>
        <p:spPr>
          <a:xfrm>
            <a:off x="3291840" y="3291840"/>
            <a:ext cx="4700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We want to see the value of the function as x approaches 1</a:t>
            </a:r>
            <a:endParaRPr lang="en-GB" sz="2400" dirty="0"/>
          </a:p>
        </p:txBody>
      </p:sp>
      <p:sp>
        <p:nvSpPr>
          <p:cNvPr id="13" name="Rectangle 12"/>
          <p:cNvSpPr/>
          <p:nvPr/>
        </p:nvSpPr>
        <p:spPr>
          <a:xfrm>
            <a:off x="591587" y="2384354"/>
            <a:ext cx="1097280" cy="27432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94360" y="2660904"/>
            <a:ext cx="1097280" cy="5486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34063" y="2651768"/>
                <a:ext cx="1012328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063" y="2651768"/>
                <a:ext cx="1012328" cy="494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915840" y="2335296"/>
            <a:ext cx="320922" cy="274320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/>
          </a:p>
        </p:txBody>
      </p:sp>
      <p:sp>
        <p:nvSpPr>
          <p:cNvPr id="26" name="Rectangle 25"/>
          <p:cNvSpPr/>
          <p:nvPr/>
        </p:nvSpPr>
        <p:spPr>
          <a:xfrm>
            <a:off x="1687526" y="265867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43230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16382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389534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62686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358384" y="2663461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608990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682142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755294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5"/>
          <p:cNvSpPr txBox="1">
            <a:spLocks noChangeArrowheads="1"/>
          </p:cNvSpPr>
          <p:nvPr/>
        </p:nvSpPr>
        <p:spPr>
          <a:xfrm>
            <a:off x="6981066" y="4642729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2nd </a:t>
            </a:r>
            <a:r>
              <a:rPr lang="en-US" dirty="0" err="1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tblset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691808" y="2383027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46" name="Rectangle 45"/>
          <p:cNvSpPr/>
          <p:nvPr/>
        </p:nvSpPr>
        <p:spPr>
          <a:xfrm>
            <a:off x="2434114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47" name="Rectangle 46"/>
          <p:cNvSpPr/>
          <p:nvPr/>
        </p:nvSpPr>
        <p:spPr>
          <a:xfrm>
            <a:off x="3165112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48" name="Rectangle 47"/>
          <p:cNvSpPr/>
          <p:nvPr/>
        </p:nvSpPr>
        <p:spPr>
          <a:xfrm>
            <a:off x="3898840" y="2382162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57" name="Rectangle 56"/>
          <p:cNvSpPr/>
          <p:nvPr/>
        </p:nvSpPr>
        <p:spPr>
          <a:xfrm>
            <a:off x="6823386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58" name="Rectangle 57"/>
          <p:cNvSpPr/>
          <p:nvPr/>
        </p:nvSpPr>
        <p:spPr>
          <a:xfrm>
            <a:off x="4625674" y="2389265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59" name="Rectangle 58"/>
          <p:cNvSpPr/>
          <p:nvPr/>
        </p:nvSpPr>
        <p:spPr>
          <a:xfrm>
            <a:off x="5358384" y="2389265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60" name="Rectangle 59"/>
          <p:cNvSpPr/>
          <p:nvPr/>
        </p:nvSpPr>
        <p:spPr>
          <a:xfrm>
            <a:off x="6089904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61" name="Rectangle 60"/>
          <p:cNvSpPr/>
          <p:nvPr/>
        </p:nvSpPr>
        <p:spPr>
          <a:xfrm>
            <a:off x="7552944" y="238658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62" name="Rectangle 61"/>
          <p:cNvSpPr/>
          <p:nvPr/>
        </p:nvSpPr>
        <p:spPr>
          <a:xfrm>
            <a:off x="1817572" y="2413013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0.8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516174" y="2413013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0.9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278863" y="2414602"/>
            <a:ext cx="665567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0.99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894859" y="2416293"/>
            <a:ext cx="806631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0.999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859202" y="2413013"/>
            <a:ext cx="288862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391535" y="2395734"/>
            <a:ext cx="73289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1.001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198603" y="2399014"/>
            <a:ext cx="591829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1.01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943381" y="2395734"/>
            <a:ext cx="45076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699456" y="2402294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1.2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874520" y="1353312"/>
                <a:ext cx="1457771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4520" y="1353312"/>
                <a:ext cx="1457771" cy="5557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/>
          <p:cNvSpPr txBox="1"/>
          <p:nvPr/>
        </p:nvSpPr>
        <p:spPr>
          <a:xfrm>
            <a:off x="411480" y="1005840"/>
            <a:ext cx="8454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with your GDC, complete the table of values for the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4" name="Rectangle 53">
            <a:hlinkClick r:id="rId5"/>
            <a:extLst>
              <a:ext uri="{FF2B5EF4-FFF2-40B4-BE49-F238E27FC236}">
                <a16:creationId xmlns:a16="http://schemas.microsoft.com/office/drawing/2014/main" id="{6CAAD1DF-EC4E-49CA-9B3C-8D25FC322A2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hlinkClick r:id="rId5"/>
            <a:extLst>
              <a:ext uri="{FF2B5EF4-FFF2-40B4-BE49-F238E27FC236}">
                <a16:creationId xmlns:a16="http://schemas.microsoft.com/office/drawing/2014/main" id="{0893FE94-33ED-4BD2-9717-85F9DFDDEBB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">
            <a:extLst>
              <a:ext uri="{FF2B5EF4-FFF2-40B4-BE49-F238E27FC236}">
                <a16:creationId xmlns:a16="http://schemas.microsoft.com/office/drawing/2014/main" id="{90F252F4-7C6C-48C7-935C-E9D346B6C797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Numerically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CC104BDF-4D99-49B4-8306-42EE5C1F6B58}"/>
                  </a:ext>
                </a:extLst>
              </p:cNvPr>
              <p:cNvSpPr txBox="1"/>
              <p:nvPr/>
            </p:nvSpPr>
            <p:spPr>
              <a:xfrm>
                <a:off x="6535853" y="256032"/>
                <a:ext cx="14355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CC104BDF-4D99-49B4-8306-42EE5C1F6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5853" y="256032"/>
                <a:ext cx="1435586" cy="7411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Rectangle 5">
            <a:extLst>
              <a:ext uri="{FF2B5EF4-FFF2-40B4-BE49-F238E27FC236}">
                <a16:creationId xmlns:a16="http://schemas.microsoft.com/office/drawing/2014/main" id="{5F27A8CB-8445-497C-BDA8-4F58C0B5CDC0}"/>
              </a:ext>
            </a:extLst>
          </p:cNvPr>
          <p:cNvSpPr txBox="1">
            <a:spLocks noChangeArrowheads="1"/>
          </p:cNvSpPr>
          <p:nvPr/>
        </p:nvSpPr>
        <p:spPr>
          <a:xfrm>
            <a:off x="3207437" y="457200"/>
            <a:ext cx="3284151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Use your GDC to find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CAFA9F-334D-EFCF-6CCB-B654E791B51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5760" y="3289005"/>
            <a:ext cx="2449537" cy="3200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66E880D-DFA6-3B1D-4AF4-6D1659D1E031}"/>
              </a:ext>
            </a:extLst>
          </p:cNvPr>
          <p:cNvSpPr txBox="1">
            <a:spLocks noChangeArrowheads="1"/>
          </p:cNvSpPr>
          <p:nvPr/>
        </p:nvSpPr>
        <p:spPr>
          <a:xfrm>
            <a:off x="3332291" y="4642729"/>
            <a:ext cx="837927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Type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3654596-37AD-40EE-A2F0-4F41AA259E3E}"/>
              </a:ext>
            </a:extLst>
          </p:cNvPr>
          <p:cNvSpPr txBox="1">
            <a:spLocks noChangeArrowheads="1"/>
          </p:cNvSpPr>
          <p:nvPr/>
        </p:nvSpPr>
        <p:spPr>
          <a:xfrm>
            <a:off x="3419856" y="4114800"/>
            <a:ext cx="2549505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Turn on the GDC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F92E751-87C7-146C-B7AA-3FCD8D411B9F}"/>
              </a:ext>
            </a:extLst>
          </p:cNvPr>
          <p:cNvSpPr txBox="1">
            <a:spLocks noChangeArrowheads="1"/>
          </p:cNvSpPr>
          <p:nvPr/>
        </p:nvSpPr>
        <p:spPr>
          <a:xfrm>
            <a:off x="6089904" y="4108601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Press Y =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72DD99B-F604-A15A-3320-8EA1A967DC1B}"/>
              </a:ext>
            </a:extLst>
          </p:cNvPr>
          <p:cNvSpPr txBox="1">
            <a:spLocks noChangeArrowheads="1"/>
          </p:cNvSpPr>
          <p:nvPr/>
        </p:nvSpPr>
        <p:spPr>
          <a:xfrm>
            <a:off x="4170218" y="4644185"/>
            <a:ext cx="1954210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(</a:t>
            </a:r>
            <a:r>
              <a:rPr lang="en-US" sz="2400" i="1" noProof="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r>
              <a:rPr lang="en-US" sz="2400" baseline="300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2</a:t>
            </a: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– 1)/(</a:t>
            </a:r>
            <a:r>
              <a:rPr 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– 1)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2CA830C4-FCB4-881F-6A8D-8CCE4D5A7620}"/>
              </a:ext>
            </a:extLst>
          </p:cNvPr>
          <p:cNvSpPr txBox="1">
            <a:spLocks noChangeArrowheads="1"/>
          </p:cNvSpPr>
          <p:nvPr/>
        </p:nvSpPr>
        <p:spPr>
          <a:xfrm>
            <a:off x="6059234" y="4629949"/>
            <a:ext cx="837927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Press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825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0 Rectángulo"/>
          <p:cNvSpPr/>
          <p:nvPr/>
        </p:nvSpPr>
        <p:spPr>
          <a:xfrm>
            <a:off x="3291840" y="3291840"/>
            <a:ext cx="4700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We want to see the value of the function as x approaches 1</a:t>
            </a:r>
            <a:endParaRPr lang="en-GB" sz="2400" dirty="0"/>
          </a:p>
        </p:txBody>
      </p:sp>
      <p:sp>
        <p:nvSpPr>
          <p:cNvPr id="13" name="Rectangle 12"/>
          <p:cNvSpPr/>
          <p:nvPr/>
        </p:nvSpPr>
        <p:spPr>
          <a:xfrm>
            <a:off x="591587" y="2384354"/>
            <a:ext cx="1097280" cy="27432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94360" y="2660904"/>
            <a:ext cx="1097280" cy="5486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34063" y="2651768"/>
                <a:ext cx="1012328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063" y="2651768"/>
                <a:ext cx="1012328" cy="4941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915840" y="2335296"/>
            <a:ext cx="320922" cy="274320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/>
          </a:p>
        </p:txBody>
      </p:sp>
      <p:sp>
        <p:nvSpPr>
          <p:cNvPr id="26" name="Rectangle 25"/>
          <p:cNvSpPr/>
          <p:nvPr/>
        </p:nvSpPr>
        <p:spPr>
          <a:xfrm>
            <a:off x="1687526" y="265867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43230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16382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389534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62686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358384" y="2663461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608990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682142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755294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5"/>
          <p:cNvSpPr txBox="1">
            <a:spLocks noChangeArrowheads="1"/>
          </p:cNvSpPr>
          <p:nvPr/>
        </p:nvSpPr>
        <p:spPr>
          <a:xfrm>
            <a:off x="3066836" y="5280049"/>
            <a:ext cx="770620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Type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0" name="Rectangle 5"/>
          <p:cNvSpPr txBox="1">
            <a:spLocks noChangeArrowheads="1"/>
          </p:cNvSpPr>
          <p:nvPr/>
        </p:nvSpPr>
        <p:spPr>
          <a:xfrm>
            <a:off x="3844076" y="5280049"/>
            <a:ext cx="2078555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 err="1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tblStart</a:t>
            </a: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= 0.8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2" name="Rectangle 5"/>
          <p:cNvSpPr txBox="1">
            <a:spLocks noChangeArrowheads="1"/>
          </p:cNvSpPr>
          <p:nvPr/>
        </p:nvSpPr>
        <p:spPr>
          <a:xfrm>
            <a:off x="3975185" y="5648849"/>
            <a:ext cx="1748653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 err="1">
                <a:solidFill>
                  <a:schemeClr val="tx2"/>
                </a:solidFill>
                <a:latin typeface="Yesteryear" panose="03020802040607070802" pitchFamily="66" charset="0"/>
                <a:ea typeface="+mj-ea"/>
                <a:cs typeface="+mj-cs"/>
              </a:rPr>
              <a:t>æ</a:t>
            </a:r>
            <a:r>
              <a:rPr lang="en-US" sz="2400" noProof="0" dirty="0" err="1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Tbl</a:t>
            </a: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: 0.001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8" name="Rectangle 5"/>
          <p:cNvSpPr txBox="1">
            <a:spLocks noChangeArrowheads="1"/>
          </p:cNvSpPr>
          <p:nvPr/>
        </p:nvSpPr>
        <p:spPr>
          <a:xfrm>
            <a:off x="5816528" y="5265813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enter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9" name="Rectangle 5"/>
          <p:cNvSpPr txBox="1">
            <a:spLocks noChangeArrowheads="1"/>
          </p:cNvSpPr>
          <p:nvPr/>
        </p:nvSpPr>
        <p:spPr>
          <a:xfrm>
            <a:off x="6724596" y="5623845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2nd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0" name="Rectangle 5"/>
          <p:cNvSpPr txBox="1">
            <a:spLocks noChangeArrowheads="1"/>
          </p:cNvSpPr>
          <p:nvPr/>
        </p:nvSpPr>
        <p:spPr>
          <a:xfrm>
            <a:off x="5685044" y="5634613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enter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2" name="Rectangle 5"/>
          <p:cNvSpPr txBox="1">
            <a:spLocks noChangeArrowheads="1"/>
          </p:cNvSpPr>
          <p:nvPr/>
        </p:nvSpPr>
        <p:spPr>
          <a:xfrm>
            <a:off x="7389113" y="5629495"/>
            <a:ext cx="1753444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table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691808" y="2383027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67" name="Rectangle 66"/>
          <p:cNvSpPr/>
          <p:nvPr/>
        </p:nvSpPr>
        <p:spPr>
          <a:xfrm>
            <a:off x="2434114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68" name="Rectangle 67"/>
          <p:cNvSpPr/>
          <p:nvPr/>
        </p:nvSpPr>
        <p:spPr>
          <a:xfrm>
            <a:off x="3165112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69" name="Rectangle 68"/>
          <p:cNvSpPr/>
          <p:nvPr/>
        </p:nvSpPr>
        <p:spPr>
          <a:xfrm>
            <a:off x="3898840" y="2382162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0" name="Rectangle 69"/>
          <p:cNvSpPr/>
          <p:nvPr/>
        </p:nvSpPr>
        <p:spPr>
          <a:xfrm>
            <a:off x="6823386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1" name="Rectangle 70"/>
          <p:cNvSpPr/>
          <p:nvPr/>
        </p:nvSpPr>
        <p:spPr>
          <a:xfrm>
            <a:off x="4625674" y="2389265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2" name="Rectangle 71"/>
          <p:cNvSpPr/>
          <p:nvPr/>
        </p:nvSpPr>
        <p:spPr>
          <a:xfrm>
            <a:off x="5358384" y="2389265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3" name="Rectangle 72"/>
          <p:cNvSpPr/>
          <p:nvPr/>
        </p:nvSpPr>
        <p:spPr>
          <a:xfrm>
            <a:off x="6089904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4" name="Rectangle 73"/>
          <p:cNvSpPr/>
          <p:nvPr/>
        </p:nvSpPr>
        <p:spPr>
          <a:xfrm>
            <a:off x="7552944" y="238658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5" name="Rectangle 74"/>
          <p:cNvSpPr/>
          <p:nvPr/>
        </p:nvSpPr>
        <p:spPr>
          <a:xfrm>
            <a:off x="1817572" y="2413013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0.8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516174" y="2413013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0.9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278863" y="2414602"/>
            <a:ext cx="665567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0.99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894859" y="2416293"/>
            <a:ext cx="806631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0.999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859202" y="2413013"/>
            <a:ext cx="288862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391535" y="2395734"/>
            <a:ext cx="73289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1.001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198603" y="2399014"/>
            <a:ext cx="591829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1.01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943381" y="2395734"/>
            <a:ext cx="45076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7699456" y="2402294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1.2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1874520" y="1353312"/>
                <a:ext cx="1457771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4520" y="1353312"/>
                <a:ext cx="1457771" cy="5557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TextBox 84"/>
          <p:cNvSpPr txBox="1"/>
          <p:nvPr/>
        </p:nvSpPr>
        <p:spPr>
          <a:xfrm>
            <a:off x="411480" y="1005840"/>
            <a:ext cx="8454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with your GDC, complete the table of values for the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63" name="Rectangle 62">
            <a:hlinkClick r:id="rId6"/>
            <a:extLst>
              <a:ext uri="{FF2B5EF4-FFF2-40B4-BE49-F238E27FC236}">
                <a16:creationId xmlns:a16="http://schemas.microsoft.com/office/drawing/2014/main" id="{490B4DD1-8DF5-4A6E-AF35-9130DD4E5A8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>
            <a:hlinkClick r:id="rId6"/>
            <a:extLst>
              <a:ext uri="{FF2B5EF4-FFF2-40B4-BE49-F238E27FC236}">
                <a16:creationId xmlns:a16="http://schemas.microsoft.com/office/drawing/2014/main" id="{22047828-0FDC-4C75-9F8B-5D3F111E9CC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5">
            <a:extLst>
              <a:ext uri="{FF2B5EF4-FFF2-40B4-BE49-F238E27FC236}">
                <a16:creationId xmlns:a16="http://schemas.microsoft.com/office/drawing/2014/main" id="{D661767B-1F3F-4D30-BF57-2BC08CC52BD6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Numerically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7C4FB474-AFE9-48C4-999E-22F6626A4BAE}"/>
                  </a:ext>
                </a:extLst>
              </p:cNvPr>
              <p:cNvSpPr txBox="1"/>
              <p:nvPr/>
            </p:nvSpPr>
            <p:spPr>
              <a:xfrm>
                <a:off x="6535853" y="256032"/>
                <a:ext cx="14355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7C4FB474-AFE9-48C4-999E-22F6626A4B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5853" y="256032"/>
                <a:ext cx="1435586" cy="7411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Rectangle 5">
            <a:extLst>
              <a:ext uri="{FF2B5EF4-FFF2-40B4-BE49-F238E27FC236}">
                <a16:creationId xmlns:a16="http://schemas.microsoft.com/office/drawing/2014/main" id="{AFBCA5C6-71A5-41B9-A105-1DF471ECF371}"/>
              </a:ext>
            </a:extLst>
          </p:cNvPr>
          <p:cNvSpPr txBox="1">
            <a:spLocks noChangeArrowheads="1"/>
          </p:cNvSpPr>
          <p:nvPr/>
        </p:nvSpPr>
        <p:spPr>
          <a:xfrm>
            <a:off x="3207437" y="457200"/>
            <a:ext cx="3284151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Use your GDC to find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25FB8E-8451-21CD-7C03-6D41F8250B2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5760" y="3291840"/>
            <a:ext cx="2482439" cy="3200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5629279-881A-1026-7615-63A956AC2AD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5760" y="3291840"/>
            <a:ext cx="2464676" cy="3200400"/>
          </a:xfrm>
          <a:prstGeom prst="rect">
            <a:avLst/>
          </a:prstGeom>
        </p:spPr>
      </p:pic>
      <p:sp>
        <p:nvSpPr>
          <p:cNvPr id="11" name="Rectangle 5">
            <a:extLst>
              <a:ext uri="{FF2B5EF4-FFF2-40B4-BE49-F238E27FC236}">
                <a16:creationId xmlns:a16="http://schemas.microsoft.com/office/drawing/2014/main" id="{4C52C498-607B-E431-8705-B1FDA85E20AE}"/>
              </a:ext>
            </a:extLst>
          </p:cNvPr>
          <p:cNvSpPr txBox="1">
            <a:spLocks noChangeArrowheads="1"/>
          </p:cNvSpPr>
          <p:nvPr/>
        </p:nvSpPr>
        <p:spPr>
          <a:xfrm>
            <a:off x="6981066" y="4642729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2nd </a:t>
            </a:r>
            <a:r>
              <a:rPr lang="en-US" dirty="0" err="1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tblset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FB2541D3-BBFE-7F7C-0B9C-B384D0DC0679}"/>
              </a:ext>
            </a:extLst>
          </p:cNvPr>
          <p:cNvSpPr txBox="1">
            <a:spLocks noChangeArrowheads="1"/>
          </p:cNvSpPr>
          <p:nvPr/>
        </p:nvSpPr>
        <p:spPr>
          <a:xfrm>
            <a:off x="3332291" y="4642729"/>
            <a:ext cx="837927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Type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F28C69B6-7A97-4C84-F5BA-79706A7D8A11}"/>
              </a:ext>
            </a:extLst>
          </p:cNvPr>
          <p:cNvSpPr txBox="1">
            <a:spLocks noChangeArrowheads="1"/>
          </p:cNvSpPr>
          <p:nvPr/>
        </p:nvSpPr>
        <p:spPr>
          <a:xfrm>
            <a:off x="3419856" y="4114800"/>
            <a:ext cx="2549505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Turn on the GDC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7120019F-B289-30C4-2AB9-B568EE384A1B}"/>
              </a:ext>
            </a:extLst>
          </p:cNvPr>
          <p:cNvSpPr txBox="1">
            <a:spLocks noChangeArrowheads="1"/>
          </p:cNvSpPr>
          <p:nvPr/>
        </p:nvSpPr>
        <p:spPr>
          <a:xfrm>
            <a:off x="6089904" y="4108601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Press Y =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Rectangle 5">
            <a:extLst>
              <a:ext uri="{FF2B5EF4-FFF2-40B4-BE49-F238E27FC236}">
                <a16:creationId xmlns:a16="http://schemas.microsoft.com/office/drawing/2014/main" id="{EFB55A66-1CC3-80EA-7954-B071A82E34E5}"/>
              </a:ext>
            </a:extLst>
          </p:cNvPr>
          <p:cNvSpPr txBox="1">
            <a:spLocks noChangeArrowheads="1"/>
          </p:cNvSpPr>
          <p:nvPr/>
        </p:nvSpPr>
        <p:spPr>
          <a:xfrm>
            <a:off x="4170218" y="4644185"/>
            <a:ext cx="1954210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(</a:t>
            </a:r>
            <a:r>
              <a:rPr lang="en-US" sz="2400" i="1" noProof="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r>
              <a:rPr lang="en-US" sz="2400" baseline="300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2</a:t>
            </a: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– 1)/(</a:t>
            </a:r>
            <a:r>
              <a:rPr 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– 1)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7B7AFA37-2181-5944-928E-570D91CBCED3}"/>
              </a:ext>
            </a:extLst>
          </p:cNvPr>
          <p:cNvSpPr txBox="1">
            <a:spLocks noChangeArrowheads="1"/>
          </p:cNvSpPr>
          <p:nvPr/>
        </p:nvSpPr>
        <p:spPr>
          <a:xfrm>
            <a:off x="6059234" y="4629949"/>
            <a:ext cx="837927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Press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9098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0" grpId="0"/>
      <p:bldP spid="52" grpId="0"/>
      <p:bldP spid="58" grpId="0"/>
      <p:bldP spid="59" grpId="0"/>
      <p:bldP spid="60" grpId="0"/>
      <p:bldP spid="62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3362" y="1514337"/>
            <a:ext cx="4937760" cy="2743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51329" y="629341"/>
            <a:ext cx="749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Work with a partner. You will need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22656" y="619712"/>
            <a:ext cx="3833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rectangular sheet of paper,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1329" y="979612"/>
            <a:ext cx="2296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pair of scissors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17120" y="974124"/>
            <a:ext cx="27640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a copy of this table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88" descr="236941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28800" y="4023356"/>
            <a:ext cx="914400" cy="82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560736" y="1514700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67544" y="77764"/>
            <a:ext cx="4320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Creating a sequence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71" name="Rectangle 70">
            <a:hlinkClick r:id="rId4"/>
            <a:extLst>
              <a:ext uri="{FF2B5EF4-FFF2-40B4-BE49-F238E27FC236}">
                <a16:creationId xmlns:a16="http://schemas.microsoft.com/office/drawing/2014/main" id="{7A8B2D7A-D680-46E2-A9DE-258FAA1B560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>
            <a:hlinkClick r:id="rId4"/>
            <a:extLst>
              <a:ext uri="{FF2B5EF4-FFF2-40B4-BE49-F238E27FC236}">
                <a16:creationId xmlns:a16="http://schemas.microsoft.com/office/drawing/2014/main" id="{9DE21B17-4B17-47E4-96EA-B74E92F4ADE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8964AC3-7A97-6F66-77D3-77F97DA534E9}"/>
              </a:ext>
            </a:extLst>
          </p:cNvPr>
          <p:cNvSpPr/>
          <p:nvPr/>
        </p:nvSpPr>
        <p:spPr>
          <a:xfrm>
            <a:off x="5361036" y="952659"/>
            <a:ext cx="2764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a calculator.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8" descr="A cell phone on a table&#10;&#10;Description automatically generated with low confidence">
            <a:extLst>
              <a:ext uri="{FF2B5EF4-FFF2-40B4-BE49-F238E27FC236}">
                <a16:creationId xmlns:a16="http://schemas.microsoft.com/office/drawing/2014/main" id="{BC9B6F32-8F70-4B73-D9E8-97F8C79A03AE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4883194"/>
            <a:ext cx="1545690" cy="135509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3459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8" grpId="0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0 Rectángulo"/>
          <p:cNvSpPr/>
          <p:nvPr/>
        </p:nvSpPr>
        <p:spPr>
          <a:xfrm>
            <a:off x="3291793" y="3291840"/>
            <a:ext cx="4700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We want to see the value of the function as x approaches 1</a:t>
            </a:r>
            <a:endParaRPr lang="en-GB" sz="2400" dirty="0"/>
          </a:p>
        </p:txBody>
      </p:sp>
      <p:sp>
        <p:nvSpPr>
          <p:cNvPr id="13" name="Rectangle 12"/>
          <p:cNvSpPr/>
          <p:nvPr/>
        </p:nvSpPr>
        <p:spPr>
          <a:xfrm>
            <a:off x="591587" y="2384354"/>
            <a:ext cx="1097280" cy="27432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94360" y="2660904"/>
            <a:ext cx="1097280" cy="5486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34063" y="2651768"/>
                <a:ext cx="1012328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063" y="2651768"/>
                <a:ext cx="1012328" cy="494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915840" y="2335296"/>
            <a:ext cx="320922" cy="274320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/>
          </a:p>
        </p:txBody>
      </p:sp>
      <p:sp>
        <p:nvSpPr>
          <p:cNvPr id="18" name="Rectangle 17"/>
          <p:cNvSpPr/>
          <p:nvPr/>
        </p:nvSpPr>
        <p:spPr>
          <a:xfrm>
            <a:off x="4591380" y="2813146"/>
            <a:ext cx="862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rgbClr val="FF0000"/>
                </a:solidFill>
                <a:latin typeface="Comic Sans MS" pitchFamily="66" charset="0"/>
              </a:rPr>
              <a:t>undef</a:t>
            </a:r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.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687526" y="265867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7" name="Rectangle 26"/>
          <p:cNvSpPr/>
          <p:nvPr/>
        </p:nvSpPr>
        <p:spPr>
          <a:xfrm>
            <a:off x="243230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8" name="Rectangle 27"/>
          <p:cNvSpPr/>
          <p:nvPr/>
        </p:nvSpPr>
        <p:spPr>
          <a:xfrm>
            <a:off x="316382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9" name="Rectangle 28"/>
          <p:cNvSpPr/>
          <p:nvPr/>
        </p:nvSpPr>
        <p:spPr>
          <a:xfrm>
            <a:off x="389534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0" name="Rectangle 29"/>
          <p:cNvSpPr/>
          <p:nvPr/>
        </p:nvSpPr>
        <p:spPr>
          <a:xfrm>
            <a:off x="462686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1" name="Rectangle 30"/>
          <p:cNvSpPr/>
          <p:nvPr/>
        </p:nvSpPr>
        <p:spPr>
          <a:xfrm>
            <a:off x="5358384" y="2663461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2" name="Rectangle 31"/>
          <p:cNvSpPr/>
          <p:nvPr/>
        </p:nvSpPr>
        <p:spPr>
          <a:xfrm>
            <a:off x="608990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3" name="Rectangle 32"/>
          <p:cNvSpPr/>
          <p:nvPr/>
        </p:nvSpPr>
        <p:spPr>
          <a:xfrm>
            <a:off x="682142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5" name="Rectangle 34"/>
          <p:cNvSpPr/>
          <p:nvPr/>
        </p:nvSpPr>
        <p:spPr>
          <a:xfrm>
            <a:off x="7552944" y="2660904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69" name="Rectangle 68"/>
          <p:cNvSpPr/>
          <p:nvPr/>
        </p:nvSpPr>
        <p:spPr>
          <a:xfrm>
            <a:off x="1811334" y="2854557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1.8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559663" y="2863573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1.9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274788" y="2863573"/>
            <a:ext cx="628698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1.99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908089" y="2861381"/>
            <a:ext cx="76976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1.999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368822" y="2861381"/>
            <a:ext cx="76976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2.001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167334" y="2854556"/>
            <a:ext cx="628698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2.01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898854" y="2854555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2.1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7674873" y="2854554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2.2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687526" y="2204864"/>
            <a:ext cx="2938148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357194" y="2204864"/>
            <a:ext cx="2842182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0" y="1863495"/>
            <a:ext cx="3405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</a:rPr>
              <a:t>approaching x=1 from the left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643687" y="1840226"/>
            <a:ext cx="3637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</a:rPr>
              <a:t>approaching x=1 from the right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1691808" y="2383027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9" name="Rectangle 78"/>
          <p:cNvSpPr/>
          <p:nvPr/>
        </p:nvSpPr>
        <p:spPr>
          <a:xfrm>
            <a:off x="2434114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0" name="Rectangle 79"/>
          <p:cNvSpPr/>
          <p:nvPr/>
        </p:nvSpPr>
        <p:spPr>
          <a:xfrm>
            <a:off x="3165112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1" name="Rectangle 80"/>
          <p:cNvSpPr/>
          <p:nvPr/>
        </p:nvSpPr>
        <p:spPr>
          <a:xfrm>
            <a:off x="3898840" y="2382162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2" name="Rectangle 81"/>
          <p:cNvSpPr/>
          <p:nvPr/>
        </p:nvSpPr>
        <p:spPr>
          <a:xfrm>
            <a:off x="6823386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3" name="Rectangle 82"/>
          <p:cNvSpPr/>
          <p:nvPr/>
        </p:nvSpPr>
        <p:spPr>
          <a:xfrm>
            <a:off x="4625674" y="2389265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4" name="Rectangle 83"/>
          <p:cNvSpPr/>
          <p:nvPr/>
        </p:nvSpPr>
        <p:spPr>
          <a:xfrm>
            <a:off x="5358384" y="2389265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5" name="Rectangle 84"/>
          <p:cNvSpPr/>
          <p:nvPr/>
        </p:nvSpPr>
        <p:spPr>
          <a:xfrm>
            <a:off x="6089904" y="238435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6" name="Rectangle 85"/>
          <p:cNvSpPr/>
          <p:nvPr/>
        </p:nvSpPr>
        <p:spPr>
          <a:xfrm>
            <a:off x="7552944" y="238658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7" name="Rectangle 86"/>
          <p:cNvSpPr/>
          <p:nvPr/>
        </p:nvSpPr>
        <p:spPr>
          <a:xfrm>
            <a:off x="1817572" y="2413013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0.8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2516174" y="2413013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0.9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3278863" y="2414602"/>
            <a:ext cx="665567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0.99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894859" y="2416293"/>
            <a:ext cx="806631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0.999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4859202" y="2413013"/>
            <a:ext cx="288862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5391535" y="2395734"/>
            <a:ext cx="73289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1.001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6198603" y="2399014"/>
            <a:ext cx="591829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1.01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6943381" y="2395734"/>
            <a:ext cx="45076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1.1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699456" y="2402294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Comic Sans MS" pitchFamily="66" charset="0"/>
              </a:rPr>
              <a:t>1.2</a:t>
            </a:r>
            <a:endParaRPr lang="en-GB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1874520" y="1353312"/>
                <a:ext cx="1457771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4520" y="1353312"/>
                <a:ext cx="1457771" cy="5557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TextBox 96"/>
          <p:cNvSpPr txBox="1"/>
          <p:nvPr/>
        </p:nvSpPr>
        <p:spPr>
          <a:xfrm>
            <a:off x="411480" y="1005840"/>
            <a:ext cx="8454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with your GDC, complete the table of values for the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68" name="Rectangle 67">
            <a:hlinkClick r:id="rId5"/>
            <a:extLst>
              <a:ext uri="{FF2B5EF4-FFF2-40B4-BE49-F238E27FC236}">
                <a16:creationId xmlns:a16="http://schemas.microsoft.com/office/drawing/2014/main" id="{40B32001-FE74-40BD-A058-42EAA581A6E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Rectangle 100">
            <a:hlinkClick r:id="rId5"/>
            <a:extLst>
              <a:ext uri="{FF2B5EF4-FFF2-40B4-BE49-F238E27FC236}">
                <a16:creationId xmlns:a16="http://schemas.microsoft.com/office/drawing/2014/main" id="{D3D18231-2FCF-4F43-8EBF-5D5925E525B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5">
            <a:extLst>
              <a:ext uri="{FF2B5EF4-FFF2-40B4-BE49-F238E27FC236}">
                <a16:creationId xmlns:a16="http://schemas.microsoft.com/office/drawing/2014/main" id="{3D327D2B-BF34-4860-BA4E-4A9833264858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Numerically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653C7413-F9FF-420B-8528-16110FFE86FF}"/>
                  </a:ext>
                </a:extLst>
              </p:cNvPr>
              <p:cNvSpPr txBox="1"/>
              <p:nvPr/>
            </p:nvSpPr>
            <p:spPr>
              <a:xfrm>
                <a:off x="6535853" y="256032"/>
                <a:ext cx="14355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653C7413-F9FF-420B-8528-16110FFE86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5853" y="256032"/>
                <a:ext cx="1435586" cy="7411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Rectangle 5">
            <a:extLst>
              <a:ext uri="{FF2B5EF4-FFF2-40B4-BE49-F238E27FC236}">
                <a16:creationId xmlns:a16="http://schemas.microsoft.com/office/drawing/2014/main" id="{DB3C5631-3BB3-4381-9D31-F3551D7152F2}"/>
              </a:ext>
            </a:extLst>
          </p:cNvPr>
          <p:cNvSpPr txBox="1">
            <a:spLocks noChangeArrowheads="1"/>
          </p:cNvSpPr>
          <p:nvPr/>
        </p:nvSpPr>
        <p:spPr>
          <a:xfrm>
            <a:off x="3207437" y="457200"/>
            <a:ext cx="3284151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Use your GDC to find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6404E7-29E5-0F8C-6F39-325F6CC177C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5760" y="3291840"/>
            <a:ext cx="2476938" cy="3200400"/>
          </a:xfrm>
          <a:prstGeom prst="rect">
            <a:avLst/>
          </a:prstGeom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F02CF594-5944-2CD1-A4DB-5DA94749A35C}"/>
              </a:ext>
            </a:extLst>
          </p:cNvPr>
          <p:cNvSpPr txBox="1">
            <a:spLocks noChangeArrowheads="1"/>
          </p:cNvSpPr>
          <p:nvPr/>
        </p:nvSpPr>
        <p:spPr>
          <a:xfrm>
            <a:off x="3066836" y="5280049"/>
            <a:ext cx="770620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Type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A713AB5B-65E0-7B7E-9128-C942CC285CDA}"/>
              </a:ext>
            </a:extLst>
          </p:cNvPr>
          <p:cNvSpPr txBox="1">
            <a:spLocks noChangeArrowheads="1"/>
          </p:cNvSpPr>
          <p:nvPr/>
        </p:nvSpPr>
        <p:spPr>
          <a:xfrm>
            <a:off x="3844076" y="5280049"/>
            <a:ext cx="2003798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 err="1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tblStart</a:t>
            </a: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: 0.8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6E3E7898-34C6-596E-C54E-87AB6058B360}"/>
              </a:ext>
            </a:extLst>
          </p:cNvPr>
          <p:cNvSpPr txBox="1">
            <a:spLocks noChangeArrowheads="1"/>
          </p:cNvSpPr>
          <p:nvPr/>
        </p:nvSpPr>
        <p:spPr>
          <a:xfrm>
            <a:off x="3975185" y="5648849"/>
            <a:ext cx="1748653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 err="1">
                <a:solidFill>
                  <a:schemeClr val="tx2"/>
                </a:solidFill>
                <a:latin typeface="Yesteryear" panose="03020802040607070802" pitchFamily="66" charset="0"/>
                <a:ea typeface="+mj-ea"/>
                <a:cs typeface="+mj-cs"/>
              </a:rPr>
              <a:t>æ</a:t>
            </a:r>
            <a:r>
              <a:rPr lang="en-US" sz="2400" noProof="0" dirty="0" err="1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Tbl</a:t>
            </a: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: 0.001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Rectangle 5">
            <a:extLst>
              <a:ext uri="{FF2B5EF4-FFF2-40B4-BE49-F238E27FC236}">
                <a16:creationId xmlns:a16="http://schemas.microsoft.com/office/drawing/2014/main" id="{BC0AD9E4-667D-FB20-4702-303B93F90655}"/>
              </a:ext>
            </a:extLst>
          </p:cNvPr>
          <p:cNvSpPr txBox="1">
            <a:spLocks noChangeArrowheads="1"/>
          </p:cNvSpPr>
          <p:nvPr/>
        </p:nvSpPr>
        <p:spPr>
          <a:xfrm>
            <a:off x="5861567" y="5280049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enter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81C7399F-175A-EEC3-512A-049EBDAF48D7}"/>
              </a:ext>
            </a:extLst>
          </p:cNvPr>
          <p:cNvSpPr txBox="1">
            <a:spLocks noChangeArrowheads="1"/>
          </p:cNvSpPr>
          <p:nvPr/>
        </p:nvSpPr>
        <p:spPr>
          <a:xfrm>
            <a:off x="6724596" y="5623845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2nd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47F3C16C-D8CF-97C5-43B4-7186C61EF4FA}"/>
              </a:ext>
            </a:extLst>
          </p:cNvPr>
          <p:cNvSpPr txBox="1">
            <a:spLocks noChangeArrowheads="1"/>
          </p:cNvSpPr>
          <p:nvPr/>
        </p:nvSpPr>
        <p:spPr>
          <a:xfrm>
            <a:off x="5685044" y="5634613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enter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Rectangle 5">
            <a:extLst>
              <a:ext uri="{FF2B5EF4-FFF2-40B4-BE49-F238E27FC236}">
                <a16:creationId xmlns:a16="http://schemas.microsoft.com/office/drawing/2014/main" id="{CC6303FE-97F6-4C5E-9BB8-F1A21633CE51}"/>
              </a:ext>
            </a:extLst>
          </p:cNvPr>
          <p:cNvSpPr txBox="1">
            <a:spLocks noChangeArrowheads="1"/>
          </p:cNvSpPr>
          <p:nvPr/>
        </p:nvSpPr>
        <p:spPr>
          <a:xfrm>
            <a:off x="7389113" y="5629495"/>
            <a:ext cx="1753444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table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" name="Rectangle 5">
            <a:extLst>
              <a:ext uri="{FF2B5EF4-FFF2-40B4-BE49-F238E27FC236}">
                <a16:creationId xmlns:a16="http://schemas.microsoft.com/office/drawing/2014/main" id="{199B9CB2-A4D4-6A1B-32F1-0042AC75F0A3}"/>
              </a:ext>
            </a:extLst>
          </p:cNvPr>
          <p:cNvSpPr txBox="1">
            <a:spLocks noChangeArrowheads="1"/>
          </p:cNvSpPr>
          <p:nvPr/>
        </p:nvSpPr>
        <p:spPr>
          <a:xfrm>
            <a:off x="6981066" y="4642729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2nd </a:t>
            </a:r>
            <a:r>
              <a:rPr lang="en-US" dirty="0" err="1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tblset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Rectangle 5">
            <a:extLst>
              <a:ext uri="{FF2B5EF4-FFF2-40B4-BE49-F238E27FC236}">
                <a16:creationId xmlns:a16="http://schemas.microsoft.com/office/drawing/2014/main" id="{E5B8552A-3919-E157-E524-3E3A3E419B29}"/>
              </a:ext>
            </a:extLst>
          </p:cNvPr>
          <p:cNvSpPr txBox="1">
            <a:spLocks noChangeArrowheads="1"/>
          </p:cNvSpPr>
          <p:nvPr/>
        </p:nvSpPr>
        <p:spPr>
          <a:xfrm>
            <a:off x="3332291" y="4642729"/>
            <a:ext cx="837927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Type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Rectangle 5">
            <a:extLst>
              <a:ext uri="{FF2B5EF4-FFF2-40B4-BE49-F238E27FC236}">
                <a16:creationId xmlns:a16="http://schemas.microsoft.com/office/drawing/2014/main" id="{5106E3D8-D270-6C06-C0A8-C56A45BD6441}"/>
              </a:ext>
            </a:extLst>
          </p:cNvPr>
          <p:cNvSpPr txBox="1">
            <a:spLocks noChangeArrowheads="1"/>
          </p:cNvSpPr>
          <p:nvPr/>
        </p:nvSpPr>
        <p:spPr>
          <a:xfrm>
            <a:off x="3419856" y="4114800"/>
            <a:ext cx="2549505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Turn on the GDC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4" name="Rectangle 5">
            <a:extLst>
              <a:ext uri="{FF2B5EF4-FFF2-40B4-BE49-F238E27FC236}">
                <a16:creationId xmlns:a16="http://schemas.microsoft.com/office/drawing/2014/main" id="{BF13065A-D4D7-CE88-47A1-5470A6D2E5E3}"/>
              </a:ext>
            </a:extLst>
          </p:cNvPr>
          <p:cNvSpPr txBox="1">
            <a:spLocks noChangeArrowheads="1"/>
          </p:cNvSpPr>
          <p:nvPr/>
        </p:nvSpPr>
        <p:spPr>
          <a:xfrm>
            <a:off x="4170218" y="4644185"/>
            <a:ext cx="1954210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(</a:t>
            </a:r>
            <a:r>
              <a:rPr lang="en-US" sz="2400" i="1" noProof="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r>
              <a:rPr lang="en-US" sz="2400" baseline="300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2</a:t>
            </a: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– 1)/(</a:t>
            </a:r>
            <a:r>
              <a:rPr 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– 1)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6" name="Rectangle 5">
            <a:extLst>
              <a:ext uri="{FF2B5EF4-FFF2-40B4-BE49-F238E27FC236}">
                <a16:creationId xmlns:a16="http://schemas.microsoft.com/office/drawing/2014/main" id="{271F4408-FE68-66DF-2875-0AB4D2DF7999}"/>
              </a:ext>
            </a:extLst>
          </p:cNvPr>
          <p:cNvSpPr txBox="1">
            <a:spLocks noChangeArrowheads="1"/>
          </p:cNvSpPr>
          <p:nvPr/>
        </p:nvSpPr>
        <p:spPr>
          <a:xfrm>
            <a:off x="6059234" y="4629949"/>
            <a:ext cx="837927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noProof="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Press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053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45" grpId="0"/>
      <p:bldP spid="7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469204" y="3291733"/>
            <a:ext cx="862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rgbClr val="FF0000"/>
                </a:solidFill>
                <a:latin typeface="Comic Sans MS" pitchFamily="66" charset="0"/>
              </a:rPr>
              <a:t>undef</a:t>
            </a:r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.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689158" y="3333144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1.8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437487" y="3342160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1.9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152612" y="3342160"/>
            <a:ext cx="628698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1.99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785913" y="3339968"/>
            <a:ext cx="76976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1.999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246646" y="3339968"/>
            <a:ext cx="76976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2.001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045158" y="3333143"/>
            <a:ext cx="628698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2.01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776678" y="3333142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2.1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7552697" y="3333141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2.2</a:t>
            </a:r>
            <a:endParaRPr lang="en-GB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-1168" y="2454835"/>
            <a:ext cx="3510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</a:rPr>
              <a:t>approaching 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 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= 1</a:t>
            </a:r>
            <a:r>
              <a:rPr lang="en-US" sz="1800" dirty="0">
                <a:solidFill>
                  <a:srgbClr val="FF6600"/>
                </a:solidFill>
                <a:latin typeface="Comic Sans MS" pitchFamily="66" charset="0"/>
              </a:rPr>
              <a:t> from the left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529975" y="2431566"/>
            <a:ext cx="3637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</a:rPr>
              <a:t>approaching 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 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= 1</a:t>
            </a:r>
            <a:r>
              <a:rPr lang="en-US" sz="1800" dirty="0">
                <a:solidFill>
                  <a:srgbClr val="FF6600"/>
                </a:solidFill>
                <a:latin typeface="Comic Sans MS" pitchFamily="66" charset="0"/>
              </a:rPr>
              <a:t> from the right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68" name="Rectangle 67">
            <a:hlinkClick r:id="rId3"/>
            <a:extLst>
              <a:ext uri="{FF2B5EF4-FFF2-40B4-BE49-F238E27FC236}">
                <a16:creationId xmlns:a16="http://schemas.microsoft.com/office/drawing/2014/main" id="{40B32001-FE74-40BD-A058-42EAA581A6E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Rectangle 100">
            <a:hlinkClick r:id="rId3"/>
            <a:extLst>
              <a:ext uri="{FF2B5EF4-FFF2-40B4-BE49-F238E27FC236}">
                <a16:creationId xmlns:a16="http://schemas.microsoft.com/office/drawing/2014/main" id="{D3D18231-2FCF-4F43-8EBF-5D5925E525B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5">
            <a:extLst>
              <a:ext uri="{FF2B5EF4-FFF2-40B4-BE49-F238E27FC236}">
                <a16:creationId xmlns:a16="http://schemas.microsoft.com/office/drawing/2014/main" id="{3D327D2B-BF34-4860-BA4E-4A9833264858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Numerically</a:t>
            </a:r>
          </a:p>
        </p:txBody>
      </p:sp>
      <p:sp>
        <p:nvSpPr>
          <p:cNvPr id="98" name="40 Rectángulo">
            <a:extLst>
              <a:ext uri="{FF2B5EF4-FFF2-40B4-BE49-F238E27FC236}">
                <a16:creationId xmlns:a16="http://schemas.microsoft.com/office/drawing/2014/main" id="{210E0B8B-2A8A-4A87-AF7D-F646A377565A}"/>
              </a:ext>
            </a:extLst>
          </p:cNvPr>
          <p:cNvSpPr/>
          <p:nvPr/>
        </p:nvSpPr>
        <p:spPr>
          <a:xfrm>
            <a:off x="329184" y="3803904"/>
            <a:ext cx="8563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We want to see the value of the function as 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approaches 1</a:t>
            </a:r>
            <a:endParaRPr lang="en-GB" sz="2400" dirty="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C5DC6C6B-6F74-4CB7-BFA7-62FD9CEC461B}"/>
              </a:ext>
            </a:extLst>
          </p:cNvPr>
          <p:cNvSpPr/>
          <p:nvPr/>
        </p:nvSpPr>
        <p:spPr>
          <a:xfrm>
            <a:off x="499929" y="2876723"/>
            <a:ext cx="1097280" cy="27432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F17783B6-B6AC-44EF-8AB6-5CCB4FCC6F52}"/>
              </a:ext>
            </a:extLst>
          </p:cNvPr>
          <p:cNvSpPr/>
          <p:nvPr/>
        </p:nvSpPr>
        <p:spPr>
          <a:xfrm>
            <a:off x="502702" y="3153273"/>
            <a:ext cx="1097280" cy="5486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38AB9F0A-A90C-4640-B067-482CAB49A797}"/>
                  </a:ext>
                </a:extLst>
              </p:cNvPr>
              <p:cNvSpPr txBox="1"/>
              <p:nvPr/>
            </p:nvSpPr>
            <p:spPr>
              <a:xfrm>
                <a:off x="542405" y="3144137"/>
                <a:ext cx="1012328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38AB9F0A-A90C-4640-B067-482CAB49A7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405" y="3144137"/>
                <a:ext cx="1012328" cy="494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Rectangle 105">
            <a:extLst>
              <a:ext uri="{FF2B5EF4-FFF2-40B4-BE49-F238E27FC236}">
                <a16:creationId xmlns:a16="http://schemas.microsoft.com/office/drawing/2014/main" id="{F3A94BA7-B15F-45E6-A772-46F08E93893D}"/>
              </a:ext>
            </a:extLst>
          </p:cNvPr>
          <p:cNvSpPr/>
          <p:nvPr/>
        </p:nvSpPr>
        <p:spPr>
          <a:xfrm>
            <a:off x="824182" y="2827665"/>
            <a:ext cx="320922" cy="274320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04C396E-3899-4A61-9A4C-B930A484C62B}"/>
              </a:ext>
            </a:extLst>
          </p:cNvPr>
          <p:cNvSpPr/>
          <p:nvPr/>
        </p:nvSpPr>
        <p:spPr>
          <a:xfrm>
            <a:off x="1600150" y="2875396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E734824B-CA1C-4F65-9E88-E5C87A62DB65}"/>
              </a:ext>
            </a:extLst>
          </p:cNvPr>
          <p:cNvSpPr/>
          <p:nvPr/>
        </p:nvSpPr>
        <p:spPr>
          <a:xfrm>
            <a:off x="2342456" y="2876723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75EEF13F-DB8B-4FCA-ABAE-4867430C5857}"/>
              </a:ext>
            </a:extLst>
          </p:cNvPr>
          <p:cNvSpPr/>
          <p:nvPr/>
        </p:nvSpPr>
        <p:spPr>
          <a:xfrm>
            <a:off x="3073454" y="2876723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F69795BD-334B-49BF-AE9C-063DDE9F31CD}"/>
              </a:ext>
            </a:extLst>
          </p:cNvPr>
          <p:cNvSpPr/>
          <p:nvPr/>
        </p:nvSpPr>
        <p:spPr>
          <a:xfrm>
            <a:off x="3807182" y="2874531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F51E5C7E-E828-4CAC-A878-ADA1E791C6EC}"/>
              </a:ext>
            </a:extLst>
          </p:cNvPr>
          <p:cNvSpPr/>
          <p:nvPr/>
        </p:nvSpPr>
        <p:spPr>
          <a:xfrm>
            <a:off x="6731728" y="2876723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C0E409F0-8E16-46A2-BE66-2D6F574A5161}"/>
              </a:ext>
            </a:extLst>
          </p:cNvPr>
          <p:cNvSpPr/>
          <p:nvPr/>
        </p:nvSpPr>
        <p:spPr>
          <a:xfrm>
            <a:off x="4534016" y="288163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C4F95727-2E78-4E68-B962-4A855E565B78}"/>
              </a:ext>
            </a:extLst>
          </p:cNvPr>
          <p:cNvSpPr/>
          <p:nvPr/>
        </p:nvSpPr>
        <p:spPr>
          <a:xfrm>
            <a:off x="5266726" y="2881634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5C9E97C8-705A-4E48-8A9D-6B64DAE28242}"/>
              </a:ext>
            </a:extLst>
          </p:cNvPr>
          <p:cNvSpPr/>
          <p:nvPr/>
        </p:nvSpPr>
        <p:spPr>
          <a:xfrm>
            <a:off x="5998246" y="2876723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E7DE3630-1DE4-4106-A721-F9612BD1563A}"/>
              </a:ext>
            </a:extLst>
          </p:cNvPr>
          <p:cNvSpPr/>
          <p:nvPr/>
        </p:nvSpPr>
        <p:spPr>
          <a:xfrm>
            <a:off x="1595868" y="315104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114D141F-43AD-4E45-A966-439EF4CC2519}"/>
              </a:ext>
            </a:extLst>
          </p:cNvPr>
          <p:cNvSpPr/>
          <p:nvPr/>
        </p:nvSpPr>
        <p:spPr>
          <a:xfrm>
            <a:off x="234064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F5487162-3980-487D-BA90-92ADB85D6204}"/>
              </a:ext>
            </a:extLst>
          </p:cNvPr>
          <p:cNvSpPr/>
          <p:nvPr/>
        </p:nvSpPr>
        <p:spPr>
          <a:xfrm>
            <a:off x="307216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65728545-B191-406C-86CC-6F97862869E1}"/>
              </a:ext>
            </a:extLst>
          </p:cNvPr>
          <p:cNvSpPr/>
          <p:nvPr/>
        </p:nvSpPr>
        <p:spPr>
          <a:xfrm>
            <a:off x="380368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E00B305B-314B-4C70-942C-0F3E469EE9C1}"/>
              </a:ext>
            </a:extLst>
          </p:cNvPr>
          <p:cNvSpPr/>
          <p:nvPr/>
        </p:nvSpPr>
        <p:spPr>
          <a:xfrm>
            <a:off x="453520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786188DA-5208-4BA2-81A1-67A7F3243AC6}"/>
              </a:ext>
            </a:extLst>
          </p:cNvPr>
          <p:cNvSpPr/>
          <p:nvPr/>
        </p:nvSpPr>
        <p:spPr>
          <a:xfrm>
            <a:off x="5266726" y="3155830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4D598C8E-7E16-41B3-A79B-88BDC5AA4818}"/>
              </a:ext>
            </a:extLst>
          </p:cNvPr>
          <p:cNvSpPr/>
          <p:nvPr/>
        </p:nvSpPr>
        <p:spPr>
          <a:xfrm>
            <a:off x="599824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1EA861F2-A93E-49DC-8F7C-0865339510FA}"/>
              </a:ext>
            </a:extLst>
          </p:cNvPr>
          <p:cNvSpPr/>
          <p:nvPr/>
        </p:nvSpPr>
        <p:spPr>
          <a:xfrm>
            <a:off x="672976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E9D42696-CA49-4B2F-94A1-A57B543BFAE2}"/>
              </a:ext>
            </a:extLst>
          </p:cNvPr>
          <p:cNvSpPr/>
          <p:nvPr/>
        </p:nvSpPr>
        <p:spPr>
          <a:xfrm>
            <a:off x="7461286" y="2878953"/>
            <a:ext cx="731520" cy="274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2416B0D8-41D2-498B-B372-D03622BC8227}"/>
              </a:ext>
            </a:extLst>
          </p:cNvPr>
          <p:cNvSpPr/>
          <p:nvPr/>
        </p:nvSpPr>
        <p:spPr>
          <a:xfrm>
            <a:off x="7461286" y="3153273"/>
            <a:ext cx="731520" cy="5486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1FCE4C74-C6AF-416F-AEDD-A0AC5FFC7075}"/>
              </a:ext>
            </a:extLst>
          </p:cNvPr>
          <p:cNvSpPr/>
          <p:nvPr/>
        </p:nvSpPr>
        <p:spPr>
          <a:xfrm>
            <a:off x="1725914" y="2905382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0.8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3410303-11ED-4CDA-9E17-E40EEF11A176}"/>
              </a:ext>
            </a:extLst>
          </p:cNvPr>
          <p:cNvSpPr/>
          <p:nvPr/>
        </p:nvSpPr>
        <p:spPr>
          <a:xfrm>
            <a:off x="2424516" y="2905382"/>
            <a:ext cx="52450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0.9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A3FA2339-3D49-4916-BF75-D1CD0DCD8A84}"/>
              </a:ext>
            </a:extLst>
          </p:cNvPr>
          <p:cNvSpPr/>
          <p:nvPr/>
        </p:nvSpPr>
        <p:spPr>
          <a:xfrm>
            <a:off x="3187205" y="2906971"/>
            <a:ext cx="665567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0.99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9BA12468-FB9C-498D-9DB5-F770062AEC32}"/>
              </a:ext>
            </a:extLst>
          </p:cNvPr>
          <p:cNvSpPr/>
          <p:nvPr/>
        </p:nvSpPr>
        <p:spPr>
          <a:xfrm>
            <a:off x="3803201" y="2908662"/>
            <a:ext cx="806631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0.999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0C49F99C-E887-4966-A97A-784E7B8068EC}"/>
              </a:ext>
            </a:extLst>
          </p:cNvPr>
          <p:cNvSpPr/>
          <p:nvPr/>
        </p:nvSpPr>
        <p:spPr>
          <a:xfrm>
            <a:off x="4767544" y="2905382"/>
            <a:ext cx="288862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44B25B51-FFEB-49E2-AB10-920BD1FFDDBB}"/>
              </a:ext>
            </a:extLst>
          </p:cNvPr>
          <p:cNvSpPr/>
          <p:nvPr/>
        </p:nvSpPr>
        <p:spPr>
          <a:xfrm>
            <a:off x="5299877" y="2888103"/>
            <a:ext cx="732893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1.001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DD632715-F63A-43D2-A1BD-99D1DC82F413}"/>
              </a:ext>
            </a:extLst>
          </p:cNvPr>
          <p:cNvSpPr/>
          <p:nvPr/>
        </p:nvSpPr>
        <p:spPr>
          <a:xfrm>
            <a:off x="6106945" y="2891383"/>
            <a:ext cx="591829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1.01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DCE0F1ED-F541-4871-A8DF-94821DB82AB7}"/>
              </a:ext>
            </a:extLst>
          </p:cNvPr>
          <p:cNvSpPr/>
          <p:nvPr/>
        </p:nvSpPr>
        <p:spPr>
          <a:xfrm>
            <a:off x="6851723" y="2888103"/>
            <a:ext cx="45076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1.1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07A35C8C-1547-455C-A1F2-3BBBABB19DD9}"/>
              </a:ext>
            </a:extLst>
          </p:cNvPr>
          <p:cNvSpPr/>
          <p:nvPr/>
        </p:nvSpPr>
        <p:spPr>
          <a:xfrm>
            <a:off x="7607798" y="2894663"/>
            <a:ext cx="487634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+mn-lt"/>
              </a:rPr>
              <a:t>1.2</a:t>
            </a:r>
            <a:endParaRPr lang="en-GB" sz="1800" dirty="0">
              <a:solidFill>
                <a:schemeClr val="tx2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F0CBF2A6-48E0-4D93-B6F4-4EE0E52D77D6}"/>
                  </a:ext>
                </a:extLst>
              </p:cNvPr>
              <p:cNvSpPr txBox="1"/>
              <p:nvPr/>
            </p:nvSpPr>
            <p:spPr>
              <a:xfrm>
                <a:off x="3076245" y="2056851"/>
                <a:ext cx="1457771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F0CBF2A6-48E0-4D93-B6F4-4EE0E52D7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6245" y="2056851"/>
                <a:ext cx="1457771" cy="5557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5" name="TextBox 134">
            <a:extLst>
              <a:ext uri="{FF2B5EF4-FFF2-40B4-BE49-F238E27FC236}">
                <a16:creationId xmlns:a16="http://schemas.microsoft.com/office/drawing/2014/main" id="{623919E6-B252-4CC0-8184-AD5DDCD91F19}"/>
              </a:ext>
            </a:extLst>
          </p:cNvPr>
          <p:cNvSpPr txBox="1"/>
          <p:nvPr/>
        </p:nvSpPr>
        <p:spPr>
          <a:xfrm>
            <a:off x="319822" y="1498209"/>
            <a:ext cx="8454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using your calculator, complete the table of values for the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8EB88D83-47D1-4FF8-A666-BF37FDA3DD36}"/>
                  </a:ext>
                </a:extLst>
              </p:cNvPr>
              <p:cNvSpPr txBox="1"/>
              <p:nvPr/>
            </p:nvSpPr>
            <p:spPr>
              <a:xfrm>
                <a:off x="3896133" y="549861"/>
                <a:ext cx="14355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8EB88D83-47D1-4FF8-A666-BF37FDA3DD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133" y="549861"/>
                <a:ext cx="1435586" cy="7411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7" name="Rectangle 5">
            <a:extLst>
              <a:ext uri="{FF2B5EF4-FFF2-40B4-BE49-F238E27FC236}">
                <a16:creationId xmlns:a16="http://schemas.microsoft.com/office/drawing/2014/main" id="{DDD6AFDC-3389-4F27-B03F-FD79D2F17A01}"/>
              </a:ext>
            </a:extLst>
          </p:cNvPr>
          <p:cNvSpPr txBox="1">
            <a:spLocks noChangeArrowheads="1"/>
          </p:cNvSpPr>
          <p:nvPr/>
        </p:nvSpPr>
        <p:spPr>
          <a:xfrm>
            <a:off x="2865756" y="679952"/>
            <a:ext cx="987016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Find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CC20E72C-5CBD-4332-A81A-B82204AA6509}"/>
              </a:ext>
            </a:extLst>
          </p:cNvPr>
          <p:cNvCxnSpPr/>
          <p:nvPr/>
        </p:nvCxnSpPr>
        <p:spPr>
          <a:xfrm>
            <a:off x="1630209" y="2800898"/>
            <a:ext cx="2938148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C851C00C-0AB2-4EDD-927F-E94D6BA99159}"/>
              </a:ext>
            </a:extLst>
          </p:cNvPr>
          <p:cNvCxnSpPr/>
          <p:nvPr/>
        </p:nvCxnSpPr>
        <p:spPr>
          <a:xfrm flipH="1">
            <a:off x="5299877" y="2800898"/>
            <a:ext cx="2842182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40 Rectángulo">
            <a:extLst>
              <a:ext uri="{FF2B5EF4-FFF2-40B4-BE49-F238E27FC236}">
                <a16:creationId xmlns:a16="http://schemas.microsoft.com/office/drawing/2014/main" id="{F9D3BA9F-25CC-4CA8-B86A-E0DBE6585A8C}"/>
              </a:ext>
            </a:extLst>
          </p:cNvPr>
          <p:cNvSpPr/>
          <p:nvPr/>
        </p:nvSpPr>
        <p:spPr>
          <a:xfrm>
            <a:off x="329184" y="4268708"/>
            <a:ext cx="8563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There is discontinuity at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= 1</a:t>
            </a:r>
            <a:endParaRPr lang="en-GB" sz="2400" dirty="0"/>
          </a:p>
        </p:txBody>
      </p:sp>
      <p:sp>
        <p:nvSpPr>
          <p:cNvPr id="141" name="40 Rectángulo">
            <a:extLst>
              <a:ext uri="{FF2B5EF4-FFF2-40B4-BE49-F238E27FC236}">
                <a16:creationId xmlns:a16="http://schemas.microsoft.com/office/drawing/2014/main" id="{261FF93B-EBBE-4A42-9AD3-8C17EA805B00}"/>
              </a:ext>
            </a:extLst>
          </p:cNvPr>
          <p:cNvSpPr/>
          <p:nvPr/>
        </p:nvSpPr>
        <p:spPr>
          <a:xfrm>
            <a:off x="1145104" y="5530114"/>
            <a:ext cx="73809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You can write this result using this notation: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219EC7BA-6E3C-43BA-86D3-3066A7F8C14B}"/>
                  </a:ext>
                </a:extLst>
              </p:cNvPr>
              <p:cNvSpPr txBox="1"/>
              <p:nvPr/>
            </p:nvSpPr>
            <p:spPr>
              <a:xfrm>
                <a:off x="3896133" y="5937556"/>
                <a:ext cx="202433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219EC7BA-6E3C-43BA-86D3-3066A7F8C1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133" y="5937556"/>
                <a:ext cx="2024336" cy="7411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40 Rectángulo">
            <a:extLst>
              <a:ext uri="{FF2B5EF4-FFF2-40B4-BE49-F238E27FC236}">
                <a16:creationId xmlns:a16="http://schemas.microsoft.com/office/drawing/2014/main" id="{B4DBD70A-110C-446A-931A-236242A3EA6B}"/>
              </a:ext>
            </a:extLst>
          </p:cNvPr>
          <p:cNvSpPr/>
          <p:nvPr/>
        </p:nvSpPr>
        <p:spPr>
          <a:xfrm>
            <a:off x="245887" y="4745439"/>
            <a:ext cx="88383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You have seen that the value of the function as 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approaches 1 is approaching to 2 from both sides.</a:t>
            </a:r>
            <a:endParaRPr lang="en-GB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514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/>
      <p:bldP spid="141" grpId="0"/>
      <p:bldP spid="142" grpId="0"/>
      <p:bldP spid="5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0 Rectángulo"/>
          <p:cNvSpPr/>
          <p:nvPr/>
        </p:nvSpPr>
        <p:spPr>
          <a:xfrm>
            <a:off x="467544" y="2066397"/>
            <a:ext cx="8210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Using this method we can graphically find the limit of the function</a:t>
            </a:r>
            <a:endParaRPr lang="en-GB" sz="24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659635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Press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5" name="Rectangle 5"/>
          <p:cNvSpPr txBox="1">
            <a:spLocks noChangeArrowheads="1"/>
          </p:cNvSpPr>
          <p:nvPr/>
        </p:nvSpPr>
        <p:spPr>
          <a:xfrm>
            <a:off x="1857164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GRAPH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627784" y="1194557"/>
                <a:ext cx="15127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194557"/>
                <a:ext cx="1512786" cy="7411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4063971" y="1325232"/>
            <a:ext cx="1034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≠ </a:t>
            </a:r>
            <a:r>
              <a:rPr lang="en-US" sz="2400" dirty="0">
                <a:solidFill>
                  <a:schemeClr val="tx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tx2"/>
                </a:solidFill>
                <a:latin typeface="Comic Sans MS" panose="030F0702030302020204" pitchFamily="66" charset="0"/>
                <a:cs typeface="Arial" panose="020B0604020202020204" pitchFamily="34" charset="0"/>
                <a:sym typeface="Symbol"/>
              </a:rPr>
              <a:t>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9196" y="692696"/>
            <a:ext cx="7934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with your GDC, trace along the graph of this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D31B2BAE-A439-4C64-9812-40B685A5FD7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5"/>
            <a:extLst>
              <a:ext uri="{FF2B5EF4-FFF2-40B4-BE49-F238E27FC236}">
                <a16:creationId xmlns:a16="http://schemas.microsoft.com/office/drawing/2014/main" id="{75BB9ACB-5D12-4DEC-89E8-75F14E4CCC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B8219DE3-1D54-4EEB-BDEE-6E5BCFEE8A61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Graphically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A3C9C08-695B-43CA-2E5B-C1ACCD5CBF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92240" y="2468880"/>
            <a:ext cx="2443054" cy="32004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6633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4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0 Rectángulo"/>
          <p:cNvSpPr/>
          <p:nvPr/>
        </p:nvSpPr>
        <p:spPr>
          <a:xfrm>
            <a:off x="467544" y="2066397"/>
            <a:ext cx="8210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Using this method we can graphically find the limit of the function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627784" y="1194557"/>
                <a:ext cx="15127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194557"/>
                <a:ext cx="1512786" cy="7411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4063971" y="1325232"/>
            <a:ext cx="1034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≠ </a:t>
            </a:r>
            <a:r>
              <a:rPr lang="en-US" sz="2400" dirty="0">
                <a:solidFill>
                  <a:schemeClr val="tx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tx2"/>
                </a:solidFill>
                <a:latin typeface="Comic Sans MS" panose="030F0702030302020204" pitchFamily="66" charset="0"/>
                <a:cs typeface="Arial" panose="020B0604020202020204" pitchFamily="34" charset="0"/>
                <a:sym typeface="Symbol"/>
              </a:rPr>
              <a:t>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9196" y="692696"/>
            <a:ext cx="7934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with your GDC, trace along the graph of this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E0C14236-E03F-4922-A6B7-E4DB9A8854A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86A027C8-CF29-4AC6-8BA6-71C899B8B8A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DF3FFCB0-9FB0-43AB-8117-FA015A258F6D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Graphically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9282B5-5C51-31AA-DE46-1B8C0605BA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92240" y="2468880"/>
            <a:ext cx="2474155" cy="3200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898D5B8-32BB-AF4B-80F2-61D110E5F34F}"/>
              </a:ext>
            </a:extLst>
          </p:cNvPr>
          <p:cNvSpPr txBox="1">
            <a:spLocks noChangeArrowheads="1"/>
          </p:cNvSpPr>
          <p:nvPr/>
        </p:nvSpPr>
        <p:spPr>
          <a:xfrm>
            <a:off x="659635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Press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1603C27-6776-451D-2216-908097D5DC85}"/>
              </a:ext>
            </a:extLst>
          </p:cNvPr>
          <p:cNvSpPr txBox="1">
            <a:spLocks noChangeArrowheads="1"/>
          </p:cNvSpPr>
          <p:nvPr/>
        </p:nvSpPr>
        <p:spPr>
          <a:xfrm>
            <a:off x="1857164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GRAPH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90D694BE-0BD9-EB08-1E59-1FFD8E4EF159}"/>
              </a:ext>
            </a:extLst>
          </p:cNvPr>
          <p:cNvSpPr txBox="1">
            <a:spLocks noChangeArrowheads="1"/>
          </p:cNvSpPr>
          <p:nvPr/>
        </p:nvSpPr>
        <p:spPr>
          <a:xfrm>
            <a:off x="3285241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Press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56C68A04-19C9-6451-ABC1-AD8E57D597D2}"/>
              </a:ext>
            </a:extLst>
          </p:cNvPr>
          <p:cNvSpPr txBox="1">
            <a:spLocks noChangeArrowheads="1"/>
          </p:cNvSpPr>
          <p:nvPr/>
        </p:nvSpPr>
        <p:spPr>
          <a:xfrm>
            <a:off x="4482770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trace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513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0 Rectángulo"/>
          <p:cNvSpPr/>
          <p:nvPr/>
        </p:nvSpPr>
        <p:spPr>
          <a:xfrm>
            <a:off x="467544" y="2066397"/>
            <a:ext cx="8210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Using this method we can graphically find the limit of the function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627784" y="1194557"/>
                <a:ext cx="15127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194557"/>
                <a:ext cx="1512786" cy="7411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4063971" y="1325232"/>
            <a:ext cx="1034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≠ </a:t>
            </a:r>
            <a:r>
              <a:rPr lang="en-US" sz="2400" dirty="0">
                <a:solidFill>
                  <a:schemeClr val="tx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tx2"/>
                </a:solidFill>
                <a:latin typeface="Comic Sans MS" panose="030F0702030302020204" pitchFamily="66" charset="0"/>
                <a:cs typeface="Arial" panose="020B0604020202020204" pitchFamily="34" charset="0"/>
                <a:sym typeface="Symbol"/>
              </a:rPr>
              <a:t>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9196" y="692696"/>
            <a:ext cx="7934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with your GDC, trace along the graph of this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2F6816F4-F9E5-416A-AA84-9BF840F72E92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Graphically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C154E6-C0A9-6087-A947-C979BA4787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92240" y="2468880"/>
            <a:ext cx="2455269" cy="3200400"/>
          </a:xfrm>
          <a:prstGeom prst="rect">
            <a:avLst/>
          </a:prstGeom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ABFE7343-0044-F02F-DCA9-49E013CB6428}"/>
              </a:ext>
            </a:extLst>
          </p:cNvPr>
          <p:cNvSpPr txBox="1">
            <a:spLocks noChangeArrowheads="1"/>
          </p:cNvSpPr>
          <p:nvPr/>
        </p:nvSpPr>
        <p:spPr>
          <a:xfrm>
            <a:off x="659635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Press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65610358-500A-F5FC-DA9E-8B05AB79EB20}"/>
              </a:ext>
            </a:extLst>
          </p:cNvPr>
          <p:cNvSpPr txBox="1">
            <a:spLocks noChangeArrowheads="1"/>
          </p:cNvSpPr>
          <p:nvPr/>
        </p:nvSpPr>
        <p:spPr>
          <a:xfrm>
            <a:off x="1857164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GRAPH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E7A969E4-A1E2-4698-87ED-281F672ABAD0}"/>
              </a:ext>
            </a:extLst>
          </p:cNvPr>
          <p:cNvSpPr txBox="1">
            <a:spLocks noChangeArrowheads="1"/>
          </p:cNvSpPr>
          <p:nvPr/>
        </p:nvSpPr>
        <p:spPr>
          <a:xfrm>
            <a:off x="3285241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Press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F8B40C9D-7C68-BC98-08B4-DC42D8BC2F0D}"/>
              </a:ext>
            </a:extLst>
          </p:cNvPr>
          <p:cNvSpPr txBox="1">
            <a:spLocks noChangeArrowheads="1"/>
          </p:cNvSpPr>
          <p:nvPr/>
        </p:nvSpPr>
        <p:spPr>
          <a:xfrm>
            <a:off x="4482770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trace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40 Rectángulo">
            <a:extLst>
              <a:ext uri="{FF2B5EF4-FFF2-40B4-BE49-F238E27FC236}">
                <a16:creationId xmlns:a16="http://schemas.microsoft.com/office/drawing/2014/main" id="{28373E6F-18EB-15E6-F090-FC469F35DD4E}"/>
              </a:ext>
            </a:extLst>
          </p:cNvPr>
          <p:cNvSpPr/>
          <p:nvPr/>
        </p:nvSpPr>
        <p:spPr>
          <a:xfrm>
            <a:off x="467544" y="3630015"/>
            <a:ext cx="54810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Trace along the graph from the left. You will notice that as x gets closer to 1, the value of the function gets closer to 2</a:t>
            </a:r>
            <a:endParaRPr lang="en-GB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9165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1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0 Rectángulo"/>
          <p:cNvSpPr/>
          <p:nvPr/>
        </p:nvSpPr>
        <p:spPr>
          <a:xfrm>
            <a:off x="467544" y="2066397"/>
            <a:ext cx="8210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Using this method we can graphically find the limit of the function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627784" y="1194557"/>
                <a:ext cx="15127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194557"/>
                <a:ext cx="1512786" cy="7411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4063971" y="1325232"/>
            <a:ext cx="1034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≠ </a:t>
            </a:r>
            <a:r>
              <a:rPr lang="en-US" sz="2400" dirty="0">
                <a:solidFill>
                  <a:schemeClr val="tx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tx2"/>
                </a:solidFill>
                <a:latin typeface="Comic Sans MS" panose="030F0702030302020204" pitchFamily="66" charset="0"/>
                <a:cs typeface="Arial" panose="020B0604020202020204" pitchFamily="34" charset="0"/>
                <a:sym typeface="Symbol"/>
              </a:rPr>
              <a:t>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9196" y="692696"/>
            <a:ext cx="7934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with your GDC, trace along the graph of this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5" name="40 Rectángulo"/>
          <p:cNvSpPr/>
          <p:nvPr/>
        </p:nvSpPr>
        <p:spPr>
          <a:xfrm>
            <a:off x="467543" y="3653306"/>
            <a:ext cx="54810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Trace along the graph from the left. You will notice that as x gets closer to 1, the value of the function gets closer to 2</a:t>
            </a:r>
            <a:endParaRPr lang="en-GB" sz="2400" dirty="0"/>
          </a:p>
        </p:txBody>
      </p:sp>
      <p:sp>
        <p:nvSpPr>
          <p:cNvPr id="16" name="40 Rectángulo"/>
          <p:cNvSpPr/>
          <p:nvPr/>
        </p:nvSpPr>
        <p:spPr>
          <a:xfrm>
            <a:off x="467543" y="5595032"/>
            <a:ext cx="85536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Trace along the graph from the right and notice that the value of the function likewise gets closer to 2</a:t>
            </a:r>
            <a:endParaRPr lang="en-GB" sz="2400" dirty="0"/>
          </a:p>
        </p:txBody>
      </p:sp>
      <p:sp>
        <p:nvSpPr>
          <p:cNvPr id="18" name="Rectangle 17">
            <a:hlinkClick r:id="rId5"/>
            <a:extLst>
              <a:ext uri="{FF2B5EF4-FFF2-40B4-BE49-F238E27FC236}">
                <a16:creationId xmlns:a16="http://schemas.microsoft.com/office/drawing/2014/main" id="{F3FB4AB3-7C9C-4CB9-BBA2-88E30DEB88B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5"/>
            <a:extLst>
              <a:ext uri="{FF2B5EF4-FFF2-40B4-BE49-F238E27FC236}">
                <a16:creationId xmlns:a16="http://schemas.microsoft.com/office/drawing/2014/main" id="{464D95E8-BB80-4DEB-8992-BE6139706C1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91D090B6-D470-4DB5-BCD5-B2415AB242BA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Graphically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641E403-162D-6089-3101-B579AB77EF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92240" y="2468880"/>
            <a:ext cx="2530549" cy="3200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3402902-ADB2-6DA4-3208-FBDD76B8B53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90759" y="2468880"/>
            <a:ext cx="2498774" cy="3200400"/>
          </a:xfrm>
          <a:prstGeom prst="rect">
            <a:avLst/>
          </a:prstGeom>
        </p:spPr>
      </p:pic>
      <p:sp>
        <p:nvSpPr>
          <p:cNvPr id="10" name="Rectangle 5">
            <a:extLst>
              <a:ext uri="{FF2B5EF4-FFF2-40B4-BE49-F238E27FC236}">
                <a16:creationId xmlns:a16="http://schemas.microsoft.com/office/drawing/2014/main" id="{E5624AD6-2CF1-9BA6-4E9C-BA13F511947E}"/>
              </a:ext>
            </a:extLst>
          </p:cNvPr>
          <p:cNvSpPr txBox="1">
            <a:spLocks noChangeArrowheads="1"/>
          </p:cNvSpPr>
          <p:nvPr/>
        </p:nvSpPr>
        <p:spPr>
          <a:xfrm>
            <a:off x="659635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Press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2085E2FC-1508-87E7-FBA1-D1516D35DC6A}"/>
              </a:ext>
            </a:extLst>
          </p:cNvPr>
          <p:cNvSpPr txBox="1">
            <a:spLocks noChangeArrowheads="1"/>
          </p:cNvSpPr>
          <p:nvPr/>
        </p:nvSpPr>
        <p:spPr>
          <a:xfrm>
            <a:off x="1857164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GRAPH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B64AF50F-5DF5-62EC-3470-E6A836027285}"/>
              </a:ext>
            </a:extLst>
          </p:cNvPr>
          <p:cNvSpPr txBox="1">
            <a:spLocks noChangeArrowheads="1"/>
          </p:cNvSpPr>
          <p:nvPr/>
        </p:nvSpPr>
        <p:spPr>
          <a:xfrm>
            <a:off x="3285241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Press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Rectangle 5">
            <a:extLst>
              <a:ext uri="{FF2B5EF4-FFF2-40B4-BE49-F238E27FC236}">
                <a16:creationId xmlns:a16="http://schemas.microsoft.com/office/drawing/2014/main" id="{E75A1D28-229A-D98C-6832-6273A5536085}"/>
              </a:ext>
            </a:extLst>
          </p:cNvPr>
          <p:cNvSpPr txBox="1">
            <a:spLocks noChangeArrowheads="1"/>
          </p:cNvSpPr>
          <p:nvPr/>
        </p:nvSpPr>
        <p:spPr>
          <a:xfrm>
            <a:off x="4482770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trace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275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0 Rectángulo"/>
          <p:cNvSpPr/>
          <p:nvPr/>
        </p:nvSpPr>
        <p:spPr>
          <a:xfrm>
            <a:off x="467544" y="2066397"/>
            <a:ext cx="8210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Using this method we can graphically find the limit of the function</a:t>
            </a:r>
            <a:endParaRPr lang="en-GB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2627784" y="1194557"/>
                <a:ext cx="151278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194557"/>
                <a:ext cx="1512786" cy="7411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4063971" y="1325232"/>
            <a:ext cx="1034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≠ </a:t>
            </a:r>
            <a:r>
              <a:rPr lang="en-US" sz="2400" dirty="0">
                <a:solidFill>
                  <a:schemeClr val="tx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tx2"/>
                </a:solidFill>
                <a:latin typeface="Comic Sans MS" panose="030F0702030302020204" pitchFamily="66" charset="0"/>
                <a:cs typeface="Arial" panose="020B0604020202020204" pitchFamily="34" charset="0"/>
                <a:sym typeface="Symbol"/>
              </a:rPr>
              <a:t>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9196" y="692696"/>
            <a:ext cx="7934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Now, with your GDC, trace along the graph of this function: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5" name="40 Rectángulo"/>
          <p:cNvSpPr/>
          <p:nvPr/>
        </p:nvSpPr>
        <p:spPr>
          <a:xfrm>
            <a:off x="467543" y="3653306"/>
            <a:ext cx="54810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Trace along the graph from the left. You will notice that as x gets closer to 1, the value of the function gets closer to 2</a:t>
            </a:r>
            <a:endParaRPr lang="en-GB" sz="2400" dirty="0"/>
          </a:p>
        </p:txBody>
      </p:sp>
      <p:sp>
        <p:nvSpPr>
          <p:cNvPr id="16" name="40 Rectángulo"/>
          <p:cNvSpPr/>
          <p:nvPr/>
        </p:nvSpPr>
        <p:spPr>
          <a:xfrm>
            <a:off x="467543" y="5595032"/>
            <a:ext cx="85536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Trace along the graph from the right and notice that the value of the function likewise gets closer to 2</a:t>
            </a:r>
            <a:endParaRPr lang="en-GB" sz="2400" dirty="0"/>
          </a:p>
        </p:txBody>
      </p:sp>
      <p:sp>
        <p:nvSpPr>
          <p:cNvPr id="18" name="Rectangle 17">
            <a:hlinkClick r:id="rId4"/>
            <a:extLst>
              <a:ext uri="{FF2B5EF4-FFF2-40B4-BE49-F238E27FC236}">
                <a16:creationId xmlns:a16="http://schemas.microsoft.com/office/drawing/2014/main" id="{F3FB4AB3-7C9C-4CB9-BBA2-88E30DEB88B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4"/>
            <a:extLst>
              <a:ext uri="{FF2B5EF4-FFF2-40B4-BE49-F238E27FC236}">
                <a16:creationId xmlns:a16="http://schemas.microsoft.com/office/drawing/2014/main" id="{464D95E8-BB80-4DEB-8992-BE6139706C1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91D090B6-D470-4DB5-BCD5-B2415AB242BA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Graphically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E5624AD6-2CF1-9BA6-4E9C-BA13F511947E}"/>
              </a:ext>
            </a:extLst>
          </p:cNvPr>
          <p:cNvSpPr txBox="1">
            <a:spLocks noChangeArrowheads="1"/>
          </p:cNvSpPr>
          <p:nvPr/>
        </p:nvSpPr>
        <p:spPr>
          <a:xfrm>
            <a:off x="659635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Press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2085E2FC-1508-87E7-FBA1-D1516D35DC6A}"/>
              </a:ext>
            </a:extLst>
          </p:cNvPr>
          <p:cNvSpPr txBox="1">
            <a:spLocks noChangeArrowheads="1"/>
          </p:cNvSpPr>
          <p:nvPr/>
        </p:nvSpPr>
        <p:spPr>
          <a:xfrm>
            <a:off x="1857164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GRAPH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B64AF50F-5DF5-62EC-3470-E6A836027285}"/>
              </a:ext>
            </a:extLst>
          </p:cNvPr>
          <p:cNvSpPr txBox="1">
            <a:spLocks noChangeArrowheads="1"/>
          </p:cNvSpPr>
          <p:nvPr/>
        </p:nvSpPr>
        <p:spPr>
          <a:xfrm>
            <a:off x="3285241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Press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Rectangle 5">
            <a:extLst>
              <a:ext uri="{FF2B5EF4-FFF2-40B4-BE49-F238E27FC236}">
                <a16:creationId xmlns:a16="http://schemas.microsoft.com/office/drawing/2014/main" id="{E75A1D28-229A-D98C-6832-6273A5536085}"/>
              </a:ext>
            </a:extLst>
          </p:cNvPr>
          <p:cNvSpPr txBox="1">
            <a:spLocks noChangeArrowheads="1"/>
          </p:cNvSpPr>
          <p:nvPr/>
        </p:nvSpPr>
        <p:spPr>
          <a:xfrm>
            <a:off x="4482770" y="29920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trace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40 Rectángulo"/>
          <p:cNvSpPr/>
          <p:nvPr/>
        </p:nvSpPr>
        <p:spPr>
          <a:xfrm>
            <a:off x="6333209" y="2879831"/>
            <a:ext cx="277365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9933"/>
                </a:solidFill>
                <a:latin typeface="Comic Sans MS" pitchFamily="66" charset="0"/>
              </a:rPr>
              <a:t>This means that the limit of the functions as </a:t>
            </a:r>
            <a:r>
              <a:rPr lang="en-US" sz="2400" i="1" dirty="0">
                <a:solidFill>
                  <a:srgbClr val="FF99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9933"/>
                </a:solidFill>
                <a:latin typeface="Comic Sans MS" pitchFamily="66" charset="0"/>
              </a:rPr>
              <a:t> approaches to 1 both from the left and from the right is 2</a:t>
            </a:r>
            <a:endParaRPr lang="en-GB" sz="2400" dirty="0">
              <a:solidFill>
                <a:srgbClr val="FF9933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1417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E0C14236-E03F-4922-A6B7-E4DB9A8854A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6A027C8-CF29-4AC6-8BA6-71C899B8B8A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755DE2EE-8618-4743-AF7B-FA25D69B05EB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Analytically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652A22-E59E-441C-B86B-6C02C25CAFC6}"/>
              </a:ext>
            </a:extLst>
          </p:cNvPr>
          <p:cNvSpPr txBox="1"/>
          <p:nvPr/>
        </p:nvSpPr>
        <p:spPr>
          <a:xfrm>
            <a:off x="513470" y="1245459"/>
            <a:ext cx="8229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FF6600"/>
                </a:solidFill>
                <a:effectLst/>
                <a:latin typeface="+mn-lt"/>
              </a:rPr>
              <a:t>Point: </a:t>
            </a:r>
            <a:r>
              <a:rPr lang="en-US" b="0" i="0" dirty="0">
                <a:solidFill>
                  <a:schemeClr val="tx2"/>
                </a:solidFill>
                <a:effectLst/>
                <a:latin typeface="+mn-lt"/>
              </a:rPr>
              <a:t>When approaching a point defined or not (Closed or Open) the limit is the y coordinate of the point you are approaching. </a:t>
            </a:r>
            <a:endParaRPr lang="en-GB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740A85C-2336-4968-A7DD-5667D8268209}"/>
              </a:ext>
            </a:extLst>
          </p:cNvPr>
          <p:cNvSpPr txBox="1"/>
          <p:nvPr/>
        </p:nvSpPr>
        <p:spPr>
          <a:xfrm>
            <a:off x="400930" y="783794"/>
            <a:ext cx="14982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tx2"/>
                </a:solidFill>
                <a:effectLst/>
                <a:latin typeface="+mn-lt"/>
              </a:rPr>
              <a:t>Case 1 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2E2DC1B-E452-43D5-B9D7-6E9CB8C89468}"/>
              </a:ext>
            </a:extLst>
          </p:cNvPr>
          <p:cNvSpPr txBox="1"/>
          <p:nvPr/>
        </p:nvSpPr>
        <p:spPr>
          <a:xfrm>
            <a:off x="513469" y="3052833"/>
            <a:ext cx="811705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>
                <a:solidFill>
                  <a:srgbClr val="FF6600"/>
                </a:solidFill>
                <a:effectLst/>
                <a:latin typeface="+mn-lt"/>
              </a:rPr>
              <a:t>Vertical Asymptote: </a:t>
            </a:r>
            <a:r>
              <a:rPr lang="en-US" b="0" i="0" dirty="0">
                <a:solidFill>
                  <a:schemeClr val="tx2"/>
                </a:solidFill>
                <a:effectLst/>
                <a:latin typeface="+mn-lt"/>
              </a:rPr>
              <a:t>When approaching a vertical asymptote, the limit is infinity if you are heading up and negative infinity if you are heading downwards</a:t>
            </a:r>
            <a:r>
              <a:rPr lang="en-US" b="0" i="0" dirty="0">
                <a:solidFill>
                  <a:srgbClr val="1B3A6C"/>
                </a:solidFill>
                <a:effectLst/>
                <a:latin typeface="+mn-lt"/>
              </a:rPr>
              <a:t>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1278203-10EC-40B9-8599-A6AEEF7E1B09}"/>
              </a:ext>
            </a:extLst>
          </p:cNvPr>
          <p:cNvSpPr txBox="1"/>
          <p:nvPr/>
        </p:nvSpPr>
        <p:spPr>
          <a:xfrm>
            <a:off x="400930" y="2604839"/>
            <a:ext cx="14982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tx2"/>
                </a:solidFill>
                <a:effectLst/>
                <a:latin typeface="+mn-lt"/>
              </a:rPr>
              <a:t>Case 2 </a:t>
            </a:r>
            <a:endParaRPr lang="en-GB" b="1" dirty="0">
              <a:solidFill>
                <a:schemeClr val="tx2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105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0 Rectángulo"/>
          <p:cNvSpPr/>
          <p:nvPr/>
        </p:nvSpPr>
        <p:spPr>
          <a:xfrm>
            <a:off x="1843065" y="1824418"/>
            <a:ext cx="32775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Plug in the value of 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x.</a:t>
            </a:r>
            <a:endParaRPr lang="en-GB" sz="2400" i="1" dirty="0">
              <a:cs typeface="Times New Roman" panose="02020603050405020304" pitchFamily="18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575229" y="1163307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STEPS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5" name="Rectangle 5"/>
          <p:cNvSpPr txBox="1">
            <a:spLocks noChangeArrowheads="1"/>
          </p:cNvSpPr>
          <p:nvPr/>
        </p:nvSpPr>
        <p:spPr>
          <a:xfrm>
            <a:off x="575229" y="1706381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1: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9196" y="692696"/>
            <a:ext cx="7934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To find the limit of a function we follow these steps: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D31B2BAE-A439-4C64-9812-40B685A5FD7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75BB9ACB-5D12-4DEC-89E8-75F14E4CCC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B8219DE3-1D54-4EEB-BDEE-6E5BCFEE8A61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Analytically</a:t>
            </a:r>
          </a:p>
        </p:txBody>
      </p:sp>
      <p:sp>
        <p:nvSpPr>
          <p:cNvPr id="15" name="40 Rectángulo">
            <a:extLst>
              <a:ext uri="{FF2B5EF4-FFF2-40B4-BE49-F238E27FC236}">
                <a16:creationId xmlns:a16="http://schemas.microsoft.com/office/drawing/2014/main" id="{6416ED52-52AF-4086-B47E-1C96F92E65B5}"/>
              </a:ext>
            </a:extLst>
          </p:cNvPr>
          <p:cNvSpPr/>
          <p:nvPr/>
        </p:nvSpPr>
        <p:spPr>
          <a:xfrm>
            <a:off x="5093028" y="1824417"/>
            <a:ext cx="38258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Comic Sans MS" pitchFamily="66" charset="0"/>
              </a:rPr>
              <a:t>If undefined go to step 2</a:t>
            </a:r>
            <a:endParaRPr lang="en-GB" sz="24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40 Rectángulo">
            <a:extLst>
              <a:ext uri="{FF2B5EF4-FFF2-40B4-BE49-F238E27FC236}">
                <a16:creationId xmlns:a16="http://schemas.microsoft.com/office/drawing/2014/main" id="{DE69B3B8-AF28-4009-B783-728C36967F41}"/>
              </a:ext>
            </a:extLst>
          </p:cNvPr>
          <p:cNvSpPr/>
          <p:nvPr/>
        </p:nvSpPr>
        <p:spPr>
          <a:xfrm>
            <a:off x="1843065" y="2538636"/>
            <a:ext cx="6878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Factor, rationalize or rewrite the function then simplify if possible and plug in the given value of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4D4F2DE1-E1D3-41D1-B0B8-D7F6057D0171}"/>
              </a:ext>
            </a:extLst>
          </p:cNvPr>
          <p:cNvSpPr txBox="1">
            <a:spLocks noChangeArrowheads="1"/>
          </p:cNvSpPr>
          <p:nvPr/>
        </p:nvSpPr>
        <p:spPr>
          <a:xfrm>
            <a:off x="575229" y="2420599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2: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40 Rectángulo">
            <a:extLst>
              <a:ext uri="{FF2B5EF4-FFF2-40B4-BE49-F238E27FC236}">
                <a16:creationId xmlns:a16="http://schemas.microsoft.com/office/drawing/2014/main" id="{E9CB70DF-1ED8-4E2B-A442-116AF4DFB681}"/>
              </a:ext>
            </a:extLst>
          </p:cNvPr>
          <p:cNvSpPr/>
          <p:nvPr/>
        </p:nvSpPr>
        <p:spPr>
          <a:xfrm>
            <a:off x="5120640" y="3347048"/>
            <a:ext cx="38258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Comic Sans MS" pitchFamily="66" charset="0"/>
              </a:rPr>
              <a:t>If undefined go to step 3</a:t>
            </a:r>
            <a:endParaRPr lang="en-GB" sz="24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40 Rectángulo">
            <a:extLst>
              <a:ext uri="{FF2B5EF4-FFF2-40B4-BE49-F238E27FC236}">
                <a16:creationId xmlns:a16="http://schemas.microsoft.com/office/drawing/2014/main" id="{537648E7-29C4-4999-B96C-87E6DD24919D}"/>
              </a:ext>
            </a:extLst>
          </p:cNvPr>
          <p:cNvSpPr/>
          <p:nvPr/>
        </p:nvSpPr>
        <p:spPr>
          <a:xfrm>
            <a:off x="1843065" y="3813118"/>
            <a:ext cx="6878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Use another method to confirm non-existence of the limit if possible and plug in the given value of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5215545F-44BD-4C0B-BC88-6DA0DE6DB474}"/>
              </a:ext>
            </a:extLst>
          </p:cNvPr>
          <p:cNvSpPr txBox="1">
            <a:spLocks noChangeArrowheads="1"/>
          </p:cNvSpPr>
          <p:nvPr/>
        </p:nvSpPr>
        <p:spPr>
          <a:xfrm>
            <a:off x="575229" y="3695081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3: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695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45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/>
          <p:nvPr/>
        </p:nvSpPr>
        <p:spPr>
          <a:xfrm>
            <a:off x="574496" y="1072902"/>
            <a:ext cx="1811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Find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F255313B-4C74-453F-B5D6-9629D9A82413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Analytically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32133A0-C11D-466B-A69E-AF7E69B92642}"/>
                  </a:ext>
                </a:extLst>
              </p:cNvPr>
              <p:cNvSpPr txBox="1"/>
              <p:nvPr/>
            </p:nvSpPr>
            <p:spPr>
              <a:xfrm>
                <a:off x="2680610" y="752783"/>
                <a:ext cx="2152384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→3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num>
                            <m:den>
                              <m: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32133A0-C11D-466B-A69E-AF7E69B926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0610" y="752783"/>
                <a:ext cx="2152384" cy="7411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40 Rectángulo">
            <a:extLst>
              <a:ext uri="{FF2B5EF4-FFF2-40B4-BE49-F238E27FC236}">
                <a16:creationId xmlns:a16="http://schemas.microsoft.com/office/drawing/2014/main" id="{4CA321D4-5587-40C6-9578-88D6C1B6E636}"/>
              </a:ext>
            </a:extLst>
          </p:cNvPr>
          <p:cNvSpPr/>
          <p:nvPr/>
        </p:nvSpPr>
        <p:spPr>
          <a:xfrm>
            <a:off x="1843065" y="1824418"/>
            <a:ext cx="40935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Plug in the value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of 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x.</a:t>
            </a:r>
            <a:endParaRPr lang="en-GB" sz="2400" i="1" dirty="0">
              <a:cs typeface="Times New Roman" panose="02020603050405020304" pitchFamily="18" charset="0"/>
            </a:endParaRPr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C07B70BC-5346-4960-8475-473F2448BB4C}"/>
              </a:ext>
            </a:extLst>
          </p:cNvPr>
          <p:cNvSpPr txBox="1">
            <a:spLocks noChangeArrowheads="1"/>
          </p:cNvSpPr>
          <p:nvPr/>
        </p:nvSpPr>
        <p:spPr>
          <a:xfrm>
            <a:off x="575229" y="1706381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1: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3953BED-6458-4F1A-8654-8E886AAE79A0}"/>
                  </a:ext>
                </a:extLst>
              </p:cNvPr>
              <p:cNvSpPr txBox="1"/>
              <p:nvPr/>
            </p:nvSpPr>
            <p:spPr>
              <a:xfrm>
                <a:off x="3389572" y="2458576"/>
                <a:ext cx="2546994" cy="8396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+3(3)+9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3+3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3953BED-6458-4F1A-8654-8E886AAE79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572" y="2458576"/>
                <a:ext cx="2546994" cy="8396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DCBCB72-5889-453F-840D-7AC34F3B2769}"/>
                  </a:ext>
                </a:extLst>
              </p:cNvPr>
              <p:cNvSpPr txBox="1"/>
              <p:nvPr/>
            </p:nvSpPr>
            <p:spPr>
              <a:xfrm>
                <a:off x="3500171" y="3284000"/>
                <a:ext cx="1111349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DCBCB72-5889-453F-840D-7AC34F3B2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0171" y="3284000"/>
                <a:ext cx="1111349" cy="79239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4B675B8-1637-4402-8F45-984A3739F5F3}"/>
                  </a:ext>
                </a:extLst>
              </p:cNvPr>
              <p:cNvSpPr txBox="1"/>
              <p:nvPr/>
            </p:nvSpPr>
            <p:spPr>
              <a:xfrm>
                <a:off x="3581400" y="4214443"/>
                <a:ext cx="990600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4B675B8-1637-4402-8F45-984A3739F5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4214443"/>
                <a:ext cx="990600" cy="7923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61BA856-9DB1-4E6C-A524-C97D78022153}"/>
                  </a:ext>
                </a:extLst>
              </p:cNvPr>
              <p:cNvSpPr txBox="1"/>
              <p:nvPr/>
            </p:nvSpPr>
            <p:spPr>
              <a:xfrm>
                <a:off x="1124682" y="2507821"/>
                <a:ext cx="2152384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→3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num>
                            <m:den>
                              <m: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61BA856-9DB1-4E6C-A524-C97D780221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682" y="2507821"/>
                <a:ext cx="2152384" cy="7411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8D0493C4-631A-4D02-AB3A-6016D3C0E559}"/>
              </a:ext>
            </a:extLst>
          </p:cNvPr>
          <p:cNvSpPr txBox="1"/>
          <p:nvPr/>
        </p:nvSpPr>
        <p:spPr>
          <a:xfrm>
            <a:off x="301825" y="574757"/>
            <a:ext cx="1934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Example 1:</a:t>
            </a:r>
            <a:endParaRPr lang="en-GB" sz="2400" b="1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0C236E4-63BD-4FB6-A9BF-463C7C706D4A}"/>
                  </a:ext>
                </a:extLst>
              </p:cNvPr>
              <p:cNvSpPr txBox="1"/>
              <p:nvPr/>
            </p:nvSpPr>
            <p:spPr>
              <a:xfrm>
                <a:off x="1347787" y="5288923"/>
                <a:ext cx="2152384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→3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num>
                            <m:den>
                              <m:r>
                                <a:rPr lang="en-US" sz="24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0C236E4-63BD-4FB6-A9BF-463C7C706D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7787" y="5288923"/>
                <a:ext cx="2152384" cy="7411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9956F67-CEA3-4791-BF27-12395F7F767D}"/>
                  </a:ext>
                </a:extLst>
              </p:cNvPr>
              <p:cNvSpPr txBox="1"/>
              <p:nvPr/>
            </p:nvSpPr>
            <p:spPr>
              <a:xfrm>
                <a:off x="3560545" y="5271579"/>
                <a:ext cx="990600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9956F67-CEA3-4791-BF27-12395F7F7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0545" y="5271579"/>
                <a:ext cx="990600" cy="79239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55085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4" grpId="0"/>
      <p:bldP spid="27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3362" y="1514337"/>
            <a:ext cx="4937760" cy="2743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1329" y="629341"/>
            <a:ext cx="749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Work with a partner. You will need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22656" y="619712"/>
            <a:ext cx="3833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rectangular sheet of paper,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1329" y="979612"/>
            <a:ext cx="2296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pair of scissors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17120" y="974124"/>
            <a:ext cx="27640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a copy of this table.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560736" y="1514700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67544" y="77764"/>
            <a:ext cx="4320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Creating a sequence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5720" y="4602873"/>
            <a:ext cx="834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Cut the rectangular sheet into three pieces of roughly equal size.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9071" y="5010628"/>
            <a:ext cx="834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Take one piece each, leaving one spare piece on the table.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585202" y="1514337"/>
            <a:ext cx="1645920" cy="2743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306592" y="1514337"/>
            <a:ext cx="1645920" cy="2743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1945897" y="1524394"/>
            <a:ext cx="1645920" cy="2743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88" descr="236941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25790" y="4024405"/>
            <a:ext cx="914400" cy="82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191890" y="4282470"/>
            <a:ext cx="1322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Round 1: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15">
            <a:hlinkClick r:id="rId4"/>
            <a:extLst>
              <a:ext uri="{FF2B5EF4-FFF2-40B4-BE49-F238E27FC236}">
                <a16:creationId xmlns:a16="http://schemas.microsoft.com/office/drawing/2014/main" id="{50B38513-E8E6-4F11-AB9D-F7641A57E4D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4"/>
            <a:extLst>
              <a:ext uri="{FF2B5EF4-FFF2-40B4-BE49-F238E27FC236}">
                <a16:creationId xmlns:a16="http://schemas.microsoft.com/office/drawing/2014/main" id="{C3202028-38A6-4E3C-BF2D-43F6D3EF30E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17584E-8717-E3E0-6636-E2596954F1F4}"/>
              </a:ext>
            </a:extLst>
          </p:cNvPr>
          <p:cNvSpPr/>
          <p:nvPr/>
        </p:nvSpPr>
        <p:spPr>
          <a:xfrm>
            <a:off x="5361036" y="952659"/>
            <a:ext cx="2764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a calculator.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41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6 L 0.03212 -0.0006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7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59259E-6 L 0.01649 0.0004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6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4" grpId="0"/>
      <p:bldP spid="17" grpId="0" animBg="1"/>
      <p:bldP spid="17" grpId="1" animBg="1"/>
      <p:bldP spid="19" grpId="0" animBg="1"/>
      <p:bldP spid="20" grpId="0" animBg="1"/>
      <p:bldP spid="20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/>
          <p:nvPr/>
        </p:nvSpPr>
        <p:spPr>
          <a:xfrm>
            <a:off x="389196" y="1111060"/>
            <a:ext cx="1811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Find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F255313B-4C74-453F-B5D6-9629D9A82413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Analytically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32133A0-C11D-466B-A69E-AF7E69B92642}"/>
                  </a:ext>
                </a:extLst>
              </p:cNvPr>
              <p:cNvSpPr txBox="1"/>
              <p:nvPr/>
            </p:nvSpPr>
            <p:spPr>
              <a:xfrm>
                <a:off x="2680610" y="752783"/>
                <a:ext cx="1616404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32133A0-C11D-466B-A69E-AF7E69B926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0610" y="752783"/>
                <a:ext cx="1616404" cy="7411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40 Rectángulo">
            <a:extLst>
              <a:ext uri="{FF2B5EF4-FFF2-40B4-BE49-F238E27FC236}">
                <a16:creationId xmlns:a16="http://schemas.microsoft.com/office/drawing/2014/main" id="{4CA321D4-5587-40C6-9578-88D6C1B6E636}"/>
              </a:ext>
            </a:extLst>
          </p:cNvPr>
          <p:cNvSpPr/>
          <p:nvPr/>
        </p:nvSpPr>
        <p:spPr>
          <a:xfrm>
            <a:off x="1843065" y="1655602"/>
            <a:ext cx="40935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Plug in the value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of 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x.</a:t>
            </a:r>
            <a:endParaRPr lang="en-GB" sz="2400" i="1" dirty="0">
              <a:cs typeface="Times New Roman" panose="02020603050405020304" pitchFamily="18" charset="0"/>
            </a:endParaRPr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C07B70BC-5346-4960-8475-473F2448BB4C}"/>
              </a:ext>
            </a:extLst>
          </p:cNvPr>
          <p:cNvSpPr txBox="1">
            <a:spLocks noChangeArrowheads="1"/>
          </p:cNvSpPr>
          <p:nvPr/>
        </p:nvSpPr>
        <p:spPr>
          <a:xfrm>
            <a:off x="575229" y="1537565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1: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FC0F822-679B-4276-A88D-0C4838EFED96}"/>
                  </a:ext>
                </a:extLst>
              </p:cNvPr>
              <p:cNvSpPr txBox="1"/>
              <p:nvPr/>
            </p:nvSpPr>
            <p:spPr>
              <a:xfrm>
                <a:off x="3031589" y="2281695"/>
                <a:ext cx="2904977" cy="8334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3(0)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FC0F822-679B-4276-A88D-0C4838EFED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589" y="2281695"/>
                <a:ext cx="2904977" cy="8334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3953BED-6458-4F1A-8654-8E886AAE79A0}"/>
                  </a:ext>
                </a:extLst>
              </p:cNvPr>
              <p:cNvSpPr txBox="1"/>
              <p:nvPr/>
            </p:nvSpPr>
            <p:spPr>
              <a:xfrm>
                <a:off x="4404113" y="4711316"/>
                <a:ext cx="128537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3953BED-6458-4F1A-8654-8E886AAE79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113" y="4711316"/>
                <a:ext cx="1285375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DCBCB72-5889-453F-840D-7AC34F3B2769}"/>
                  </a:ext>
                </a:extLst>
              </p:cNvPr>
              <p:cNvSpPr txBox="1"/>
              <p:nvPr/>
            </p:nvSpPr>
            <p:spPr>
              <a:xfrm>
                <a:off x="3478752" y="5279832"/>
                <a:ext cx="147007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0+3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DCBCB72-5889-453F-840D-7AC34F3B2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8752" y="5279832"/>
                <a:ext cx="1470075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4B675B8-1637-4402-8F45-984A3739F5F3}"/>
                  </a:ext>
                </a:extLst>
              </p:cNvPr>
              <p:cNvSpPr txBox="1"/>
              <p:nvPr/>
            </p:nvSpPr>
            <p:spPr>
              <a:xfrm>
                <a:off x="5238899" y="2312190"/>
                <a:ext cx="990600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4B675B8-1637-4402-8F45-984A3739F5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899" y="2312190"/>
                <a:ext cx="990600" cy="79239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61BA856-9DB1-4E6C-A524-C97D78022153}"/>
                  </a:ext>
                </a:extLst>
              </p:cNvPr>
              <p:cNvSpPr txBox="1"/>
              <p:nvPr/>
            </p:nvSpPr>
            <p:spPr>
              <a:xfrm>
                <a:off x="1124682" y="2339005"/>
                <a:ext cx="1616405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61BA856-9DB1-4E6C-A524-C97D780221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682" y="2339005"/>
                <a:ext cx="1616405" cy="7411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2AD6A6D9-24D2-4A8A-98AD-15294421890D}"/>
              </a:ext>
            </a:extLst>
          </p:cNvPr>
          <p:cNvSpPr txBox="1"/>
          <p:nvPr/>
        </p:nvSpPr>
        <p:spPr>
          <a:xfrm>
            <a:off x="301825" y="574757"/>
            <a:ext cx="1934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Example 2:</a:t>
            </a:r>
            <a:endParaRPr lang="en-GB" sz="2400" b="1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7" name="40 Rectángulo">
            <a:extLst>
              <a:ext uri="{FF2B5EF4-FFF2-40B4-BE49-F238E27FC236}">
                <a16:creationId xmlns:a16="http://schemas.microsoft.com/office/drawing/2014/main" id="{0D0426E9-A4F9-48EE-93CD-2060AA1C071E}"/>
              </a:ext>
            </a:extLst>
          </p:cNvPr>
          <p:cNvSpPr/>
          <p:nvPr/>
        </p:nvSpPr>
        <p:spPr>
          <a:xfrm>
            <a:off x="5093028" y="1655601"/>
            <a:ext cx="38258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Comic Sans MS" pitchFamily="66" charset="0"/>
              </a:rPr>
              <a:t>If undefined go to step 2</a:t>
            </a:r>
            <a:endParaRPr lang="en-GB" sz="24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40 Rectángulo">
            <a:extLst>
              <a:ext uri="{FF2B5EF4-FFF2-40B4-BE49-F238E27FC236}">
                <a16:creationId xmlns:a16="http://schemas.microsoft.com/office/drawing/2014/main" id="{49966491-1AC0-4432-97EA-8E1AD5B789B7}"/>
              </a:ext>
            </a:extLst>
          </p:cNvPr>
          <p:cNvSpPr/>
          <p:nvPr/>
        </p:nvSpPr>
        <p:spPr>
          <a:xfrm>
            <a:off x="1766864" y="3151004"/>
            <a:ext cx="73009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Factor, rationalize or rewrite the function then simplify if possible and plug in the given value of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Rectangle 5">
            <a:extLst>
              <a:ext uri="{FF2B5EF4-FFF2-40B4-BE49-F238E27FC236}">
                <a16:creationId xmlns:a16="http://schemas.microsoft.com/office/drawing/2014/main" id="{523ABFC8-FAD6-4443-B8E0-587D235BAE10}"/>
              </a:ext>
            </a:extLst>
          </p:cNvPr>
          <p:cNvSpPr txBox="1">
            <a:spLocks noChangeArrowheads="1"/>
          </p:cNvSpPr>
          <p:nvPr/>
        </p:nvSpPr>
        <p:spPr>
          <a:xfrm>
            <a:off x="499029" y="3032967"/>
            <a:ext cx="1635796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2: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0848226-3CDC-4FDB-9D86-7C5D3C1E3AF7}"/>
              </a:ext>
            </a:extLst>
          </p:cNvPr>
          <p:cNvSpPr txBox="1"/>
          <p:nvPr/>
        </p:nvSpPr>
        <p:spPr>
          <a:xfrm>
            <a:off x="183374" y="4105852"/>
            <a:ext cx="3110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Factorising</a:t>
            </a:r>
            <a:r>
              <a:rPr lang="en-US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 the numerator</a:t>
            </a:r>
            <a:endParaRPr lang="en-GB" sz="1800" dirty="0">
              <a:solidFill>
                <a:srgbClr val="FF66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1A6F54F-66E0-4D39-829F-9F5CB67A41FD}"/>
              </a:ext>
            </a:extLst>
          </p:cNvPr>
          <p:cNvSpPr txBox="1"/>
          <p:nvPr/>
        </p:nvSpPr>
        <p:spPr>
          <a:xfrm>
            <a:off x="4500769" y="3858765"/>
            <a:ext cx="612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77FDA43-38C0-45BF-A719-6ED8642EAD1F}"/>
              </a:ext>
            </a:extLst>
          </p:cNvPr>
          <p:cNvSpPr txBox="1"/>
          <p:nvPr/>
        </p:nvSpPr>
        <p:spPr>
          <a:xfrm>
            <a:off x="4697542" y="3873414"/>
            <a:ext cx="1340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 + </a:t>
            </a:r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3)</a:t>
            </a:r>
            <a:endParaRPr lang="en-GB" sz="24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3091709-7B7D-44D5-BC90-F71F4BAE2D00}"/>
              </a:ext>
            </a:extLst>
          </p:cNvPr>
          <p:cNvCxnSpPr/>
          <p:nvPr/>
        </p:nvCxnSpPr>
        <p:spPr>
          <a:xfrm>
            <a:off x="4500768" y="4292294"/>
            <a:ext cx="118872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36BB70-D6DF-42EB-901B-9C2E7CBAECC9}"/>
              </a:ext>
            </a:extLst>
          </p:cNvPr>
          <p:cNvSpPr txBox="1"/>
          <p:nvPr/>
        </p:nvSpPr>
        <p:spPr>
          <a:xfrm>
            <a:off x="4950108" y="4198444"/>
            <a:ext cx="375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endParaRPr lang="en-GB" sz="24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5" name="40 Rectángulo">
            <a:extLst>
              <a:ext uri="{FF2B5EF4-FFF2-40B4-BE49-F238E27FC236}">
                <a16:creationId xmlns:a16="http://schemas.microsoft.com/office/drawing/2014/main" id="{A4DE42D2-6710-4C30-BA28-F0946F173681}"/>
              </a:ext>
            </a:extLst>
          </p:cNvPr>
          <p:cNvSpPr/>
          <p:nvPr/>
        </p:nvSpPr>
        <p:spPr>
          <a:xfrm>
            <a:off x="6070006" y="2468865"/>
            <a:ext cx="21793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B0F0"/>
                </a:solidFill>
                <a:latin typeface="Comic Sans MS" pitchFamily="66" charset="0"/>
              </a:rPr>
              <a:t>It is undefined</a:t>
            </a:r>
            <a:endParaRPr lang="en-GB" sz="18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803511E-62B4-42A4-8195-73997E781C09}"/>
              </a:ext>
            </a:extLst>
          </p:cNvPr>
          <p:cNvSpPr txBox="1"/>
          <p:nvPr/>
        </p:nvSpPr>
        <p:spPr>
          <a:xfrm>
            <a:off x="3481992" y="4073692"/>
            <a:ext cx="625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=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3CD6075-11B9-4DCA-AB2D-214E99846455}"/>
              </a:ext>
            </a:extLst>
          </p:cNvPr>
          <p:cNvSpPr txBox="1"/>
          <p:nvPr/>
        </p:nvSpPr>
        <p:spPr>
          <a:xfrm>
            <a:off x="4767874" y="5261661"/>
            <a:ext cx="625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= 3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14DE30C-3F35-4C0D-998C-D40F24D7BD75}"/>
              </a:ext>
            </a:extLst>
          </p:cNvPr>
          <p:cNvCxnSpPr>
            <a:cxnSpLocks/>
          </p:cNvCxnSpPr>
          <p:nvPr/>
        </p:nvCxnSpPr>
        <p:spPr>
          <a:xfrm flipH="1">
            <a:off x="4536895" y="4063297"/>
            <a:ext cx="194786" cy="16181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4ACE6E0-3802-4BEA-BF3E-5FA780184273}"/>
              </a:ext>
            </a:extLst>
          </p:cNvPr>
          <p:cNvCxnSpPr>
            <a:cxnSpLocks/>
          </p:cNvCxnSpPr>
          <p:nvPr/>
        </p:nvCxnSpPr>
        <p:spPr>
          <a:xfrm flipH="1">
            <a:off x="5014241" y="4363924"/>
            <a:ext cx="196885" cy="168354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2352A12-E497-430E-88E3-3D3F6BA7EF1A}"/>
                  </a:ext>
                </a:extLst>
              </p:cNvPr>
              <p:cNvSpPr txBox="1"/>
              <p:nvPr/>
            </p:nvSpPr>
            <p:spPr>
              <a:xfrm>
                <a:off x="3478752" y="5848156"/>
                <a:ext cx="2186496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=3</m:t>
                          </m:r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2352A12-E497-430E-88E3-3D3F6BA7EF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8752" y="5848156"/>
                <a:ext cx="2186496" cy="7411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>
            <a:extLst>
              <a:ext uri="{FF2B5EF4-FFF2-40B4-BE49-F238E27FC236}">
                <a16:creationId xmlns:a16="http://schemas.microsoft.com/office/drawing/2014/main" id="{5A790447-A6F9-48D2-9BBE-63CFE96012F3}"/>
              </a:ext>
            </a:extLst>
          </p:cNvPr>
          <p:cNvSpPr txBox="1"/>
          <p:nvPr/>
        </p:nvSpPr>
        <p:spPr>
          <a:xfrm>
            <a:off x="223529" y="4826821"/>
            <a:ext cx="330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Simplifying</a:t>
            </a:r>
            <a:endParaRPr lang="en-GB" sz="1800" dirty="0">
              <a:solidFill>
                <a:srgbClr val="FF66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C08A065-E43D-4AED-9E04-98FCDE270B0A}"/>
              </a:ext>
            </a:extLst>
          </p:cNvPr>
          <p:cNvSpPr txBox="1"/>
          <p:nvPr/>
        </p:nvSpPr>
        <p:spPr>
          <a:xfrm>
            <a:off x="223528" y="5330493"/>
            <a:ext cx="330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Substituting </a:t>
            </a:r>
            <a:r>
              <a:rPr lang="en-US" sz="1800" i="1" dirty="0">
                <a:solidFill>
                  <a:srgbClr val="FF6600"/>
                </a:solidFill>
                <a:ea typeface="+mj-ea"/>
                <a:cs typeface="Times New Roman" panose="02020603050405020304" pitchFamily="18" charset="0"/>
              </a:rPr>
              <a:t>x</a:t>
            </a:r>
            <a:endParaRPr lang="en-GB" sz="1800" i="1" dirty="0">
              <a:solidFill>
                <a:srgbClr val="FF6600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69E9B34-D32F-4F59-B5AE-6A2C9B5A99CE}"/>
              </a:ext>
            </a:extLst>
          </p:cNvPr>
          <p:cNvSpPr txBox="1"/>
          <p:nvPr/>
        </p:nvSpPr>
        <p:spPr>
          <a:xfrm>
            <a:off x="3090516" y="6112301"/>
            <a:ext cx="625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2B13ED-9EAB-566E-7303-CA925E02CF64}"/>
                  </a:ext>
                </a:extLst>
              </p:cNvPr>
              <p:cNvSpPr txBox="1"/>
              <p:nvPr/>
            </p:nvSpPr>
            <p:spPr>
              <a:xfrm>
                <a:off x="3830019" y="4661754"/>
                <a:ext cx="869243" cy="5734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→0</m:t>
                          </m:r>
                        </m:lim>
                      </m:limLow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2B13ED-9EAB-566E-7303-CA925E02CF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019" y="4661754"/>
                <a:ext cx="869243" cy="573427"/>
              </a:xfrm>
              <a:prstGeom prst="rect">
                <a:avLst/>
              </a:prstGeom>
              <a:blipFill>
                <a:blip r:embed="rId11"/>
                <a:stretch>
                  <a:fillRect l="-699" b="-31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36490E1-44A7-868A-F7D0-F2B522360425}"/>
                  </a:ext>
                </a:extLst>
              </p:cNvPr>
              <p:cNvSpPr txBox="1"/>
              <p:nvPr/>
            </p:nvSpPr>
            <p:spPr>
              <a:xfrm>
                <a:off x="3830019" y="3984659"/>
                <a:ext cx="869243" cy="5734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→0</m:t>
                          </m:r>
                        </m:lim>
                      </m:limLow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36490E1-44A7-868A-F7D0-F2B522360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019" y="3984659"/>
                <a:ext cx="869243" cy="573427"/>
              </a:xfrm>
              <a:prstGeom prst="rect">
                <a:avLst/>
              </a:prstGeom>
              <a:blipFill>
                <a:blip r:embed="rId12"/>
                <a:stretch>
                  <a:fillRect l="-699" b="-31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7EDA85D-6222-FBA1-BE64-230BA0554F82}"/>
                  </a:ext>
                </a:extLst>
              </p:cNvPr>
              <p:cNvSpPr txBox="1"/>
              <p:nvPr/>
            </p:nvSpPr>
            <p:spPr>
              <a:xfrm>
                <a:off x="5888631" y="5281435"/>
                <a:ext cx="186142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Since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≠</m:t>
                    </m:r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7EDA85D-6222-FBA1-BE64-230BA0554F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8631" y="5281435"/>
                <a:ext cx="1861420" cy="461665"/>
              </a:xfrm>
              <a:prstGeom prst="rect">
                <a:avLst/>
              </a:prstGeom>
              <a:blipFill>
                <a:blip r:embed="rId13"/>
                <a:stretch>
                  <a:fillRect l="-9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8CFDF0B7-F469-BC63-CDF8-D123EA8CC233}"/>
              </a:ext>
            </a:extLst>
          </p:cNvPr>
          <p:cNvSpPr txBox="1"/>
          <p:nvPr/>
        </p:nvSpPr>
        <p:spPr>
          <a:xfrm>
            <a:off x="3478752" y="4690780"/>
            <a:ext cx="625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=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661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24" grpId="0"/>
      <p:bldP spid="25" grpId="0"/>
      <p:bldP spid="26" grpId="0"/>
      <p:bldP spid="27" grpId="0"/>
      <p:bldP spid="17" grpId="0"/>
      <p:bldP spid="22" grpId="0"/>
      <p:bldP spid="28" grpId="0"/>
      <p:bldP spid="29" grpId="0"/>
      <p:bldP spid="30" grpId="0"/>
      <p:bldP spid="31" grpId="0"/>
      <p:bldP spid="32" grpId="0"/>
      <p:bldP spid="35" grpId="0"/>
      <p:bldP spid="36" grpId="0"/>
      <p:bldP spid="38" grpId="0"/>
      <p:bldP spid="40" grpId="0"/>
      <p:bldP spid="41" grpId="0"/>
      <p:bldP spid="42" grpId="0"/>
      <p:bldP spid="43" grpId="0"/>
      <p:bldP spid="7" grpId="0"/>
      <p:bldP spid="8" grpId="0"/>
      <p:bldP spid="9" grpId="0"/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/>
          <p:nvPr/>
        </p:nvSpPr>
        <p:spPr>
          <a:xfrm>
            <a:off x="389196" y="1111060"/>
            <a:ext cx="1811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Find</a:t>
            </a:r>
            <a:endParaRPr lang="en-GB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F255313B-4C74-453F-B5D6-9629D9A82413}"/>
              </a:ext>
            </a:extLst>
          </p:cNvPr>
          <p:cNvSpPr txBox="1">
            <a:spLocks noChangeArrowheads="1"/>
          </p:cNvSpPr>
          <p:nvPr/>
        </p:nvSpPr>
        <p:spPr>
          <a:xfrm>
            <a:off x="183374" y="11082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Limits of functions, Analytically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32133A0-C11D-466B-A69E-AF7E69B92642}"/>
                  </a:ext>
                </a:extLst>
              </p:cNvPr>
              <p:cNvSpPr txBox="1"/>
              <p:nvPr/>
            </p:nvSpPr>
            <p:spPr>
              <a:xfrm>
                <a:off x="2680610" y="752783"/>
                <a:ext cx="1786323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→4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32133A0-C11D-466B-A69E-AF7E69B926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0610" y="752783"/>
                <a:ext cx="1786323" cy="7411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40 Rectángulo">
            <a:extLst>
              <a:ext uri="{FF2B5EF4-FFF2-40B4-BE49-F238E27FC236}">
                <a16:creationId xmlns:a16="http://schemas.microsoft.com/office/drawing/2014/main" id="{4CA321D4-5587-40C6-9578-88D6C1B6E636}"/>
              </a:ext>
            </a:extLst>
          </p:cNvPr>
          <p:cNvSpPr/>
          <p:nvPr/>
        </p:nvSpPr>
        <p:spPr>
          <a:xfrm>
            <a:off x="1843065" y="1655602"/>
            <a:ext cx="40935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Plug in the value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of 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x.</a:t>
            </a:r>
            <a:endParaRPr lang="en-GB" sz="2400" i="1" dirty="0">
              <a:cs typeface="Times New Roman" panose="02020603050405020304" pitchFamily="18" charset="0"/>
            </a:endParaRPr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C07B70BC-5346-4960-8475-473F2448BB4C}"/>
              </a:ext>
            </a:extLst>
          </p:cNvPr>
          <p:cNvSpPr txBox="1">
            <a:spLocks noChangeArrowheads="1"/>
          </p:cNvSpPr>
          <p:nvPr/>
        </p:nvSpPr>
        <p:spPr>
          <a:xfrm>
            <a:off x="575229" y="1537565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1: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FC0F822-679B-4276-A88D-0C4838EFED96}"/>
                  </a:ext>
                </a:extLst>
              </p:cNvPr>
              <p:cNvSpPr txBox="1"/>
              <p:nvPr/>
            </p:nvSpPr>
            <p:spPr>
              <a:xfrm>
                <a:off x="3031589" y="2281695"/>
                <a:ext cx="2904977" cy="8334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−8(4)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4−4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FC0F822-679B-4276-A88D-0C4838EFED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589" y="2281695"/>
                <a:ext cx="2904977" cy="8334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3953BED-6458-4F1A-8654-8E886AAE79A0}"/>
                  </a:ext>
                </a:extLst>
              </p:cNvPr>
              <p:cNvSpPr txBox="1"/>
              <p:nvPr/>
            </p:nvSpPr>
            <p:spPr>
              <a:xfrm>
                <a:off x="4404113" y="4711316"/>
                <a:ext cx="128537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3953BED-6458-4F1A-8654-8E886AAE79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113" y="4711316"/>
                <a:ext cx="1285375" cy="461665"/>
              </a:xfrm>
              <a:prstGeom prst="rect">
                <a:avLst/>
              </a:prstGeom>
              <a:blipFill>
                <a:blip r:embed="rId6"/>
                <a:stretch>
                  <a:fillRect l="-9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DCBCB72-5889-453F-840D-7AC34F3B2769}"/>
                  </a:ext>
                </a:extLst>
              </p:cNvPr>
              <p:cNvSpPr txBox="1"/>
              <p:nvPr/>
            </p:nvSpPr>
            <p:spPr>
              <a:xfrm>
                <a:off x="3478752" y="5279832"/>
                <a:ext cx="147007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2(</m:t>
                    </m:r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4)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DCBCB72-5889-453F-840D-7AC34F3B2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8752" y="5279832"/>
                <a:ext cx="1470075" cy="461665"/>
              </a:xfrm>
              <a:prstGeom prst="rect">
                <a:avLst/>
              </a:prstGeom>
              <a:blipFill>
                <a:blip r:embed="rId7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4B675B8-1637-4402-8F45-984A3739F5F3}"/>
                  </a:ext>
                </a:extLst>
              </p:cNvPr>
              <p:cNvSpPr txBox="1"/>
              <p:nvPr/>
            </p:nvSpPr>
            <p:spPr>
              <a:xfrm>
                <a:off x="5238899" y="2312190"/>
                <a:ext cx="990600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4B675B8-1637-4402-8F45-984A3739F5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899" y="2312190"/>
                <a:ext cx="990600" cy="79239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61BA856-9DB1-4E6C-A524-C97D78022153}"/>
                  </a:ext>
                </a:extLst>
              </p:cNvPr>
              <p:cNvSpPr txBox="1"/>
              <p:nvPr/>
            </p:nvSpPr>
            <p:spPr>
              <a:xfrm>
                <a:off x="1124682" y="2339005"/>
                <a:ext cx="1786323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→4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61BA856-9DB1-4E6C-A524-C97D780221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682" y="2339005"/>
                <a:ext cx="1786323" cy="7411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2AD6A6D9-24D2-4A8A-98AD-15294421890D}"/>
              </a:ext>
            </a:extLst>
          </p:cNvPr>
          <p:cNvSpPr txBox="1"/>
          <p:nvPr/>
        </p:nvSpPr>
        <p:spPr>
          <a:xfrm>
            <a:off x="301825" y="574757"/>
            <a:ext cx="1934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Example 3:</a:t>
            </a:r>
            <a:endParaRPr lang="en-GB" sz="2400" b="1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7" name="40 Rectángulo">
            <a:extLst>
              <a:ext uri="{FF2B5EF4-FFF2-40B4-BE49-F238E27FC236}">
                <a16:creationId xmlns:a16="http://schemas.microsoft.com/office/drawing/2014/main" id="{0D0426E9-A4F9-48EE-93CD-2060AA1C071E}"/>
              </a:ext>
            </a:extLst>
          </p:cNvPr>
          <p:cNvSpPr/>
          <p:nvPr/>
        </p:nvSpPr>
        <p:spPr>
          <a:xfrm>
            <a:off x="5093028" y="1655601"/>
            <a:ext cx="38258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Comic Sans MS" pitchFamily="66" charset="0"/>
              </a:rPr>
              <a:t>If undefined go to step 2</a:t>
            </a:r>
            <a:endParaRPr lang="en-GB" sz="24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40 Rectángulo">
            <a:extLst>
              <a:ext uri="{FF2B5EF4-FFF2-40B4-BE49-F238E27FC236}">
                <a16:creationId xmlns:a16="http://schemas.microsoft.com/office/drawing/2014/main" id="{49966491-1AC0-4432-97EA-8E1AD5B789B7}"/>
              </a:ext>
            </a:extLst>
          </p:cNvPr>
          <p:cNvSpPr/>
          <p:nvPr/>
        </p:nvSpPr>
        <p:spPr>
          <a:xfrm>
            <a:off x="1766864" y="3151004"/>
            <a:ext cx="73009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Factor, rationalize or rewrite the function then simplify if possible and plug in the given value of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Rectangle 5">
            <a:extLst>
              <a:ext uri="{FF2B5EF4-FFF2-40B4-BE49-F238E27FC236}">
                <a16:creationId xmlns:a16="http://schemas.microsoft.com/office/drawing/2014/main" id="{523ABFC8-FAD6-4443-B8E0-587D235BAE10}"/>
              </a:ext>
            </a:extLst>
          </p:cNvPr>
          <p:cNvSpPr txBox="1">
            <a:spLocks noChangeArrowheads="1"/>
          </p:cNvSpPr>
          <p:nvPr/>
        </p:nvSpPr>
        <p:spPr>
          <a:xfrm>
            <a:off x="499029" y="3032967"/>
            <a:ext cx="1635796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2: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0848226-3CDC-4FDB-9D86-7C5D3C1E3AF7}"/>
              </a:ext>
            </a:extLst>
          </p:cNvPr>
          <p:cNvSpPr txBox="1"/>
          <p:nvPr/>
        </p:nvSpPr>
        <p:spPr>
          <a:xfrm>
            <a:off x="183374" y="4105852"/>
            <a:ext cx="3110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Factorising</a:t>
            </a:r>
            <a:r>
              <a:rPr lang="en-US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 the numerator</a:t>
            </a:r>
            <a:endParaRPr lang="en-GB" sz="1800" dirty="0">
              <a:solidFill>
                <a:srgbClr val="FF66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1A6F54F-66E0-4D39-829F-9F5CB67A41FD}"/>
              </a:ext>
            </a:extLst>
          </p:cNvPr>
          <p:cNvSpPr txBox="1"/>
          <p:nvPr/>
        </p:nvSpPr>
        <p:spPr>
          <a:xfrm>
            <a:off x="4500769" y="3858765"/>
            <a:ext cx="612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77FDA43-38C0-45BF-A719-6ED8642EAD1F}"/>
              </a:ext>
            </a:extLst>
          </p:cNvPr>
          <p:cNvSpPr txBox="1"/>
          <p:nvPr/>
        </p:nvSpPr>
        <p:spPr>
          <a:xfrm>
            <a:off x="4873443" y="3872936"/>
            <a:ext cx="1340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 </a:t>
            </a:r>
            <a:r>
              <a:rPr 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–</a:t>
            </a:r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4)</a:t>
            </a:r>
            <a:endParaRPr lang="en-GB" sz="24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3091709-7B7D-44D5-BC90-F71F4BAE2D00}"/>
              </a:ext>
            </a:extLst>
          </p:cNvPr>
          <p:cNvCxnSpPr/>
          <p:nvPr/>
        </p:nvCxnSpPr>
        <p:spPr>
          <a:xfrm>
            <a:off x="4500768" y="4292294"/>
            <a:ext cx="118872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36BB70-D6DF-42EB-901B-9C2E7CBAECC9}"/>
              </a:ext>
            </a:extLst>
          </p:cNvPr>
          <p:cNvSpPr txBox="1"/>
          <p:nvPr/>
        </p:nvSpPr>
        <p:spPr>
          <a:xfrm>
            <a:off x="4699262" y="4240565"/>
            <a:ext cx="80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 – 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4</a:t>
            </a:r>
            <a:endParaRPr lang="en-GB" sz="24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5" name="40 Rectángulo">
            <a:extLst>
              <a:ext uri="{FF2B5EF4-FFF2-40B4-BE49-F238E27FC236}">
                <a16:creationId xmlns:a16="http://schemas.microsoft.com/office/drawing/2014/main" id="{A4DE42D2-6710-4C30-BA28-F0946F173681}"/>
              </a:ext>
            </a:extLst>
          </p:cNvPr>
          <p:cNvSpPr/>
          <p:nvPr/>
        </p:nvSpPr>
        <p:spPr>
          <a:xfrm>
            <a:off x="6070006" y="2468865"/>
            <a:ext cx="21793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B0F0"/>
                </a:solidFill>
                <a:latin typeface="Comic Sans MS" pitchFamily="66" charset="0"/>
              </a:rPr>
              <a:t>It is undefined</a:t>
            </a:r>
            <a:endParaRPr lang="en-GB" sz="18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803511E-62B4-42A4-8195-73997E781C09}"/>
              </a:ext>
            </a:extLst>
          </p:cNvPr>
          <p:cNvSpPr txBox="1"/>
          <p:nvPr/>
        </p:nvSpPr>
        <p:spPr>
          <a:xfrm>
            <a:off x="3481992" y="4073692"/>
            <a:ext cx="625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=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3CD6075-11B9-4DCA-AB2D-214E99846455}"/>
              </a:ext>
            </a:extLst>
          </p:cNvPr>
          <p:cNvSpPr txBox="1"/>
          <p:nvPr/>
        </p:nvSpPr>
        <p:spPr>
          <a:xfrm>
            <a:off x="4767874" y="5261661"/>
            <a:ext cx="625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= 8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14DE30C-3F35-4C0D-998C-D40F24D7BD75}"/>
              </a:ext>
            </a:extLst>
          </p:cNvPr>
          <p:cNvCxnSpPr>
            <a:cxnSpLocks/>
          </p:cNvCxnSpPr>
          <p:nvPr/>
        </p:nvCxnSpPr>
        <p:spPr>
          <a:xfrm flipH="1">
            <a:off x="5016756" y="4052835"/>
            <a:ext cx="691834" cy="186371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4ACE6E0-3802-4BEA-BF3E-5FA780184273}"/>
              </a:ext>
            </a:extLst>
          </p:cNvPr>
          <p:cNvCxnSpPr>
            <a:cxnSpLocks/>
          </p:cNvCxnSpPr>
          <p:nvPr/>
        </p:nvCxnSpPr>
        <p:spPr>
          <a:xfrm flipH="1">
            <a:off x="4790975" y="4417125"/>
            <a:ext cx="602534" cy="18546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2352A12-E497-430E-88E3-3D3F6BA7EF1A}"/>
                  </a:ext>
                </a:extLst>
              </p:cNvPr>
              <p:cNvSpPr txBox="1"/>
              <p:nvPr/>
            </p:nvSpPr>
            <p:spPr>
              <a:xfrm>
                <a:off x="3478752" y="5848156"/>
                <a:ext cx="2356414" cy="7411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=8</m:t>
                          </m:r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2352A12-E497-430E-88E3-3D3F6BA7EF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8752" y="5848156"/>
                <a:ext cx="2356414" cy="7411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>
            <a:extLst>
              <a:ext uri="{FF2B5EF4-FFF2-40B4-BE49-F238E27FC236}">
                <a16:creationId xmlns:a16="http://schemas.microsoft.com/office/drawing/2014/main" id="{5A790447-A6F9-48D2-9BBE-63CFE96012F3}"/>
              </a:ext>
            </a:extLst>
          </p:cNvPr>
          <p:cNvSpPr txBox="1"/>
          <p:nvPr/>
        </p:nvSpPr>
        <p:spPr>
          <a:xfrm>
            <a:off x="223529" y="4826821"/>
            <a:ext cx="330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Simplifying</a:t>
            </a:r>
            <a:endParaRPr lang="en-GB" sz="1800" dirty="0">
              <a:solidFill>
                <a:srgbClr val="FF66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C08A065-E43D-4AED-9E04-98FCDE270B0A}"/>
              </a:ext>
            </a:extLst>
          </p:cNvPr>
          <p:cNvSpPr txBox="1"/>
          <p:nvPr/>
        </p:nvSpPr>
        <p:spPr>
          <a:xfrm>
            <a:off x="223528" y="5330493"/>
            <a:ext cx="330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Substituting </a:t>
            </a:r>
            <a:r>
              <a:rPr lang="en-US" sz="1800" i="1" dirty="0">
                <a:solidFill>
                  <a:srgbClr val="FF6600"/>
                </a:solidFill>
                <a:ea typeface="+mj-ea"/>
                <a:cs typeface="Times New Roman" panose="02020603050405020304" pitchFamily="18" charset="0"/>
              </a:rPr>
              <a:t>x</a:t>
            </a:r>
            <a:endParaRPr lang="en-GB" sz="1800" i="1" dirty="0">
              <a:solidFill>
                <a:srgbClr val="FF6600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69E9B34-D32F-4F59-B5AE-6A2C9B5A99CE}"/>
              </a:ext>
            </a:extLst>
          </p:cNvPr>
          <p:cNvSpPr txBox="1"/>
          <p:nvPr/>
        </p:nvSpPr>
        <p:spPr>
          <a:xfrm>
            <a:off x="3090516" y="6112301"/>
            <a:ext cx="625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2B13ED-9EAB-566E-7303-CA925E02CF64}"/>
                  </a:ext>
                </a:extLst>
              </p:cNvPr>
              <p:cNvSpPr txBox="1"/>
              <p:nvPr/>
            </p:nvSpPr>
            <p:spPr>
              <a:xfrm>
                <a:off x="3830019" y="4661754"/>
                <a:ext cx="869243" cy="5734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→4</m:t>
                          </m:r>
                        </m:lim>
                      </m:limLow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2B13ED-9EAB-566E-7303-CA925E02CF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019" y="4661754"/>
                <a:ext cx="869243" cy="573427"/>
              </a:xfrm>
              <a:prstGeom prst="rect">
                <a:avLst/>
              </a:prstGeom>
              <a:blipFill>
                <a:blip r:embed="rId11"/>
                <a:stretch>
                  <a:fillRect l="-699" b="-31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36490E1-44A7-868A-F7D0-F2B522360425}"/>
                  </a:ext>
                </a:extLst>
              </p:cNvPr>
              <p:cNvSpPr txBox="1"/>
              <p:nvPr/>
            </p:nvSpPr>
            <p:spPr>
              <a:xfrm>
                <a:off x="3830020" y="3984659"/>
                <a:ext cx="753138" cy="5734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→4</m:t>
                          </m:r>
                        </m:lim>
                      </m:limLow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36490E1-44A7-868A-F7D0-F2B522360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020" y="3984659"/>
                <a:ext cx="753138" cy="573427"/>
              </a:xfrm>
              <a:prstGeom prst="rect">
                <a:avLst/>
              </a:prstGeom>
              <a:blipFill>
                <a:blip r:embed="rId12"/>
                <a:stretch>
                  <a:fillRect l="-806" b="-31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7EDA85D-6222-FBA1-BE64-230BA0554F82}"/>
                  </a:ext>
                </a:extLst>
              </p:cNvPr>
              <p:cNvSpPr txBox="1"/>
              <p:nvPr/>
            </p:nvSpPr>
            <p:spPr>
              <a:xfrm>
                <a:off x="5888631" y="5281435"/>
                <a:ext cx="186142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Since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≠</m:t>
                    </m:r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7EDA85D-6222-FBA1-BE64-230BA0554F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8631" y="5281435"/>
                <a:ext cx="1861420" cy="461665"/>
              </a:xfrm>
              <a:prstGeom prst="rect">
                <a:avLst/>
              </a:prstGeom>
              <a:blipFill>
                <a:blip r:embed="rId13"/>
                <a:stretch>
                  <a:fillRect l="-9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8CFDF0B7-F469-BC63-CDF8-D123EA8CC233}"/>
              </a:ext>
            </a:extLst>
          </p:cNvPr>
          <p:cNvSpPr txBox="1"/>
          <p:nvPr/>
        </p:nvSpPr>
        <p:spPr>
          <a:xfrm>
            <a:off x="3478752" y="4690780"/>
            <a:ext cx="625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=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219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24" grpId="0"/>
      <p:bldP spid="25" grpId="0"/>
      <p:bldP spid="26" grpId="0"/>
      <p:bldP spid="27" grpId="0"/>
      <p:bldP spid="17" grpId="0"/>
      <p:bldP spid="22" grpId="0"/>
      <p:bldP spid="28" grpId="0"/>
      <p:bldP spid="29" grpId="0"/>
      <p:bldP spid="30" grpId="0"/>
      <p:bldP spid="31" grpId="0"/>
      <p:bldP spid="32" grpId="0"/>
      <p:bldP spid="35" grpId="0"/>
      <p:bldP spid="36" grpId="0"/>
      <p:bldP spid="38" grpId="0"/>
      <p:bldP spid="40" grpId="0"/>
      <p:bldP spid="41" grpId="0"/>
      <p:bldP spid="42" grpId="0"/>
      <p:bldP spid="43" grpId="0"/>
      <p:bldP spid="7" grpId="0"/>
      <p:bldP spid="8" grpId="0"/>
      <p:bldP spid="9" grpId="0"/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FA40D8F-60C6-0A20-2028-4919943AD9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353863"/>
              </p:ext>
            </p:extLst>
          </p:nvPr>
        </p:nvGraphicFramePr>
        <p:xfrm>
          <a:off x="366166" y="269559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1C067FD-857F-3E85-4038-EA92ED8733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609094"/>
              </p:ext>
            </p:extLst>
          </p:nvPr>
        </p:nvGraphicFramePr>
        <p:xfrm>
          <a:off x="4121043" y="269559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4B3B159-BDC1-B351-0FA6-B29CA4F7FE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029917"/>
              </p:ext>
            </p:extLst>
          </p:nvPr>
        </p:nvGraphicFramePr>
        <p:xfrm>
          <a:off x="366166" y="3429000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A55DC2D-C5E8-E8B5-CD09-41C8334AF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389425"/>
              </p:ext>
            </p:extLst>
          </p:nvPr>
        </p:nvGraphicFramePr>
        <p:xfrm>
          <a:off x="4146742" y="3429000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61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51329" y="629341"/>
            <a:ext cx="749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Work with a partner. You will need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22656" y="619712"/>
            <a:ext cx="3833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rectangular sheet of paper,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1329" y="979612"/>
            <a:ext cx="2296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pair of scissors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560736" y="1514700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67544" y="77764"/>
            <a:ext cx="4320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Creating a sequence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5720" y="4602873"/>
            <a:ext cx="834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Cut the rectangular sheet into three pieces of roughly equal size.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9071" y="5010628"/>
            <a:ext cx="834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Take one piece each, leaving one spare piece on the table.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2422" y="5394387"/>
            <a:ext cx="83742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Calculate and record the portion of the original rectangle you now have as both a fraction and a decimal (to three significant figures).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86149" y="1524394"/>
            <a:ext cx="1645920" cy="2743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306592" y="1514337"/>
            <a:ext cx="1645920" cy="27432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2080367" y="1524394"/>
            <a:ext cx="1645920" cy="2743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88" descr="236941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25790" y="4024405"/>
            <a:ext cx="914400" cy="82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88955" y="3329383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955" y="3329383"/>
                <a:ext cx="185948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236240" y="3335121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240" y="3335121"/>
                <a:ext cx="185948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056132" y="3329383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132" y="3329383"/>
                <a:ext cx="185948" cy="5203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909443" y="2341473"/>
                <a:ext cx="340157" cy="416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9443" y="2341473"/>
                <a:ext cx="340157" cy="416461"/>
              </a:xfrm>
              <a:prstGeom prst="rect">
                <a:avLst/>
              </a:prstGeom>
              <a:blipFill>
                <a:blip r:embed="rId7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7772400" y="237744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/>
              <a:t>0.333</a:t>
            </a:r>
            <a:endParaRPr lang="en-GB" sz="1800" dirty="0"/>
          </a:p>
        </p:txBody>
      </p:sp>
      <p:sp>
        <p:nvSpPr>
          <p:cNvPr id="16" name="Rectangle 15"/>
          <p:cNvSpPr/>
          <p:nvPr/>
        </p:nvSpPr>
        <p:spPr>
          <a:xfrm>
            <a:off x="402336" y="1554480"/>
            <a:ext cx="604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Fred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43824" y="1554480"/>
            <a:ext cx="70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Leslie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987593" y="1554480"/>
            <a:ext cx="715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Spare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1890" y="4282470"/>
            <a:ext cx="1322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Round 1: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25">
            <a:hlinkClick r:id="rId8"/>
            <a:extLst>
              <a:ext uri="{FF2B5EF4-FFF2-40B4-BE49-F238E27FC236}">
                <a16:creationId xmlns:a16="http://schemas.microsoft.com/office/drawing/2014/main" id="{8E47A88A-9C15-4F38-9458-339CD376591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8"/>
            <a:extLst>
              <a:ext uri="{FF2B5EF4-FFF2-40B4-BE49-F238E27FC236}">
                <a16:creationId xmlns:a16="http://schemas.microsoft.com/office/drawing/2014/main" id="{450A29BE-6C00-4652-8A88-0FFAA6CB751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B076A4-E974-CA63-EE37-AF3FFC2EB3DA}"/>
              </a:ext>
            </a:extLst>
          </p:cNvPr>
          <p:cNvSpPr/>
          <p:nvPr/>
        </p:nvSpPr>
        <p:spPr>
          <a:xfrm>
            <a:off x="2717120" y="974124"/>
            <a:ext cx="27640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a copy of this table.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4B57B59-C0E2-4DE9-C207-EBD960D770BA}"/>
              </a:ext>
            </a:extLst>
          </p:cNvPr>
          <p:cNvSpPr/>
          <p:nvPr/>
        </p:nvSpPr>
        <p:spPr>
          <a:xfrm>
            <a:off x="5361036" y="952659"/>
            <a:ext cx="2764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a calculator.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479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  <p:bldP spid="18" grpId="0"/>
      <p:bldP spid="21" grpId="0"/>
      <p:bldP spid="3" grpId="0"/>
      <p:bldP spid="9" grpId="0"/>
      <p:bldP spid="16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3886149" y="1524394"/>
            <a:ext cx="1645920" cy="2743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3892648" y="1530349"/>
            <a:ext cx="1645920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3892648" y="2436845"/>
            <a:ext cx="1645920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892648" y="3353194"/>
            <a:ext cx="1645920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1329" y="629341"/>
            <a:ext cx="749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Work with a partner. You will need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22656" y="619712"/>
            <a:ext cx="3833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rectangular sheet of paper,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1329" y="979612"/>
            <a:ext cx="2296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pair of scissors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560736" y="1514700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67544" y="77764"/>
            <a:ext cx="4320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Creating a sequence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5720" y="4602873"/>
            <a:ext cx="834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Cut the spare piece of paper into three pieces of equal size.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6592" y="1514337"/>
            <a:ext cx="1645920" cy="27432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2080367" y="1524394"/>
            <a:ext cx="1645920" cy="2743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88" descr="236941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18349" y="3543124"/>
            <a:ext cx="914400" cy="82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88955" y="3329383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955" y="3329383"/>
                <a:ext cx="185948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236240" y="3335121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240" y="3335121"/>
                <a:ext cx="185948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909443" y="2340864"/>
                <a:ext cx="340157" cy="416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9443" y="2340864"/>
                <a:ext cx="340157" cy="416461"/>
              </a:xfrm>
              <a:prstGeom prst="rect">
                <a:avLst/>
              </a:prstGeom>
              <a:blipFill>
                <a:blip r:embed="rId6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7772400" y="237744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/>
              <a:t>0.333</a:t>
            </a:r>
            <a:endParaRPr lang="en-GB" sz="1800" dirty="0"/>
          </a:p>
        </p:txBody>
      </p:sp>
      <p:sp>
        <p:nvSpPr>
          <p:cNvPr id="24" name="Rectangle 23"/>
          <p:cNvSpPr/>
          <p:nvPr/>
        </p:nvSpPr>
        <p:spPr>
          <a:xfrm>
            <a:off x="3987593" y="1554480"/>
            <a:ext cx="715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Spare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1890" y="4282470"/>
            <a:ext cx="1322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Round 2: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9071" y="1554480"/>
            <a:ext cx="604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Fred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27175" y="1554480"/>
            <a:ext cx="70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Leslie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28">
            <a:hlinkClick r:id="rId7"/>
            <a:extLst>
              <a:ext uri="{FF2B5EF4-FFF2-40B4-BE49-F238E27FC236}">
                <a16:creationId xmlns:a16="http://schemas.microsoft.com/office/drawing/2014/main" id="{4CDCE62A-8232-45AC-8227-C88F99F82B5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7"/>
            <a:extLst>
              <a:ext uri="{FF2B5EF4-FFF2-40B4-BE49-F238E27FC236}">
                <a16:creationId xmlns:a16="http://schemas.microsoft.com/office/drawing/2014/main" id="{68A576F5-B549-4F6A-8315-8EC9A1054E8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74F2A3D-5F4D-4035-E2C9-A1B3EEEA13B7}"/>
              </a:ext>
            </a:extLst>
          </p:cNvPr>
          <p:cNvSpPr/>
          <p:nvPr/>
        </p:nvSpPr>
        <p:spPr>
          <a:xfrm>
            <a:off x="2717120" y="974124"/>
            <a:ext cx="27640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a copy of this table.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ABE5E15-BF5F-6B09-3A6F-98B25B731495}"/>
              </a:ext>
            </a:extLst>
          </p:cNvPr>
          <p:cNvSpPr/>
          <p:nvPr/>
        </p:nvSpPr>
        <p:spPr>
          <a:xfrm>
            <a:off x="5361036" y="952659"/>
            <a:ext cx="2764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a calculator.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450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6" grpId="0" animBg="1"/>
      <p:bldP spid="27" grpId="0" animBg="1"/>
      <p:bldP spid="28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080367" y="1524394"/>
            <a:ext cx="1645920" cy="2743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9" name="Rectangle 18"/>
          <p:cNvSpPr/>
          <p:nvPr/>
        </p:nvSpPr>
        <p:spPr>
          <a:xfrm>
            <a:off x="306592" y="1514337"/>
            <a:ext cx="1645920" cy="27432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8" name="Rectangle 27"/>
          <p:cNvSpPr/>
          <p:nvPr/>
        </p:nvSpPr>
        <p:spPr>
          <a:xfrm>
            <a:off x="3892648" y="3353194"/>
            <a:ext cx="1645920" cy="9144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3892648" y="1530349"/>
            <a:ext cx="1645920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3892648" y="2436845"/>
            <a:ext cx="164592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1329" y="629341"/>
            <a:ext cx="749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Work with a partner. You will need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22656" y="619712"/>
            <a:ext cx="3833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rectangular sheet of paper,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1329" y="979612"/>
            <a:ext cx="2296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pair of scissors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560736" y="1514700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67544" y="77764"/>
            <a:ext cx="4320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Creating a sequence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5720" y="4602873"/>
            <a:ext cx="834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Cut the spare piece of paper into three pieces of equal size.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9071" y="5010628"/>
            <a:ext cx="834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Each of you add one piece of this to your portion.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2422" y="5394387"/>
            <a:ext cx="83742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Calculate and record the total portion of the original rectangle you now have in the same way as before.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88" descr="236941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18349" y="3543124"/>
            <a:ext cx="914400" cy="82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88955" y="3329383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955" y="3329383"/>
                <a:ext cx="185948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236240" y="3335121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240" y="3335121"/>
                <a:ext cx="185948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912864" y="2340864"/>
                <a:ext cx="340157" cy="416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2340864"/>
                <a:ext cx="340157" cy="416461"/>
              </a:xfrm>
              <a:prstGeom prst="rect">
                <a:avLst/>
              </a:prstGeom>
              <a:blipFill>
                <a:blip r:embed="rId6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7772400" y="237744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0.333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987593" y="1554480"/>
            <a:ext cx="715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Spare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1890" y="4282470"/>
            <a:ext cx="1322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Round 2: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9071" y="1554480"/>
            <a:ext cx="604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Fred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27175" y="1554480"/>
            <a:ext cx="70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Leslie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094160" y="1891495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160" y="1891495"/>
                <a:ext cx="185948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93693" y="1835079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93" y="1835079"/>
                <a:ext cx="185948" cy="5203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28965" y="1835079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8965" y="1835079"/>
                <a:ext cx="185948" cy="5203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6912864" y="2688336"/>
                <a:ext cx="340157" cy="4159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2688336"/>
                <a:ext cx="340157" cy="415948"/>
              </a:xfrm>
              <a:prstGeom prst="rect">
                <a:avLst/>
              </a:prstGeom>
              <a:blipFill>
                <a:blip r:embed="rId10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7772400" y="2724912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0.444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01494" y="3372344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/>
              <a:t>+</a:t>
            </a:r>
            <a:endParaRPr lang="en-GB" sz="1800" dirty="0"/>
          </a:p>
        </p:txBody>
      </p:sp>
      <p:sp>
        <p:nvSpPr>
          <p:cNvPr id="35" name="Rectangle 34"/>
          <p:cNvSpPr/>
          <p:nvPr/>
        </p:nvSpPr>
        <p:spPr>
          <a:xfrm>
            <a:off x="2472336" y="3372344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/>
              <a:t>+</a:t>
            </a:r>
            <a:endParaRPr lang="en-GB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374381" y="3338486"/>
                <a:ext cx="423193" cy="5193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4381" y="3338486"/>
                <a:ext cx="423193" cy="51937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171598" y="3338486"/>
                <a:ext cx="423193" cy="5193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1598" y="3338486"/>
                <a:ext cx="423193" cy="51937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>
            <a:hlinkClick r:id="rId13"/>
            <a:extLst>
              <a:ext uri="{FF2B5EF4-FFF2-40B4-BE49-F238E27FC236}">
                <a16:creationId xmlns:a16="http://schemas.microsoft.com/office/drawing/2014/main" id="{359F4032-8624-41F9-ACCC-05CDC17CE19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hlinkClick r:id="rId13"/>
            <a:extLst>
              <a:ext uri="{FF2B5EF4-FFF2-40B4-BE49-F238E27FC236}">
                <a16:creationId xmlns:a16="http://schemas.microsoft.com/office/drawing/2014/main" id="{46FC8D6F-FD45-4CFE-B08C-45E9F357C34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C3AE96-BFC7-B69D-BF51-1497F370A97D}"/>
              </a:ext>
            </a:extLst>
          </p:cNvPr>
          <p:cNvSpPr/>
          <p:nvPr/>
        </p:nvSpPr>
        <p:spPr>
          <a:xfrm>
            <a:off x="2717120" y="974124"/>
            <a:ext cx="27640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a copy of this table.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0B13A2D-CBE1-B7A0-19F7-CBD9E9E58845}"/>
              </a:ext>
            </a:extLst>
          </p:cNvPr>
          <p:cNvSpPr/>
          <p:nvPr/>
        </p:nvSpPr>
        <p:spPr>
          <a:xfrm>
            <a:off x="5361036" y="952659"/>
            <a:ext cx="2764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a calculator.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603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-0.39167 -0.2662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83" y="-1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5 -1.11111E-6 L -0.19827 -0.1326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61" y="-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07407E-6 L 0.06354 0.2194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7" y="10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07407E-6 L 0.05781 0.2203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2" y="11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7" grpId="0" animBg="1"/>
      <p:bldP spid="14" grpId="0"/>
      <p:bldP spid="15" grpId="0"/>
      <p:bldP spid="29" grpId="0"/>
      <p:bldP spid="30" grpId="0"/>
      <p:bldP spid="30" grpId="1"/>
      <p:bldP spid="31" grpId="0"/>
      <p:bldP spid="31" grpId="1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3892648" y="1530349"/>
            <a:ext cx="1645920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4984059" y="1527048"/>
            <a:ext cx="548640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2080367" y="1524394"/>
            <a:ext cx="1645920" cy="2743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306592" y="1514337"/>
            <a:ext cx="1645920" cy="27432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10896" y="1514337"/>
            <a:ext cx="1645920" cy="9144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084832" y="1527048"/>
            <a:ext cx="164592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1329" y="629341"/>
            <a:ext cx="749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Work with a partner. You will need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22656" y="630936"/>
            <a:ext cx="3833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rectangular sheet of paper,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1329" y="979612"/>
            <a:ext cx="2296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pair of scissors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17120" y="974124"/>
            <a:ext cx="31584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a copy of this table.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560736" y="1514700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67544" y="77764"/>
            <a:ext cx="4320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Creating a sequence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5720" y="4602873"/>
            <a:ext cx="834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Cut the spare piece of paper into three pieces of equal size.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88" descr="236941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96334" y="2327405"/>
            <a:ext cx="914400" cy="82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909443" y="2340864"/>
                <a:ext cx="340157" cy="416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9443" y="2340864"/>
                <a:ext cx="340157" cy="416461"/>
              </a:xfrm>
              <a:prstGeom prst="rect">
                <a:avLst/>
              </a:prstGeom>
              <a:blipFill>
                <a:blip r:embed="rId4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7772912" y="237744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0.333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987593" y="1614723"/>
            <a:ext cx="715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Spare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191890" y="4282470"/>
            <a:ext cx="1322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Round 3: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9071" y="1554480"/>
            <a:ext cx="604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Fred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27175" y="1554480"/>
            <a:ext cx="70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Leslie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6909443" y="2688336"/>
                <a:ext cx="340157" cy="4159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9443" y="2688336"/>
                <a:ext cx="340157" cy="415948"/>
              </a:xfrm>
              <a:prstGeom prst="rect">
                <a:avLst/>
              </a:prstGeom>
              <a:blipFill>
                <a:blip r:embed="rId5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7775494" y="2724912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0.444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93692" y="3329382"/>
                <a:ext cx="185948" cy="5193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92" y="3329382"/>
                <a:ext cx="185948" cy="5193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271586" y="3329383"/>
                <a:ext cx="185948" cy="5193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1586" y="3329383"/>
                <a:ext cx="185948" cy="5193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/>
          <p:cNvSpPr/>
          <p:nvPr/>
        </p:nvSpPr>
        <p:spPr>
          <a:xfrm>
            <a:off x="3889690" y="1527048"/>
            <a:ext cx="548640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439809" y="1527048"/>
            <a:ext cx="548640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8"/>
            <a:extLst>
              <a:ext uri="{FF2B5EF4-FFF2-40B4-BE49-F238E27FC236}">
                <a16:creationId xmlns:a16="http://schemas.microsoft.com/office/drawing/2014/main" id="{F822E36B-8A09-48EA-B19E-FB52ABA5BDC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8"/>
            <a:extLst>
              <a:ext uri="{FF2B5EF4-FFF2-40B4-BE49-F238E27FC236}">
                <a16:creationId xmlns:a16="http://schemas.microsoft.com/office/drawing/2014/main" id="{29DF1568-C808-468F-A82A-742FCF72E69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966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0" grpId="0" animBg="1"/>
      <p:bldP spid="10" grpId="0"/>
      <p:bldP spid="38" grpId="0" animBg="1"/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306592" y="1517904"/>
            <a:ext cx="1645920" cy="27432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889690" y="1527048"/>
            <a:ext cx="548640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4984059" y="1527048"/>
            <a:ext cx="548640" cy="9144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2080367" y="1527048"/>
            <a:ext cx="1645920" cy="2743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10896" y="1517904"/>
            <a:ext cx="1645920" cy="9144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084832" y="1527048"/>
            <a:ext cx="164592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1329" y="630936"/>
            <a:ext cx="749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Work with a partner. You will need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22656" y="630936"/>
            <a:ext cx="3833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rectangular sheet of paper,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1329" y="978408"/>
            <a:ext cx="2296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pair of scissors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17120" y="978408"/>
            <a:ext cx="31584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a copy of this table.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560736" y="1517904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67544" y="82296"/>
            <a:ext cx="4320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Creating a sequence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5720" y="4599432"/>
            <a:ext cx="834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Cut the spare piece of paper into three pieces of equal size.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9071" y="5010912"/>
            <a:ext cx="834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Each of you add one piece of this to your portion.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2422" y="5394960"/>
            <a:ext cx="83742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Calculate and record the total portion of the original rectangle you now have in the same way as before.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88" descr="236941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96334" y="2331720"/>
            <a:ext cx="914400" cy="82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912864" y="2340864"/>
                <a:ext cx="340157" cy="416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2340864"/>
                <a:ext cx="340157" cy="416461"/>
              </a:xfrm>
              <a:prstGeom prst="rect">
                <a:avLst/>
              </a:prstGeom>
              <a:blipFill>
                <a:blip r:embed="rId4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7772912" y="237744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0.333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1890" y="4279392"/>
            <a:ext cx="1322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Round 3: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9071" y="1554480"/>
            <a:ext cx="604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Fred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27175" y="1554480"/>
            <a:ext cx="70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Leslie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6912864" y="2688336"/>
                <a:ext cx="340157" cy="4159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2688336"/>
                <a:ext cx="340157" cy="415948"/>
              </a:xfrm>
              <a:prstGeom prst="rect">
                <a:avLst/>
              </a:prstGeom>
              <a:blipFill>
                <a:blip r:embed="rId5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7775494" y="2724912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0.444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12502" y="3545354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/>
              <a:t>+</a:t>
            </a:r>
            <a:endParaRPr lang="en-GB" sz="1800" dirty="0"/>
          </a:p>
        </p:txBody>
      </p:sp>
      <p:sp>
        <p:nvSpPr>
          <p:cNvPr id="35" name="Rectangle 34"/>
          <p:cNvSpPr/>
          <p:nvPr/>
        </p:nvSpPr>
        <p:spPr>
          <a:xfrm>
            <a:off x="2503000" y="3545354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/>
              <a:t>+</a:t>
            </a:r>
            <a:endParaRPr lang="en-GB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93692" y="3512266"/>
                <a:ext cx="185948" cy="5193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92" y="3512266"/>
                <a:ext cx="185948" cy="5193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271586" y="3512267"/>
                <a:ext cx="185948" cy="5193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1586" y="3512267"/>
                <a:ext cx="185948" cy="5193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/>
          <p:cNvSpPr/>
          <p:nvPr/>
        </p:nvSpPr>
        <p:spPr>
          <a:xfrm>
            <a:off x="4439809" y="1527048"/>
            <a:ext cx="54864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03122" y="2643498"/>
                <a:ext cx="314189" cy="5194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22" y="2643498"/>
                <a:ext cx="314189" cy="51943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069947" y="2643498"/>
                <a:ext cx="314189" cy="5194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9947" y="2643498"/>
                <a:ext cx="314189" cy="51943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397829" y="3512266"/>
                <a:ext cx="54662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829" y="3512266"/>
                <a:ext cx="546625" cy="5203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140528" y="3512266"/>
                <a:ext cx="54662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0528" y="3512266"/>
                <a:ext cx="546625" cy="5203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6912864" y="3044952"/>
                <a:ext cx="437940" cy="4160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864" y="3044952"/>
                <a:ext cx="437940" cy="416076"/>
              </a:xfrm>
              <a:prstGeom prst="rect">
                <a:avLst/>
              </a:prstGeom>
              <a:blipFill>
                <a:blip r:embed="rId12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7775494" y="3081528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0.481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Rectangle 46">
            <a:hlinkClick r:id="rId13"/>
            <a:extLst>
              <a:ext uri="{FF2B5EF4-FFF2-40B4-BE49-F238E27FC236}">
                <a16:creationId xmlns:a16="http://schemas.microsoft.com/office/drawing/2014/main" id="{B7D9F049-DD9D-43AC-907F-19F3FF8CD59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hlinkClick r:id="rId13"/>
            <a:extLst>
              <a:ext uri="{FF2B5EF4-FFF2-40B4-BE49-F238E27FC236}">
                <a16:creationId xmlns:a16="http://schemas.microsoft.com/office/drawing/2014/main" id="{A9680BC1-1EF4-4615-B965-10D35F5FFD6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264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69 -0.00209 L -0.51007 0.1307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747" y="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0208 L -0.25903 0.1312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82" y="6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85185E-6 L 0.06927 0.12963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55" y="6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L 0.07934 0.1298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8" y="6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14" grpId="0"/>
      <p:bldP spid="15" grpId="0"/>
      <p:bldP spid="34" grpId="0"/>
      <p:bldP spid="35" grpId="0"/>
      <p:bldP spid="39" grpId="0" animBg="1"/>
      <p:bldP spid="41" grpId="0"/>
      <p:bldP spid="41" grpId="1"/>
      <p:bldP spid="42" grpId="0"/>
      <p:bldP spid="42" grpId="1"/>
      <p:bldP spid="43" grpId="0"/>
      <p:bldP spid="44" grpId="0"/>
      <p:bldP spid="45" grpId="0"/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306592" y="1517904"/>
            <a:ext cx="1645920" cy="27432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2080367" y="1527048"/>
            <a:ext cx="1645920" cy="2743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10896" y="1517904"/>
            <a:ext cx="1645920" cy="9144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084832" y="1527048"/>
            <a:ext cx="164592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1329" y="630936"/>
            <a:ext cx="749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Work with a partner. You will need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22656" y="630936"/>
            <a:ext cx="3833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rectangular sheet of paper,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1329" y="978408"/>
            <a:ext cx="2296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pair of scissors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560736" y="1517904"/>
          <a:ext cx="3368111" cy="3063240"/>
        </p:xfrm>
        <a:graphic>
          <a:graphicData uri="http://schemas.openxmlformats.org/drawingml/2006/table">
            <a:tbl>
              <a:tblPr firstRow="1" bandRow="1">
                <a:solidFill>
                  <a:schemeClr val="accent1"/>
                </a:solidFill>
                <a:tableStyleId>{5C22544A-7EE6-4342-B048-85BDC9FD1C3A}</a:tableStyleId>
              </a:tblPr>
              <a:tblGrid>
                <a:gridCol w="977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Round number</a:t>
                      </a:r>
                      <a:endParaRPr lang="en-GB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Portion of the paper you have at the end of the round</a:t>
                      </a: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Fraction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Decimal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67544" y="82296"/>
            <a:ext cx="4320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Creating a sequence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5720" y="4599432"/>
            <a:ext cx="8340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Repeat the process for three more rounds.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88" descr="236941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96334" y="2331720"/>
            <a:ext cx="914400" cy="82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910864" y="2340864"/>
                <a:ext cx="340157" cy="416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864" y="2340864"/>
                <a:ext cx="340157" cy="416461"/>
              </a:xfrm>
              <a:prstGeom prst="rect">
                <a:avLst/>
              </a:prstGeom>
              <a:blipFill>
                <a:blip r:embed="rId4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7772400" y="237744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0.333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1890" y="4279392"/>
            <a:ext cx="1322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Round 4: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9071" y="1554480"/>
            <a:ext cx="604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Fred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27175" y="1554480"/>
            <a:ext cx="70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Leslie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6910864" y="2688336"/>
                <a:ext cx="340157" cy="4159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864" y="2688336"/>
                <a:ext cx="340157" cy="415948"/>
              </a:xfrm>
              <a:prstGeom prst="rect">
                <a:avLst/>
              </a:prstGeom>
              <a:blipFill>
                <a:blip r:embed="rId5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7772400" y="2724912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0.444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93692" y="3512266"/>
                <a:ext cx="31418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92" y="3512266"/>
                <a:ext cx="314189" cy="5203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271586" y="3512267"/>
                <a:ext cx="31418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1586" y="3512267"/>
                <a:ext cx="314189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6910864" y="3044952"/>
                <a:ext cx="437940" cy="4160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864" y="3044952"/>
                <a:ext cx="437940" cy="416076"/>
              </a:xfrm>
              <a:prstGeom prst="rect">
                <a:avLst/>
              </a:prstGeom>
              <a:blipFill>
                <a:blip r:embed="rId8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7772400" y="3081528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0.481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886200" y="1527048"/>
            <a:ext cx="548640" cy="3017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311596" y="2443076"/>
            <a:ext cx="548640" cy="914400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2092526" y="2440921"/>
            <a:ext cx="54864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6910864" y="3410712"/>
                <a:ext cx="437940" cy="417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81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864" y="3410712"/>
                <a:ext cx="437940" cy="417487"/>
              </a:xfrm>
              <a:prstGeom prst="rect">
                <a:avLst/>
              </a:prstGeom>
              <a:blipFill>
                <a:blip r:embed="rId9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52"/>
          <p:cNvSpPr/>
          <p:nvPr/>
        </p:nvSpPr>
        <p:spPr>
          <a:xfrm>
            <a:off x="7772400" y="3447288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0.494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641166" y="2454985"/>
            <a:ext cx="548640" cy="301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878697" y="2426681"/>
            <a:ext cx="548640" cy="301752"/>
          </a:xfrm>
          <a:prstGeom prst="rect">
            <a:avLst/>
          </a:prstGeom>
          <a:solidFill>
            <a:srgbClr val="DFFF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267728" y="3512266"/>
                <a:ext cx="314189" cy="5194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28" y="3512266"/>
                <a:ext cx="314189" cy="51943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06254" y="3512266"/>
                <a:ext cx="314189" cy="5194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54" y="3512266"/>
                <a:ext cx="314189" cy="51943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>
            <a:hlinkClick r:id="rId12"/>
            <a:extLst>
              <a:ext uri="{FF2B5EF4-FFF2-40B4-BE49-F238E27FC236}">
                <a16:creationId xmlns:a16="http://schemas.microsoft.com/office/drawing/2014/main" id="{1720FC2B-EC6E-4B31-88CD-E31D3319829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hlinkClick r:id="rId12"/>
            <a:extLst>
              <a:ext uri="{FF2B5EF4-FFF2-40B4-BE49-F238E27FC236}">
                <a16:creationId xmlns:a16="http://schemas.microsoft.com/office/drawing/2014/main" id="{33541909-C8CF-4236-A774-FB8F894EE41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12AF12F-22BB-AD96-8415-B82D7A432757}"/>
              </a:ext>
            </a:extLst>
          </p:cNvPr>
          <p:cNvSpPr/>
          <p:nvPr/>
        </p:nvSpPr>
        <p:spPr>
          <a:xfrm>
            <a:off x="2717120" y="974124"/>
            <a:ext cx="27640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a copy of this table.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8DB20C-2463-DD63-8691-38915D88EB1A}"/>
              </a:ext>
            </a:extLst>
          </p:cNvPr>
          <p:cNvSpPr/>
          <p:nvPr/>
        </p:nvSpPr>
        <p:spPr>
          <a:xfrm>
            <a:off x="5361036" y="952659"/>
            <a:ext cx="2764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a calculator.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554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52" grpId="0"/>
      <p:bldP spid="53" grpId="0"/>
      <p:bldP spid="34" grpId="0" animBg="1"/>
      <p:bldP spid="35" grpId="0" animBg="1"/>
      <p:bldP spid="38" grpId="0"/>
      <p:bldP spid="3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.4|0.7|0.5|0.3|0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5|0.2|0.3|0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4|0.2|0.3|0.1|0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4|0.2|0.3|0.1|0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1|0.4|0.2|0.3|0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2|0.3|0.1|0.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1|0.4|0.2|0.3|0.2|0.4|0.1|0.4|0.2|0.4|0.2|0.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1|0.4|0.2|0.3|0.2|0.4|0.1|0.4|0.2|0.4|0.2|0.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4|0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5|0.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4|0.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6|0.3|0.5|0.2|0.4|0.2|0.3|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1|0.4|0.1|0.5|0.2|0.4|0.2|0.4|0.2|0.4|0.2|0.4|0.2|0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2|0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1|0.3|0.2|0.3|0.2|0.3|0.1|0.4|0.1|0.4|0.2|0.3|0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4|0.2|0.4|0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4|0.1|0.4|0.2|0.3|0.1|0.4|0.1|0.4|0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2870</TotalTime>
  <Words>2691</Words>
  <Application>Microsoft Office PowerPoint</Application>
  <PresentationFormat>On-screen Show (4:3)</PresentationFormat>
  <Paragraphs>699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Cambria Math</vt:lpstr>
      <vt:lpstr>Comic Sans MS</vt:lpstr>
      <vt:lpstr>Times New Roman</vt:lpstr>
      <vt:lpstr>Wingdings 2</vt:lpstr>
      <vt:lpstr>Yesteryear</vt:lpstr>
      <vt:lpstr>Theme1</vt:lpstr>
      <vt:lpstr>Introduction to Limits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Limits of series</vt:lpstr>
      <vt:lpstr>PowerPoint Presentation</vt:lpstr>
      <vt:lpstr>Limits of functions</vt:lpstr>
      <vt:lpstr>Limits of functions</vt:lpstr>
      <vt:lpstr>Using a GDC for Logarithms in base 10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Limits and convergence</dc:title>
  <dc:creator>Mathssupport</dc:creator>
  <cp:lastModifiedBy>Orlando Hurtado</cp:lastModifiedBy>
  <cp:revision>113</cp:revision>
  <dcterms:created xsi:type="dcterms:W3CDTF">2016-09-16T16:04:05Z</dcterms:created>
  <dcterms:modified xsi:type="dcterms:W3CDTF">2023-12-22T12:26:04Z</dcterms:modified>
</cp:coreProperties>
</file>