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318" r:id="rId13"/>
    <p:sldId id="282" r:id="rId14"/>
    <p:sldId id="301" r:id="rId15"/>
    <p:sldId id="30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284" r:id="rId30"/>
    <p:sldId id="283" r:id="rId31"/>
    <p:sldId id="285" r:id="rId32"/>
    <p:sldId id="299" r:id="rId33"/>
    <p:sldId id="303" r:id="rId34"/>
    <p:sldId id="319" r:id="rId35"/>
    <p:sldId id="298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F9933"/>
    <a:srgbClr val="DFFF85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4660"/>
  </p:normalViewPr>
  <p:slideViewPr>
    <p:cSldViewPr snapToGrid="0">
      <p:cViewPr varScale="1">
        <p:scale>
          <a:sx n="54" d="100"/>
          <a:sy n="54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30789-279C-44D4-B140-7691F063F3FD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AC9E-AF3A-4776-B8F7-C8BDBE39A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80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50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7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39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389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9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09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39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1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8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12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11" Type="http://schemas.openxmlformats.org/officeDocument/2006/relationships/image" Target="../media/image36.png"/><Relationship Id="rId5" Type="http://schemas.openxmlformats.org/officeDocument/2006/relationships/image" Target="../media/image25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28.png"/><Relationship Id="rId4" Type="http://schemas.openxmlformats.org/officeDocument/2006/relationships/image" Target="../media/image12.png"/><Relationship Id="rId9" Type="http://schemas.openxmlformats.org/officeDocument/2006/relationships/image" Target="../media/image27.png"/><Relationship Id="rId1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1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15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12.png"/><Relationship Id="rId10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35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5" Type="http://schemas.openxmlformats.org/officeDocument/2006/relationships/image" Target="../media/image410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57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60.png"/><Relationship Id="rId4" Type="http://schemas.openxmlformats.org/officeDocument/2006/relationships/image" Target="../media/image47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image" Target="../media/image350.png"/><Relationship Id="rId5" Type="http://schemas.openxmlformats.org/officeDocument/2006/relationships/image" Target="../media/image510.png"/><Relationship Id="rId4" Type="http://schemas.openxmlformats.org/officeDocument/2006/relationships/image" Target="../media/image48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35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30.png"/><Relationship Id="rId4" Type="http://schemas.openxmlformats.org/officeDocument/2006/relationships/image" Target="../media/image48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0.png"/><Relationship Id="rId3" Type="http://schemas.openxmlformats.org/officeDocument/2006/relationships/image" Target="../media/image59.png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6" Type="http://schemas.openxmlformats.org/officeDocument/2006/relationships/image" Target="../media/image510.png"/><Relationship Id="rId5" Type="http://schemas.openxmlformats.org/officeDocument/2006/relationships/image" Target="../media/image480.png"/><Relationship Id="rId4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4.jpeg"/><Relationship Id="rId4" Type="http://schemas.openxmlformats.org/officeDocument/2006/relationships/hyperlink" Target="http://www.mathssupport.org/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61.jpeg"/><Relationship Id="rId7" Type="http://schemas.openxmlformats.org/officeDocument/2006/relationships/image" Target="../media/image35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70.png"/><Relationship Id="rId4" Type="http://schemas.openxmlformats.org/officeDocument/2006/relationships/image" Target="../media/image4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0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6" Type="http://schemas.openxmlformats.org/officeDocument/2006/relationships/image" Target="../media/image550.png"/><Relationship Id="rId5" Type="http://schemas.openxmlformats.org/officeDocument/2006/relationships/image" Target="../media/image400.png"/><Relationship Id="rId4" Type="http://schemas.openxmlformats.org/officeDocument/2006/relationships/image" Target="../media/image30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6" Type="http://schemas.openxmlformats.org/officeDocument/2006/relationships/image" Target="../media/image56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6" Type="http://schemas.openxmlformats.org/officeDocument/2006/relationships/image" Target="NULL"/><Relationship Id="rId4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image" Target="../media/image6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image" Target="../media/image6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image" Target="../media/image6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http://www.mathssupport.org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6" Type="http://schemas.openxmlformats.org/officeDocument/2006/relationships/image" Target="../media/image90.png"/><Relationship Id="rId5" Type="http://schemas.openxmlformats.org/officeDocument/2006/relationships/image" Target="../media/image800.png"/><Relationship Id="rId10" Type="http://schemas.openxmlformats.org/officeDocument/2006/relationships/image" Target="../media/image130.png"/><Relationship Id="rId4" Type="http://schemas.openxmlformats.org/officeDocument/2006/relationships/image" Target="../media/image700.png"/><Relationship Id="rId9" Type="http://schemas.openxmlformats.org/officeDocument/2006/relationships/image" Target="../media/image12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70.png"/><Relationship Id="rId12" Type="http://schemas.openxmlformats.org/officeDocument/2006/relationships/image" Target="../media/image2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Relationship Id="rId6" Type="http://schemas.openxmlformats.org/officeDocument/2006/relationships/image" Target="../media/image160.png"/><Relationship Id="rId11" Type="http://schemas.openxmlformats.org/officeDocument/2006/relationships/image" Target="../media/image210.png"/><Relationship Id="rId5" Type="http://schemas.openxmlformats.org/officeDocument/2006/relationships/image" Target="../media/image150.png"/><Relationship Id="rId10" Type="http://schemas.openxmlformats.org/officeDocument/2006/relationships/image" Target="../media/image200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33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70.png"/><Relationship Id="rId12" Type="http://schemas.openxmlformats.org/officeDocument/2006/relationships/image" Target="../media/image3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Relationship Id="rId6" Type="http://schemas.openxmlformats.org/officeDocument/2006/relationships/image" Target="../media/image260.png"/><Relationship Id="rId11" Type="http://schemas.openxmlformats.org/officeDocument/2006/relationships/image" Target="../media/image310.png"/><Relationship Id="rId5" Type="http://schemas.openxmlformats.org/officeDocument/2006/relationships/image" Target="../media/image250.png"/><Relationship Id="rId10" Type="http://schemas.openxmlformats.org/officeDocument/2006/relationships/image" Target="../media/image290.png"/><Relationship Id="rId4" Type="http://schemas.openxmlformats.org/officeDocument/2006/relationships/image" Target="../media/image240.png"/><Relationship Id="rId9" Type="http://schemas.openxmlformats.org/officeDocument/2006/relationships/image" Target="../media/image28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17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2.pn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wmf"/><Relationship Id="rId7" Type="http://schemas.openxmlformats.org/officeDocument/2006/relationships/image" Target="../media/image26.png"/><Relationship Id="rId12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3.png"/><Relationship Id="rId10" Type="http://schemas.openxmlformats.org/officeDocument/2006/relationships/image" Target="../media/image29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LO: To understand the concept </a:t>
            </a:r>
            <a:r>
              <a:rPr lang="en-US"/>
              <a:t>of limit.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Limits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DB83D704-E975-4441-AA27-A8CDD0B97B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1FD2633-6162-487D-8980-E2FF34C831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5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06592" y="1517904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7048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790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30936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8408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82296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59943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Repeat the process for three more rounds.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3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79392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Round 4: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  <a:blipFill>
                <a:blip r:embed="rId7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772400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848000" y="2764229"/>
            <a:ext cx="182880" cy="1005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11596" y="2423160"/>
            <a:ext cx="54864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084832" y="2451296"/>
            <a:ext cx="5486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  <a:blipFill>
                <a:blip r:embed="rId8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7772400" y="3447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41166" y="2445668"/>
            <a:ext cx="548640" cy="301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78697" y="2423160"/>
            <a:ext cx="548640" cy="301752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2639075" y="2724912"/>
            <a:ext cx="182880" cy="301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873779" y="2724912"/>
            <a:ext cx="182880" cy="301752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6912864" y="3785616"/>
                <a:ext cx="530915" cy="417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243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785616"/>
                <a:ext cx="530915" cy="417037"/>
              </a:xfrm>
              <a:prstGeom prst="rect">
                <a:avLst/>
              </a:prstGeom>
              <a:blipFill>
                <a:blip r:embed="rId9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7772421" y="382219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0.498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059118" y="2737934"/>
            <a:ext cx="182880" cy="100584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6903720" y="4169664"/>
                <a:ext cx="530915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364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729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169664"/>
                <a:ext cx="530915" cy="417102"/>
              </a:xfrm>
              <a:prstGeom prst="rect">
                <a:avLst/>
              </a:prstGeom>
              <a:blipFill>
                <a:blip r:embed="rId10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7761101" y="42062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0.499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20624" y="4937760"/>
            <a:ext cx="8340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As you complete more and more rounds of this activity, what can you say about the portion of the original rectangle you have?.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6648" y="3512266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121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48" y="3512266"/>
                <a:ext cx="442429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214045" y="3503443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121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045" y="3503443"/>
                <a:ext cx="442429" cy="5203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26648" y="3502966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48" y="3502966"/>
                <a:ext cx="442429" cy="5203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200913" y="3513769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913" y="3513769"/>
                <a:ext cx="442429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hlinkClick r:id="rId15"/>
            <a:extLst>
              <a:ext uri="{FF2B5EF4-FFF2-40B4-BE49-F238E27FC236}">
                <a16:creationId xmlns:a16="http://schemas.microsoft.com/office/drawing/2014/main" id="{436FF677-748C-4F93-B2E2-AA946217F29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15"/>
            <a:extLst>
              <a:ext uri="{FF2B5EF4-FFF2-40B4-BE49-F238E27FC236}">
                <a16:creationId xmlns:a16="http://schemas.microsoft.com/office/drawing/2014/main" id="{6E83F867-CD0B-4664-941A-9B01EA09BF6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821ED9-4277-1CA2-55B0-B19D48821D44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C69EF9-E6EC-2C46-A3D0-D855BF4CCEB8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7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7" grpId="0" animBg="1"/>
      <p:bldP spid="57" grpId="0" animBg="1"/>
      <p:bldP spid="58" grpId="0" animBg="1"/>
      <p:bldP spid="59" grpId="0"/>
      <p:bldP spid="60" grpId="0"/>
      <p:bldP spid="61" grpId="0" animBg="1"/>
      <p:bldP spid="62" grpId="0"/>
      <p:bldP spid="63" grpId="0"/>
      <p:bldP spid="64" grpId="0"/>
      <p:bldP spid="65" grpId="0"/>
      <p:bldP spid="65" grpId="1"/>
      <p:bldP spid="66" grpId="0"/>
      <p:bldP spid="66" grpId="1"/>
      <p:bldP spid="67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22084" y="148335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series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341195" y="3727423"/>
            <a:ext cx="5110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can write this as: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341195" y="620775"/>
            <a:ext cx="8380721" cy="1192707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The data collected form a series, where 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S</a:t>
            </a:r>
            <a:r>
              <a:rPr lang="en-US" sz="2400" baseline="-250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is the portion of the rectangle you have after round 1, 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S</a:t>
            </a:r>
            <a:r>
              <a:rPr lang="en-US" sz="2400" baseline="-250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the portion you have after round 2, and so 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341195" y="1854427"/>
            <a:ext cx="4981976" cy="1834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Series like this are called </a:t>
            </a:r>
            <a:r>
              <a:rPr lang="en-US" sz="2400" b="1" dirty="0">
                <a:solidFill>
                  <a:srgbClr val="FF33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convergent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because as the term number in the series increases, the of the series approach a fixed value known as the </a:t>
            </a:r>
            <a:r>
              <a:rPr lang="en-US" sz="2400" b="1" dirty="0">
                <a:solidFill>
                  <a:srgbClr val="FF33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limit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of the series.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5"/>
              <p:cNvSpPr txBox="1">
                <a:spLocks noChangeArrowheads="1"/>
              </p:cNvSpPr>
              <p:nvPr/>
            </p:nvSpPr>
            <p:spPr>
              <a:xfrm>
                <a:off x="341195" y="5669959"/>
                <a:ext cx="4230805" cy="495176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2400" dirty="0">
                    <a:solidFill>
                      <a:schemeClr val="tx2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  <a:sym typeface="Symbol"/>
                  </a:rPr>
                  <a:t>The limit of this sequences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FF33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Symbol"/>
                </a:endParaRPr>
              </a:p>
            </p:txBody>
          </p:sp>
        </mc:Choice>
        <mc:Fallback xmlns="">
          <p:sp>
            <p:nvSpPr>
              <p:cNvPr id="9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5" y="5669959"/>
                <a:ext cx="4230805" cy="495176"/>
              </a:xfrm>
              <a:prstGeom prst="rect">
                <a:avLst/>
              </a:prstGeom>
              <a:blipFill>
                <a:blip r:embed="rId3"/>
                <a:stretch>
                  <a:fillRect l="-4467" t="-7407" b="-234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40 Rectángulo"/>
          <p:cNvSpPr/>
          <p:nvPr/>
        </p:nvSpPr>
        <p:spPr>
          <a:xfrm>
            <a:off x="169872" y="4331471"/>
            <a:ext cx="55621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notation is read as: 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‘the limit as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approaches infinity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equals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  <a:blipFill>
                <a:blip r:embed="rId6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7772400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  <a:blipFill>
                <a:blip r:embed="rId7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7772400" y="3447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903720" y="3785616"/>
                <a:ext cx="530915" cy="417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243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3785616"/>
                <a:ext cx="530915" cy="417037"/>
              </a:xfrm>
              <a:prstGeom prst="rect">
                <a:avLst/>
              </a:prstGeom>
              <a:blipFill>
                <a:blip r:embed="rId8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7772400" y="382219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0.498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912864" y="4169664"/>
                <a:ext cx="530915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364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729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4169664"/>
                <a:ext cx="530915" cy="417102"/>
              </a:xfrm>
              <a:prstGeom prst="rect">
                <a:avLst/>
              </a:prstGeom>
              <a:blipFill>
                <a:blip r:embed="rId9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7772400" y="42062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0.499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95359" y="3730400"/>
                <a:ext cx="1573059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59" y="3730400"/>
                <a:ext cx="1573059" cy="480773"/>
              </a:xfrm>
              <a:prstGeom prst="rect">
                <a:avLst/>
              </a:prstGeom>
              <a:blipFill>
                <a:blip r:embed="rId10"/>
                <a:stretch>
                  <a:fillRect r="-3101" b="-10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5"/>
          <p:cNvSpPr txBox="1">
            <a:spLocks noChangeArrowheads="1"/>
          </p:cNvSpPr>
          <p:nvPr/>
        </p:nvSpPr>
        <p:spPr>
          <a:xfrm>
            <a:off x="303355" y="5090984"/>
            <a:ext cx="5872362" cy="49517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  <a:sym typeface="Symbol"/>
              </a:rPr>
              <a:t>Series that are not convergent are </a:t>
            </a:r>
            <a:r>
              <a:rPr lang="en-US" sz="2400" b="1" dirty="0">
                <a:solidFill>
                  <a:srgbClr val="FF33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  <a:sym typeface="Symbol"/>
              </a:rPr>
              <a:t>divergent</a:t>
            </a:r>
            <a:endParaRPr lang="en-US" sz="24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28" name="Rectangle 27">
            <a:hlinkClick r:id="rId11"/>
            <a:extLst>
              <a:ext uri="{FF2B5EF4-FFF2-40B4-BE49-F238E27FC236}">
                <a16:creationId xmlns:a16="http://schemas.microsoft.com/office/drawing/2014/main" id="{D6FAC2D0-4B51-446A-8EBF-95ED85D8E5A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1"/>
            <a:extLst>
              <a:ext uri="{FF2B5EF4-FFF2-40B4-BE49-F238E27FC236}">
                <a16:creationId xmlns:a16="http://schemas.microsoft.com/office/drawing/2014/main" id="{459FC24F-B15B-4113-A213-A7EF0E28F1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51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6">
                <a:extLst>
                  <a:ext uri="{FF2B5EF4-FFF2-40B4-BE49-F238E27FC236}">
                    <a16:creationId xmlns:a16="http://schemas.microsoft.com/office/drawing/2014/main" id="{0E58B5A9-1457-1295-6D6C-E4FFEC5C5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505" y="1973433"/>
                <a:ext cx="8198698" cy="10499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1076325"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90625"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dirty="0">
                    <a:latin typeface="Comic Sans MS" panose="030F0702030302020204" pitchFamily="66" charset="0"/>
                  </a:rPr>
                  <a:t>Even though there are an infinite number of terms, this series </a:t>
                </a:r>
                <a:r>
                  <a:rPr lang="en-US" altLang="en-US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converges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/>
                          <m:t>2</m:t>
                        </m:r>
                      </m:den>
                    </m:f>
                  </m:oMath>
                </a14:m>
                <a:r>
                  <a:rPr lang="en-US" altLang="en-US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6">
                <a:extLst>
                  <a:ext uri="{FF2B5EF4-FFF2-40B4-BE49-F238E27FC236}">
                    <a16:creationId xmlns:a16="http://schemas.microsoft.com/office/drawing/2014/main" id="{0E58B5A9-1457-1295-6D6C-E4FFEC5C5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505" y="1973433"/>
                <a:ext cx="8198698" cy="1049903"/>
              </a:xfrm>
              <a:prstGeom prst="rect">
                <a:avLst/>
              </a:prstGeom>
              <a:blipFill>
                <a:blip r:embed="rId2"/>
                <a:stretch>
                  <a:fillRect l="-1115" t="-4070" r="-1190" b="-58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2A8CC45-5056-585E-731A-AD2CE6DE5FFC}"/>
                  </a:ext>
                </a:extLst>
              </p:cNvPr>
              <p:cNvSpPr txBox="1"/>
              <p:nvPr/>
            </p:nvSpPr>
            <p:spPr>
              <a:xfrm>
                <a:off x="2423160" y="1192463"/>
                <a:ext cx="306163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400"/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400" b="0" i="0" smtClean="0"/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2A8CC45-5056-585E-731A-AD2CE6DE5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160" y="1192463"/>
                <a:ext cx="306163" cy="691921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D22B78-6B53-EB76-B87B-8C240281C349}"/>
                  </a:ext>
                </a:extLst>
              </p:cNvPr>
              <p:cNvSpPr txBox="1"/>
              <p:nvPr/>
            </p:nvSpPr>
            <p:spPr>
              <a:xfrm>
                <a:off x="6798532" y="1292497"/>
                <a:ext cx="545021" cy="550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400" b="1" i="0" smtClean="0">
                                <a:solidFill>
                                  <a:schemeClr val="tx1"/>
                                </a:solidFill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400" b="1" i="0" smtClean="0">
                                <a:solidFill>
                                  <a:schemeClr val="tx1"/>
                                </a:solidFill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m:rPr>
                        <m:nor/>
                      </m:rPr>
                      <a:rPr lang="en-US" sz="2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2400" b="1" i="0" smtClean="0">
                        <a:solidFill>
                          <a:schemeClr val="tx1"/>
                        </a:solidFill>
                      </a:rPr>
                      <m:t> </m:t>
                    </m:r>
                  </m:oMath>
                </a14:m>
                <a:endParaRPr lang="en-GB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D22B78-6B53-EB76-B87B-8C240281C3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532" y="1292497"/>
                <a:ext cx="545021" cy="550343"/>
              </a:xfrm>
              <a:prstGeom prst="rect">
                <a:avLst/>
              </a:prstGeom>
              <a:blipFill>
                <a:blip r:embed="rId4"/>
                <a:stretch>
                  <a:fillRect l="-33333" t="-1111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7E0895C9-98DC-261C-8840-4A0DEC40CDD4}"/>
              </a:ext>
            </a:extLst>
          </p:cNvPr>
          <p:cNvSpPr/>
          <p:nvPr/>
        </p:nvSpPr>
        <p:spPr>
          <a:xfrm>
            <a:off x="1645920" y="3994986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B05FD8-68F0-935E-DC77-06F491515626}"/>
              </a:ext>
            </a:extLst>
          </p:cNvPr>
          <p:cNvSpPr/>
          <p:nvPr/>
        </p:nvSpPr>
        <p:spPr>
          <a:xfrm>
            <a:off x="2384618" y="3552127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888CD51-1E2E-6FE1-D581-A628BBAD2B67}"/>
              </a:ext>
            </a:extLst>
          </p:cNvPr>
          <p:cNvSpPr/>
          <p:nvPr/>
        </p:nvSpPr>
        <p:spPr>
          <a:xfrm>
            <a:off x="3107502" y="332913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141F798-56B3-1575-C27A-8DDB173F428D}"/>
              </a:ext>
            </a:extLst>
          </p:cNvPr>
          <p:cNvSpPr/>
          <p:nvPr/>
        </p:nvSpPr>
        <p:spPr>
          <a:xfrm>
            <a:off x="3841740" y="3289541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17B800E-0DB9-0573-90C6-4C9BDE2432F1}"/>
              </a:ext>
            </a:extLst>
          </p:cNvPr>
          <p:cNvSpPr/>
          <p:nvPr/>
        </p:nvSpPr>
        <p:spPr>
          <a:xfrm>
            <a:off x="4573957" y="3256079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D4AB9C-9D6B-9133-2B93-A1BE47965DAC}"/>
              </a:ext>
            </a:extLst>
          </p:cNvPr>
          <p:cNvCxnSpPr/>
          <p:nvPr/>
        </p:nvCxnSpPr>
        <p:spPr>
          <a:xfrm>
            <a:off x="940676" y="3266852"/>
            <a:ext cx="4663440" cy="0"/>
          </a:xfrm>
          <a:prstGeom prst="line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">
            <a:extLst>
              <a:ext uri="{FF2B5EF4-FFF2-40B4-BE49-F238E27FC236}">
                <a16:creationId xmlns:a16="http://schemas.microsoft.com/office/drawing/2014/main" id="{2667C376-17DE-33D7-434A-AE095E8A0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8010" y="5449771"/>
            <a:ext cx="3742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763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06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Number of terms, </a:t>
            </a:r>
            <a:r>
              <a:rPr lang="en-US" altLang="en-US" b="1" i="1" dirty="0"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75BB8E06-303A-3EF2-55C8-E790BD73A0D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87326" y="3797195"/>
            <a:ext cx="19127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763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06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Sum, </a:t>
            </a:r>
            <a:r>
              <a:rPr lang="en-US" altLang="en-US" b="1" i="1" dirty="0">
                <a:cs typeface="Times New Roman" panose="02020603050405020304" pitchFamily="18" charset="0"/>
              </a:rPr>
              <a:t>S</a:t>
            </a:r>
            <a:r>
              <a:rPr lang="en-US" altLang="en-US" b="1" i="1" baseline="-25000" dirty="0">
                <a:cs typeface="Times New Roman" panose="02020603050405020304" pitchFamily="18" charset="0"/>
              </a:rPr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5B49FA7-D065-F873-31CF-BC82747EF6D8}"/>
                  </a:ext>
                </a:extLst>
              </p:cNvPr>
              <p:cNvSpPr txBox="1"/>
              <p:nvPr/>
            </p:nvSpPr>
            <p:spPr>
              <a:xfrm>
                <a:off x="6441914" y="1285119"/>
                <a:ext cx="51883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i="0" smtClean="0"/>
                      <m:t>...</m:t>
                    </m:r>
                  </m:oMath>
                </a14:m>
                <a:r>
                  <a:rPr lang="en-GB" dirty="0"/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5B49FA7-D065-F873-31CF-BC82747EF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914" y="1285119"/>
                <a:ext cx="518834" cy="369332"/>
              </a:xfrm>
              <a:prstGeom prst="rect">
                <a:avLst/>
              </a:prstGeom>
              <a:blipFill>
                <a:blip r:embed="rId5"/>
                <a:stretch>
                  <a:fillRect l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D789637-82F8-0685-6BE7-37DB1A380392}"/>
                  </a:ext>
                </a:extLst>
              </p:cNvPr>
              <p:cNvSpPr txBox="1"/>
              <p:nvPr/>
            </p:nvSpPr>
            <p:spPr>
              <a:xfrm>
                <a:off x="2683603" y="1186548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D789637-82F8-0685-6BE7-37DB1A380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3603" y="1186548"/>
                <a:ext cx="685130" cy="6919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AF8E2BDC-5E81-B5A8-666C-FC98040975E2}"/>
              </a:ext>
            </a:extLst>
          </p:cNvPr>
          <p:cNvGrpSpPr/>
          <p:nvPr/>
        </p:nvGrpSpPr>
        <p:grpSpPr>
          <a:xfrm>
            <a:off x="663492" y="3118226"/>
            <a:ext cx="4984561" cy="2384362"/>
            <a:chOff x="663492" y="3530813"/>
            <a:chExt cx="4984561" cy="238436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6AD969E-B58F-BD38-B33D-7B994502F81B}"/>
                </a:ext>
              </a:extLst>
            </p:cNvPr>
            <p:cNvGrpSpPr/>
            <p:nvPr/>
          </p:nvGrpSpPr>
          <p:grpSpPr>
            <a:xfrm>
              <a:off x="667794" y="3530813"/>
              <a:ext cx="4980259" cy="2384362"/>
              <a:chOff x="1645933" y="3378760"/>
              <a:chExt cx="4980259" cy="238436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D28C0E14-C920-F15B-ED57-54595ABC73CA}"/>
                  </a:ext>
                </a:extLst>
              </p:cNvPr>
              <p:cNvCxnSpPr/>
              <p:nvPr/>
            </p:nvCxnSpPr>
            <p:spPr>
              <a:xfrm>
                <a:off x="1942134" y="3378760"/>
                <a:ext cx="0" cy="2232248"/>
              </a:xfrm>
              <a:prstGeom prst="line">
                <a:avLst/>
              </a:prstGeom>
              <a:ln w="317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F25108D8-D266-E8FD-F219-1E90A32956B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79872" y="5492112"/>
                <a:ext cx="4846320" cy="10386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8F776B-BEE1-32AC-979D-A77AC00D5BA0}"/>
                  </a:ext>
                </a:extLst>
              </p:cNvPr>
              <p:cNvSpPr txBox="1"/>
              <p:nvPr/>
            </p:nvSpPr>
            <p:spPr>
              <a:xfrm>
                <a:off x="2638349" y="5593845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1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D42B45E-7B5D-3A65-5854-BECC6C252F1F}"/>
                  </a:ext>
                </a:extLst>
              </p:cNvPr>
              <p:cNvSpPr txBox="1"/>
              <p:nvPr/>
            </p:nvSpPr>
            <p:spPr>
              <a:xfrm>
                <a:off x="3380295" y="5593845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2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278CF7A-31CC-EAF6-5638-9349B7F4B334}"/>
                  </a:ext>
                </a:extLst>
              </p:cNvPr>
              <p:cNvSpPr txBox="1"/>
              <p:nvPr/>
            </p:nvSpPr>
            <p:spPr>
              <a:xfrm>
                <a:off x="4105073" y="5593636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3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2E1B4DE-6703-499A-29A8-31D94AC4D7D1}"/>
                  </a:ext>
                </a:extLst>
              </p:cNvPr>
              <p:cNvSpPr txBox="1"/>
              <p:nvPr/>
            </p:nvSpPr>
            <p:spPr>
              <a:xfrm>
                <a:off x="4829033" y="5588893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4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889F35-6E6A-6EC5-611B-8130FCB9720E}"/>
                  </a:ext>
                </a:extLst>
              </p:cNvPr>
              <p:cNvSpPr txBox="1"/>
              <p:nvPr/>
            </p:nvSpPr>
            <p:spPr>
              <a:xfrm>
                <a:off x="5554701" y="5586706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5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2C0F4F6-6581-499C-A09D-008483B7A5FC}"/>
                  </a:ext>
                </a:extLst>
              </p:cNvPr>
              <p:cNvSpPr txBox="1"/>
              <p:nvPr/>
            </p:nvSpPr>
            <p:spPr>
              <a:xfrm>
                <a:off x="1645933" y="3433762"/>
                <a:ext cx="182993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0.5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892AEE8-07AD-CAF4-4B5D-67A88A223DC8}"/>
                  </a:ext>
                </a:extLst>
              </p:cNvPr>
              <p:cNvCxnSpPr/>
              <p:nvPr/>
            </p:nvCxnSpPr>
            <p:spPr>
              <a:xfrm>
                <a:off x="2669779" y="5484979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A9C0F78C-8F9D-0922-77B7-F181293D72AA}"/>
                  </a:ext>
                </a:extLst>
              </p:cNvPr>
              <p:cNvCxnSpPr/>
              <p:nvPr/>
            </p:nvCxnSpPr>
            <p:spPr>
              <a:xfrm>
                <a:off x="3401299" y="5482895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67B6F28-E808-B742-35C4-7D27D4666FA6}"/>
                  </a:ext>
                </a:extLst>
              </p:cNvPr>
              <p:cNvCxnSpPr/>
              <p:nvPr/>
            </p:nvCxnSpPr>
            <p:spPr>
              <a:xfrm>
                <a:off x="4132819" y="5489849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3773700E-C28D-08CC-B320-D22B036961E3}"/>
                  </a:ext>
                </a:extLst>
              </p:cNvPr>
              <p:cNvCxnSpPr/>
              <p:nvPr/>
            </p:nvCxnSpPr>
            <p:spPr>
              <a:xfrm>
                <a:off x="4864339" y="5481898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7F6C651-EDE9-C162-8DC7-46F67EA06DC2}"/>
                  </a:ext>
                </a:extLst>
              </p:cNvPr>
              <p:cNvCxnSpPr/>
              <p:nvPr/>
            </p:nvCxnSpPr>
            <p:spPr>
              <a:xfrm>
                <a:off x="5595859" y="5487863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2CDF713-7AB5-0573-BEDB-07A5ADD349AF}"/>
                  </a:ext>
                </a:extLst>
              </p:cNvPr>
              <p:cNvCxnSpPr/>
              <p:nvPr/>
            </p:nvCxnSpPr>
            <p:spPr>
              <a:xfrm rot="5400000">
                <a:off x="1883379" y="4484561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9A1B1EF-947E-45B8-5D40-B906794C77BA}"/>
                  </a:ext>
                </a:extLst>
              </p:cNvPr>
              <p:cNvCxnSpPr/>
              <p:nvPr/>
            </p:nvCxnSpPr>
            <p:spPr>
              <a:xfrm rot="5400000">
                <a:off x="1883379" y="3478721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0549B20-753C-B308-844E-C994C7D21980}"/>
                  </a:ext>
                </a:extLst>
              </p:cNvPr>
              <p:cNvSpPr txBox="1"/>
              <p:nvPr/>
            </p:nvSpPr>
            <p:spPr>
              <a:xfrm>
                <a:off x="6295757" y="5586705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6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206CAF8-6DDD-E023-5804-5C5E946688E9}"/>
                  </a:ext>
                </a:extLst>
              </p:cNvPr>
              <p:cNvCxnSpPr/>
              <p:nvPr/>
            </p:nvCxnSpPr>
            <p:spPr>
              <a:xfrm>
                <a:off x="6327379" y="5481898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15330C8-8D06-B73D-DEB4-FDBC4DD8859C}"/>
                </a:ext>
              </a:extLst>
            </p:cNvPr>
            <p:cNvCxnSpPr/>
            <p:nvPr/>
          </p:nvCxnSpPr>
          <p:spPr>
            <a:xfrm rot="5400000">
              <a:off x="905240" y="4837782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1DF621A-66D2-B4DC-CBE1-AC662BE62E5A}"/>
                </a:ext>
              </a:extLst>
            </p:cNvPr>
            <p:cNvCxnSpPr/>
            <p:nvPr/>
          </p:nvCxnSpPr>
          <p:spPr>
            <a:xfrm rot="5400000">
              <a:off x="905240" y="5038950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252F295-41DE-0F20-4364-2A5B4E27BD74}"/>
                </a:ext>
              </a:extLst>
            </p:cNvPr>
            <p:cNvCxnSpPr/>
            <p:nvPr/>
          </p:nvCxnSpPr>
          <p:spPr>
            <a:xfrm rot="5400000">
              <a:off x="905240" y="5240118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CA4FD8C-98FA-AF83-68B9-68B9DA796A86}"/>
                </a:ext>
              </a:extLst>
            </p:cNvPr>
            <p:cNvCxnSpPr/>
            <p:nvPr/>
          </p:nvCxnSpPr>
          <p:spPr>
            <a:xfrm rot="5400000">
              <a:off x="905240" y="4435446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9B0DB94-B3F8-91BE-A046-5C58A4005BB9}"/>
                </a:ext>
              </a:extLst>
            </p:cNvPr>
            <p:cNvCxnSpPr/>
            <p:nvPr/>
          </p:nvCxnSpPr>
          <p:spPr>
            <a:xfrm rot="5400000">
              <a:off x="905240" y="4234278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ED9C4C7-EB68-E10B-DE0F-7D5022C6F52A}"/>
                </a:ext>
              </a:extLst>
            </p:cNvPr>
            <p:cNvCxnSpPr/>
            <p:nvPr/>
          </p:nvCxnSpPr>
          <p:spPr>
            <a:xfrm rot="5400000">
              <a:off x="905240" y="4033110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A8A93A5-EE58-F04D-8D97-F57A56A7DF7D}"/>
                </a:ext>
              </a:extLst>
            </p:cNvPr>
            <p:cNvCxnSpPr/>
            <p:nvPr/>
          </p:nvCxnSpPr>
          <p:spPr>
            <a:xfrm rot="5400000">
              <a:off x="905240" y="3831942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F322E1C-EF4B-9E23-A179-F02ECA6298C0}"/>
                </a:ext>
              </a:extLst>
            </p:cNvPr>
            <p:cNvCxnSpPr/>
            <p:nvPr/>
          </p:nvCxnSpPr>
          <p:spPr>
            <a:xfrm rot="5400000">
              <a:off x="905240" y="5441286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6851993-7A6D-8B63-7620-584FEE055DAE}"/>
                </a:ext>
              </a:extLst>
            </p:cNvPr>
            <p:cNvSpPr txBox="1"/>
            <p:nvPr/>
          </p:nvSpPr>
          <p:spPr>
            <a:xfrm>
              <a:off x="667794" y="5197319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F11580A-CA4C-3983-6775-16F320CADF20}"/>
                </a:ext>
              </a:extLst>
            </p:cNvPr>
            <p:cNvSpPr txBox="1"/>
            <p:nvPr/>
          </p:nvSpPr>
          <p:spPr>
            <a:xfrm>
              <a:off x="663492" y="4809991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0.2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723718A-C3D1-9692-AB40-2BA01993826E}"/>
                </a:ext>
              </a:extLst>
            </p:cNvPr>
            <p:cNvSpPr txBox="1"/>
            <p:nvPr/>
          </p:nvSpPr>
          <p:spPr>
            <a:xfrm>
              <a:off x="674950" y="4403872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0.3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3922427-D42A-93BA-7FF6-21C644C5E9B2}"/>
                </a:ext>
              </a:extLst>
            </p:cNvPr>
            <p:cNvSpPr txBox="1"/>
            <p:nvPr/>
          </p:nvSpPr>
          <p:spPr>
            <a:xfrm>
              <a:off x="663492" y="3997753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C0A8670-C679-DFDE-C0DF-1E27CA192F72}"/>
                  </a:ext>
                </a:extLst>
              </p:cNvPr>
              <p:cNvSpPr txBox="1"/>
              <p:nvPr/>
            </p:nvSpPr>
            <p:spPr>
              <a:xfrm>
                <a:off x="3214729" y="1191487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C0A8670-C679-DFDE-C0DF-1E27CA192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729" y="1191487"/>
                <a:ext cx="685130" cy="6919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0E767ED-14F1-C999-1B10-0437071BD0F6}"/>
                  </a:ext>
                </a:extLst>
              </p:cNvPr>
              <p:cNvSpPr txBox="1"/>
              <p:nvPr/>
            </p:nvSpPr>
            <p:spPr>
              <a:xfrm>
                <a:off x="3922959" y="1207204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0E767ED-14F1-C999-1B10-0437071BD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959" y="1207204"/>
                <a:ext cx="685130" cy="6919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A7869E7-4CAA-A79A-CD3D-18C6D6E7C189}"/>
                  </a:ext>
                </a:extLst>
              </p:cNvPr>
              <p:cNvSpPr txBox="1"/>
              <p:nvPr/>
            </p:nvSpPr>
            <p:spPr>
              <a:xfrm>
                <a:off x="4694874" y="1192716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A7869E7-4CAA-A79A-CD3D-18C6D6E7C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874" y="1192716"/>
                <a:ext cx="685130" cy="691921"/>
              </a:xfrm>
              <a:prstGeom prst="rect">
                <a:avLst/>
              </a:prstGeom>
              <a:blipFill>
                <a:blip r:embed="rId9"/>
                <a:stretch>
                  <a:fillRect r="-150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7C67AA4-B528-2700-B165-7FF225874A00}"/>
                  </a:ext>
                </a:extLst>
              </p:cNvPr>
              <p:cNvSpPr txBox="1"/>
              <p:nvPr/>
            </p:nvSpPr>
            <p:spPr>
              <a:xfrm>
                <a:off x="5539241" y="1186548"/>
                <a:ext cx="837157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7C67AA4-B528-2700-B165-7FF225874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241" y="1186548"/>
                <a:ext cx="837157" cy="6919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10F0414E-6E5B-A59F-7AF0-C49400DD5FFB}"/>
              </a:ext>
            </a:extLst>
          </p:cNvPr>
          <p:cNvGraphicFramePr>
            <a:graphicFrameLocks noGrp="1"/>
          </p:cNvGraphicFramePr>
          <p:nvPr/>
        </p:nvGraphicFramePr>
        <p:xfrm>
          <a:off x="5812331" y="2986091"/>
          <a:ext cx="326027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6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7D1A95-7559-E764-37C1-8F6DCDFA4857}"/>
                  </a:ext>
                </a:extLst>
              </p:cNvPr>
              <p:cNvSpPr/>
              <p:nvPr/>
            </p:nvSpPr>
            <p:spPr>
              <a:xfrm>
                <a:off x="7058217" y="3806240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7D1A95-7559-E764-37C1-8F6DCDFA48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3806240"/>
                <a:ext cx="340157" cy="416461"/>
              </a:xfrm>
              <a:prstGeom prst="rect">
                <a:avLst/>
              </a:prstGeom>
              <a:blipFill>
                <a:blip r:embed="rId11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>
            <a:extLst>
              <a:ext uri="{FF2B5EF4-FFF2-40B4-BE49-F238E27FC236}">
                <a16:creationId xmlns:a16="http://schemas.microsoft.com/office/drawing/2014/main" id="{9CB86BD1-1870-F60E-E893-3BC9C0694048}"/>
              </a:ext>
            </a:extLst>
          </p:cNvPr>
          <p:cNvSpPr/>
          <p:nvPr/>
        </p:nvSpPr>
        <p:spPr>
          <a:xfrm>
            <a:off x="7917753" y="3842816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BFC3C74-9DE0-1164-226E-86EB90DC3F3C}"/>
                  </a:ext>
                </a:extLst>
              </p:cNvPr>
              <p:cNvSpPr/>
              <p:nvPr/>
            </p:nvSpPr>
            <p:spPr>
              <a:xfrm>
                <a:off x="7058217" y="4153712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BFC3C74-9DE0-1164-226E-86EB90DC3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4153712"/>
                <a:ext cx="340157" cy="415948"/>
              </a:xfrm>
              <a:prstGeom prst="rect">
                <a:avLst/>
              </a:prstGeom>
              <a:blipFill>
                <a:blip r:embed="rId12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>
            <a:extLst>
              <a:ext uri="{FF2B5EF4-FFF2-40B4-BE49-F238E27FC236}">
                <a16:creationId xmlns:a16="http://schemas.microsoft.com/office/drawing/2014/main" id="{6D13C3E4-D4F4-5236-B178-ACC44A8C098B}"/>
              </a:ext>
            </a:extLst>
          </p:cNvPr>
          <p:cNvSpPr/>
          <p:nvPr/>
        </p:nvSpPr>
        <p:spPr>
          <a:xfrm>
            <a:off x="7917753" y="4190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4633937-86F2-202D-BB4B-F5B9AE45D604}"/>
                  </a:ext>
                </a:extLst>
              </p:cNvPr>
              <p:cNvSpPr/>
              <p:nvPr/>
            </p:nvSpPr>
            <p:spPr>
              <a:xfrm>
                <a:off x="7058217" y="4510328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4633937-86F2-202D-BB4B-F5B9AE45D6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4510328"/>
                <a:ext cx="437940" cy="416076"/>
              </a:xfrm>
              <a:prstGeom prst="rect">
                <a:avLst/>
              </a:prstGeom>
              <a:blipFill>
                <a:blip r:embed="rId13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>
            <a:extLst>
              <a:ext uri="{FF2B5EF4-FFF2-40B4-BE49-F238E27FC236}">
                <a16:creationId xmlns:a16="http://schemas.microsoft.com/office/drawing/2014/main" id="{BD7AE953-13F9-5996-39AF-B372CFFBB375}"/>
              </a:ext>
            </a:extLst>
          </p:cNvPr>
          <p:cNvSpPr/>
          <p:nvPr/>
        </p:nvSpPr>
        <p:spPr>
          <a:xfrm>
            <a:off x="7917753" y="4546904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45A824E-45C3-3152-D2FD-86BD5C959D0F}"/>
                  </a:ext>
                </a:extLst>
              </p:cNvPr>
              <p:cNvSpPr/>
              <p:nvPr/>
            </p:nvSpPr>
            <p:spPr>
              <a:xfrm>
                <a:off x="7058217" y="4876088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45A824E-45C3-3152-D2FD-86BD5C959D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4876088"/>
                <a:ext cx="437940" cy="417487"/>
              </a:xfrm>
              <a:prstGeom prst="rect">
                <a:avLst/>
              </a:prstGeom>
              <a:blipFill>
                <a:blip r:embed="rId1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ectangle 75">
            <a:extLst>
              <a:ext uri="{FF2B5EF4-FFF2-40B4-BE49-F238E27FC236}">
                <a16:creationId xmlns:a16="http://schemas.microsoft.com/office/drawing/2014/main" id="{87A0664A-0561-CCB3-4A04-05F0AF7195A6}"/>
              </a:ext>
            </a:extLst>
          </p:cNvPr>
          <p:cNvSpPr/>
          <p:nvPr/>
        </p:nvSpPr>
        <p:spPr>
          <a:xfrm>
            <a:off x="7917753" y="4912664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81375D06-138A-700B-7688-95909005A23A}"/>
                  </a:ext>
                </a:extLst>
              </p:cNvPr>
              <p:cNvSpPr/>
              <p:nvPr/>
            </p:nvSpPr>
            <p:spPr>
              <a:xfrm>
                <a:off x="7049073" y="5250992"/>
                <a:ext cx="530915" cy="417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243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81375D06-138A-700B-7688-95909005A2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073" y="5250992"/>
                <a:ext cx="530915" cy="417037"/>
              </a:xfrm>
              <a:prstGeom prst="rect">
                <a:avLst/>
              </a:prstGeom>
              <a:blipFill>
                <a:blip r:embed="rId15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>
            <a:extLst>
              <a:ext uri="{FF2B5EF4-FFF2-40B4-BE49-F238E27FC236}">
                <a16:creationId xmlns:a16="http://schemas.microsoft.com/office/drawing/2014/main" id="{DE7E5F6D-B639-F00F-75EB-1AE783D84C75}"/>
              </a:ext>
            </a:extLst>
          </p:cNvPr>
          <p:cNvSpPr/>
          <p:nvPr/>
        </p:nvSpPr>
        <p:spPr>
          <a:xfrm>
            <a:off x="7917753" y="528756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0.498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D8C4962-7104-909F-F672-07454B2046B9}"/>
                  </a:ext>
                </a:extLst>
              </p:cNvPr>
              <p:cNvSpPr/>
              <p:nvPr/>
            </p:nvSpPr>
            <p:spPr>
              <a:xfrm>
                <a:off x="7058217" y="5635040"/>
                <a:ext cx="530915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364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729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D8C4962-7104-909F-F672-07454B2046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5635040"/>
                <a:ext cx="530915" cy="417102"/>
              </a:xfrm>
              <a:prstGeom prst="rect">
                <a:avLst/>
              </a:prstGeom>
              <a:blipFill>
                <a:blip r:embed="rId16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3304D17A-8995-EC39-6E7C-CE5D3A077F11}"/>
              </a:ext>
            </a:extLst>
          </p:cNvPr>
          <p:cNvSpPr/>
          <p:nvPr/>
        </p:nvSpPr>
        <p:spPr>
          <a:xfrm>
            <a:off x="7917753" y="5671616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0.499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A7459312-A04A-B4DB-1B10-D680F907A3C0}"/>
              </a:ext>
            </a:extLst>
          </p:cNvPr>
          <p:cNvSpPr/>
          <p:nvPr/>
        </p:nvSpPr>
        <p:spPr>
          <a:xfrm>
            <a:off x="5317618" y="323905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A16C344-806A-11D4-172B-FF0B1214B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18" y="777923"/>
            <a:ext cx="3688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763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06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Let’s graph the 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ED7C600-F9D6-0466-9347-9266ABA846D0}"/>
                  </a:ext>
                </a:extLst>
              </p:cNvPr>
              <p:cNvSpPr txBox="1"/>
              <p:nvPr/>
            </p:nvSpPr>
            <p:spPr>
              <a:xfrm>
                <a:off x="3321471" y="5967244"/>
                <a:ext cx="155484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ED7C600-F9D6-0466-9347-9266ABA846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471" y="5967244"/>
                <a:ext cx="1554849" cy="69147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5">
            <a:extLst>
              <a:ext uri="{FF2B5EF4-FFF2-40B4-BE49-F238E27FC236}">
                <a16:creationId xmlns:a16="http://schemas.microsoft.com/office/drawing/2014/main" id="{85A84552-6010-99D5-D408-43624B031C95}"/>
              </a:ext>
            </a:extLst>
          </p:cNvPr>
          <p:cNvSpPr txBox="1">
            <a:spLocks noChangeArrowheads="1"/>
          </p:cNvSpPr>
          <p:nvPr/>
        </p:nvSpPr>
        <p:spPr>
          <a:xfrm>
            <a:off x="422084" y="148335"/>
            <a:ext cx="8229600" cy="492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series</a:t>
            </a:r>
            <a:endParaRPr lang="en-US" sz="3200" b="1" dirty="0">
              <a:solidFill>
                <a:schemeClr val="accent1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74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34" grpId="0"/>
      <p:bldP spid="35" grpId="0"/>
      <p:bldP spid="36" grpId="0"/>
      <p:bldP spid="37" grpId="0"/>
      <p:bldP spid="51" grpId="0"/>
      <p:bldP spid="52" grpId="0"/>
      <p:bldP spid="53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 animBg="1"/>
      <p:bldP spid="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91580" y="302525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does not become close to a fixed value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we say that the limit does not exist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98190" y="757420"/>
            <a:ext cx="8229054" cy="819805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You can think of a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limit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as a way of describing the output of a function as the input gets closer to a certain value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97644" y="1802216"/>
            <a:ext cx="8229600" cy="105142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                   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Means that as the value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becomes closer to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(from either side), the function,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),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becomes close to a fixed value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97371" y="3856247"/>
            <a:ext cx="8229600" cy="49517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You can use a GDC to help find the limit of a function.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12" name="40 Rectángulo"/>
          <p:cNvSpPr/>
          <p:nvPr/>
        </p:nvSpPr>
        <p:spPr>
          <a:xfrm>
            <a:off x="846421" y="4397191"/>
            <a:ext cx="7980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Graphically: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can graph the function and examine the values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near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7371" y="1674133"/>
                <a:ext cx="1745991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)=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71" y="1674133"/>
                <a:ext cx="1745991" cy="480773"/>
              </a:xfrm>
              <a:prstGeom prst="rect">
                <a:avLst/>
              </a:prstGeom>
              <a:blipFill rotWithShape="0">
                <a:blip r:embed="rId3"/>
                <a:stretch>
                  <a:fillRect l="-3147" r="-3497"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40 Rectángulo"/>
          <p:cNvSpPr/>
          <p:nvPr/>
        </p:nvSpPr>
        <p:spPr>
          <a:xfrm>
            <a:off x="846421" y="5182420"/>
            <a:ext cx="7980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Numerically: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can make a table of values and examine the values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near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GB" sz="2400" dirty="0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94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92126" y="342900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Since its denominator is zero when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1,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 is undefined; however, its limit at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 exists</a:t>
            </a:r>
            <a:endParaRPr lang="en-GB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92126" y="777654"/>
            <a:ext cx="8229054" cy="108406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r>
              <a:rPr lang="en-US" b="0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limit allows us to examine the tendency of a function around a given point even when the function is not defined at the point. Let us look at the function below.</a:t>
            </a:r>
            <a:endParaRPr lang="en-GB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ECCF12-70DA-4311-9892-E83359589502}"/>
                  </a:ext>
                </a:extLst>
              </p:cNvPr>
              <p:cNvSpPr txBox="1"/>
              <p:nvPr/>
            </p:nvSpPr>
            <p:spPr>
              <a:xfrm>
                <a:off x="3616962" y="2274774"/>
                <a:ext cx="1910075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)=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ECCF12-70DA-4311-9892-E83359589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962" y="2274774"/>
                <a:ext cx="1910075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E3C5DE-C2ED-4945-8259-D3C785DE31C4}"/>
                  </a:ext>
                </a:extLst>
              </p:cNvPr>
              <p:cNvSpPr txBox="1"/>
              <p:nvPr/>
            </p:nvSpPr>
            <p:spPr>
              <a:xfrm>
                <a:off x="3888860" y="4436833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E3C5DE-C2ED-4945-8259-D3C785DE3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860" y="4436833"/>
                <a:ext cx="1435586" cy="7411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5">
            <a:extLst>
              <a:ext uri="{FF2B5EF4-FFF2-40B4-BE49-F238E27FC236}">
                <a16:creationId xmlns:a16="http://schemas.microsoft.com/office/drawing/2014/main" id="{3172A504-B58E-4486-BDD3-BB088F079961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5504069"/>
            <a:ext cx="8229600" cy="49087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read: The limit as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is approaching to 1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of the function</a:t>
            </a:r>
            <a:endParaRPr lang="en-US" sz="2400" i="1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94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423" y="3084876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Logarithms in base 10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97451" y="2030357"/>
            <a:ext cx="552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Click on the calculator you are using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limits of a function numerically and graphically.</a:t>
            </a: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hlinkClick r:id="rId3" action="ppaction://hlinksldjump"/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423" y="2578097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9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1228AD8-3EFF-8F17-F665-EC7CB8CFD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374" y="3337560"/>
            <a:ext cx="2991267" cy="3191320"/>
          </a:xfrm>
          <a:prstGeom prst="rect">
            <a:avLst/>
          </a:prstGeom>
        </p:spPr>
      </p:pic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3419856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ectangle 18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Rectangle 20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2" name="Rectangle 21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Rectangle 22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4" name="Rectangle 23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Rectangle 24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0.8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1.2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4617720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820846" y="1694034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846" y="1694034"/>
                <a:ext cx="145777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44723" y="126147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7" name="Rectangle 46">
            <a:hlinkClick r:id="rId6"/>
            <a:extLst>
              <a:ext uri="{FF2B5EF4-FFF2-40B4-BE49-F238E27FC236}">
                <a16:creationId xmlns:a16="http://schemas.microsoft.com/office/drawing/2014/main" id="{12AC7CF6-24C4-46C3-B6E7-0131382930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6"/>
            <a:extLst>
              <a:ext uri="{FF2B5EF4-FFF2-40B4-BE49-F238E27FC236}">
                <a16:creationId xmlns:a16="http://schemas.microsoft.com/office/drawing/2014/main" id="{F79A30A3-CA31-4EBA-B1B2-75CF3E819F6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">
            <a:extLst>
              <a:ext uri="{FF2B5EF4-FFF2-40B4-BE49-F238E27FC236}">
                <a16:creationId xmlns:a16="http://schemas.microsoft.com/office/drawing/2014/main" id="{2220060B-B5FA-43C0-BDFD-5CA61B73EF5C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39944-D6F9-4AEB-90E2-631EEDE9108F}"/>
                  </a:ext>
                </a:extLst>
              </p:cNvPr>
              <p:cNvSpPr txBox="1"/>
              <p:nvPr/>
            </p:nvSpPr>
            <p:spPr>
              <a:xfrm>
                <a:off x="4723373" y="490598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39944-D6F9-4AEB-90E2-631EEDE91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373" y="490598"/>
                <a:ext cx="143558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">
            <a:extLst>
              <a:ext uri="{FF2B5EF4-FFF2-40B4-BE49-F238E27FC236}">
                <a16:creationId xmlns:a16="http://schemas.microsoft.com/office/drawing/2014/main" id="{54920DE5-49C9-426E-8867-0E6B6DE57022}"/>
              </a:ext>
            </a:extLst>
          </p:cNvPr>
          <p:cNvSpPr txBox="1">
            <a:spLocks noChangeArrowheads="1"/>
          </p:cNvSpPr>
          <p:nvPr/>
        </p:nvSpPr>
        <p:spPr>
          <a:xfrm>
            <a:off x="1394957" y="691766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82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 animBg="1"/>
      <p:bldP spid="14" grpId="0" animBg="1"/>
      <p:bldP spid="15" grpId="0"/>
      <p:bldP spid="16" grpId="0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53CF4-601D-B5F8-D3FC-A06B9FB17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3337560"/>
            <a:ext cx="2972215" cy="3191320"/>
          </a:xfrm>
          <a:prstGeom prst="rect">
            <a:avLst/>
          </a:prstGeom>
        </p:spPr>
      </p:pic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5"/>
          <p:cNvSpPr txBox="1">
            <a:spLocks noChangeArrowheads="1"/>
          </p:cNvSpPr>
          <p:nvPr/>
        </p:nvSpPr>
        <p:spPr>
          <a:xfrm>
            <a:off x="6035040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67144" y="4251960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144" y="4251960"/>
                <a:ext cx="625491" cy="494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5"/>
          <p:cNvSpPr txBox="1">
            <a:spLocks noChangeArrowheads="1"/>
          </p:cNvSpPr>
          <p:nvPr/>
        </p:nvSpPr>
        <p:spPr>
          <a:xfrm>
            <a:off x="3419856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" name="Rectangle 5"/>
          <p:cNvSpPr txBox="1">
            <a:spLocks noChangeArrowheads="1"/>
          </p:cNvSpPr>
          <p:nvPr/>
        </p:nvSpPr>
        <p:spPr>
          <a:xfrm>
            <a:off x="4617720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3" name="Rectangle 52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4" name="Rectangle 53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5" name="Rectangle 54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6" name="Rectangle 55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7" name="Rectangle 56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8" name="Rectangle 57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9" name="Rectangle 58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0" name="Rectangle 59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1" name="Rectangle 60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2" name="Rectangle 5"/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5"/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4" name="Rectangle 43">
            <a:hlinkClick r:id="rId7"/>
            <a:extLst>
              <a:ext uri="{FF2B5EF4-FFF2-40B4-BE49-F238E27FC236}">
                <a16:creationId xmlns:a16="http://schemas.microsoft.com/office/drawing/2014/main" id="{58AF4425-3784-45F9-908E-552B4FD6161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7"/>
            <a:extLst>
              <a:ext uri="{FF2B5EF4-FFF2-40B4-BE49-F238E27FC236}">
                <a16:creationId xmlns:a16="http://schemas.microsoft.com/office/drawing/2014/main" id="{1848D20F-B1EF-4883-9BB5-500184E2398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242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1961FC-A563-8B2C-3345-5769D87CD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3337560"/>
            <a:ext cx="2981741" cy="3191320"/>
          </a:xfrm>
          <a:prstGeom prst="rect">
            <a:avLst/>
          </a:prstGeom>
        </p:spPr>
      </p:pic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5"/>
          <p:cNvSpPr txBox="1">
            <a:spLocks noChangeArrowheads="1"/>
          </p:cNvSpPr>
          <p:nvPr/>
        </p:nvSpPr>
        <p:spPr>
          <a:xfrm>
            <a:off x="7580376" y="411092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F5 (SET)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6035040" y="411092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867144" y="4254353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144" y="4254353"/>
                <a:ext cx="625491" cy="494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"/>
          <p:cNvSpPr txBox="1">
            <a:spLocks noChangeArrowheads="1"/>
          </p:cNvSpPr>
          <p:nvPr/>
        </p:nvSpPr>
        <p:spPr>
          <a:xfrm>
            <a:off x="3419856" y="411092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3" name="Rectangle 5"/>
          <p:cNvSpPr txBox="1">
            <a:spLocks noChangeArrowheads="1"/>
          </p:cNvSpPr>
          <p:nvPr/>
        </p:nvSpPr>
        <p:spPr>
          <a:xfrm>
            <a:off x="4617720" y="411092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6" name="Rectangle 45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7" name="Rectangle 46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8" name="Rectangle 47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7" name="Rectangle 56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8" name="Rectangle 57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9" name="Rectangle 58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0" name="Rectangle 59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1" name="Rectangle 60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2" name="Rectangle 61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4" name="Rectangle 53">
            <a:hlinkClick r:id="rId6"/>
            <a:extLst>
              <a:ext uri="{FF2B5EF4-FFF2-40B4-BE49-F238E27FC236}">
                <a16:creationId xmlns:a16="http://schemas.microsoft.com/office/drawing/2014/main" id="{6CAAD1DF-EC4E-49CA-9B3C-8D25FC322A2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6"/>
            <a:extLst>
              <a:ext uri="{FF2B5EF4-FFF2-40B4-BE49-F238E27FC236}">
                <a16:creationId xmlns:a16="http://schemas.microsoft.com/office/drawing/2014/main" id="{0893FE94-33ED-4BD2-9717-85F9DFDDEB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90F252F4-7C6C-48C7-935C-E9D346B6C797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C104BDF-4D99-49B4-8306-42EE5C1F6B58}"/>
                  </a:ext>
                </a:extLst>
              </p:cNvPr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C104BDF-4D99-49B4-8306-42EE5C1F6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5">
            <a:extLst>
              <a:ext uri="{FF2B5EF4-FFF2-40B4-BE49-F238E27FC236}">
                <a16:creationId xmlns:a16="http://schemas.microsoft.com/office/drawing/2014/main" id="{5F27A8CB-8445-497C-BDA8-4F58C0B5CDC0}"/>
              </a:ext>
            </a:extLst>
          </p:cNvPr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517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7143C00-1341-0687-B1E4-FD2979F19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3337560"/>
            <a:ext cx="2981741" cy="321037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6FBC48-19CE-A26E-660C-11B44C7B5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3337560"/>
            <a:ext cx="2972215" cy="3181794"/>
          </a:xfrm>
          <a:prstGeom prst="rect">
            <a:avLst/>
          </a:prstGeom>
        </p:spPr>
      </p:pic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5"/>
          <p:cNvSpPr txBox="1">
            <a:spLocks noChangeArrowheads="1"/>
          </p:cNvSpPr>
          <p:nvPr/>
        </p:nvSpPr>
        <p:spPr>
          <a:xfrm>
            <a:off x="3337560" y="4572000"/>
            <a:ext cx="77062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4114800" y="4572000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Start: 0.8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" name="Rectangle 5"/>
          <p:cNvSpPr txBox="1">
            <a:spLocks noChangeArrowheads="1"/>
          </p:cNvSpPr>
          <p:nvPr/>
        </p:nvSpPr>
        <p:spPr>
          <a:xfrm>
            <a:off x="4114800" y="5029200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End: 1.2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Rectangle 5"/>
          <p:cNvSpPr txBox="1">
            <a:spLocks noChangeArrowheads="1"/>
          </p:cNvSpPr>
          <p:nvPr/>
        </p:nvSpPr>
        <p:spPr>
          <a:xfrm>
            <a:off x="4114800" y="5485093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Step: 0.001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3" name="Rectangle 5"/>
          <p:cNvSpPr txBox="1">
            <a:spLocks noChangeArrowheads="1"/>
          </p:cNvSpPr>
          <p:nvPr/>
        </p:nvSpPr>
        <p:spPr>
          <a:xfrm>
            <a:off x="7580376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F5 (SET)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"/>
          <p:cNvSpPr txBox="1">
            <a:spLocks noChangeArrowheads="1"/>
          </p:cNvSpPr>
          <p:nvPr/>
        </p:nvSpPr>
        <p:spPr>
          <a:xfrm>
            <a:off x="6035040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867144" y="4251960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144" y="4251960"/>
                <a:ext cx="625491" cy="494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"/>
          <p:cNvSpPr txBox="1">
            <a:spLocks noChangeArrowheads="1"/>
          </p:cNvSpPr>
          <p:nvPr/>
        </p:nvSpPr>
        <p:spPr>
          <a:xfrm>
            <a:off x="3419856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Rectangle 5"/>
          <p:cNvSpPr txBox="1">
            <a:spLocks noChangeArrowheads="1"/>
          </p:cNvSpPr>
          <p:nvPr/>
        </p:nvSpPr>
        <p:spPr>
          <a:xfrm>
            <a:off x="4617720" y="41148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8" name="Rectangle 5"/>
          <p:cNvSpPr txBox="1">
            <a:spLocks noChangeArrowheads="1"/>
          </p:cNvSpPr>
          <p:nvPr/>
        </p:nvSpPr>
        <p:spPr>
          <a:xfrm>
            <a:off x="5897880" y="45720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9" name="Rectangle 5"/>
          <p:cNvSpPr txBox="1">
            <a:spLocks noChangeArrowheads="1"/>
          </p:cNvSpPr>
          <p:nvPr/>
        </p:nvSpPr>
        <p:spPr>
          <a:xfrm>
            <a:off x="6574536" y="54864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Rectangle 5"/>
          <p:cNvSpPr txBox="1">
            <a:spLocks noChangeArrowheads="1"/>
          </p:cNvSpPr>
          <p:nvPr/>
        </p:nvSpPr>
        <p:spPr>
          <a:xfrm>
            <a:off x="5897880" y="54864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" name="Rectangle 5"/>
          <p:cNvSpPr txBox="1">
            <a:spLocks noChangeArrowheads="1"/>
          </p:cNvSpPr>
          <p:nvPr/>
        </p:nvSpPr>
        <p:spPr>
          <a:xfrm>
            <a:off x="5897880" y="50292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2" name="Rectangle 5"/>
          <p:cNvSpPr txBox="1">
            <a:spLocks noChangeArrowheads="1"/>
          </p:cNvSpPr>
          <p:nvPr/>
        </p:nvSpPr>
        <p:spPr>
          <a:xfrm>
            <a:off x="7318839" y="5486400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F6 (TABLE)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7" name="Rectangle 66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8" name="Rectangle 67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9" name="Rectangle 68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0" name="Rectangle 69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1" name="Rectangle 70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2" name="Rectangle 71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3" name="Rectangle 72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4" name="Rectangle 73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5" name="Rectangle 74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3" name="Rectangle 62">
            <a:hlinkClick r:id="rId7"/>
            <a:extLst>
              <a:ext uri="{FF2B5EF4-FFF2-40B4-BE49-F238E27FC236}">
                <a16:creationId xmlns:a16="http://schemas.microsoft.com/office/drawing/2014/main" id="{490B4DD1-8DF5-4A6E-AF35-9130DD4E5A8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7"/>
            <a:extLst>
              <a:ext uri="{FF2B5EF4-FFF2-40B4-BE49-F238E27FC236}">
                <a16:creationId xmlns:a16="http://schemas.microsoft.com/office/drawing/2014/main" id="{22047828-0FDC-4C75-9F8B-5D3F111E9CC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5">
            <a:extLst>
              <a:ext uri="{FF2B5EF4-FFF2-40B4-BE49-F238E27FC236}">
                <a16:creationId xmlns:a16="http://schemas.microsoft.com/office/drawing/2014/main" id="{D661767B-1F3F-4D30-BF57-2BC08CC52BD6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C4FB474-AFE9-48C4-999E-22F6626A4BAE}"/>
                  </a:ext>
                </a:extLst>
              </p:cNvPr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C4FB474-AFE9-48C4-999E-22F6626A4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5">
            <a:extLst>
              <a:ext uri="{FF2B5EF4-FFF2-40B4-BE49-F238E27FC236}">
                <a16:creationId xmlns:a16="http://schemas.microsoft.com/office/drawing/2014/main" id="{AFBCA5C6-71A5-41B9-A105-1DF471ECF371}"/>
              </a:ext>
            </a:extLst>
          </p:cNvPr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74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51" grpId="0"/>
      <p:bldP spid="52" grpId="0"/>
      <p:bldP spid="58" grpId="0"/>
      <p:bldP spid="59" grpId="0"/>
      <p:bldP spid="60" grpId="0"/>
      <p:bldP spid="61" grpId="0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362" y="1514337"/>
            <a:ext cx="493776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4023356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71" name="Rectangle 70">
            <a:hlinkClick r:id="rId4"/>
            <a:extLst>
              <a:ext uri="{FF2B5EF4-FFF2-40B4-BE49-F238E27FC236}">
                <a16:creationId xmlns:a16="http://schemas.microsoft.com/office/drawing/2014/main" id="{7A8B2D7A-D680-46E2-A9DE-258FAA1B560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hlinkClick r:id="rId4"/>
            <a:extLst>
              <a:ext uri="{FF2B5EF4-FFF2-40B4-BE49-F238E27FC236}">
                <a16:creationId xmlns:a16="http://schemas.microsoft.com/office/drawing/2014/main" id="{9DE21B17-4B17-47E4-96EA-B74E92F4ADE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964AC3-7A97-6F66-77D3-77F97DA534E9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A cell phone on a table&#10;&#10;Description automatically generated with low confidence">
            <a:extLst>
              <a:ext uri="{FF2B5EF4-FFF2-40B4-BE49-F238E27FC236}">
                <a16:creationId xmlns:a16="http://schemas.microsoft.com/office/drawing/2014/main" id="{BC9B6F32-8F70-4B73-D9E8-97F8C79A03A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4883194"/>
            <a:ext cx="1545690" cy="13550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3459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529" y="3365048"/>
            <a:ext cx="2606040" cy="3139094"/>
          </a:xfrm>
          <a:prstGeom prst="rect">
            <a:avLst/>
          </a:prstGeom>
        </p:spPr>
      </p:pic>
      <p:sp>
        <p:nvSpPr>
          <p:cNvPr id="5" name="40 Rectángulo"/>
          <p:cNvSpPr/>
          <p:nvPr/>
        </p:nvSpPr>
        <p:spPr>
          <a:xfrm>
            <a:off x="3291793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4591380" y="2813146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mic Sans MS" pitchFamily="66" charset="0"/>
              </a:rPr>
              <a:t>undef</a:t>
            </a:r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8" name="Rectangle 5"/>
          <p:cNvSpPr txBox="1">
            <a:spLocks noChangeArrowheads="1"/>
          </p:cNvSpPr>
          <p:nvPr/>
        </p:nvSpPr>
        <p:spPr>
          <a:xfrm>
            <a:off x="3337560" y="4572000"/>
            <a:ext cx="77062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4114800" y="4572000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Start: 0.8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" name="Rectangle 5"/>
          <p:cNvSpPr txBox="1">
            <a:spLocks noChangeArrowheads="1"/>
          </p:cNvSpPr>
          <p:nvPr/>
        </p:nvSpPr>
        <p:spPr>
          <a:xfrm>
            <a:off x="4114800" y="5029200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End: 1.2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Rectangle 5"/>
          <p:cNvSpPr txBox="1">
            <a:spLocks noChangeArrowheads="1"/>
          </p:cNvSpPr>
          <p:nvPr/>
        </p:nvSpPr>
        <p:spPr>
          <a:xfrm>
            <a:off x="4116273" y="5486400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Step: 0.001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3" name="Rectangle 5"/>
          <p:cNvSpPr txBox="1">
            <a:spLocks noChangeArrowheads="1"/>
          </p:cNvSpPr>
          <p:nvPr/>
        </p:nvSpPr>
        <p:spPr>
          <a:xfrm>
            <a:off x="7578825" y="4109894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F5 (SET)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"/>
          <p:cNvSpPr txBox="1">
            <a:spLocks noChangeArrowheads="1"/>
          </p:cNvSpPr>
          <p:nvPr/>
        </p:nvSpPr>
        <p:spPr>
          <a:xfrm>
            <a:off x="6037586" y="4109894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869906" y="4253318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906" y="4253318"/>
                <a:ext cx="625491" cy="494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"/>
          <p:cNvSpPr txBox="1">
            <a:spLocks noChangeArrowheads="1"/>
          </p:cNvSpPr>
          <p:nvPr/>
        </p:nvSpPr>
        <p:spPr>
          <a:xfrm>
            <a:off x="3415836" y="4109894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Rectangle 5"/>
          <p:cNvSpPr txBox="1">
            <a:spLocks noChangeArrowheads="1"/>
          </p:cNvSpPr>
          <p:nvPr/>
        </p:nvSpPr>
        <p:spPr>
          <a:xfrm>
            <a:off x="4613365" y="4109894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" name="Rectangle 5"/>
          <p:cNvSpPr txBox="1">
            <a:spLocks noChangeArrowheads="1"/>
          </p:cNvSpPr>
          <p:nvPr/>
        </p:nvSpPr>
        <p:spPr>
          <a:xfrm>
            <a:off x="5897880" y="45720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4" name="Rectangle 5"/>
          <p:cNvSpPr txBox="1">
            <a:spLocks noChangeArrowheads="1"/>
          </p:cNvSpPr>
          <p:nvPr/>
        </p:nvSpPr>
        <p:spPr>
          <a:xfrm>
            <a:off x="6577271" y="54864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5" name="Rectangle 5"/>
          <p:cNvSpPr txBox="1">
            <a:spLocks noChangeArrowheads="1"/>
          </p:cNvSpPr>
          <p:nvPr/>
        </p:nvSpPr>
        <p:spPr>
          <a:xfrm>
            <a:off x="5898393" y="54864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Rectangle 5"/>
          <p:cNvSpPr txBox="1">
            <a:spLocks noChangeArrowheads="1"/>
          </p:cNvSpPr>
          <p:nvPr/>
        </p:nvSpPr>
        <p:spPr>
          <a:xfrm>
            <a:off x="5897880" y="5029200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7" name="Rectangle 5"/>
          <p:cNvSpPr txBox="1">
            <a:spLocks noChangeArrowheads="1"/>
          </p:cNvSpPr>
          <p:nvPr/>
        </p:nvSpPr>
        <p:spPr>
          <a:xfrm>
            <a:off x="7311727" y="5486400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F6 (TABLE)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11334" y="2854557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1.8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559663" y="2863573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274788" y="2863573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908089" y="2861381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368822" y="2861381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167334" y="2854556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898854" y="2854555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674873" y="2854554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2.2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87526" y="2204864"/>
            <a:ext cx="293814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357194" y="2204864"/>
            <a:ext cx="284218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0" y="1863495"/>
            <a:ext cx="3405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x=1 from the left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643687" y="1840226"/>
            <a:ext cx="3637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x=1 from the right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9" name="Rectangle 78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0" name="Rectangle 79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1" name="Rectangle 80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2" name="Rectangle 81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3" name="Rectangle 82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4" name="Rectangle 83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5" name="Rectangle 84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6" name="Rectangle 85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7" name="Rectangle 86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8" name="Rectangle 67">
            <a:hlinkClick r:id="rId6"/>
            <a:extLst>
              <a:ext uri="{FF2B5EF4-FFF2-40B4-BE49-F238E27FC236}">
                <a16:creationId xmlns:a16="http://schemas.microsoft.com/office/drawing/2014/main" id="{40B32001-FE74-40BD-A058-42EAA581A6E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hlinkClick r:id="rId6"/>
            <a:extLst>
              <a:ext uri="{FF2B5EF4-FFF2-40B4-BE49-F238E27FC236}">
                <a16:creationId xmlns:a16="http://schemas.microsoft.com/office/drawing/2014/main" id="{D3D18231-2FCF-4F43-8EBF-5D5925E525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5">
            <a:extLst>
              <a:ext uri="{FF2B5EF4-FFF2-40B4-BE49-F238E27FC236}">
                <a16:creationId xmlns:a16="http://schemas.microsoft.com/office/drawing/2014/main" id="{3D327D2B-BF34-4860-BA4E-4A9833264858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653C7413-F9FF-420B-8528-16110FFE86FF}"/>
                  </a:ext>
                </a:extLst>
              </p:cNvPr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653C7413-F9FF-420B-8528-16110FFE8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Rectangle 5">
            <a:extLst>
              <a:ext uri="{FF2B5EF4-FFF2-40B4-BE49-F238E27FC236}">
                <a16:creationId xmlns:a16="http://schemas.microsoft.com/office/drawing/2014/main" id="{DB3C5631-3BB3-4381-9D31-F3551D7152F2}"/>
              </a:ext>
            </a:extLst>
          </p:cNvPr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2A08F7-0BD1-1B41-CDC8-1075FA09B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" y="3337560"/>
            <a:ext cx="2972215" cy="3191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024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45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469204" y="3291733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mic Sans MS" pitchFamily="66" charset="0"/>
              </a:rPr>
              <a:t>undef</a:t>
            </a:r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689158" y="333314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1.8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437487" y="3342160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52612" y="3342160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785913" y="3339968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246646" y="3339968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45158" y="3333143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76678" y="3333142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552697" y="3333141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2.2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1168" y="2454835"/>
            <a:ext cx="3510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= 1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 from the left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529975" y="2431566"/>
            <a:ext cx="3637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= 1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 from the right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68" name="Rectangle 67">
            <a:hlinkClick r:id="rId3"/>
            <a:extLst>
              <a:ext uri="{FF2B5EF4-FFF2-40B4-BE49-F238E27FC236}">
                <a16:creationId xmlns:a16="http://schemas.microsoft.com/office/drawing/2014/main" id="{40B32001-FE74-40BD-A058-42EAA581A6E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hlinkClick r:id="rId3"/>
            <a:extLst>
              <a:ext uri="{FF2B5EF4-FFF2-40B4-BE49-F238E27FC236}">
                <a16:creationId xmlns:a16="http://schemas.microsoft.com/office/drawing/2014/main" id="{D3D18231-2FCF-4F43-8EBF-5D5925E525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5">
            <a:extLst>
              <a:ext uri="{FF2B5EF4-FFF2-40B4-BE49-F238E27FC236}">
                <a16:creationId xmlns:a16="http://schemas.microsoft.com/office/drawing/2014/main" id="{3D327D2B-BF34-4860-BA4E-4A9833264858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p:sp>
        <p:nvSpPr>
          <p:cNvPr id="98" name="40 Rectángulo">
            <a:extLst>
              <a:ext uri="{FF2B5EF4-FFF2-40B4-BE49-F238E27FC236}">
                <a16:creationId xmlns:a16="http://schemas.microsoft.com/office/drawing/2014/main" id="{210E0B8B-2A8A-4A87-AF7D-F646A377565A}"/>
              </a:ext>
            </a:extLst>
          </p:cNvPr>
          <p:cNvSpPr/>
          <p:nvPr/>
        </p:nvSpPr>
        <p:spPr>
          <a:xfrm>
            <a:off x="329184" y="3803904"/>
            <a:ext cx="8563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approaches 1</a:t>
            </a:r>
            <a:endParaRPr lang="en-GB" sz="240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5DC6C6B-6F74-4CB7-BFA7-62FD9CEC461B}"/>
              </a:ext>
            </a:extLst>
          </p:cNvPr>
          <p:cNvSpPr/>
          <p:nvPr/>
        </p:nvSpPr>
        <p:spPr>
          <a:xfrm>
            <a:off x="499929" y="2876723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17783B6-B6AC-44EF-8AB6-5CCB4FCC6F52}"/>
              </a:ext>
            </a:extLst>
          </p:cNvPr>
          <p:cNvSpPr/>
          <p:nvPr/>
        </p:nvSpPr>
        <p:spPr>
          <a:xfrm>
            <a:off x="502702" y="3153273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8AB9F0A-A90C-4640-B067-482CAB49A797}"/>
                  </a:ext>
                </a:extLst>
              </p:cNvPr>
              <p:cNvSpPr txBox="1"/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8AB9F0A-A90C-4640-B067-482CAB49A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105">
            <a:extLst>
              <a:ext uri="{FF2B5EF4-FFF2-40B4-BE49-F238E27FC236}">
                <a16:creationId xmlns:a16="http://schemas.microsoft.com/office/drawing/2014/main" id="{F3A94BA7-B15F-45E6-A772-46F08E93893D}"/>
              </a:ext>
            </a:extLst>
          </p:cNvPr>
          <p:cNvSpPr/>
          <p:nvPr/>
        </p:nvSpPr>
        <p:spPr>
          <a:xfrm>
            <a:off x="824182" y="2827665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04C396E-3899-4A61-9A4C-B930A484C62B}"/>
              </a:ext>
            </a:extLst>
          </p:cNvPr>
          <p:cNvSpPr/>
          <p:nvPr/>
        </p:nvSpPr>
        <p:spPr>
          <a:xfrm>
            <a:off x="1600150" y="2875396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734824B-CA1C-4F65-9E88-E5C87A62DB65}"/>
              </a:ext>
            </a:extLst>
          </p:cNvPr>
          <p:cNvSpPr/>
          <p:nvPr/>
        </p:nvSpPr>
        <p:spPr>
          <a:xfrm>
            <a:off x="234245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5EEF13F-DB8B-4FCA-ABAE-4867430C5857}"/>
              </a:ext>
            </a:extLst>
          </p:cNvPr>
          <p:cNvSpPr/>
          <p:nvPr/>
        </p:nvSpPr>
        <p:spPr>
          <a:xfrm>
            <a:off x="3073454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69795BD-334B-49BF-AE9C-063DDE9F31CD}"/>
              </a:ext>
            </a:extLst>
          </p:cNvPr>
          <p:cNvSpPr/>
          <p:nvPr/>
        </p:nvSpPr>
        <p:spPr>
          <a:xfrm>
            <a:off x="3807182" y="2874531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51E5C7E-E828-4CAC-A878-ADA1E791C6EC}"/>
              </a:ext>
            </a:extLst>
          </p:cNvPr>
          <p:cNvSpPr/>
          <p:nvPr/>
        </p:nvSpPr>
        <p:spPr>
          <a:xfrm>
            <a:off x="6731728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0E409F0-8E16-46A2-BE66-2D6F574A5161}"/>
              </a:ext>
            </a:extLst>
          </p:cNvPr>
          <p:cNvSpPr/>
          <p:nvPr/>
        </p:nvSpPr>
        <p:spPr>
          <a:xfrm>
            <a:off x="453401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4F95727-2E78-4E68-B962-4A855E565B78}"/>
              </a:ext>
            </a:extLst>
          </p:cNvPr>
          <p:cNvSpPr/>
          <p:nvPr/>
        </p:nvSpPr>
        <p:spPr>
          <a:xfrm>
            <a:off x="526672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C9E97C8-705A-4E48-8A9D-6B64DAE28242}"/>
              </a:ext>
            </a:extLst>
          </p:cNvPr>
          <p:cNvSpPr/>
          <p:nvPr/>
        </p:nvSpPr>
        <p:spPr>
          <a:xfrm>
            <a:off x="599824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7DE3630-1DE4-4106-A721-F9612BD1563A}"/>
              </a:ext>
            </a:extLst>
          </p:cNvPr>
          <p:cNvSpPr/>
          <p:nvPr/>
        </p:nvSpPr>
        <p:spPr>
          <a:xfrm>
            <a:off x="1595868" y="315104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14D141F-43AD-4E45-A966-439EF4CC2519}"/>
              </a:ext>
            </a:extLst>
          </p:cNvPr>
          <p:cNvSpPr/>
          <p:nvPr/>
        </p:nvSpPr>
        <p:spPr>
          <a:xfrm>
            <a:off x="23406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5487162-3980-487D-BA90-92ADB85D6204}"/>
              </a:ext>
            </a:extLst>
          </p:cNvPr>
          <p:cNvSpPr/>
          <p:nvPr/>
        </p:nvSpPr>
        <p:spPr>
          <a:xfrm>
            <a:off x="30721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5728545-B191-406C-86CC-6F97862869E1}"/>
              </a:ext>
            </a:extLst>
          </p:cNvPr>
          <p:cNvSpPr/>
          <p:nvPr/>
        </p:nvSpPr>
        <p:spPr>
          <a:xfrm>
            <a:off x="38036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00B305B-314B-4C70-942C-0F3E469EE9C1}"/>
              </a:ext>
            </a:extLst>
          </p:cNvPr>
          <p:cNvSpPr/>
          <p:nvPr/>
        </p:nvSpPr>
        <p:spPr>
          <a:xfrm>
            <a:off x="453520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86188DA-5208-4BA2-81A1-67A7F3243AC6}"/>
              </a:ext>
            </a:extLst>
          </p:cNvPr>
          <p:cNvSpPr/>
          <p:nvPr/>
        </p:nvSpPr>
        <p:spPr>
          <a:xfrm>
            <a:off x="5266726" y="3155830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D598C8E-7E16-41B3-A79B-88BDC5AA4818}"/>
              </a:ext>
            </a:extLst>
          </p:cNvPr>
          <p:cNvSpPr/>
          <p:nvPr/>
        </p:nvSpPr>
        <p:spPr>
          <a:xfrm>
            <a:off x="59982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EA861F2-A93E-49DC-8F7C-0865339510FA}"/>
              </a:ext>
            </a:extLst>
          </p:cNvPr>
          <p:cNvSpPr/>
          <p:nvPr/>
        </p:nvSpPr>
        <p:spPr>
          <a:xfrm>
            <a:off x="67297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9D42696-CA49-4B2F-94A1-A57B543BFAE2}"/>
              </a:ext>
            </a:extLst>
          </p:cNvPr>
          <p:cNvSpPr/>
          <p:nvPr/>
        </p:nvSpPr>
        <p:spPr>
          <a:xfrm>
            <a:off x="7461286" y="287895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416B0D8-41D2-498B-B372-D03622BC8227}"/>
              </a:ext>
            </a:extLst>
          </p:cNvPr>
          <p:cNvSpPr/>
          <p:nvPr/>
        </p:nvSpPr>
        <p:spPr>
          <a:xfrm>
            <a:off x="74612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FCE4C74-C6AF-416F-AEDD-A0AC5FFC7075}"/>
              </a:ext>
            </a:extLst>
          </p:cNvPr>
          <p:cNvSpPr/>
          <p:nvPr/>
        </p:nvSpPr>
        <p:spPr>
          <a:xfrm>
            <a:off x="1725914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0.8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3410303-11ED-4CDA-9E17-E40EEF11A176}"/>
              </a:ext>
            </a:extLst>
          </p:cNvPr>
          <p:cNvSpPr/>
          <p:nvPr/>
        </p:nvSpPr>
        <p:spPr>
          <a:xfrm>
            <a:off x="2424516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3FA2339-3D49-4916-BF75-D1CD0DCD8A84}"/>
              </a:ext>
            </a:extLst>
          </p:cNvPr>
          <p:cNvSpPr/>
          <p:nvPr/>
        </p:nvSpPr>
        <p:spPr>
          <a:xfrm>
            <a:off x="3187205" y="2906971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BA12468-FB9C-498D-9DB5-F770062AEC32}"/>
              </a:ext>
            </a:extLst>
          </p:cNvPr>
          <p:cNvSpPr/>
          <p:nvPr/>
        </p:nvSpPr>
        <p:spPr>
          <a:xfrm>
            <a:off x="3803201" y="2908662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C49F99C-E887-4966-A97A-784E7B8068EC}"/>
              </a:ext>
            </a:extLst>
          </p:cNvPr>
          <p:cNvSpPr/>
          <p:nvPr/>
        </p:nvSpPr>
        <p:spPr>
          <a:xfrm>
            <a:off x="4767544" y="2905382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4B25B51-FFEB-49E2-AB10-920BD1FFDDBB}"/>
              </a:ext>
            </a:extLst>
          </p:cNvPr>
          <p:cNvSpPr/>
          <p:nvPr/>
        </p:nvSpPr>
        <p:spPr>
          <a:xfrm>
            <a:off x="5299877" y="2888103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D632715-F63A-43D2-A1BD-99D1DC82F413}"/>
              </a:ext>
            </a:extLst>
          </p:cNvPr>
          <p:cNvSpPr/>
          <p:nvPr/>
        </p:nvSpPr>
        <p:spPr>
          <a:xfrm>
            <a:off x="6106945" y="2891383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CE0F1ED-F541-4871-A8DF-94821DB82AB7}"/>
              </a:ext>
            </a:extLst>
          </p:cNvPr>
          <p:cNvSpPr/>
          <p:nvPr/>
        </p:nvSpPr>
        <p:spPr>
          <a:xfrm>
            <a:off x="6851723" y="2888103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7A35C8C-1547-455C-A1F2-3BBBABB19DD9}"/>
              </a:ext>
            </a:extLst>
          </p:cNvPr>
          <p:cNvSpPr/>
          <p:nvPr/>
        </p:nvSpPr>
        <p:spPr>
          <a:xfrm>
            <a:off x="7607798" y="2894663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1.2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0CBF2A6-48E0-4D93-B6F4-4EE0E52D77D6}"/>
                  </a:ext>
                </a:extLst>
              </p:cNvPr>
              <p:cNvSpPr txBox="1"/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0CBF2A6-48E0-4D93-B6F4-4EE0E52D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TextBox 134">
            <a:extLst>
              <a:ext uri="{FF2B5EF4-FFF2-40B4-BE49-F238E27FC236}">
                <a16:creationId xmlns:a16="http://schemas.microsoft.com/office/drawing/2014/main" id="{623919E6-B252-4CC0-8184-AD5DDCD91F19}"/>
              </a:ext>
            </a:extLst>
          </p:cNvPr>
          <p:cNvSpPr txBox="1"/>
          <p:nvPr/>
        </p:nvSpPr>
        <p:spPr>
          <a:xfrm>
            <a:off x="319822" y="1498209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using your calculator,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8EB88D83-47D1-4FF8-A666-BF37FDA3DD36}"/>
                  </a:ext>
                </a:extLst>
              </p:cNvPr>
              <p:cNvSpPr txBox="1"/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8EB88D83-47D1-4FF8-A666-BF37FDA3D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Rectangle 5">
            <a:extLst>
              <a:ext uri="{FF2B5EF4-FFF2-40B4-BE49-F238E27FC236}">
                <a16:creationId xmlns:a16="http://schemas.microsoft.com/office/drawing/2014/main" id="{DDD6AFDC-3389-4F27-B03F-FD79D2F17A01}"/>
              </a:ext>
            </a:extLst>
          </p:cNvPr>
          <p:cNvSpPr txBox="1">
            <a:spLocks noChangeArrowheads="1"/>
          </p:cNvSpPr>
          <p:nvPr/>
        </p:nvSpPr>
        <p:spPr>
          <a:xfrm>
            <a:off x="2865756" y="679952"/>
            <a:ext cx="98701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C20E72C-5CBD-4332-A81A-B82204AA6509}"/>
              </a:ext>
            </a:extLst>
          </p:cNvPr>
          <p:cNvCxnSpPr/>
          <p:nvPr/>
        </p:nvCxnSpPr>
        <p:spPr>
          <a:xfrm>
            <a:off x="1630209" y="2800898"/>
            <a:ext cx="293814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C851C00C-0AB2-4EDD-927F-E94D6BA99159}"/>
              </a:ext>
            </a:extLst>
          </p:cNvPr>
          <p:cNvCxnSpPr/>
          <p:nvPr/>
        </p:nvCxnSpPr>
        <p:spPr>
          <a:xfrm flipH="1">
            <a:off x="5299877" y="2800898"/>
            <a:ext cx="284218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40 Rectángulo">
            <a:extLst>
              <a:ext uri="{FF2B5EF4-FFF2-40B4-BE49-F238E27FC236}">
                <a16:creationId xmlns:a16="http://schemas.microsoft.com/office/drawing/2014/main" id="{F9D3BA9F-25CC-4CA8-B86A-E0DBE6585A8C}"/>
              </a:ext>
            </a:extLst>
          </p:cNvPr>
          <p:cNvSpPr/>
          <p:nvPr/>
        </p:nvSpPr>
        <p:spPr>
          <a:xfrm>
            <a:off x="329184" y="4268708"/>
            <a:ext cx="8563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There is discontinuity at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= 1</a:t>
            </a:r>
            <a:endParaRPr lang="en-GB" sz="2400" dirty="0"/>
          </a:p>
        </p:txBody>
      </p:sp>
      <p:sp>
        <p:nvSpPr>
          <p:cNvPr id="141" name="40 Rectángulo">
            <a:extLst>
              <a:ext uri="{FF2B5EF4-FFF2-40B4-BE49-F238E27FC236}">
                <a16:creationId xmlns:a16="http://schemas.microsoft.com/office/drawing/2014/main" id="{261FF93B-EBBE-4A42-9AD3-8C17EA805B00}"/>
              </a:ext>
            </a:extLst>
          </p:cNvPr>
          <p:cNvSpPr/>
          <p:nvPr/>
        </p:nvSpPr>
        <p:spPr>
          <a:xfrm>
            <a:off x="1145104" y="5530114"/>
            <a:ext cx="7380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You can write this result using this notation: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19EC7BA-6E3C-43BA-86D3-3066A7F8C14B}"/>
                  </a:ext>
                </a:extLst>
              </p:cNvPr>
              <p:cNvSpPr txBox="1"/>
              <p:nvPr/>
            </p:nvSpPr>
            <p:spPr>
              <a:xfrm>
                <a:off x="3896133" y="5937556"/>
                <a:ext cx="202433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19EC7BA-6E3C-43BA-86D3-3066A7F8C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3" y="5937556"/>
                <a:ext cx="202433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40 Rectángulo">
            <a:extLst>
              <a:ext uri="{FF2B5EF4-FFF2-40B4-BE49-F238E27FC236}">
                <a16:creationId xmlns:a16="http://schemas.microsoft.com/office/drawing/2014/main" id="{B4DBD70A-110C-446A-931A-236242A3EA6B}"/>
              </a:ext>
            </a:extLst>
          </p:cNvPr>
          <p:cNvSpPr/>
          <p:nvPr/>
        </p:nvSpPr>
        <p:spPr>
          <a:xfrm>
            <a:off x="245887" y="4745439"/>
            <a:ext cx="8838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You have seen that the value of the function 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approaches 1 is approaching to 2 from both sides.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869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41" grpId="0"/>
      <p:bldP spid="142" grpId="0"/>
      <p:bldP spid="5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(5)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8219DE3-1D54-4EEB-BDEE-6E5BCFEE8A61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2649B2-207F-D330-B37E-77D0447AEC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2468880"/>
            <a:ext cx="2991267" cy="3191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1571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(5)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3556989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7"/>
            <a:extLst>
              <a:ext uri="{FF2B5EF4-FFF2-40B4-BE49-F238E27FC236}">
                <a16:creationId xmlns:a16="http://schemas.microsoft.com/office/drawing/2014/main" id="{E0C14236-E03F-4922-A6B7-E4DB9A8854A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7"/>
            <a:extLst>
              <a:ext uri="{FF2B5EF4-FFF2-40B4-BE49-F238E27FC236}">
                <a16:creationId xmlns:a16="http://schemas.microsoft.com/office/drawing/2014/main" id="{86A027C8-CF29-4AC6-8BA6-71C899B8B8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DF3FFCB0-9FB0-43AB-8117-FA015A258F6D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3B465D-AA77-A692-07B1-F023C87423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43600" y="2468880"/>
            <a:ext cx="2972215" cy="32103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829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(5)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3556989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659635" y="3646656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F6 (DRAW)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2F6816F4-F9E5-416A-AA84-9BF840F72E92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07E19B-BA73-18F1-0FA2-4EC4583CCE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3600" y="2468880"/>
            <a:ext cx="2962688" cy="3191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380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(5)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3556989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659635" y="3646656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F6 (DRAW)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2635864" y="3669559"/>
            <a:ext cx="287224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SHIFT + F1 (Trace)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313BD7B6-58DF-4200-9E75-102639477D7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6"/>
            <a:extLst>
              <a:ext uri="{FF2B5EF4-FFF2-40B4-BE49-F238E27FC236}">
                <a16:creationId xmlns:a16="http://schemas.microsoft.com/office/drawing/2014/main" id="{8EB17542-6BE0-47F6-A437-2CB60FB45E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E2078E4F-3DE1-434D-8F52-BB52D6091E18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B9D71-B5D5-1EC1-87EC-7382409624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3600" y="2468880"/>
            <a:ext cx="2962688" cy="3200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224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(5)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3556989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659635" y="3646656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F6 (DRAW)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2635864" y="3669559"/>
            <a:ext cx="287224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SHIFT + F1 (Trace)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40 Rectángulo"/>
          <p:cNvSpPr/>
          <p:nvPr/>
        </p:nvSpPr>
        <p:spPr>
          <a:xfrm>
            <a:off x="467544" y="4205553"/>
            <a:ext cx="5481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left. You will notice that as x gets closer to 1, the value of the function gets closer to 2</a:t>
            </a:r>
            <a:endParaRPr lang="en-GB" sz="2400" dirty="0"/>
          </a:p>
        </p:txBody>
      </p:sp>
      <p:sp>
        <p:nvSpPr>
          <p:cNvPr id="17" name="Rectangle 16">
            <a:hlinkClick r:id="rId6"/>
            <a:extLst>
              <a:ext uri="{FF2B5EF4-FFF2-40B4-BE49-F238E27FC236}">
                <a16:creationId xmlns:a16="http://schemas.microsoft.com/office/drawing/2014/main" id="{2A31E843-A676-4EE0-86E3-54087C0F346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6"/>
            <a:extLst>
              <a:ext uri="{FF2B5EF4-FFF2-40B4-BE49-F238E27FC236}">
                <a16:creationId xmlns:a16="http://schemas.microsoft.com/office/drawing/2014/main" id="{D199A43E-F317-4CDA-A90E-E6847E42702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9E16F446-96D0-4CBD-9E91-348835657665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91CB6F-A358-F4AB-F38A-F50E5C5226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3600" y="2468880"/>
            <a:ext cx="2972215" cy="3200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0370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(5)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3556989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659635" y="3646656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F6 (DRAW)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2635864" y="3669559"/>
            <a:ext cx="287224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SHIFT + F1 (Trace)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40 Rectángulo"/>
          <p:cNvSpPr/>
          <p:nvPr/>
        </p:nvSpPr>
        <p:spPr>
          <a:xfrm>
            <a:off x="467544" y="4205553"/>
            <a:ext cx="5481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left. You will notice that as x gets closer to 1, the value of the function gets closer to 2</a:t>
            </a:r>
            <a:endParaRPr lang="en-GB" sz="2400" dirty="0"/>
          </a:p>
        </p:txBody>
      </p:sp>
      <p:sp>
        <p:nvSpPr>
          <p:cNvPr id="16" name="40 Rectángulo"/>
          <p:cNvSpPr/>
          <p:nvPr/>
        </p:nvSpPr>
        <p:spPr>
          <a:xfrm>
            <a:off x="467543" y="5595032"/>
            <a:ext cx="85536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right and notice that the value of the function likewise gets closer to 2</a:t>
            </a:r>
            <a:endParaRPr lang="en-GB" sz="2400" dirty="0"/>
          </a:p>
        </p:txBody>
      </p:sp>
      <p:sp>
        <p:nvSpPr>
          <p:cNvPr id="18" name="Rectangle 17">
            <a:hlinkClick r:id="rId6"/>
            <a:extLst>
              <a:ext uri="{FF2B5EF4-FFF2-40B4-BE49-F238E27FC236}">
                <a16:creationId xmlns:a16="http://schemas.microsoft.com/office/drawing/2014/main" id="{F3FB4AB3-7C9C-4CB9-BBA2-88E30DEB88B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6"/>
            <a:extLst>
              <a:ext uri="{FF2B5EF4-FFF2-40B4-BE49-F238E27FC236}">
                <a16:creationId xmlns:a16="http://schemas.microsoft.com/office/drawing/2014/main" id="{464D95E8-BB80-4DEB-8992-BE6139706C1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91D090B6-D470-4DB5-BCD5-B2415AB242BA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244B4D-3801-9D93-217A-D3485B8303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3600" y="2468880"/>
            <a:ext cx="2962688" cy="32103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13571A-FFA2-AF89-339B-8F3F426258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43600" y="2468880"/>
            <a:ext cx="2953162" cy="3200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512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MENU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(5)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3556989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09" y="3135431"/>
                <a:ext cx="625491" cy="49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659635" y="3646656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F6 (DRAW)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2635864" y="3669559"/>
            <a:ext cx="287224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SHIFT + F1 (Trace)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40 Rectángulo"/>
          <p:cNvSpPr/>
          <p:nvPr/>
        </p:nvSpPr>
        <p:spPr>
          <a:xfrm>
            <a:off x="467544" y="4205553"/>
            <a:ext cx="5481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left. You will notice that as x gets closer to 1, the value of the function gets closer to 2.</a:t>
            </a:r>
            <a:endParaRPr lang="en-GB" sz="2400" dirty="0"/>
          </a:p>
        </p:txBody>
      </p:sp>
      <p:sp>
        <p:nvSpPr>
          <p:cNvPr id="16" name="40 Rectángulo"/>
          <p:cNvSpPr/>
          <p:nvPr/>
        </p:nvSpPr>
        <p:spPr>
          <a:xfrm>
            <a:off x="467543" y="5622328"/>
            <a:ext cx="83489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right and notice that the value of the function likewise gets closer to 2.</a:t>
            </a:r>
            <a:endParaRPr lang="en-GB" sz="2400" dirty="0"/>
          </a:p>
        </p:txBody>
      </p:sp>
      <p:sp>
        <p:nvSpPr>
          <p:cNvPr id="17" name="40 Rectángulo"/>
          <p:cNvSpPr/>
          <p:nvPr/>
        </p:nvSpPr>
        <p:spPr>
          <a:xfrm>
            <a:off x="6333209" y="2879831"/>
            <a:ext cx="27736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9933"/>
                </a:solidFill>
                <a:latin typeface="Comic Sans MS" pitchFamily="66" charset="0"/>
              </a:rPr>
              <a:t>This means that the limit of the functions as </a:t>
            </a:r>
            <a:r>
              <a:rPr lang="en-US" sz="2400" i="1" dirty="0">
                <a:solidFill>
                  <a:srgbClr val="FF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9933"/>
                </a:solidFill>
                <a:latin typeface="Comic Sans MS" pitchFamily="66" charset="0"/>
              </a:rPr>
              <a:t> approaches to 1 both from the left and from the right is 2</a:t>
            </a:r>
            <a:endParaRPr lang="en-GB" sz="2400" dirty="0">
              <a:solidFill>
                <a:srgbClr val="FF9933"/>
              </a:solidFill>
            </a:endParaRPr>
          </a:p>
        </p:txBody>
      </p:sp>
      <p:sp>
        <p:nvSpPr>
          <p:cNvPr id="18" name="Rectangle 17">
            <a:hlinkClick r:id="rId6"/>
            <a:extLst>
              <a:ext uri="{FF2B5EF4-FFF2-40B4-BE49-F238E27FC236}">
                <a16:creationId xmlns:a16="http://schemas.microsoft.com/office/drawing/2014/main" id="{6E11B803-4217-4A6F-8FB8-45E41FFB603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6"/>
            <a:extLst>
              <a:ext uri="{FF2B5EF4-FFF2-40B4-BE49-F238E27FC236}">
                <a16:creationId xmlns:a16="http://schemas.microsoft.com/office/drawing/2014/main" id="{8E8DEA7A-5953-492E-8372-2073A0BE5E9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2AEF2BD6-BE10-4371-878F-CA8ED08D4F19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</a:t>
            </a:r>
          </a:p>
        </p:txBody>
      </p:sp>
    </p:spTree>
    <p:extLst>
      <p:ext uri="{BB962C8B-B14F-4D97-AF65-F5344CB8AC3E}">
        <p14:creationId xmlns:p14="http://schemas.microsoft.com/office/powerpoint/2010/main" val="2679213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E0C14236-E03F-4922-A6B7-E4DB9A8854A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6A027C8-CF29-4AC6-8BA6-71C899B8B8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755DE2EE-8618-4743-AF7B-FA25D69B05EB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652A22-E59E-441C-B86B-6C02C25CAFC6}"/>
              </a:ext>
            </a:extLst>
          </p:cNvPr>
          <p:cNvSpPr txBox="1"/>
          <p:nvPr/>
        </p:nvSpPr>
        <p:spPr>
          <a:xfrm>
            <a:off x="513470" y="1245459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FF6600"/>
                </a:solidFill>
                <a:effectLst/>
                <a:latin typeface="+mn-lt"/>
              </a:rPr>
              <a:t>Point: </a:t>
            </a:r>
            <a:r>
              <a:rPr lang="en-US" b="0" i="0" dirty="0">
                <a:solidFill>
                  <a:schemeClr val="tx2"/>
                </a:solidFill>
                <a:effectLst/>
                <a:latin typeface="+mn-lt"/>
              </a:rPr>
              <a:t>When approaching a point defined or not (Closed or Open) the limit is the y coordinate of the point you are approaching. 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40A85C-2336-4968-A7DD-5667D8268209}"/>
              </a:ext>
            </a:extLst>
          </p:cNvPr>
          <p:cNvSpPr txBox="1"/>
          <p:nvPr/>
        </p:nvSpPr>
        <p:spPr>
          <a:xfrm>
            <a:off x="400930" y="783794"/>
            <a:ext cx="1498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/>
                </a:solidFill>
                <a:effectLst/>
                <a:latin typeface="+mn-lt"/>
              </a:rPr>
              <a:t>Case 1 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E2DC1B-E452-43D5-B9D7-6E9CB8C89468}"/>
              </a:ext>
            </a:extLst>
          </p:cNvPr>
          <p:cNvSpPr txBox="1"/>
          <p:nvPr/>
        </p:nvSpPr>
        <p:spPr>
          <a:xfrm>
            <a:off x="513469" y="3052833"/>
            <a:ext cx="81170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FF6600"/>
                </a:solidFill>
                <a:effectLst/>
                <a:latin typeface="+mn-lt"/>
              </a:rPr>
              <a:t>Vertical Asymptote: </a:t>
            </a:r>
            <a:r>
              <a:rPr lang="en-US" b="0" i="0" dirty="0">
                <a:solidFill>
                  <a:schemeClr val="tx2"/>
                </a:solidFill>
                <a:effectLst/>
                <a:latin typeface="+mn-lt"/>
              </a:rPr>
              <a:t>When approaching a vertical asymptote, the limit is infinity if you are heading up and negative infinity if you are heading downwards</a:t>
            </a:r>
            <a:r>
              <a:rPr lang="en-US" b="0" i="0" dirty="0">
                <a:solidFill>
                  <a:srgbClr val="1B3A6C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278203-10EC-40B9-8599-A6AEEF7E1B09}"/>
              </a:ext>
            </a:extLst>
          </p:cNvPr>
          <p:cNvSpPr txBox="1"/>
          <p:nvPr/>
        </p:nvSpPr>
        <p:spPr>
          <a:xfrm>
            <a:off x="400930" y="2604839"/>
            <a:ext cx="1498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/>
                </a:solidFill>
                <a:effectLst/>
                <a:latin typeface="+mn-lt"/>
              </a:rPr>
              <a:t>Case 2 </a:t>
            </a:r>
            <a:endParaRPr lang="en-GB" b="1" dirty="0">
              <a:solidFill>
                <a:schemeClr val="tx2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105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362" y="1514337"/>
            <a:ext cx="493776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rectangular sheet into three pieces of roughly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628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Take one piece each, leaving one spare piece on the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85202" y="1514337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945897" y="1524394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5790" y="4024405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1: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50B38513-E8E6-4F11-AB9D-F7641A57E4D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C3202028-38A6-4E3C-BF2D-43F6D3EF30E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17584E-8717-E3E0-6636-E2596954F1F4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4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03212 -0.000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59259E-6 L 0.01649 0.0004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4" grpId="0"/>
      <p:bldP spid="17" grpId="0" animBg="1"/>
      <p:bldP spid="17" grpId="1" animBg="1"/>
      <p:bldP spid="19" grpId="0" animBg="1"/>
      <p:bldP spid="20" grpId="0" animBg="1"/>
      <p:bldP spid="20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1843065" y="1824418"/>
            <a:ext cx="3277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75229" y="11633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575229" y="17063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find the limit of a function we follow these steps: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8219DE3-1D54-4EEB-BDEE-6E5BCFEE8A61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p:sp>
        <p:nvSpPr>
          <p:cNvPr id="15" name="40 Rectángulo">
            <a:extLst>
              <a:ext uri="{FF2B5EF4-FFF2-40B4-BE49-F238E27FC236}">
                <a16:creationId xmlns:a16="http://schemas.microsoft.com/office/drawing/2014/main" id="{6416ED52-52AF-4086-B47E-1C96F92E65B5}"/>
              </a:ext>
            </a:extLst>
          </p:cNvPr>
          <p:cNvSpPr/>
          <p:nvPr/>
        </p:nvSpPr>
        <p:spPr>
          <a:xfrm>
            <a:off x="5093028" y="1824417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40 Rectángulo">
            <a:extLst>
              <a:ext uri="{FF2B5EF4-FFF2-40B4-BE49-F238E27FC236}">
                <a16:creationId xmlns:a16="http://schemas.microsoft.com/office/drawing/2014/main" id="{DE69B3B8-AF28-4009-B783-728C36967F41}"/>
              </a:ext>
            </a:extLst>
          </p:cNvPr>
          <p:cNvSpPr/>
          <p:nvPr/>
        </p:nvSpPr>
        <p:spPr>
          <a:xfrm>
            <a:off x="1843065" y="2538636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4D4F2DE1-E1D3-41D1-B0B8-D7F6057D0171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242059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40 Rectángulo">
            <a:extLst>
              <a:ext uri="{FF2B5EF4-FFF2-40B4-BE49-F238E27FC236}">
                <a16:creationId xmlns:a16="http://schemas.microsoft.com/office/drawing/2014/main" id="{E9CB70DF-1ED8-4E2B-A442-116AF4DFB681}"/>
              </a:ext>
            </a:extLst>
          </p:cNvPr>
          <p:cNvSpPr/>
          <p:nvPr/>
        </p:nvSpPr>
        <p:spPr>
          <a:xfrm>
            <a:off x="5120640" y="3347048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3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40 Rectángulo">
            <a:extLst>
              <a:ext uri="{FF2B5EF4-FFF2-40B4-BE49-F238E27FC236}">
                <a16:creationId xmlns:a16="http://schemas.microsoft.com/office/drawing/2014/main" id="{537648E7-29C4-4999-B96C-87E6DD24919D}"/>
              </a:ext>
            </a:extLst>
          </p:cNvPr>
          <p:cNvSpPr/>
          <p:nvPr/>
        </p:nvSpPr>
        <p:spPr>
          <a:xfrm>
            <a:off x="1843065" y="3813118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Use another method to confirm non-existence of the limit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5215545F-44BD-4C0B-BC88-6DA0DE6DB474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36950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3: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69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5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74496" y="1072902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2152384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824418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7063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3389572" y="2458576"/>
                <a:ext cx="2546994" cy="8396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+3(3)+9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3+3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572" y="2458576"/>
                <a:ext cx="2546994" cy="8396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500171" y="3284000"/>
                <a:ext cx="1111349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171" y="3284000"/>
                <a:ext cx="1111349" cy="7923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3581400" y="4214443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214443"/>
                <a:ext cx="990600" cy="7923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507821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507821"/>
                <a:ext cx="2152384" cy="741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D0493C4-631A-4D02-AB3A-6016D3C0E559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C236E4-63BD-4FB6-A9BF-463C7C706D4A}"/>
                  </a:ext>
                </a:extLst>
              </p:cNvPr>
              <p:cNvSpPr txBox="1"/>
              <p:nvPr/>
            </p:nvSpPr>
            <p:spPr>
              <a:xfrm>
                <a:off x="1347787" y="5288923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C236E4-63BD-4FB6-A9BF-463C7C706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787" y="5288923"/>
                <a:ext cx="2152384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956F67-CEA3-4791-BF27-12395F7F767D}"/>
                  </a:ext>
                </a:extLst>
              </p:cNvPr>
              <p:cNvSpPr txBox="1"/>
              <p:nvPr/>
            </p:nvSpPr>
            <p:spPr>
              <a:xfrm>
                <a:off x="3560545" y="5271579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956F67-CEA3-4791-BF27-12395F7F7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545" y="5271579"/>
                <a:ext cx="990600" cy="7923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5085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7" grpId="0"/>
      <p:bldP spid="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389196" y="1111060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161640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1616404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655602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53756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/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3(0)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0+3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339005"/>
                <a:ext cx="1616405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339005"/>
                <a:ext cx="1616405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2: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40 Rectángulo">
            <a:extLst>
              <a:ext uri="{FF2B5EF4-FFF2-40B4-BE49-F238E27FC236}">
                <a16:creationId xmlns:a16="http://schemas.microsoft.com/office/drawing/2014/main" id="{0D0426E9-A4F9-48EE-93CD-2060AA1C071E}"/>
              </a:ext>
            </a:extLst>
          </p:cNvPr>
          <p:cNvSpPr/>
          <p:nvPr/>
        </p:nvSpPr>
        <p:spPr>
          <a:xfrm>
            <a:off x="5093028" y="1655601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40 Rectángulo">
            <a:extLst>
              <a:ext uri="{FF2B5EF4-FFF2-40B4-BE49-F238E27FC236}">
                <a16:creationId xmlns:a16="http://schemas.microsoft.com/office/drawing/2014/main" id="{49966491-1AC0-4432-97EA-8E1AD5B789B7}"/>
              </a:ext>
            </a:extLst>
          </p:cNvPr>
          <p:cNvSpPr/>
          <p:nvPr/>
        </p:nvSpPr>
        <p:spPr>
          <a:xfrm>
            <a:off x="1766864" y="3151004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523ABFC8-FAD6-4443-B8E0-587D235BAE10}"/>
              </a:ext>
            </a:extLst>
          </p:cNvPr>
          <p:cNvSpPr txBox="1">
            <a:spLocks noChangeArrowheads="1"/>
          </p:cNvSpPr>
          <p:nvPr/>
        </p:nvSpPr>
        <p:spPr>
          <a:xfrm>
            <a:off x="499029" y="3032967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848226-3CDC-4FDB-9D86-7C5D3C1E3AF7}"/>
              </a:ext>
            </a:extLst>
          </p:cNvPr>
          <p:cNvSpPr txBox="1"/>
          <p:nvPr/>
        </p:nvSpPr>
        <p:spPr>
          <a:xfrm>
            <a:off x="183374" y="4105852"/>
            <a:ext cx="3110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the numerator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1A6F54F-66E0-4D39-829F-9F5CB67A41FD}"/>
              </a:ext>
            </a:extLst>
          </p:cNvPr>
          <p:cNvSpPr txBox="1"/>
          <p:nvPr/>
        </p:nvSpPr>
        <p:spPr>
          <a:xfrm>
            <a:off x="4500769" y="3858765"/>
            <a:ext cx="61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7FDA43-38C0-45BF-A719-6ED8642EAD1F}"/>
              </a:ext>
            </a:extLst>
          </p:cNvPr>
          <p:cNvSpPr txBox="1"/>
          <p:nvPr/>
        </p:nvSpPr>
        <p:spPr>
          <a:xfrm>
            <a:off x="4697542" y="3873414"/>
            <a:ext cx="134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+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3)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091709-7B7D-44D5-BC90-F71F4BAE2D00}"/>
              </a:ext>
            </a:extLst>
          </p:cNvPr>
          <p:cNvCxnSpPr/>
          <p:nvPr/>
        </p:nvCxnSpPr>
        <p:spPr>
          <a:xfrm>
            <a:off x="4500768" y="4292294"/>
            <a:ext cx="11887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36BB70-D6DF-42EB-901B-9C2E7CBAECC9}"/>
              </a:ext>
            </a:extLst>
          </p:cNvPr>
          <p:cNvSpPr txBox="1"/>
          <p:nvPr/>
        </p:nvSpPr>
        <p:spPr>
          <a:xfrm>
            <a:off x="4950108" y="4198444"/>
            <a:ext cx="37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A4DE42D2-6710-4C30-BA28-F0946F173681}"/>
              </a:ext>
            </a:extLst>
          </p:cNvPr>
          <p:cNvSpPr/>
          <p:nvPr/>
        </p:nvSpPr>
        <p:spPr>
          <a:xfrm>
            <a:off x="6070006" y="2468865"/>
            <a:ext cx="2179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03511E-62B4-42A4-8195-73997E781C09}"/>
              </a:ext>
            </a:extLst>
          </p:cNvPr>
          <p:cNvSpPr txBox="1"/>
          <p:nvPr/>
        </p:nvSpPr>
        <p:spPr>
          <a:xfrm>
            <a:off x="3481992" y="4073692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CD6075-11B9-4DCA-AB2D-214E99846455}"/>
              </a:ext>
            </a:extLst>
          </p:cNvPr>
          <p:cNvSpPr txBox="1"/>
          <p:nvPr/>
        </p:nvSpPr>
        <p:spPr>
          <a:xfrm>
            <a:off x="4767874" y="526166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3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4DE30C-3F35-4C0D-998C-D40F24D7BD75}"/>
              </a:ext>
            </a:extLst>
          </p:cNvPr>
          <p:cNvCxnSpPr>
            <a:cxnSpLocks/>
          </p:cNvCxnSpPr>
          <p:nvPr/>
        </p:nvCxnSpPr>
        <p:spPr>
          <a:xfrm flipH="1">
            <a:off x="4536895" y="4063297"/>
            <a:ext cx="194786" cy="16181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ACE6E0-3802-4BEA-BF3E-5FA780184273}"/>
              </a:ext>
            </a:extLst>
          </p:cNvPr>
          <p:cNvCxnSpPr>
            <a:cxnSpLocks/>
          </p:cNvCxnSpPr>
          <p:nvPr/>
        </p:nvCxnSpPr>
        <p:spPr>
          <a:xfrm flipH="1">
            <a:off x="5014241" y="4363924"/>
            <a:ext cx="196885" cy="16835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/>
              <p:nvPr/>
            </p:nvSpPr>
            <p:spPr>
              <a:xfrm>
                <a:off x="3478752" y="5848156"/>
                <a:ext cx="218649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=3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848156"/>
                <a:ext cx="2186496" cy="741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5A790447-A6F9-48D2-9BBE-63CFE96012F3}"/>
              </a:ext>
            </a:extLst>
          </p:cNvPr>
          <p:cNvSpPr txBox="1"/>
          <p:nvPr/>
        </p:nvSpPr>
        <p:spPr>
          <a:xfrm>
            <a:off x="223529" y="4826821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Simplifying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08A065-E43D-4AED-9E04-98FCDE270B0A}"/>
              </a:ext>
            </a:extLst>
          </p:cNvPr>
          <p:cNvSpPr txBox="1"/>
          <p:nvPr/>
        </p:nvSpPr>
        <p:spPr>
          <a:xfrm>
            <a:off x="223528" y="5330493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Substituting </a:t>
            </a:r>
            <a:r>
              <a:rPr lang="en-US" sz="18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1800" i="1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9E9B34-D32F-4F59-B5AE-6A2C9B5A99CE}"/>
              </a:ext>
            </a:extLst>
          </p:cNvPr>
          <p:cNvSpPr txBox="1"/>
          <p:nvPr/>
        </p:nvSpPr>
        <p:spPr>
          <a:xfrm>
            <a:off x="3090516" y="611230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/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blipFill>
                <a:blip r:embed="rId11"/>
                <a:stretch>
                  <a:fillRect l="-699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/>
              <p:nvPr/>
            </p:nvSpPr>
            <p:spPr>
              <a:xfrm>
                <a:off x="3830019" y="3984659"/>
                <a:ext cx="869243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19" y="3984659"/>
                <a:ext cx="869243" cy="573427"/>
              </a:xfrm>
              <a:prstGeom prst="rect">
                <a:avLst/>
              </a:prstGeom>
              <a:blipFill>
                <a:blip r:embed="rId12"/>
                <a:stretch>
                  <a:fillRect l="-699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/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Since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blipFill>
                <a:blip r:embed="rId13"/>
                <a:stretch>
                  <a:fillRect l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CFDF0B7-F469-BC63-CDF8-D123EA8CC233}"/>
              </a:ext>
            </a:extLst>
          </p:cNvPr>
          <p:cNvSpPr txBox="1"/>
          <p:nvPr/>
        </p:nvSpPr>
        <p:spPr>
          <a:xfrm>
            <a:off x="3478752" y="4690780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66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5" grpId="0"/>
      <p:bldP spid="26" grpId="0"/>
      <p:bldP spid="27" grpId="0"/>
      <p:bldP spid="17" grpId="0"/>
      <p:bldP spid="22" grpId="0"/>
      <p:bldP spid="28" grpId="0"/>
      <p:bldP spid="29" grpId="0"/>
      <p:bldP spid="30" grpId="0"/>
      <p:bldP spid="31" grpId="0"/>
      <p:bldP spid="32" grpId="0"/>
      <p:bldP spid="35" grpId="0"/>
      <p:bldP spid="36" grpId="0"/>
      <p:bldP spid="38" grpId="0"/>
      <p:bldP spid="40" grpId="0"/>
      <p:bldP spid="41" grpId="0"/>
      <p:bldP spid="42" grpId="0"/>
      <p:bldP spid="43" grpId="0"/>
      <p:bldP spid="7" grpId="0"/>
      <p:bldP spid="8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389196" y="1111060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1786323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1786323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655602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53756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/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−8(4)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4−4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blipFill>
                <a:blip r:embed="rId6"/>
                <a:stretch>
                  <a:fillRect l="-9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2(</m:t>
                    </m:r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4)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blipFill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339005"/>
                <a:ext cx="1786323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339005"/>
                <a:ext cx="1786323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3: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40 Rectángulo">
            <a:extLst>
              <a:ext uri="{FF2B5EF4-FFF2-40B4-BE49-F238E27FC236}">
                <a16:creationId xmlns:a16="http://schemas.microsoft.com/office/drawing/2014/main" id="{0D0426E9-A4F9-48EE-93CD-2060AA1C071E}"/>
              </a:ext>
            </a:extLst>
          </p:cNvPr>
          <p:cNvSpPr/>
          <p:nvPr/>
        </p:nvSpPr>
        <p:spPr>
          <a:xfrm>
            <a:off x="5093028" y="1655601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40 Rectángulo">
            <a:extLst>
              <a:ext uri="{FF2B5EF4-FFF2-40B4-BE49-F238E27FC236}">
                <a16:creationId xmlns:a16="http://schemas.microsoft.com/office/drawing/2014/main" id="{49966491-1AC0-4432-97EA-8E1AD5B789B7}"/>
              </a:ext>
            </a:extLst>
          </p:cNvPr>
          <p:cNvSpPr/>
          <p:nvPr/>
        </p:nvSpPr>
        <p:spPr>
          <a:xfrm>
            <a:off x="1766864" y="3151004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523ABFC8-FAD6-4443-B8E0-587D235BAE10}"/>
              </a:ext>
            </a:extLst>
          </p:cNvPr>
          <p:cNvSpPr txBox="1">
            <a:spLocks noChangeArrowheads="1"/>
          </p:cNvSpPr>
          <p:nvPr/>
        </p:nvSpPr>
        <p:spPr>
          <a:xfrm>
            <a:off x="499029" y="3032967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848226-3CDC-4FDB-9D86-7C5D3C1E3AF7}"/>
              </a:ext>
            </a:extLst>
          </p:cNvPr>
          <p:cNvSpPr txBox="1"/>
          <p:nvPr/>
        </p:nvSpPr>
        <p:spPr>
          <a:xfrm>
            <a:off x="183374" y="4105852"/>
            <a:ext cx="3110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the numerator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1A6F54F-66E0-4D39-829F-9F5CB67A41FD}"/>
              </a:ext>
            </a:extLst>
          </p:cNvPr>
          <p:cNvSpPr txBox="1"/>
          <p:nvPr/>
        </p:nvSpPr>
        <p:spPr>
          <a:xfrm>
            <a:off x="4500769" y="3858765"/>
            <a:ext cx="61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7FDA43-38C0-45BF-A719-6ED8642EAD1F}"/>
              </a:ext>
            </a:extLst>
          </p:cNvPr>
          <p:cNvSpPr txBox="1"/>
          <p:nvPr/>
        </p:nvSpPr>
        <p:spPr>
          <a:xfrm>
            <a:off x="4873443" y="3872936"/>
            <a:ext cx="134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4)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091709-7B7D-44D5-BC90-F71F4BAE2D00}"/>
              </a:ext>
            </a:extLst>
          </p:cNvPr>
          <p:cNvCxnSpPr/>
          <p:nvPr/>
        </p:nvCxnSpPr>
        <p:spPr>
          <a:xfrm>
            <a:off x="4500768" y="4292294"/>
            <a:ext cx="11887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36BB70-D6DF-42EB-901B-9C2E7CBAECC9}"/>
              </a:ext>
            </a:extLst>
          </p:cNvPr>
          <p:cNvSpPr txBox="1"/>
          <p:nvPr/>
        </p:nvSpPr>
        <p:spPr>
          <a:xfrm>
            <a:off x="4699262" y="4240565"/>
            <a:ext cx="80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–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4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A4DE42D2-6710-4C30-BA28-F0946F173681}"/>
              </a:ext>
            </a:extLst>
          </p:cNvPr>
          <p:cNvSpPr/>
          <p:nvPr/>
        </p:nvSpPr>
        <p:spPr>
          <a:xfrm>
            <a:off x="6070006" y="2468865"/>
            <a:ext cx="2179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03511E-62B4-42A4-8195-73997E781C09}"/>
              </a:ext>
            </a:extLst>
          </p:cNvPr>
          <p:cNvSpPr txBox="1"/>
          <p:nvPr/>
        </p:nvSpPr>
        <p:spPr>
          <a:xfrm>
            <a:off x="3481992" y="4073692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CD6075-11B9-4DCA-AB2D-214E99846455}"/>
              </a:ext>
            </a:extLst>
          </p:cNvPr>
          <p:cNvSpPr txBox="1"/>
          <p:nvPr/>
        </p:nvSpPr>
        <p:spPr>
          <a:xfrm>
            <a:off x="4767874" y="526166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8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4DE30C-3F35-4C0D-998C-D40F24D7BD75}"/>
              </a:ext>
            </a:extLst>
          </p:cNvPr>
          <p:cNvCxnSpPr>
            <a:cxnSpLocks/>
          </p:cNvCxnSpPr>
          <p:nvPr/>
        </p:nvCxnSpPr>
        <p:spPr>
          <a:xfrm flipH="1">
            <a:off x="5016756" y="4052835"/>
            <a:ext cx="691834" cy="186371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ACE6E0-3802-4BEA-BF3E-5FA780184273}"/>
              </a:ext>
            </a:extLst>
          </p:cNvPr>
          <p:cNvCxnSpPr>
            <a:cxnSpLocks/>
          </p:cNvCxnSpPr>
          <p:nvPr/>
        </p:nvCxnSpPr>
        <p:spPr>
          <a:xfrm flipH="1">
            <a:off x="4790975" y="4417125"/>
            <a:ext cx="602534" cy="18546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/>
              <p:nvPr/>
            </p:nvSpPr>
            <p:spPr>
              <a:xfrm>
                <a:off x="3478752" y="5848156"/>
                <a:ext cx="235641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=8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848156"/>
                <a:ext cx="2356414" cy="741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5A790447-A6F9-48D2-9BBE-63CFE96012F3}"/>
              </a:ext>
            </a:extLst>
          </p:cNvPr>
          <p:cNvSpPr txBox="1"/>
          <p:nvPr/>
        </p:nvSpPr>
        <p:spPr>
          <a:xfrm>
            <a:off x="223529" y="4826821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Simplifying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08A065-E43D-4AED-9E04-98FCDE270B0A}"/>
              </a:ext>
            </a:extLst>
          </p:cNvPr>
          <p:cNvSpPr txBox="1"/>
          <p:nvPr/>
        </p:nvSpPr>
        <p:spPr>
          <a:xfrm>
            <a:off x="223528" y="5330493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Substituting </a:t>
            </a:r>
            <a:r>
              <a:rPr lang="en-US" sz="18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1800" i="1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9E9B34-D32F-4F59-B5AE-6A2C9B5A99CE}"/>
              </a:ext>
            </a:extLst>
          </p:cNvPr>
          <p:cNvSpPr txBox="1"/>
          <p:nvPr/>
        </p:nvSpPr>
        <p:spPr>
          <a:xfrm>
            <a:off x="3090516" y="611230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/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→4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blipFill>
                <a:blip r:embed="rId11"/>
                <a:stretch>
                  <a:fillRect l="-699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/>
              <p:nvPr/>
            </p:nvSpPr>
            <p:spPr>
              <a:xfrm>
                <a:off x="3830020" y="3984659"/>
                <a:ext cx="753138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→4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20" y="3984659"/>
                <a:ext cx="753138" cy="573427"/>
              </a:xfrm>
              <a:prstGeom prst="rect">
                <a:avLst/>
              </a:prstGeom>
              <a:blipFill>
                <a:blip r:embed="rId12"/>
                <a:stretch>
                  <a:fillRect l="-806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/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Since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blipFill>
                <a:blip r:embed="rId13"/>
                <a:stretch>
                  <a:fillRect l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CFDF0B7-F469-BC63-CDF8-D123EA8CC233}"/>
              </a:ext>
            </a:extLst>
          </p:cNvPr>
          <p:cNvSpPr txBox="1"/>
          <p:nvPr/>
        </p:nvSpPr>
        <p:spPr>
          <a:xfrm>
            <a:off x="3478752" y="4690780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219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5" grpId="0"/>
      <p:bldP spid="26" grpId="0"/>
      <p:bldP spid="27" grpId="0"/>
      <p:bldP spid="17" grpId="0"/>
      <p:bldP spid="22" grpId="0"/>
      <p:bldP spid="28" grpId="0"/>
      <p:bldP spid="29" grpId="0"/>
      <p:bldP spid="30" grpId="0"/>
      <p:bldP spid="31" grpId="0"/>
      <p:bldP spid="32" grpId="0"/>
      <p:bldP spid="35" grpId="0"/>
      <p:bldP spid="36" grpId="0"/>
      <p:bldP spid="38" grpId="0"/>
      <p:bldP spid="40" grpId="0"/>
      <p:bldP spid="41" grpId="0"/>
      <p:bldP spid="42" grpId="0"/>
      <p:bldP spid="43" grpId="0"/>
      <p:bldP spid="7" grpId="0"/>
      <p:bldP spid="8" grpId="0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A40D8F-60C6-0A20-2028-4919943AD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353863"/>
              </p:ext>
            </p:extLst>
          </p:nvPr>
        </p:nvGraphicFramePr>
        <p:xfrm>
          <a:off x="366166" y="269559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C067FD-857F-3E85-4038-EA92ED873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09094"/>
              </p:ext>
            </p:extLst>
          </p:nvPr>
        </p:nvGraphicFramePr>
        <p:xfrm>
          <a:off x="4121043" y="269559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B3B159-BDC1-B351-0FA6-B29CA4F7F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029917"/>
              </p:ext>
            </p:extLst>
          </p:nvPr>
        </p:nvGraphicFramePr>
        <p:xfrm>
          <a:off x="366166" y="34290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A55DC2D-C5E8-E8B5-CD09-41C8334AF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389425"/>
              </p:ext>
            </p:extLst>
          </p:nvPr>
        </p:nvGraphicFramePr>
        <p:xfrm>
          <a:off x="4146742" y="34290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1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rectangular sheet into three pieces of roughly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628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Take one piece each, leaving one spare piece on the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422" y="5394387"/>
            <a:ext cx="837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Calculate and record the portion of the original rectangle you now have as both a fraction and a decimal (to three significant figures).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86149" y="1524394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5790" y="4024405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56132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132" y="3329383"/>
                <a:ext cx="185948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09443" y="2341473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341473"/>
                <a:ext cx="340157" cy="416461"/>
              </a:xfrm>
              <a:prstGeom prst="rect">
                <a:avLst/>
              </a:prstGeom>
              <a:blipFill>
                <a:blip r:embed="rId7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0.333</a:t>
            </a:r>
            <a:endParaRPr lang="en-GB" sz="1800" dirty="0"/>
          </a:p>
        </p:txBody>
      </p:sp>
      <p:sp>
        <p:nvSpPr>
          <p:cNvPr id="16" name="Rectangle 15"/>
          <p:cNvSpPr/>
          <p:nvPr/>
        </p:nvSpPr>
        <p:spPr>
          <a:xfrm>
            <a:off x="402336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43824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87593" y="1554480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Spare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1: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25">
            <a:hlinkClick r:id="rId8"/>
            <a:extLst>
              <a:ext uri="{FF2B5EF4-FFF2-40B4-BE49-F238E27FC236}">
                <a16:creationId xmlns:a16="http://schemas.microsoft.com/office/drawing/2014/main" id="{8E47A88A-9C15-4F38-9458-339CD37659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8"/>
            <a:extLst>
              <a:ext uri="{FF2B5EF4-FFF2-40B4-BE49-F238E27FC236}">
                <a16:creationId xmlns:a16="http://schemas.microsoft.com/office/drawing/2014/main" id="{450A29BE-6C00-4652-8A88-0FFAA6CB751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B076A4-E974-CA63-EE37-AF3FFC2EB3DA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B57B59-C0E2-4DE9-C207-EBD960D770BA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479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18" grpId="0"/>
      <p:bldP spid="21" grpId="0"/>
      <p:bldP spid="3" grpId="0"/>
      <p:bldP spid="9" grpId="0"/>
      <p:bldP spid="16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886149" y="1524394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892648" y="1530349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892648" y="2436845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892648" y="3353194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8349" y="3543124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  <a:blipFill>
                <a:blip r:embed="rId6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0.333</a:t>
            </a:r>
            <a:endParaRPr lang="en-GB" sz="1800" dirty="0"/>
          </a:p>
        </p:txBody>
      </p:sp>
      <p:sp>
        <p:nvSpPr>
          <p:cNvPr id="24" name="Rectangle 23"/>
          <p:cNvSpPr/>
          <p:nvPr/>
        </p:nvSpPr>
        <p:spPr>
          <a:xfrm>
            <a:off x="3987593" y="1554480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Spare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2: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hlinkClick r:id="rId7"/>
            <a:extLst>
              <a:ext uri="{FF2B5EF4-FFF2-40B4-BE49-F238E27FC236}">
                <a16:creationId xmlns:a16="http://schemas.microsoft.com/office/drawing/2014/main" id="{4CDCE62A-8232-45AC-8227-C88F99F82B5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7"/>
            <a:extLst>
              <a:ext uri="{FF2B5EF4-FFF2-40B4-BE49-F238E27FC236}">
                <a16:creationId xmlns:a16="http://schemas.microsoft.com/office/drawing/2014/main" id="{68A576F5-B549-4F6A-8315-8EC9A1054E8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4F2A3D-5F4D-4035-E2C9-A1B3EEEA13B7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BE5E15-BF5F-6B09-3A6F-98B25B731495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450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  <p:bldP spid="27" grpId="0" animBg="1"/>
      <p:bldP spid="2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8" name="Rectangle 27"/>
          <p:cNvSpPr/>
          <p:nvPr/>
        </p:nvSpPr>
        <p:spPr>
          <a:xfrm>
            <a:off x="3892648" y="335319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892648" y="1530349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892648" y="2436845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628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Each of you add one piece of this to your portion.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422" y="5394387"/>
            <a:ext cx="837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Calculate and record the total portion of the original rectangle you now have in the same way as before.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8349" y="3543124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6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87593" y="1554480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Spare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2: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94160" y="189149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160" y="1891495"/>
                <a:ext cx="18594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3693" y="1835079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3" y="1835079"/>
                <a:ext cx="18594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28965" y="1835079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965" y="1835079"/>
                <a:ext cx="185948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10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1494" y="337234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2472336" y="337234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74381" y="3338486"/>
                <a:ext cx="423193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381" y="3338486"/>
                <a:ext cx="423193" cy="5193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171598" y="3338486"/>
                <a:ext cx="423193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598" y="3338486"/>
                <a:ext cx="423193" cy="51937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hlinkClick r:id="rId13"/>
            <a:extLst>
              <a:ext uri="{FF2B5EF4-FFF2-40B4-BE49-F238E27FC236}">
                <a16:creationId xmlns:a16="http://schemas.microsoft.com/office/drawing/2014/main" id="{359F4032-8624-41F9-ACCC-05CDC17CE19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13"/>
            <a:extLst>
              <a:ext uri="{FF2B5EF4-FFF2-40B4-BE49-F238E27FC236}">
                <a16:creationId xmlns:a16="http://schemas.microsoft.com/office/drawing/2014/main" id="{46FC8D6F-FD45-4CFE-B08C-45E9F357C3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C3AE96-BFC7-B69D-BF51-1497F370A97D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B13A2D-CBE1-B7A0-19F7-CBD9E9E58845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03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39167 -0.266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83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-1.11111E-6 L -0.19827 -0.132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61" y="-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06354 0.2194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05781 0.2203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2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14" grpId="0"/>
      <p:bldP spid="15" grpId="0"/>
      <p:bldP spid="29" grpId="0"/>
      <p:bldP spid="30" grpId="0"/>
      <p:bldP spid="30" grpId="1"/>
      <p:bldP spid="31" grpId="0"/>
      <p:bldP spid="31" grpId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3892648" y="1530349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984059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4337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4124"/>
            <a:ext cx="3158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6334" y="2327405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912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87593" y="1614723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Spare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3: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09443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5494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329382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329382"/>
                <a:ext cx="185948" cy="519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329383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329383"/>
                <a:ext cx="185948" cy="5193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3889690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439809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8"/>
            <a:extLst>
              <a:ext uri="{FF2B5EF4-FFF2-40B4-BE49-F238E27FC236}">
                <a16:creationId xmlns:a16="http://schemas.microsoft.com/office/drawing/2014/main" id="{F822E36B-8A09-48EA-B19E-FB52ABA5BDC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8"/>
            <a:extLst>
              <a:ext uri="{FF2B5EF4-FFF2-40B4-BE49-F238E27FC236}">
                <a16:creationId xmlns:a16="http://schemas.microsoft.com/office/drawing/2014/main" id="{29DF1568-C808-468F-A82A-742FCF72E69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966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0" grpId="0" animBg="1"/>
      <p:bldP spid="10" grpId="0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06592" y="1517904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89690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984059" y="1527048"/>
            <a:ext cx="54864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7048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790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30936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8408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8408"/>
            <a:ext cx="3158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82296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59943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91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Each of you add one piece of this to your portion.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422" y="5394960"/>
            <a:ext cx="837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Calculate and record the total portion of the original rectangle you now have in the same way as before.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6334" y="2331720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912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79392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3: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5494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12502" y="354535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2503000" y="354535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512266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512266"/>
                <a:ext cx="185948" cy="519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512267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512267"/>
                <a:ext cx="185948" cy="5193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439809" y="1527048"/>
            <a:ext cx="5486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122" y="2643498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2" y="2643498"/>
                <a:ext cx="314189" cy="5194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69947" y="2643498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947" y="2643498"/>
                <a:ext cx="314189" cy="5194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397829" y="3512266"/>
                <a:ext cx="5466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829" y="3512266"/>
                <a:ext cx="546625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40528" y="3512266"/>
                <a:ext cx="5466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528" y="3512266"/>
                <a:ext cx="546625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  <a:blipFill>
                <a:blip r:embed="rId12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775494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>
            <a:hlinkClick r:id="rId13"/>
            <a:extLst>
              <a:ext uri="{FF2B5EF4-FFF2-40B4-BE49-F238E27FC236}">
                <a16:creationId xmlns:a16="http://schemas.microsoft.com/office/drawing/2014/main" id="{B7D9F049-DD9D-43AC-907F-19F3FF8CD59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13"/>
            <a:extLst>
              <a:ext uri="{FF2B5EF4-FFF2-40B4-BE49-F238E27FC236}">
                <a16:creationId xmlns:a16="http://schemas.microsoft.com/office/drawing/2014/main" id="{A9680BC1-1EF4-4615-B965-10D35F5FFD6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264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00209 L -0.51007 0.130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47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208 L -0.25903 0.131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82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0.06927 0.1296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07934 0.1298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4" grpId="0"/>
      <p:bldP spid="15" grpId="0"/>
      <p:bldP spid="34" grpId="0"/>
      <p:bldP spid="35" grpId="0"/>
      <p:bldP spid="39" grpId="0" animBg="1"/>
      <p:bldP spid="41" grpId="0"/>
      <p:bldP spid="41" grpId="1"/>
      <p:bldP spid="42" grpId="0"/>
      <p:bldP spid="42" grpId="1"/>
      <p:bldP spid="43" grpId="0"/>
      <p:bldP spid="44" grpId="0"/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06592" y="1517904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7048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790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30936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8408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82296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59943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Repeat the process for three more rounds.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6334" y="2331720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0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79392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4: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0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910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3044952"/>
                <a:ext cx="437940" cy="416076"/>
              </a:xfrm>
              <a:prstGeom prst="rect">
                <a:avLst/>
              </a:prstGeom>
              <a:blipFill>
                <a:blip r:embed="rId8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772400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86200" y="1527048"/>
            <a:ext cx="548640" cy="3017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11596" y="2443076"/>
            <a:ext cx="54864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092526" y="2440921"/>
            <a:ext cx="5486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910864" y="3410712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3410712"/>
                <a:ext cx="437940" cy="417487"/>
              </a:xfrm>
              <a:prstGeom prst="rect">
                <a:avLst/>
              </a:prstGeom>
              <a:blipFill>
                <a:blip r:embed="rId9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7772400" y="3447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41166" y="2454985"/>
            <a:ext cx="548640" cy="301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78697" y="2426681"/>
            <a:ext cx="548640" cy="301752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7728" y="3512266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28" y="3512266"/>
                <a:ext cx="314189" cy="5194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06254" y="3512266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4" y="3512266"/>
                <a:ext cx="314189" cy="5194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hlinkClick r:id="rId12"/>
            <a:extLst>
              <a:ext uri="{FF2B5EF4-FFF2-40B4-BE49-F238E27FC236}">
                <a16:creationId xmlns:a16="http://schemas.microsoft.com/office/drawing/2014/main" id="{1720FC2B-EC6E-4B31-88CD-E31D3319829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12"/>
            <a:extLst>
              <a:ext uri="{FF2B5EF4-FFF2-40B4-BE49-F238E27FC236}">
                <a16:creationId xmlns:a16="http://schemas.microsoft.com/office/drawing/2014/main" id="{33541909-C8CF-4236-A774-FB8F894EE41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2AF12F-22BB-AD96-8415-B82D7A432757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8DB20C-2463-DD63-8691-38915D88EB1A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54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52" grpId="0"/>
      <p:bldP spid="53" grpId="0"/>
      <p:bldP spid="34" grpId="0" animBg="1"/>
      <p:bldP spid="35" grpId="0" animBg="1"/>
      <p:bldP spid="38" grpId="0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4|0.7|0.5|0.3|0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2|0.3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3|0.1|0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|0.4|0.1|0.4|0.2|0.4|0.2|0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|0.4|0.1|0.4|0.2|0.4|0.2|0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5|0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|0.3|0.5|0.2|0.4|0.2|0.3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1|0.4|0.1|0.5|0.2|0.4|0.2|0.4|0.2|0.4|0.2|0.4|0.2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1|0.3|0.2|0.3|0.2|0.3|0.1|0.4|0.1|0.4|0.2|0.3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0.2|0.4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0.1|0.4|0.2|0.3|0.1|0.4|0.1|0.4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2861</TotalTime>
  <Words>2800</Words>
  <Application>Microsoft Office PowerPoint</Application>
  <PresentationFormat>On-screen Show (4:3)</PresentationFormat>
  <Paragraphs>728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Introduction to Limits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Limits of series</vt:lpstr>
      <vt:lpstr>PowerPoint Presentation</vt:lpstr>
      <vt:lpstr>Limits of functions</vt:lpstr>
      <vt:lpstr>Limits of functions</vt:lpstr>
      <vt:lpstr>Using a GDC for Logarithms in base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 and convergence</dc:title>
  <dc:creator>Mathssupport</dc:creator>
  <cp:lastModifiedBy>Orlando Hurtado</cp:lastModifiedBy>
  <cp:revision>112</cp:revision>
  <dcterms:created xsi:type="dcterms:W3CDTF">2016-09-16T16:04:05Z</dcterms:created>
  <dcterms:modified xsi:type="dcterms:W3CDTF">2023-12-22T12:15:30Z</dcterms:modified>
</cp:coreProperties>
</file>