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65" r:id="rId3"/>
    <p:sldId id="266" r:id="rId4"/>
    <p:sldId id="304" r:id="rId5"/>
    <p:sldId id="302" r:id="rId6"/>
    <p:sldId id="303" r:id="rId7"/>
    <p:sldId id="316" r:id="rId8"/>
    <p:sldId id="317" r:id="rId9"/>
    <p:sldId id="31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3D11B-571C-4EDD-9A2E-0EBB821E2CF1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FCC3-4C80-44C3-9F91-2715CFF5F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528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CC08230-6646-4EC7-9E8C-1F754DAF4118}" type="slidenum">
              <a:rPr lang="en-GB" altLang="en-US" sz="1200">
                <a:solidFill>
                  <a:schemeClr val="tx1"/>
                </a:solidFill>
              </a:rPr>
              <a:pPr/>
              <a:t>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solidFill>
            <a:srgbClr val="FFFFFF"/>
          </a:solidFill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i="1" dirty="0"/>
          </a:p>
        </p:txBody>
      </p:sp>
    </p:spTree>
    <p:extLst>
      <p:ext uri="{BB962C8B-B14F-4D97-AF65-F5344CB8AC3E}">
        <p14:creationId xmlns:p14="http://schemas.microsoft.com/office/powerpoint/2010/main" val="691644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160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38364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68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34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14586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31009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6570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95098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6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89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6867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5064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021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661182" y="3200400"/>
            <a:ext cx="7849771" cy="1600200"/>
          </a:xfrm>
        </p:spPr>
        <p:txBody>
          <a:bodyPr>
            <a:normAutofit lnSpcReduction="10000"/>
          </a:bodyPr>
          <a:lstStyle/>
          <a:p>
            <a:pPr marL="633413" indent="-633413" algn="l">
              <a:tabLst>
                <a:tab pos="2406650" algn="l"/>
              </a:tabLst>
            </a:pPr>
            <a:r>
              <a:rPr lang="en-US" dirty="0">
                <a:latin typeface="Comic Sans MS" panose="030F0702030302020204" pitchFamily="66" charset="0"/>
              </a:rPr>
              <a:t>LO: Know and use properties of logarithms to change between exponential and logarithmic forms.</a:t>
            </a:r>
          </a:p>
          <a:p>
            <a:r>
              <a:rPr lang="en-US" dirty="0">
                <a:latin typeface="Comic Sans MS" panose="030F0702030302020204" pitchFamily="66" charset="0"/>
              </a:rPr>
              <a:t> 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Properties of logarithms</a:t>
            </a: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DEDDC17D-966C-45E4-8879-986CD402740D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02FFAA81-2E86-46A6-8E95-D8BC3EF6925C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67CF7-AC74-4741-AEE7-CD0354BF1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9008-078A-4ABE-BBD8-429C2610108D}" type="datetime4">
              <a:rPr lang="en-GB" smtClean="0"/>
              <a:t>09 September 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84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55776" y="1058181"/>
            <a:ext cx="720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If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7125" y="1520213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can be written in logarithmic form as: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455236" y="2213077"/>
            <a:ext cx="249459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>
                <a:latin typeface="Comic Sans MS" panose="030F0702030302020204" pitchFamily="66" charset="0"/>
              </a:rPr>
              <a:t>10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406384" y="836712"/>
            <a:ext cx="21098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>
                <a:latin typeface="Comic Sans MS" panose="030F0702030302020204" pitchFamily="66" charset="0"/>
              </a:rPr>
              <a:t>10</a:t>
            </a:r>
            <a:r>
              <a:rPr lang="en-GB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75849" y="2981796"/>
            <a:ext cx="84241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For logarithms base 10 is not necessary to write the base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29983" y="5521925"/>
            <a:ext cx="1944763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10</a:t>
            </a:r>
            <a:r>
              <a:rPr lang="en-GB" sz="2400" dirty="0">
                <a:latin typeface="Comic Sans MS" panose="030F0702030302020204" pitchFamily="66" charset="0"/>
              </a:rPr>
              <a:t> 100 = 2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363532" y="3504294"/>
            <a:ext cx="6575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This expression can be written simply as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33808" y="4354378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Examples: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309464" y="5496126"/>
            <a:ext cx="26837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Can be written as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404041" y="4073681"/>
            <a:ext cx="2132315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log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994381" y="5496126"/>
            <a:ext cx="1726755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 100 = 2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8751DA25-6713-4452-B2AC-C2ABD621C42A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185A00BE-4361-448A-8371-7C75BA364487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50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  <p:bldP spid="13" grpId="0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55600" y="780983"/>
            <a:ext cx="787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Our decimal number system is based on </a:t>
            </a:r>
            <a:r>
              <a:rPr lang="en-GB" altLang="en-US" b="1" dirty="0">
                <a:solidFill>
                  <a:srgbClr val="FF6600"/>
                </a:solidFill>
              </a:rPr>
              <a:t>powers of ten</a:t>
            </a:r>
            <a:r>
              <a:rPr lang="en-GB" altLang="en-US" dirty="0">
                <a:solidFill>
                  <a:srgbClr val="000066"/>
                </a:solidFill>
              </a:rPr>
              <a:t>. </a:t>
            </a: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355600" y="1256701"/>
            <a:ext cx="78382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can write powers of ten using </a:t>
            </a:r>
            <a:r>
              <a:rPr lang="en-GB" altLang="en-US" b="1" dirty="0">
                <a:solidFill>
                  <a:srgbClr val="FF6600"/>
                </a:solidFill>
              </a:rPr>
              <a:t>logarithmic notation</a:t>
            </a:r>
            <a:r>
              <a:rPr lang="en-GB" altLang="en-US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011944" y="390165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095201" y="3921142"/>
            <a:ext cx="963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0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3020284" y="1737643"/>
            <a:ext cx="1298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100 000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099078" y="1757135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5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3020284" y="2178016"/>
            <a:ext cx="1127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10 000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099077" y="2175174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4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3011944" y="2619713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1 000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099077" y="2637483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3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3031650" y="3051141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2110444" y="3061107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2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4285217" y="1736884"/>
            <a:ext cx="2380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100 000 = 5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3044800" y="3492838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2110444" y="3501837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1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3000578" y="4290494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0.1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2087711" y="4308264"/>
            <a:ext cx="947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-1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3020284" y="4721922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0.01</a:t>
            </a:r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2099078" y="4731888"/>
            <a:ext cx="947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-2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3033434" y="5163619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0.001</a:t>
            </a: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2099078" y="5172618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-3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4293600" y="2171313"/>
            <a:ext cx="2193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10 000 = 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4301983" y="2618678"/>
            <a:ext cx="19143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1000 = 3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4291026" y="3055093"/>
            <a:ext cx="17267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 = 2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4292600" y="3473319"/>
            <a:ext cx="1539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 = 1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1" name="Text Box 12"/>
          <p:cNvSpPr txBox="1">
            <a:spLocks noChangeArrowheads="1"/>
          </p:cNvSpPr>
          <p:nvPr/>
        </p:nvSpPr>
        <p:spPr bwMode="auto">
          <a:xfrm>
            <a:off x="4301984" y="3840686"/>
            <a:ext cx="13516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 = 0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4291026" y="4290494"/>
            <a:ext cx="1694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0.1 = -1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4301985" y="4700203"/>
            <a:ext cx="19319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0.01 = -2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4301986" y="5163618"/>
            <a:ext cx="21194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0.001 = -3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457200" y="5571577"/>
            <a:ext cx="81932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What about other numbers? For example, what is log 125. </a:t>
            </a: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459012" y="6072011"/>
            <a:ext cx="75240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know is a number between log 100 and log 1000. </a:t>
            </a:r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7B122335-DA81-4454-8828-29EF9AA06AB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D35E07B2-7DB2-46BB-86A1-F430E0F5FD58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08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0" grpId="0"/>
      <p:bldP spid="12" grpId="0"/>
      <p:bldP spid="14" grpId="0"/>
      <p:bldP spid="17" grpId="0"/>
      <p:bldP spid="19" grpId="0"/>
      <p:bldP spid="22" grpId="0"/>
      <p:bldP spid="24" grpId="0"/>
      <p:bldP spid="27" grpId="0"/>
      <p:bldP spid="29" grpId="0"/>
      <p:bldP spid="32" grpId="0"/>
      <p:bldP spid="34" grpId="0"/>
      <p:bldP spid="36" grpId="0"/>
      <p:bldP spid="37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Logarithms in base 10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34711" y="825440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find the logarithm base 10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hlinkClick r:id="rId4" action="ppaction://hlinksldjump"/>
            <a:extLst>
              <a:ext uri="{FF2B5EF4-FFF2-40B4-BE49-F238E27FC236}">
                <a16:creationId xmlns:a16="http://schemas.microsoft.com/office/drawing/2014/main" id="{26C5D1B8-5065-4183-950D-9D6290286D5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85532" y="2731264"/>
            <a:ext cx="1328079" cy="2971800"/>
          </a:xfrm>
          <a:prstGeom prst="rect">
            <a:avLst/>
          </a:prstGeom>
        </p:spPr>
      </p:pic>
      <p:sp>
        <p:nvSpPr>
          <p:cNvPr id="13" name="Text Box 4">
            <a:hlinkClick r:id="rId4" action="ppaction://hlinksldjump"/>
            <a:extLst>
              <a:ext uri="{FF2B5EF4-FFF2-40B4-BE49-F238E27FC236}">
                <a16:creationId xmlns:a16="http://schemas.microsoft.com/office/drawing/2014/main" id="{76E4C771-C541-494E-817D-FAB704875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5087" y="2146560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97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CFBC19-AD52-013D-FE61-F835FB4D5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0058" y="1097280"/>
            <a:ext cx="1984048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C7A74192-FF79-42C0-95A0-A5A024EC2B67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4E74FEF2-4593-41E2-90C2-4A371D23FFC2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254BB53C-23FE-4811-A891-DCADA5100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910" y="2408947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Click</a:t>
            </a: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84536D72-1E17-438A-814D-C96BF4919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027" y="2408946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99B39D25-164B-4291-92F9-6B74A50A6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449" y="2408947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D95FFF74-6A37-44E7-B472-594DA0203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871" y="2953721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ENTER</a:t>
            </a:r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0CD4FE63-4C92-4635-8B99-EC68E1E27725}"/>
              </a:ext>
            </a:extLst>
          </p:cNvPr>
          <p:cNvSpPr/>
          <p:nvPr/>
        </p:nvSpPr>
        <p:spPr>
          <a:xfrm>
            <a:off x="6593521" y="4642738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4">
            <a:extLst>
              <a:ext uri="{FF2B5EF4-FFF2-40B4-BE49-F238E27FC236}">
                <a16:creationId xmlns:a16="http://schemas.microsoft.com/office/drawing/2014/main" id="{2B7CDA61-508E-4A1A-8959-6604C2D296E8}"/>
              </a:ext>
            </a:extLst>
          </p:cNvPr>
          <p:cNvSpPr/>
          <p:nvPr/>
        </p:nvSpPr>
        <p:spPr>
          <a:xfrm>
            <a:off x="6977378" y="5228702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ounded Rectangle 15">
            <a:extLst>
              <a:ext uri="{FF2B5EF4-FFF2-40B4-BE49-F238E27FC236}">
                <a16:creationId xmlns:a16="http://schemas.microsoft.com/office/drawing/2014/main" id="{8C514C1E-C20E-419B-BEDA-E975D70C6A87}"/>
              </a:ext>
            </a:extLst>
          </p:cNvPr>
          <p:cNvSpPr/>
          <p:nvPr/>
        </p:nvSpPr>
        <p:spPr>
          <a:xfrm>
            <a:off x="7345278" y="5215390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ounded Rectangle 16">
            <a:extLst>
              <a:ext uri="{FF2B5EF4-FFF2-40B4-BE49-F238E27FC236}">
                <a16:creationId xmlns:a16="http://schemas.microsoft.com/office/drawing/2014/main" id="{1AA27D11-32ED-459B-ADC0-AD13163F2FD4}"/>
              </a:ext>
            </a:extLst>
          </p:cNvPr>
          <p:cNvSpPr/>
          <p:nvPr/>
        </p:nvSpPr>
        <p:spPr>
          <a:xfrm>
            <a:off x="7345278" y="4937043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17">
            <a:extLst>
              <a:ext uri="{FF2B5EF4-FFF2-40B4-BE49-F238E27FC236}">
                <a16:creationId xmlns:a16="http://schemas.microsoft.com/office/drawing/2014/main" id="{38018983-95EB-42D7-930E-F220534736EE}"/>
              </a:ext>
            </a:extLst>
          </p:cNvPr>
          <p:cNvSpPr/>
          <p:nvPr/>
        </p:nvSpPr>
        <p:spPr>
          <a:xfrm>
            <a:off x="8068234" y="5526029"/>
            <a:ext cx="286603" cy="18288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17">
            <a:extLst>
              <a:ext uri="{FF2B5EF4-FFF2-40B4-BE49-F238E27FC236}">
                <a16:creationId xmlns:a16="http://schemas.microsoft.com/office/drawing/2014/main" id="{37E6FDAE-4FE8-4671-9A6D-E38A42313F6B}"/>
              </a:ext>
            </a:extLst>
          </p:cNvPr>
          <p:cNvSpPr/>
          <p:nvPr/>
        </p:nvSpPr>
        <p:spPr>
          <a:xfrm>
            <a:off x="7698564" y="4354679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D996EA7B-1F51-497F-9236-C1CD21200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255" y="2408946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)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3E4B665-F1EA-E93E-86A9-00E1CB729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38413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125. 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CCBA1CF3-1D8C-0F53-8AE0-0592FEF45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76747"/>
            <a:ext cx="18101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Example 1:</a:t>
            </a:r>
          </a:p>
        </p:txBody>
      </p:sp>
    </p:spTree>
    <p:extLst>
      <p:ext uri="{BB962C8B-B14F-4D97-AF65-F5344CB8AC3E}">
        <p14:creationId xmlns:p14="http://schemas.microsoft.com/office/powerpoint/2010/main" val="376105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3" grpId="0" animBg="1"/>
      <p:bldP spid="23" grpId="1" animBg="1"/>
      <p:bldP spid="2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99A9DAC-F9F1-C807-F952-39616885C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2240" y="1097280"/>
            <a:ext cx="2014606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E223EC3-D1CF-4B05-B579-6BCB861859A0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A136E86E-865F-4B7E-A80E-F51A92986D59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772AAD4D-C5CA-4416-8980-6CB684EE5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18" name="Text Box 12">
            <a:extLst>
              <a:ext uri="{FF2B5EF4-FFF2-40B4-BE49-F238E27FC236}">
                <a16:creationId xmlns:a16="http://schemas.microsoft.com/office/drawing/2014/main" id="{1228F600-CA5C-470C-8C61-B52AF416E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910" y="2408947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Click</a:t>
            </a:r>
          </a:p>
        </p:txBody>
      </p:sp>
      <p:sp>
        <p:nvSpPr>
          <p:cNvPr id="19" name="Text Box 12">
            <a:extLst>
              <a:ext uri="{FF2B5EF4-FFF2-40B4-BE49-F238E27FC236}">
                <a16:creationId xmlns:a16="http://schemas.microsoft.com/office/drawing/2014/main" id="{AEED01A8-D40F-46E2-9F03-D5A857454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027" y="240894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</a:t>
            </a:r>
          </a:p>
        </p:txBody>
      </p:sp>
      <p:sp>
        <p:nvSpPr>
          <p:cNvPr id="20" name="Text Box 12">
            <a:extLst>
              <a:ext uri="{FF2B5EF4-FFF2-40B4-BE49-F238E27FC236}">
                <a16:creationId xmlns:a16="http://schemas.microsoft.com/office/drawing/2014/main" id="{D92A86F5-2CF1-4E99-AB0D-10E517923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2142" y="240894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997EAD4F-6B93-4529-BA97-DD3618AC0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871" y="2953721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ENTER</a:t>
            </a:r>
          </a:p>
        </p:txBody>
      </p:sp>
      <p:sp>
        <p:nvSpPr>
          <p:cNvPr id="22" name="Text Box 12">
            <a:extLst>
              <a:ext uri="{FF2B5EF4-FFF2-40B4-BE49-F238E27FC236}">
                <a16:creationId xmlns:a16="http://schemas.microsoft.com/office/drawing/2014/main" id="{3893268F-D63B-4FE6-936D-1F816ACB2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948" y="2408945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)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764CCFA3-7C1D-184C-C55C-C068BDF60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38413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125. 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9F3D7647-EF64-A030-5CE9-50A89B387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76747"/>
            <a:ext cx="18101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Example 1: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117C984B-1126-4015-03A9-6A41657A7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6691" y="4635222"/>
            <a:ext cx="12811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 125 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BC2D2C34-29D3-D7DD-3D54-940A16CDE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086" y="4635222"/>
            <a:ext cx="1523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= 2.0969</a:t>
            </a: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62913623-3E22-0F04-73A6-2BBBAA6ED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613" y="4625184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4dp</a:t>
            </a:r>
          </a:p>
        </p:txBody>
      </p:sp>
    </p:spTree>
    <p:extLst>
      <p:ext uri="{BB962C8B-B14F-4D97-AF65-F5344CB8AC3E}">
        <p14:creationId xmlns:p14="http://schemas.microsoft.com/office/powerpoint/2010/main" val="70483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1E8969E-141A-09CF-5C94-3F25E9B3E4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0058" y="1097280"/>
            <a:ext cx="1984048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C7A74192-FF79-42C0-95A0-A5A024EC2B67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4E74FEF2-4593-41E2-90C2-4A371D23FFC2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254BB53C-23FE-4811-A891-DCADA5100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910" y="2408947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Click</a:t>
            </a: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84536D72-1E17-438A-814D-C96BF4919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027" y="2408946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99B39D25-164B-4291-92F9-6B74A50A6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449" y="2408947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0.85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D95FFF74-6A37-44E7-B472-594DA0203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871" y="2953721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ENTER</a:t>
            </a:r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0CD4FE63-4C92-4635-8B99-EC68E1E27725}"/>
              </a:ext>
            </a:extLst>
          </p:cNvPr>
          <p:cNvSpPr/>
          <p:nvPr/>
        </p:nvSpPr>
        <p:spPr>
          <a:xfrm>
            <a:off x="6595672" y="4659619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4">
            <a:extLst>
              <a:ext uri="{FF2B5EF4-FFF2-40B4-BE49-F238E27FC236}">
                <a16:creationId xmlns:a16="http://schemas.microsoft.com/office/drawing/2014/main" id="{2B7CDA61-508E-4A1A-8959-6604C2D296E8}"/>
              </a:ext>
            </a:extLst>
          </p:cNvPr>
          <p:cNvSpPr/>
          <p:nvPr/>
        </p:nvSpPr>
        <p:spPr>
          <a:xfrm>
            <a:off x="6969970" y="5531866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ounded Rectangle 15">
            <a:extLst>
              <a:ext uri="{FF2B5EF4-FFF2-40B4-BE49-F238E27FC236}">
                <a16:creationId xmlns:a16="http://schemas.microsoft.com/office/drawing/2014/main" id="{8C514C1E-C20E-419B-BEDA-E975D70C6A87}"/>
              </a:ext>
            </a:extLst>
          </p:cNvPr>
          <p:cNvSpPr/>
          <p:nvPr/>
        </p:nvSpPr>
        <p:spPr>
          <a:xfrm>
            <a:off x="7360026" y="4659620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ounded Rectangle 16">
            <a:extLst>
              <a:ext uri="{FF2B5EF4-FFF2-40B4-BE49-F238E27FC236}">
                <a16:creationId xmlns:a16="http://schemas.microsoft.com/office/drawing/2014/main" id="{1AA27D11-32ED-459B-ADC0-AD13163F2FD4}"/>
              </a:ext>
            </a:extLst>
          </p:cNvPr>
          <p:cNvSpPr/>
          <p:nvPr/>
        </p:nvSpPr>
        <p:spPr>
          <a:xfrm>
            <a:off x="7360026" y="4966277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17">
            <a:extLst>
              <a:ext uri="{FF2B5EF4-FFF2-40B4-BE49-F238E27FC236}">
                <a16:creationId xmlns:a16="http://schemas.microsoft.com/office/drawing/2014/main" id="{38018983-95EB-42D7-930E-F220534736EE}"/>
              </a:ext>
            </a:extLst>
          </p:cNvPr>
          <p:cNvSpPr/>
          <p:nvPr/>
        </p:nvSpPr>
        <p:spPr>
          <a:xfrm>
            <a:off x="8073989" y="5540055"/>
            <a:ext cx="286603" cy="18288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17">
            <a:extLst>
              <a:ext uri="{FF2B5EF4-FFF2-40B4-BE49-F238E27FC236}">
                <a16:creationId xmlns:a16="http://schemas.microsoft.com/office/drawing/2014/main" id="{37E6FDAE-4FE8-4671-9A6D-E38A42313F6B}"/>
              </a:ext>
            </a:extLst>
          </p:cNvPr>
          <p:cNvSpPr/>
          <p:nvPr/>
        </p:nvSpPr>
        <p:spPr>
          <a:xfrm>
            <a:off x="7683816" y="4369165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D996EA7B-1F51-497F-9236-C1CD21200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9247" y="2408946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)</a:t>
            </a:r>
          </a:p>
        </p:txBody>
      </p:sp>
      <p:sp>
        <p:nvSpPr>
          <p:cNvPr id="4" name="Rounded Rectangle 14">
            <a:extLst>
              <a:ext uri="{FF2B5EF4-FFF2-40B4-BE49-F238E27FC236}">
                <a16:creationId xmlns:a16="http://schemas.microsoft.com/office/drawing/2014/main" id="{628D000E-4F93-FB48-14A6-7D8DA0B9D5BB}"/>
              </a:ext>
            </a:extLst>
          </p:cNvPr>
          <p:cNvSpPr/>
          <p:nvPr/>
        </p:nvSpPr>
        <p:spPr>
          <a:xfrm>
            <a:off x="7349964" y="5551634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DEB8632A-A924-43DA-1335-FA5EF5F05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76747"/>
            <a:ext cx="18101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Example 2: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151C05AE-5D21-8228-E0DA-BC954A05D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99" y="1513611"/>
            <a:ext cx="51580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0.85. </a:t>
            </a:r>
          </a:p>
        </p:txBody>
      </p:sp>
    </p:spTree>
    <p:extLst>
      <p:ext uri="{BB962C8B-B14F-4D97-AF65-F5344CB8AC3E}">
        <p14:creationId xmlns:p14="http://schemas.microsoft.com/office/powerpoint/2010/main" val="1679396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3" grpId="0" animBg="1"/>
      <p:bldP spid="23" grpId="1" animBg="1"/>
      <p:bldP spid="24" grpId="0" autoUpdateAnimBg="0"/>
      <p:bldP spid="4" grpId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E7B0C5F-0C50-6589-2DB6-E89F3D92E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0988" y="1097280"/>
            <a:ext cx="2002590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E223EC3-D1CF-4B05-B579-6BCB861859A0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A136E86E-865F-4B7E-A80E-F51A92986D59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12">
            <a:extLst>
              <a:ext uri="{FF2B5EF4-FFF2-40B4-BE49-F238E27FC236}">
                <a16:creationId xmlns:a16="http://schemas.microsoft.com/office/drawing/2014/main" id="{A50023AD-1C0E-CEE2-7756-26CDCED1C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46EEE5BF-AF4C-EFD2-111C-557556BC9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910" y="2408947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Click</a:t>
            </a: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2E479EB1-6E41-901A-7D97-7537C2ED2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027" y="2408946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</a:t>
            </a: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27B37BFA-E290-95B0-E2A1-35C95238D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449" y="2408947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0.85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1F1C64A3-3C2D-60EB-1CC6-AD3ED16A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871" y="2953721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ENTER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DA339B78-0A6A-4140-2607-529907E57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9247" y="2408946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)</a:t>
            </a: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8D3E7FF0-A714-577E-4C76-1C27A952B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76747"/>
            <a:ext cx="18101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Example 2:</a:t>
            </a:r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42CF2740-1270-CC6E-0197-623978A64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99" y="1513611"/>
            <a:ext cx="51580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0.85. </a:t>
            </a:r>
          </a:p>
        </p:txBody>
      </p:sp>
      <p:sp>
        <p:nvSpPr>
          <p:cNvPr id="25" name="Text Box 5">
            <a:extLst>
              <a:ext uri="{FF2B5EF4-FFF2-40B4-BE49-F238E27FC236}">
                <a16:creationId xmlns:a16="http://schemas.microsoft.com/office/drawing/2014/main" id="{F7C879E4-FDCD-6532-CD59-6329318C4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6691" y="4635222"/>
            <a:ext cx="12811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 125 </a:t>
            </a:r>
          </a:p>
        </p:txBody>
      </p:sp>
      <p:sp>
        <p:nvSpPr>
          <p:cNvPr id="26" name="Text Box 5">
            <a:extLst>
              <a:ext uri="{FF2B5EF4-FFF2-40B4-BE49-F238E27FC236}">
                <a16:creationId xmlns:a16="http://schemas.microsoft.com/office/drawing/2014/main" id="{93046DC0-AC1E-4BB8-E2A5-B68B207CD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086" y="4635222"/>
            <a:ext cx="16451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= –0.0706</a:t>
            </a:r>
          </a:p>
        </p:txBody>
      </p:sp>
      <p:sp>
        <p:nvSpPr>
          <p:cNvPr id="27" name="Text Box 12">
            <a:extLst>
              <a:ext uri="{FF2B5EF4-FFF2-40B4-BE49-F238E27FC236}">
                <a16:creationId xmlns:a16="http://schemas.microsoft.com/office/drawing/2014/main" id="{C7A7899E-EDB1-1F6B-A790-384C249FD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174" y="4635222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4dp</a:t>
            </a:r>
          </a:p>
        </p:txBody>
      </p:sp>
    </p:spTree>
    <p:extLst>
      <p:ext uri="{BB962C8B-B14F-4D97-AF65-F5344CB8AC3E}">
        <p14:creationId xmlns:p14="http://schemas.microsoft.com/office/powerpoint/2010/main" val="2089935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1800</TotalTime>
  <Words>364</Words>
  <Application>Microsoft Office PowerPoint</Application>
  <PresentationFormat>On-screen Show (4:3)</PresentationFormat>
  <Paragraphs>100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Wingdings 2</vt:lpstr>
      <vt:lpstr>Theme1</vt:lpstr>
      <vt:lpstr>Properties of logarithms</vt:lpstr>
      <vt:lpstr>PowerPoint Presentation</vt:lpstr>
      <vt:lpstr>PowerPoint Presentation</vt:lpstr>
      <vt:lpstr>Using a GDC for Logarithms in base 10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logarithms</dc:title>
  <dc:creator>Mathssupport</dc:creator>
  <cp:lastModifiedBy>Orlando Hurtado</cp:lastModifiedBy>
  <cp:revision>37</cp:revision>
  <dcterms:created xsi:type="dcterms:W3CDTF">2017-06-03T06:57:47Z</dcterms:created>
  <dcterms:modified xsi:type="dcterms:W3CDTF">2023-09-09T09:18:40Z</dcterms:modified>
</cp:coreProperties>
</file>