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65" r:id="rId3"/>
    <p:sldId id="266" r:id="rId4"/>
    <p:sldId id="304" r:id="rId5"/>
    <p:sldId id="267" r:id="rId6"/>
    <p:sldId id="268" r:id="rId7"/>
    <p:sldId id="269" r:id="rId8"/>
    <p:sldId id="317" r:id="rId9"/>
    <p:sldId id="318" r:id="rId10"/>
    <p:sldId id="31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3D11B-571C-4EDD-9A2E-0EBB821E2CF1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CFCC3-4C80-44C3-9F91-2715CFF5F0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528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CC08230-6646-4EC7-9E8C-1F754DAF4118}" type="slidenum">
              <a:rPr lang="en-GB" altLang="en-US" sz="1200">
                <a:solidFill>
                  <a:schemeClr val="tx1"/>
                </a:solidFill>
              </a:rPr>
              <a:pPr/>
              <a:t>3</a:t>
            </a:fld>
            <a:endParaRPr lang="en-GB" altLang="en-US" sz="1200">
              <a:solidFill>
                <a:schemeClr val="tx1"/>
              </a:solidFill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5538" y="684213"/>
            <a:ext cx="4572000" cy="3429000"/>
          </a:xfrm>
          <a:solidFill>
            <a:srgbClr val="FFFFFF"/>
          </a:solidFill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i="1" dirty="0"/>
          </a:p>
        </p:txBody>
      </p:sp>
    </p:spTree>
    <p:extLst>
      <p:ext uri="{BB962C8B-B14F-4D97-AF65-F5344CB8AC3E}">
        <p14:creationId xmlns:p14="http://schemas.microsoft.com/office/powerpoint/2010/main" val="691644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19BF6DE-8C5C-4A38-B160-38E8C679B3E7}" type="slidenum">
              <a:rPr lang="en-GB" sz="1200">
                <a:solidFill>
                  <a:schemeClr val="tx1"/>
                </a:solidFill>
              </a:rPr>
              <a:pPr/>
              <a:t>4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160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210300" y="243379"/>
            <a:ext cx="2476500" cy="476250"/>
          </a:xfrm>
        </p:spPr>
        <p:txBody>
          <a:bodyPr/>
          <a:lstStyle>
            <a:lvl1pPr>
              <a:defRPr sz="2000"/>
            </a:lvl1pPr>
          </a:lstStyle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81E29B0-30D1-4948-A8C7-EDC20D5B8B6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338364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68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34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5AE6F4-D447-4198-AB9D-8450669138EB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4145866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119D081-AE8D-41C7-90E9-AD0A0DFB1489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33310094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94A031-9F30-44BA-A1B1-4B67D3D312BF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665706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95098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69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89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17ECA-20B4-4577-A86F-8A0DAADAFDE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16867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50649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A16063A-8A53-4D86-A2D7-79BA0CC0DBC5}" type="datetimeFigureOut">
              <a:rPr lang="en-GB" smtClean="0"/>
              <a:t>09/09/2023</a:t>
            </a:fld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2405CBB-6213-4EDE-B6B1-E0D422AEA795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2BF179C-024A-4D64-BCFA-43374F974387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54021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ssupport.org/" TargetMode="External"/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info@mathssupport.org" TargetMode="Externa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athssupport.org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661182" y="3200400"/>
            <a:ext cx="7849771" cy="1600200"/>
          </a:xfrm>
        </p:spPr>
        <p:txBody>
          <a:bodyPr>
            <a:normAutofit/>
          </a:bodyPr>
          <a:lstStyle/>
          <a:p>
            <a:pPr marL="633413" indent="-633413" algn="l">
              <a:tabLst>
                <a:tab pos="2406650" algn="l"/>
              </a:tabLst>
            </a:pPr>
            <a:r>
              <a:rPr lang="en-US" dirty="0">
                <a:latin typeface="Comic Sans MS" panose="030F0702030302020204" pitchFamily="66" charset="0"/>
              </a:rPr>
              <a:t>LO: Know and use logarithms in base 10.</a:t>
            </a:r>
          </a:p>
          <a:p>
            <a:r>
              <a:rPr lang="en-US" dirty="0">
                <a:latin typeface="Comic Sans MS" panose="030F0702030302020204" pitchFamily="66" charset="0"/>
              </a:rPr>
              <a:t>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Logarithms in base 10</a:t>
            </a:r>
          </a:p>
        </p:txBody>
      </p:sp>
      <p:sp>
        <p:nvSpPr>
          <p:cNvPr id="2" name="Rectangle 1">
            <a:hlinkClick r:id="rId2"/>
            <a:extLst>
              <a:ext uri="{FF2B5EF4-FFF2-40B4-BE49-F238E27FC236}">
                <a16:creationId xmlns:a16="http://schemas.microsoft.com/office/drawing/2014/main" id="{DEDDC17D-966C-45E4-8879-986CD402740D}"/>
              </a:ext>
            </a:extLst>
          </p:cNvPr>
          <p:cNvSpPr/>
          <p:nvPr/>
        </p:nvSpPr>
        <p:spPr>
          <a:xfrm>
            <a:off x="8068234" y="6119446"/>
            <a:ext cx="977292" cy="633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hlinkClick r:id="rId2"/>
            <a:extLst>
              <a:ext uri="{FF2B5EF4-FFF2-40B4-BE49-F238E27FC236}">
                <a16:creationId xmlns:a16="http://schemas.microsoft.com/office/drawing/2014/main" id="{02FFAA81-2E86-46A6-8E95-D8BC3EF6925C}"/>
              </a:ext>
            </a:extLst>
          </p:cNvPr>
          <p:cNvSpPr/>
          <p:nvPr/>
        </p:nvSpPr>
        <p:spPr>
          <a:xfrm>
            <a:off x="806752" y="6513342"/>
            <a:ext cx="1753567" cy="23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E67CF7-AC74-4741-AEE7-CD0354BF1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49008-078A-4ABE-BBD8-429C2610108D}" type="datetime4">
              <a:rPr lang="en-GB" smtClean="0"/>
              <a:t>09 September 2023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843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115300" y="118735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2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 descr="A close up of a cage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9FE5A879-C7D0-4547-9AC8-3648FB7BFF6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4723" y="851144"/>
            <a:ext cx="5514553" cy="354298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012E2E1-8434-40D2-9BB1-5A68D7D63E20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Thank you for using resources from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B1D8DC-22A0-42C8-BD01-324CB5CE9F92}"/>
              </a:ext>
            </a:extLst>
          </p:cNvPr>
          <p:cNvSpPr txBox="1"/>
          <p:nvPr/>
        </p:nvSpPr>
        <p:spPr>
          <a:xfrm>
            <a:off x="2298911" y="4966156"/>
            <a:ext cx="4546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https://www.mathssupport.org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2EF190-A8D3-44E3-A299-88908F72E8AB}"/>
              </a:ext>
            </a:extLst>
          </p:cNvPr>
          <p:cNvSpPr txBox="1"/>
          <p:nvPr/>
        </p:nvSpPr>
        <p:spPr>
          <a:xfrm>
            <a:off x="647700" y="5498068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you have a special request, drop us an email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95591D-6ACE-4DA9-8615-62EAE8C277EA}"/>
              </a:ext>
            </a:extLst>
          </p:cNvPr>
          <p:cNvSpPr txBox="1"/>
          <p:nvPr/>
        </p:nvSpPr>
        <p:spPr>
          <a:xfrm>
            <a:off x="2780928" y="6029980"/>
            <a:ext cx="3582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info@mathssupport.org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A1F821-A185-4A85-9AB1-B4586A569EAF}"/>
              </a:ext>
            </a:extLst>
          </p:cNvPr>
          <p:cNvSpPr txBox="1"/>
          <p:nvPr/>
        </p:nvSpPr>
        <p:spPr>
          <a:xfrm>
            <a:off x="1371600" y="4442936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more resources visit our website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8697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44624"/>
            <a:ext cx="8229600" cy="56467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Comic Sans MS" panose="030F0702030302020204" pitchFamily="66" charset="0"/>
              </a:rPr>
              <a:t>Logarithms in base 10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55776" y="1058181"/>
            <a:ext cx="7207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If</a:t>
            </a:r>
            <a:endParaRPr lang="en-GB" sz="2400" i="1" dirty="0">
              <a:latin typeface="Comic Sans MS" panose="030F0702030302020204" pitchFamily="66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7125" y="1520213"/>
            <a:ext cx="62985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This can be written in logarithmic form as: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455236" y="2213077"/>
            <a:ext cx="2494594" cy="7078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log</a:t>
            </a:r>
            <a:r>
              <a:rPr lang="en-GB" sz="4000" i="1" baseline="-25000" dirty="0">
                <a:latin typeface="Comic Sans MS" panose="030F0702030302020204" pitchFamily="66" charset="0"/>
              </a:rPr>
              <a:t>10</a:t>
            </a:r>
            <a:r>
              <a:rPr lang="en-GB" sz="4000" dirty="0">
                <a:latin typeface="Comic Sans MS" panose="030F0702030302020204" pitchFamily="66" charset="0"/>
              </a:rPr>
              <a:t> </a:t>
            </a:r>
            <a:r>
              <a:rPr lang="en-GB" sz="4000" b="1" i="1" dirty="0">
                <a:latin typeface="Comic Sans MS" panose="030F0702030302020204" pitchFamily="66" charset="0"/>
              </a:rPr>
              <a:t>a</a:t>
            </a:r>
            <a:r>
              <a:rPr lang="en-GB" sz="4000" dirty="0">
                <a:latin typeface="Comic Sans MS" panose="030F0702030302020204" pitchFamily="66" charset="0"/>
              </a:rPr>
              <a:t> = </a:t>
            </a:r>
            <a:r>
              <a:rPr lang="en-GB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406384" y="836712"/>
            <a:ext cx="210987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4000" b="1" i="1" dirty="0">
                <a:latin typeface="Comic Sans MS" panose="030F0702030302020204" pitchFamily="66" charset="0"/>
              </a:rPr>
              <a:t>10</a:t>
            </a:r>
            <a:r>
              <a:rPr lang="en-GB" sz="40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GB" sz="4000" b="1" dirty="0">
                <a:latin typeface="Comic Sans MS" panose="030F0702030302020204" pitchFamily="66" charset="0"/>
              </a:rPr>
              <a:t> = </a:t>
            </a:r>
            <a:r>
              <a:rPr lang="en-GB" sz="4000" b="1" i="1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75849" y="2981796"/>
            <a:ext cx="84241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Times New Roman" panose="02020603050405020304" pitchFamily="18" charset="0"/>
              </a:rPr>
              <a:t>For logarithms base 10 is not necessary to write the base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29983" y="5521925"/>
            <a:ext cx="1944763" cy="461665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log</a:t>
            </a:r>
            <a:r>
              <a:rPr lang="en-GB" sz="2400" i="1" baseline="-25000" dirty="0">
                <a:latin typeface="Comic Sans MS" panose="030F0702030302020204" pitchFamily="66" charset="0"/>
              </a:rPr>
              <a:t>10</a:t>
            </a:r>
            <a:r>
              <a:rPr lang="en-GB" sz="2400" dirty="0">
                <a:latin typeface="Comic Sans MS" panose="030F0702030302020204" pitchFamily="66" charset="0"/>
              </a:rPr>
              <a:t> 100 = 2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63532" y="3504294"/>
            <a:ext cx="65756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This expression can be written simply as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33808" y="4354378"/>
            <a:ext cx="18594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Examples:</a:t>
            </a:r>
            <a:endParaRPr lang="en-GB" sz="2400" i="1" dirty="0">
              <a:latin typeface="Comic Sans MS" panose="030F0702030302020204" pitchFamily="66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309464" y="5496126"/>
            <a:ext cx="26837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Can be written as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3404041" y="4073681"/>
            <a:ext cx="2132315" cy="7078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log </a:t>
            </a:r>
            <a:r>
              <a:rPr lang="en-GB" sz="4000" b="1" i="1" dirty="0">
                <a:latin typeface="Comic Sans MS" panose="030F0702030302020204" pitchFamily="66" charset="0"/>
              </a:rPr>
              <a:t>a</a:t>
            </a:r>
            <a:r>
              <a:rPr lang="en-GB" sz="4000" dirty="0">
                <a:latin typeface="Comic Sans MS" panose="030F0702030302020204" pitchFamily="66" charset="0"/>
              </a:rPr>
              <a:t> = </a:t>
            </a:r>
            <a:r>
              <a:rPr lang="en-GB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5994381" y="5496126"/>
            <a:ext cx="1726755" cy="461665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log 100 = 2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>
            <a:hlinkClick r:id="rId2"/>
            <a:extLst>
              <a:ext uri="{FF2B5EF4-FFF2-40B4-BE49-F238E27FC236}">
                <a16:creationId xmlns:a16="http://schemas.microsoft.com/office/drawing/2014/main" id="{8751DA25-6713-4452-B2AC-C2ABD621C42A}"/>
              </a:ext>
            </a:extLst>
          </p:cNvPr>
          <p:cNvSpPr/>
          <p:nvPr/>
        </p:nvSpPr>
        <p:spPr>
          <a:xfrm>
            <a:off x="8068234" y="6119446"/>
            <a:ext cx="977292" cy="633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2"/>
            <a:extLst>
              <a:ext uri="{FF2B5EF4-FFF2-40B4-BE49-F238E27FC236}">
                <a16:creationId xmlns:a16="http://schemas.microsoft.com/office/drawing/2014/main" id="{185A00BE-4361-448A-8371-7C75BA364487}"/>
              </a:ext>
            </a:extLst>
          </p:cNvPr>
          <p:cNvSpPr/>
          <p:nvPr/>
        </p:nvSpPr>
        <p:spPr>
          <a:xfrm>
            <a:off x="806752" y="6513342"/>
            <a:ext cx="1753567" cy="23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508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/>
      <p:bldP spid="12" grpId="0"/>
      <p:bldP spid="13" grpId="0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355600" y="780983"/>
            <a:ext cx="787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Our decimal number system is based on </a:t>
            </a:r>
            <a:r>
              <a:rPr lang="en-GB" altLang="en-US" b="1" dirty="0">
                <a:solidFill>
                  <a:srgbClr val="FF6600"/>
                </a:solidFill>
              </a:rPr>
              <a:t>powers of ten</a:t>
            </a:r>
            <a:r>
              <a:rPr lang="en-GB" altLang="en-US" dirty="0">
                <a:solidFill>
                  <a:srgbClr val="000066"/>
                </a:solidFill>
              </a:rPr>
              <a:t>. </a:t>
            </a:r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355600" y="1256701"/>
            <a:ext cx="78382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We can write powers of ten using </a:t>
            </a:r>
            <a:r>
              <a:rPr lang="en-GB" altLang="en-US" b="1" dirty="0">
                <a:solidFill>
                  <a:srgbClr val="FF6600"/>
                </a:solidFill>
              </a:rPr>
              <a:t>logarithmic notation</a:t>
            </a:r>
            <a:r>
              <a:rPr lang="en-GB" altLang="en-US" dirty="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011944" y="3901650"/>
            <a:ext cx="356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095201" y="3921142"/>
            <a:ext cx="9637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</a:t>
            </a:r>
            <a:r>
              <a:rPr lang="en-GB" altLang="en-US" baseline="30000" dirty="0">
                <a:solidFill>
                  <a:srgbClr val="FF0000"/>
                </a:solidFill>
              </a:rPr>
              <a:t>0</a:t>
            </a:r>
            <a:r>
              <a:rPr lang="en-US" altLang="en-US" baseline="30000" dirty="0">
                <a:solidFill>
                  <a:srgbClr val="FF0000"/>
                </a:solidFill>
              </a:rPr>
              <a:t> </a:t>
            </a:r>
            <a:r>
              <a:rPr lang="en-GB" altLang="en-US" dirty="0">
                <a:solidFill>
                  <a:srgbClr val="000066"/>
                </a:solidFill>
              </a:rPr>
              <a:t>= 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3020284" y="1737643"/>
            <a:ext cx="12987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100 000</a:t>
            </a: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2099078" y="1757135"/>
            <a:ext cx="8787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</a:t>
            </a:r>
            <a:r>
              <a:rPr lang="en-GB" altLang="en-US" baseline="30000" dirty="0">
                <a:solidFill>
                  <a:srgbClr val="FF0000"/>
                </a:solidFill>
              </a:rPr>
              <a:t>5</a:t>
            </a:r>
            <a:r>
              <a:rPr lang="en-US" altLang="en-US" baseline="30000" dirty="0">
                <a:solidFill>
                  <a:srgbClr val="FF0000"/>
                </a:solidFill>
              </a:rPr>
              <a:t> </a:t>
            </a:r>
            <a:r>
              <a:rPr lang="en-GB" altLang="en-US" dirty="0">
                <a:solidFill>
                  <a:srgbClr val="000066"/>
                </a:solidFill>
              </a:rPr>
              <a:t>=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3020284" y="2178016"/>
            <a:ext cx="11272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10 000</a:t>
            </a: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2099077" y="2175174"/>
            <a:ext cx="8787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</a:t>
            </a:r>
            <a:r>
              <a:rPr lang="en-GB" altLang="en-US" baseline="30000" dirty="0">
                <a:solidFill>
                  <a:srgbClr val="FF0000"/>
                </a:solidFill>
              </a:rPr>
              <a:t>4</a:t>
            </a:r>
            <a:r>
              <a:rPr lang="en-US" altLang="en-US" baseline="30000" dirty="0">
                <a:solidFill>
                  <a:srgbClr val="FF0000"/>
                </a:solidFill>
              </a:rPr>
              <a:t> </a:t>
            </a:r>
            <a:r>
              <a:rPr lang="en-GB" altLang="en-US" dirty="0">
                <a:solidFill>
                  <a:srgbClr val="000066"/>
                </a:solidFill>
              </a:rPr>
              <a:t>=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3011944" y="2619713"/>
            <a:ext cx="9557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1 000</a:t>
            </a: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2099077" y="2637483"/>
            <a:ext cx="8787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</a:t>
            </a:r>
            <a:r>
              <a:rPr lang="en-GB" altLang="en-US" baseline="30000" dirty="0">
                <a:solidFill>
                  <a:srgbClr val="FF0000"/>
                </a:solidFill>
              </a:rPr>
              <a:t>3</a:t>
            </a:r>
            <a:r>
              <a:rPr lang="en-US" altLang="en-US" baseline="30000" dirty="0">
                <a:solidFill>
                  <a:srgbClr val="FF0000"/>
                </a:solidFill>
              </a:rPr>
              <a:t> </a:t>
            </a:r>
            <a:r>
              <a:rPr lang="en-GB" altLang="en-US" dirty="0">
                <a:solidFill>
                  <a:srgbClr val="000066"/>
                </a:solidFill>
              </a:rPr>
              <a:t>=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3031650" y="3051141"/>
            <a:ext cx="6992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2110444" y="3061107"/>
            <a:ext cx="8787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</a:t>
            </a:r>
            <a:r>
              <a:rPr lang="en-GB" altLang="en-US" baseline="30000" dirty="0">
                <a:solidFill>
                  <a:srgbClr val="FF0000"/>
                </a:solidFill>
              </a:rPr>
              <a:t>2</a:t>
            </a:r>
            <a:r>
              <a:rPr lang="en-US" altLang="en-US" baseline="30000" dirty="0">
                <a:solidFill>
                  <a:srgbClr val="FF0000"/>
                </a:solidFill>
              </a:rPr>
              <a:t> </a:t>
            </a:r>
            <a:r>
              <a:rPr lang="en-GB" altLang="en-US" dirty="0">
                <a:solidFill>
                  <a:srgbClr val="000066"/>
                </a:solidFill>
              </a:rPr>
              <a:t>=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4285217" y="1736884"/>
            <a:ext cx="23807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dirty="0">
                <a:latin typeface="Comic Sans MS" panose="030F0702030302020204" pitchFamily="66" charset="0"/>
              </a:rPr>
              <a:t>log 100 000 = 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3044800" y="3492838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</a:t>
            </a:r>
          </a:p>
        </p:txBody>
      </p:sp>
      <p:sp>
        <p:nvSpPr>
          <p:cNvPr id="39" name="Text Box 12"/>
          <p:cNvSpPr txBox="1">
            <a:spLocks noChangeArrowheads="1"/>
          </p:cNvSpPr>
          <p:nvPr/>
        </p:nvSpPr>
        <p:spPr bwMode="auto">
          <a:xfrm>
            <a:off x="2110444" y="3501837"/>
            <a:ext cx="8787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</a:t>
            </a:r>
            <a:r>
              <a:rPr lang="en-GB" altLang="en-US" baseline="30000" dirty="0">
                <a:solidFill>
                  <a:srgbClr val="FF0000"/>
                </a:solidFill>
              </a:rPr>
              <a:t>1</a:t>
            </a:r>
            <a:r>
              <a:rPr lang="en-GB" altLang="en-US" dirty="0">
                <a:solidFill>
                  <a:srgbClr val="000066"/>
                </a:solidFill>
              </a:rPr>
              <a:t>=</a:t>
            </a:r>
            <a:r>
              <a:rPr lang="en-US" altLang="en-US" baseline="30000" dirty="0">
                <a:solidFill>
                  <a:srgbClr val="FF0000"/>
                </a:solidFill>
              </a:rPr>
              <a:t> 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40" name="Rectangle 2"/>
          <p:cNvSpPr txBox="1">
            <a:spLocks noChangeArrowheads="1"/>
          </p:cNvSpPr>
          <p:nvPr/>
        </p:nvSpPr>
        <p:spPr>
          <a:xfrm>
            <a:off x="457200" y="44624"/>
            <a:ext cx="8229600" cy="56467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Comic Sans MS" panose="030F0702030302020204" pitchFamily="66" charset="0"/>
              </a:rPr>
              <a:t>Logarithms in base 10</a:t>
            </a:r>
          </a:p>
        </p:txBody>
      </p: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3000578" y="4290494"/>
            <a:ext cx="6126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0.1</a:t>
            </a:r>
          </a:p>
        </p:txBody>
      </p:sp>
      <p:sp>
        <p:nvSpPr>
          <p:cNvPr id="42" name="Text Box 12"/>
          <p:cNvSpPr txBox="1">
            <a:spLocks noChangeArrowheads="1"/>
          </p:cNvSpPr>
          <p:nvPr/>
        </p:nvSpPr>
        <p:spPr bwMode="auto">
          <a:xfrm>
            <a:off x="2087711" y="4308264"/>
            <a:ext cx="9476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</a:t>
            </a:r>
            <a:r>
              <a:rPr lang="en-GB" altLang="en-US" baseline="30000" dirty="0">
                <a:solidFill>
                  <a:srgbClr val="FF0000"/>
                </a:solidFill>
              </a:rPr>
              <a:t>-1</a:t>
            </a:r>
            <a:r>
              <a:rPr lang="en-US" altLang="en-US" baseline="30000" dirty="0">
                <a:solidFill>
                  <a:srgbClr val="FF0000"/>
                </a:solidFill>
              </a:rPr>
              <a:t> </a:t>
            </a:r>
            <a:r>
              <a:rPr lang="en-GB" altLang="en-US" dirty="0">
                <a:solidFill>
                  <a:srgbClr val="000066"/>
                </a:solidFill>
              </a:rPr>
              <a:t>=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43" name="Text Box 12"/>
          <p:cNvSpPr txBox="1">
            <a:spLocks noChangeArrowheads="1"/>
          </p:cNvSpPr>
          <p:nvPr/>
        </p:nvSpPr>
        <p:spPr bwMode="auto">
          <a:xfrm>
            <a:off x="3020284" y="4721922"/>
            <a:ext cx="7841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0.01</a:t>
            </a:r>
          </a:p>
        </p:txBody>
      </p:sp>
      <p:sp>
        <p:nvSpPr>
          <p:cNvPr id="44" name="Text Box 12"/>
          <p:cNvSpPr txBox="1">
            <a:spLocks noChangeArrowheads="1"/>
          </p:cNvSpPr>
          <p:nvPr/>
        </p:nvSpPr>
        <p:spPr bwMode="auto">
          <a:xfrm>
            <a:off x="2099078" y="4731888"/>
            <a:ext cx="9476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</a:t>
            </a:r>
            <a:r>
              <a:rPr lang="en-GB" altLang="en-US" baseline="30000" dirty="0">
                <a:solidFill>
                  <a:srgbClr val="FF0000"/>
                </a:solidFill>
              </a:rPr>
              <a:t>-2</a:t>
            </a:r>
            <a:r>
              <a:rPr lang="en-US" altLang="en-US" baseline="30000" dirty="0">
                <a:solidFill>
                  <a:srgbClr val="FF0000"/>
                </a:solidFill>
              </a:rPr>
              <a:t> </a:t>
            </a:r>
            <a:r>
              <a:rPr lang="en-GB" altLang="en-US" dirty="0">
                <a:solidFill>
                  <a:srgbClr val="000066"/>
                </a:solidFill>
              </a:rPr>
              <a:t>=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3033434" y="5163619"/>
            <a:ext cx="9557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0.001</a:t>
            </a:r>
          </a:p>
        </p:txBody>
      </p: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2099078" y="5172618"/>
            <a:ext cx="10054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10</a:t>
            </a:r>
            <a:r>
              <a:rPr lang="en-GB" altLang="en-US" baseline="30000" dirty="0">
                <a:solidFill>
                  <a:srgbClr val="FF0000"/>
                </a:solidFill>
              </a:rPr>
              <a:t>-3 </a:t>
            </a:r>
            <a:r>
              <a:rPr lang="en-GB" altLang="en-US" dirty="0">
                <a:solidFill>
                  <a:srgbClr val="000066"/>
                </a:solidFill>
              </a:rPr>
              <a:t>=</a:t>
            </a:r>
            <a:r>
              <a:rPr lang="en-US" altLang="en-US" baseline="30000" dirty="0">
                <a:solidFill>
                  <a:srgbClr val="FF0000"/>
                </a:solidFill>
              </a:rPr>
              <a:t> 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47" name="Text Box 12"/>
          <p:cNvSpPr txBox="1">
            <a:spLocks noChangeArrowheads="1"/>
          </p:cNvSpPr>
          <p:nvPr/>
        </p:nvSpPr>
        <p:spPr bwMode="auto">
          <a:xfrm>
            <a:off x="4293600" y="2171313"/>
            <a:ext cx="21932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dirty="0">
                <a:latin typeface="Comic Sans MS" panose="030F0702030302020204" pitchFamily="66" charset="0"/>
              </a:rPr>
              <a:t>log 10 000 = 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4301983" y="2618678"/>
            <a:ext cx="19143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dirty="0">
                <a:latin typeface="Comic Sans MS" panose="030F0702030302020204" pitchFamily="66" charset="0"/>
              </a:rPr>
              <a:t>log 1000 = 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9" name="Text Box 12"/>
          <p:cNvSpPr txBox="1">
            <a:spLocks noChangeArrowheads="1"/>
          </p:cNvSpPr>
          <p:nvPr/>
        </p:nvSpPr>
        <p:spPr bwMode="auto">
          <a:xfrm>
            <a:off x="4291026" y="3055093"/>
            <a:ext cx="17267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dirty="0">
                <a:latin typeface="Comic Sans MS" panose="030F0702030302020204" pitchFamily="66" charset="0"/>
              </a:rPr>
              <a:t>log 100 = 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4292600" y="3473319"/>
            <a:ext cx="15392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dirty="0">
                <a:latin typeface="Comic Sans MS" panose="030F0702030302020204" pitchFamily="66" charset="0"/>
              </a:rPr>
              <a:t>log 10 = 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51" name="Text Box 12"/>
          <p:cNvSpPr txBox="1">
            <a:spLocks noChangeArrowheads="1"/>
          </p:cNvSpPr>
          <p:nvPr/>
        </p:nvSpPr>
        <p:spPr bwMode="auto">
          <a:xfrm>
            <a:off x="4301984" y="3840686"/>
            <a:ext cx="13516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dirty="0">
                <a:latin typeface="Comic Sans MS" panose="030F0702030302020204" pitchFamily="66" charset="0"/>
              </a:rPr>
              <a:t>log 1 = 0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52" name="Text Box 12"/>
          <p:cNvSpPr txBox="1">
            <a:spLocks noChangeArrowheads="1"/>
          </p:cNvSpPr>
          <p:nvPr/>
        </p:nvSpPr>
        <p:spPr bwMode="auto">
          <a:xfrm>
            <a:off x="4291026" y="4290494"/>
            <a:ext cx="16946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dirty="0">
                <a:latin typeface="Comic Sans MS" panose="030F0702030302020204" pitchFamily="66" charset="0"/>
              </a:rPr>
              <a:t>log 0.1 = -1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53" name="Text Box 12"/>
          <p:cNvSpPr txBox="1">
            <a:spLocks noChangeArrowheads="1"/>
          </p:cNvSpPr>
          <p:nvPr/>
        </p:nvSpPr>
        <p:spPr bwMode="auto">
          <a:xfrm>
            <a:off x="4301985" y="4700203"/>
            <a:ext cx="19319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dirty="0">
                <a:latin typeface="Comic Sans MS" panose="030F0702030302020204" pitchFamily="66" charset="0"/>
              </a:rPr>
              <a:t>log 0.01 = -2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54" name="Text Box 12"/>
          <p:cNvSpPr txBox="1">
            <a:spLocks noChangeArrowheads="1"/>
          </p:cNvSpPr>
          <p:nvPr/>
        </p:nvSpPr>
        <p:spPr bwMode="auto">
          <a:xfrm>
            <a:off x="4301986" y="5163618"/>
            <a:ext cx="21194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dirty="0">
                <a:latin typeface="Comic Sans MS" panose="030F0702030302020204" pitchFamily="66" charset="0"/>
              </a:rPr>
              <a:t>log 0.001 = -3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55" name="Text Box 5"/>
          <p:cNvSpPr txBox="1">
            <a:spLocks noChangeArrowheads="1"/>
          </p:cNvSpPr>
          <p:nvPr/>
        </p:nvSpPr>
        <p:spPr bwMode="auto">
          <a:xfrm>
            <a:off x="457200" y="5571577"/>
            <a:ext cx="81932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What about other numbers? For example, what is log 125. </a:t>
            </a:r>
          </a:p>
        </p:txBody>
      </p:sp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459012" y="6072011"/>
            <a:ext cx="75240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We know is a number between log 100 and log 1000. </a:t>
            </a:r>
          </a:p>
        </p:txBody>
      </p:sp>
      <p:sp>
        <p:nvSpPr>
          <p:cNvPr id="35" name="Rectangle 34">
            <a:hlinkClick r:id="rId3"/>
            <a:extLst>
              <a:ext uri="{FF2B5EF4-FFF2-40B4-BE49-F238E27FC236}">
                <a16:creationId xmlns:a16="http://schemas.microsoft.com/office/drawing/2014/main" id="{7B122335-DA81-4454-8828-29EF9AA06ABF}"/>
              </a:ext>
            </a:extLst>
          </p:cNvPr>
          <p:cNvSpPr/>
          <p:nvPr/>
        </p:nvSpPr>
        <p:spPr>
          <a:xfrm>
            <a:off x="8068234" y="6119446"/>
            <a:ext cx="977292" cy="633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hlinkClick r:id="rId3"/>
            <a:extLst>
              <a:ext uri="{FF2B5EF4-FFF2-40B4-BE49-F238E27FC236}">
                <a16:creationId xmlns:a16="http://schemas.microsoft.com/office/drawing/2014/main" id="{D35E07B2-7DB2-46BB-86A1-F430E0F5FD58}"/>
              </a:ext>
            </a:extLst>
          </p:cNvPr>
          <p:cNvSpPr/>
          <p:nvPr/>
        </p:nvSpPr>
        <p:spPr>
          <a:xfrm>
            <a:off x="806752" y="6513342"/>
            <a:ext cx="1753567" cy="23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08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0" grpId="0"/>
      <p:bldP spid="12" grpId="0"/>
      <p:bldP spid="14" grpId="0"/>
      <p:bldP spid="17" grpId="0"/>
      <p:bldP spid="19" grpId="0"/>
      <p:bldP spid="22" grpId="0"/>
      <p:bldP spid="24" grpId="0"/>
      <p:bldP spid="27" grpId="0"/>
      <p:bldP spid="29" grpId="0"/>
      <p:bldP spid="32" grpId="0"/>
      <p:bldP spid="34" grpId="0"/>
      <p:bldP spid="36" grpId="0"/>
      <p:bldP spid="37" grpId="0"/>
      <p:bldP spid="39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10EA8BE-9787-4735-8828-3BE156E2A21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10423" y="2445793"/>
            <a:ext cx="1523154" cy="2967335"/>
          </a:xfrm>
          <a:prstGeom prst="rect">
            <a:avLst/>
          </a:prstGeom>
        </p:spPr>
      </p:pic>
      <p:sp>
        <p:nvSpPr>
          <p:cNvPr id="6149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268288" y="146050"/>
            <a:ext cx="8875712" cy="557213"/>
          </a:xfrm>
          <a:noFill/>
        </p:spPr>
        <p:txBody>
          <a:bodyPr>
            <a:noAutofit/>
          </a:bodyPr>
          <a:lstStyle/>
          <a:p>
            <a:pPr eaLnBrk="1" hangingPunct="1"/>
            <a:r>
              <a:rPr lang="en-GB" sz="3200" dirty="0"/>
              <a:t>Using a GDC for Logarithms in base 10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334711" y="825440"/>
            <a:ext cx="88092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dirty="0"/>
              <a:t>We are going to use Graphing display calculator to find the logarithm base 10</a:t>
            </a:r>
          </a:p>
        </p:txBody>
      </p:sp>
      <p:sp>
        <p:nvSpPr>
          <p:cNvPr id="9" name="Rectangle 8">
            <a:hlinkClick r:id="rId4"/>
            <a:extLst>
              <a:ext uri="{FF2B5EF4-FFF2-40B4-BE49-F238E27FC236}">
                <a16:creationId xmlns:a16="http://schemas.microsoft.com/office/drawing/2014/main" id="{2E69D509-5C68-4505-9F00-199022C1BCAA}"/>
              </a:ext>
            </a:extLst>
          </p:cNvPr>
          <p:cNvSpPr/>
          <p:nvPr/>
        </p:nvSpPr>
        <p:spPr>
          <a:xfrm>
            <a:off x="8102991" y="6119446"/>
            <a:ext cx="942535" cy="6049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hlinkClick r:id="rId4"/>
            <a:extLst>
              <a:ext uri="{FF2B5EF4-FFF2-40B4-BE49-F238E27FC236}">
                <a16:creationId xmlns:a16="http://schemas.microsoft.com/office/drawing/2014/main" id="{0CBD4775-0DF8-4980-B1AB-85F96AB21AF0}"/>
              </a:ext>
            </a:extLst>
          </p:cNvPr>
          <p:cNvSpPr/>
          <p:nvPr/>
        </p:nvSpPr>
        <p:spPr>
          <a:xfrm>
            <a:off x="822960" y="6499274"/>
            <a:ext cx="1638886" cy="2250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C5A1BEB2-B6BF-487A-A388-D55E4C02F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423" y="1939014"/>
            <a:ext cx="15231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/>
              <a:t>CASIO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8977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08CECDC9-7C51-4962-A4CF-714C1A9CA7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60" y="1371600"/>
            <a:ext cx="2481391" cy="4663440"/>
          </a:xfrm>
          <a:prstGeom prst="rect">
            <a:avLst/>
          </a:prstGeom>
        </p:spPr>
      </p:pic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44624"/>
            <a:ext cx="8229600" cy="56467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Comic Sans MS" panose="030F0702030302020204" pitchFamily="66" charset="0"/>
              </a:rPr>
              <a:t>Logarithms in base 10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3334183" y="1883188"/>
            <a:ext cx="12344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Turn on</a:t>
            </a: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334183" y="2344853"/>
            <a:ext cx="10919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MENU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524303" y="2344852"/>
            <a:ext cx="356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567683" y="3488885"/>
            <a:ext cx="286603" cy="191069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6545885" y="5390864"/>
            <a:ext cx="365760" cy="27432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hlinkClick r:id="rId3"/>
            <a:extLst>
              <a:ext uri="{FF2B5EF4-FFF2-40B4-BE49-F238E27FC236}">
                <a16:creationId xmlns:a16="http://schemas.microsoft.com/office/drawing/2014/main" id="{B53F3B03-A4C8-4388-8E67-E0B5B36AB6DF}"/>
              </a:ext>
            </a:extLst>
          </p:cNvPr>
          <p:cNvSpPr/>
          <p:nvPr/>
        </p:nvSpPr>
        <p:spPr>
          <a:xfrm>
            <a:off x="8068234" y="6119446"/>
            <a:ext cx="977292" cy="633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hlinkClick r:id="rId3"/>
            <a:extLst>
              <a:ext uri="{FF2B5EF4-FFF2-40B4-BE49-F238E27FC236}">
                <a16:creationId xmlns:a16="http://schemas.microsoft.com/office/drawing/2014/main" id="{9B6CB7C9-61EB-435F-91EE-18A1F1A060B9}"/>
              </a:ext>
            </a:extLst>
          </p:cNvPr>
          <p:cNvSpPr/>
          <p:nvPr/>
        </p:nvSpPr>
        <p:spPr>
          <a:xfrm>
            <a:off x="806752" y="6513342"/>
            <a:ext cx="1753567" cy="23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E41FD8EB-442F-1236-D5D5-41AB00C74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38413"/>
            <a:ext cx="50730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We use a calculator to find log 125. </a:t>
            </a:r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AC1AF5A4-A111-DC83-202E-68C71EB31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76747"/>
            <a:ext cx="18101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b="1" dirty="0">
                <a:solidFill>
                  <a:srgbClr val="000066"/>
                </a:solidFill>
              </a:rPr>
              <a:t>Example 1:</a:t>
            </a:r>
          </a:p>
        </p:txBody>
      </p:sp>
    </p:spTree>
    <p:extLst>
      <p:ext uri="{BB962C8B-B14F-4D97-AF65-F5344CB8AC3E}">
        <p14:creationId xmlns:p14="http://schemas.microsoft.com/office/powerpoint/2010/main" val="70446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utoUpdateAnimBg="0"/>
      <p:bldP spid="8" grpId="0" animBg="1"/>
      <p:bldP spid="8" grpId="1" animBg="1"/>
      <p:bldP spid="9" grpId="0" animBg="1"/>
      <p:bldP spid="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4E57436-B048-45EC-AF0D-3BF18E3FF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60" y="1371600"/>
            <a:ext cx="2456913" cy="4663440"/>
          </a:xfrm>
          <a:prstGeom prst="rect">
            <a:avLst/>
          </a:prstGeom>
        </p:spPr>
      </p:pic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44624"/>
            <a:ext cx="8229600" cy="56467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Comic Sans MS" panose="030F0702030302020204" pitchFamily="66" charset="0"/>
              </a:rPr>
              <a:t>Logarithms in base 10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57200" y="1338413"/>
            <a:ext cx="50730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We use a calculator to find log 125. 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3334183" y="1883188"/>
            <a:ext cx="12344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Turn on</a:t>
            </a: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334183" y="2344853"/>
            <a:ext cx="10919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MENU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524303" y="2344852"/>
            <a:ext cx="356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334183" y="2889629"/>
            <a:ext cx="8521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Type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75530" y="4098730"/>
            <a:ext cx="286603" cy="191069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152300" y="2889628"/>
            <a:ext cx="7841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Log 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846325" y="2899666"/>
            <a:ext cx="6992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125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300144" y="3434403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EXE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534090" y="5376905"/>
            <a:ext cx="365760" cy="27432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6950173" y="5369364"/>
            <a:ext cx="365760" cy="27432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6936525" y="5029595"/>
            <a:ext cx="365760" cy="27432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8172140" y="5709659"/>
            <a:ext cx="365760" cy="27432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hlinkClick r:id="rId3"/>
            <a:extLst>
              <a:ext uri="{FF2B5EF4-FFF2-40B4-BE49-F238E27FC236}">
                <a16:creationId xmlns:a16="http://schemas.microsoft.com/office/drawing/2014/main" id="{FA3B6296-EF3D-4910-BABE-9507400980B4}"/>
              </a:ext>
            </a:extLst>
          </p:cNvPr>
          <p:cNvSpPr/>
          <p:nvPr/>
        </p:nvSpPr>
        <p:spPr>
          <a:xfrm>
            <a:off x="8068234" y="6119446"/>
            <a:ext cx="977292" cy="633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hlinkClick r:id="rId3"/>
            <a:extLst>
              <a:ext uri="{FF2B5EF4-FFF2-40B4-BE49-F238E27FC236}">
                <a16:creationId xmlns:a16="http://schemas.microsoft.com/office/drawing/2014/main" id="{BB3121DD-E399-4D12-B3C9-4A852B5096B4}"/>
              </a:ext>
            </a:extLst>
          </p:cNvPr>
          <p:cNvSpPr/>
          <p:nvPr/>
        </p:nvSpPr>
        <p:spPr>
          <a:xfrm>
            <a:off x="806752" y="6513342"/>
            <a:ext cx="1753567" cy="23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65016F26-9471-54A1-046B-323875D80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76747"/>
            <a:ext cx="18101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b="1" dirty="0">
                <a:solidFill>
                  <a:srgbClr val="000066"/>
                </a:solidFill>
              </a:rPr>
              <a:t>Example 1:</a:t>
            </a:r>
          </a:p>
        </p:txBody>
      </p:sp>
    </p:spTree>
    <p:extLst>
      <p:ext uri="{BB962C8B-B14F-4D97-AF65-F5344CB8AC3E}">
        <p14:creationId xmlns:p14="http://schemas.microsoft.com/office/powerpoint/2010/main" val="2052998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1" grpId="0" animBg="1"/>
      <p:bldP spid="11" grpId="1" animBg="1"/>
      <p:bldP spid="12" grpId="0" autoUpdateAnimBg="0"/>
      <p:bldP spid="13" grpId="0" autoUpdateAnimBg="0"/>
      <p:bldP spid="14" grpId="0" autoUpdateAnimBg="0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C105086-703B-4A69-91C4-AB4800942F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60" y="1371600"/>
            <a:ext cx="2468880" cy="4663440"/>
          </a:xfrm>
          <a:prstGeom prst="rect">
            <a:avLst/>
          </a:prstGeom>
        </p:spPr>
      </p:pic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44624"/>
            <a:ext cx="8229600" cy="56467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Comic Sans MS" panose="030F0702030302020204" pitchFamily="66" charset="0"/>
              </a:rPr>
              <a:t>Logarithms in base 10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3334183" y="1883188"/>
            <a:ext cx="12344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Turn on</a:t>
            </a: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334183" y="2344853"/>
            <a:ext cx="10919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MENU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524303" y="2344852"/>
            <a:ext cx="356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334183" y="2889629"/>
            <a:ext cx="8521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Type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152300" y="2889628"/>
            <a:ext cx="7841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Log 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846325" y="2899666"/>
            <a:ext cx="6992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125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300144" y="3434403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EXE</a:t>
            </a:r>
          </a:p>
        </p:txBody>
      </p:sp>
      <p:sp>
        <p:nvSpPr>
          <p:cNvPr id="15" name="Rectangle 14">
            <a:hlinkClick r:id="rId3"/>
            <a:extLst>
              <a:ext uri="{FF2B5EF4-FFF2-40B4-BE49-F238E27FC236}">
                <a16:creationId xmlns:a16="http://schemas.microsoft.com/office/drawing/2014/main" id="{E2453652-5CC2-49A0-8B1C-4980B0879F45}"/>
              </a:ext>
            </a:extLst>
          </p:cNvPr>
          <p:cNvSpPr/>
          <p:nvPr/>
        </p:nvSpPr>
        <p:spPr>
          <a:xfrm>
            <a:off x="8068234" y="6119446"/>
            <a:ext cx="977292" cy="633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hlinkClick r:id="rId3"/>
            <a:extLst>
              <a:ext uri="{FF2B5EF4-FFF2-40B4-BE49-F238E27FC236}">
                <a16:creationId xmlns:a16="http://schemas.microsoft.com/office/drawing/2014/main" id="{5A0D69F6-83F0-430F-B0F1-0C40E07C5157}"/>
              </a:ext>
            </a:extLst>
          </p:cNvPr>
          <p:cNvSpPr/>
          <p:nvPr/>
        </p:nvSpPr>
        <p:spPr>
          <a:xfrm>
            <a:off x="806752" y="6513342"/>
            <a:ext cx="1753567" cy="23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1EA478A8-84B9-026A-6B62-636651D2E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6691" y="4635222"/>
            <a:ext cx="12811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log 125 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D58C1AA0-A8B1-0A8F-8CED-AF18DAD52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086" y="4635222"/>
            <a:ext cx="15235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= 2.0969</a:t>
            </a: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B6A82E7A-F754-3C6E-2EDC-F777ECBA6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613" y="4625184"/>
            <a:ext cx="6992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4dp</a:t>
            </a:r>
          </a:p>
        </p:txBody>
      </p:sp>
      <p:sp>
        <p:nvSpPr>
          <p:cNvPr id="17" name="Text Box 5">
            <a:extLst>
              <a:ext uri="{FF2B5EF4-FFF2-40B4-BE49-F238E27FC236}">
                <a16:creationId xmlns:a16="http://schemas.microsoft.com/office/drawing/2014/main" id="{B8199879-ED48-C960-70FD-E3454DF0B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38413"/>
            <a:ext cx="50730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We use a calculator to find log 125. </a:t>
            </a:r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id="{B280A9BD-A1DB-D1C9-F909-039F6318B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76747"/>
            <a:ext cx="18101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b="1" dirty="0">
                <a:solidFill>
                  <a:srgbClr val="000066"/>
                </a:solidFill>
              </a:rPr>
              <a:t>Example 1:</a:t>
            </a:r>
          </a:p>
        </p:txBody>
      </p:sp>
    </p:spTree>
    <p:extLst>
      <p:ext uri="{BB962C8B-B14F-4D97-AF65-F5344CB8AC3E}">
        <p14:creationId xmlns:p14="http://schemas.microsoft.com/office/powerpoint/2010/main" val="414247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4E57436-B048-45EC-AF0D-3BF18E3FF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60" y="1371600"/>
            <a:ext cx="2456913" cy="4663440"/>
          </a:xfrm>
          <a:prstGeom prst="rect">
            <a:avLst/>
          </a:prstGeom>
        </p:spPr>
      </p:pic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44624"/>
            <a:ext cx="8229600" cy="56467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Comic Sans MS" panose="030F0702030302020204" pitchFamily="66" charset="0"/>
              </a:rPr>
              <a:t>Logarithms in base 10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57200" y="876747"/>
            <a:ext cx="18101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b="1" dirty="0">
                <a:solidFill>
                  <a:srgbClr val="000066"/>
                </a:solidFill>
              </a:rPr>
              <a:t>Example 2: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334183" y="2889629"/>
            <a:ext cx="8521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Type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75530" y="4098730"/>
            <a:ext cx="286603" cy="191069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152300" y="2889628"/>
            <a:ext cx="7841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Log 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846325" y="2899666"/>
            <a:ext cx="7841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0.85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300144" y="3434403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EXE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509770" y="5709659"/>
            <a:ext cx="365760" cy="27432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6953260" y="4696192"/>
            <a:ext cx="365760" cy="27432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6936525" y="5029595"/>
            <a:ext cx="365760" cy="27432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8172140" y="5709659"/>
            <a:ext cx="365760" cy="27432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hlinkClick r:id="rId3"/>
            <a:extLst>
              <a:ext uri="{FF2B5EF4-FFF2-40B4-BE49-F238E27FC236}">
                <a16:creationId xmlns:a16="http://schemas.microsoft.com/office/drawing/2014/main" id="{FA3B6296-EF3D-4910-BABE-9507400980B4}"/>
              </a:ext>
            </a:extLst>
          </p:cNvPr>
          <p:cNvSpPr/>
          <p:nvPr/>
        </p:nvSpPr>
        <p:spPr>
          <a:xfrm>
            <a:off x="8068234" y="6119446"/>
            <a:ext cx="977292" cy="633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hlinkClick r:id="rId3"/>
            <a:extLst>
              <a:ext uri="{FF2B5EF4-FFF2-40B4-BE49-F238E27FC236}">
                <a16:creationId xmlns:a16="http://schemas.microsoft.com/office/drawing/2014/main" id="{BB3121DD-E399-4D12-B3C9-4A852B5096B4}"/>
              </a:ext>
            </a:extLst>
          </p:cNvPr>
          <p:cNvSpPr/>
          <p:nvPr/>
        </p:nvSpPr>
        <p:spPr>
          <a:xfrm>
            <a:off x="806752" y="6513342"/>
            <a:ext cx="1753567" cy="23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14">
            <a:extLst>
              <a:ext uri="{FF2B5EF4-FFF2-40B4-BE49-F238E27FC236}">
                <a16:creationId xmlns:a16="http://schemas.microsoft.com/office/drawing/2014/main" id="{0FE50534-1AB9-F699-0360-3EABB6D8F357}"/>
              </a:ext>
            </a:extLst>
          </p:cNvPr>
          <p:cNvSpPr/>
          <p:nvPr/>
        </p:nvSpPr>
        <p:spPr>
          <a:xfrm>
            <a:off x="6929006" y="5715799"/>
            <a:ext cx="365760" cy="27432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351A9BD-1E8F-065D-5C6B-68B599983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99" y="1513611"/>
            <a:ext cx="51580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We use a calculator to find log 0.85. </a:t>
            </a:r>
          </a:p>
        </p:txBody>
      </p:sp>
    </p:spTree>
    <p:extLst>
      <p:ext uri="{BB962C8B-B14F-4D97-AF65-F5344CB8AC3E}">
        <p14:creationId xmlns:p14="http://schemas.microsoft.com/office/powerpoint/2010/main" val="37217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1" grpId="0" animBg="1"/>
      <p:bldP spid="11" grpId="1" animBg="1"/>
      <p:bldP spid="12" grpId="0" autoUpdateAnimBg="0"/>
      <p:bldP spid="13" grpId="0" autoUpdateAnimBg="0"/>
      <p:bldP spid="14" grpId="0" autoUpdateAnimBg="0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4" grpId="0" animBg="1"/>
      <p:bldP spid="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7EF4BD-F34C-6EAE-9E6F-EDF2082362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7401" y="1371600"/>
            <a:ext cx="2452797" cy="4663440"/>
          </a:xfrm>
          <a:prstGeom prst="rect">
            <a:avLst/>
          </a:prstGeom>
        </p:spPr>
      </p:pic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44624"/>
            <a:ext cx="8229600" cy="56467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Comic Sans MS" panose="030F0702030302020204" pitchFamily="66" charset="0"/>
              </a:rPr>
              <a:t>Logarithms in base 10</a:t>
            </a:r>
          </a:p>
        </p:txBody>
      </p:sp>
      <p:sp>
        <p:nvSpPr>
          <p:cNvPr id="15" name="Rectangle 14">
            <a:hlinkClick r:id="rId3"/>
            <a:extLst>
              <a:ext uri="{FF2B5EF4-FFF2-40B4-BE49-F238E27FC236}">
                <a16:creationId xmlns:a16="http://schemas.microsoft.com/office/drawing/2014/main" id="{E2453652-5CC2-49A0-8B1C-4980B0879F45}"/>
              </a:ext>
            </a:extLst>
          </p:cNvPr>
          <p:cNvSpPr/>
          <p:nvPr/>
        </p:nvSpPr>
        <p:spPr>
          <a:xfrm>
            <a:off x="8068234" y="6119446"/>
            <a:ext cx="977292" cy="6330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hlinkClick r:id="rId3"/>
            <a:extLst>
              <a:ext uri="{FF2B5EF4-FFF2-40B4-BE49-F238E27FC236}">
                <a16:creationId xmlns:a16="http://schemas.microsoft.com/office/drawing/2014/main" id="{5A0D69F6-83F0-430F-B0F1-0C40E07C5157}"/>
              </a:ext>
            </a:extLst>
          </p:cNvPr>
          <p:cNvSpPr/>
          <p:nvPr/>
        </p:nvSpPr>
        <p:spPr>
          <a:xfrm>
            <a:off x="806752" y="6513342"/>
            <a:ext cx="1753567" cy="23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75B57A04-6A39-0E18-E16C-1F06D9205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4183" y="2889629"/>
            <a:ext cx="8521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Type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71E415C4-D443-80C2-33BC-4B2D39F4D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2300" y="2889628"/>
            <a:ext cx="7841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Log </a:t>
            </a:r>
          </a:p>
        </p:txBody>
      </p:sp>
      <p:sp>
        <p:nvSpPr>
          <p:cNvPr id="18" name="Text Box 12">
            <a:extLst>
              <a:ext uri="{FF2B5EF4-FFF2-40B4-BE49-F238E27FC236}">
                <a16:creationId xmlns:a16="http://schemas.microsoft.com/office/drawing/2014/main" id="{94D5D59E-FB7D-6F72-DD67-BD335B788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6325" y="2899666"/>
            <a:ext cx="7841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0.85</a:t>
            </a:r>
          </a:p>
        </p:txBody>
      </p:sp>
      <p:sp>
        <p:nvSpPr>
          <p:cNvPr id="19" name="Text Box 12">
            <a:extLst>
              <a:ext uri="{FF2B5EF4-FFF2-40B4-BE49-F238E27FC236}">
                <a16:creationId xmlns:a16="http://schemas.microsoft.com/office/drawing/2014/main" id="{8B45139A-4D1B-8ECD-523A-D495A23F5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0144" y="3434403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EXE</a:t>
            </a:r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DECC92DA-27A2-47B1-3892-8E6AA5A8C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6691" y="4635222"/>
            <a:ext cx="12811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log 125 </a:t>
            </a:r>
          </a:p>
        </p:txBody>
      </p:sp>
      <p:sp>
        <p:nvSpPr>
          <p:cNvPr id="21" name="Text Box 5">
            <a:extLst>
              <a:ext uri="{FF2B5EF4-FFF2-40B4-BE49-F238E27FC236}">
                <a16:creationId xmlns:a16="http://schemas.microsoft.com/office/drawing/2014/main" id="{5E056AAC-FE99-3E4D-F359-2DF0BEBD7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086" y="4635222"/>
            <a:ext cx="16451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= –0.0706</a:t>
            </a:r>
          </a:p>
        </p:txBody>
      </p:sp>
      <p:sp>
        <p:nvSpPr>
          <p:cNvPr id="22" name="Text Box 12">
            <a:extLst>
              <a:ext uri="{FF2B5EF4-FFF2-40B4-BE49-F238E27FC236}">
                <a16:creationId xmlns:a16="http://schemas.microsoft.com/office/drawing/2014/main" id="{E32DA68F-3DFF-757A-5036-27181DDBB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9174" y="4635222"/>
            <a:ext cx="6992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4dp</a:t>
            </a:r>
          </a:p>
        </p:txBody>
      </p:sp>
      <p:sp>
        <p:nvSpPr>
          <p:cNvPr id="23" name="Text Box 5">
            <a:extLst>
              <a:ext uri="{FF2B5EF4-FFF2-40B4-BE49-F238E27FC236}">
                <a16:creationId xmlns:a16="http://schemas.microsoft.com/office/drawing/2014/main" id="{1EE8E43D-BA7E-2C64-7C51-8FFE2E8B2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76747"/>
            <a:ext cx="18101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b="1" dirty="0">
                <a:solidFill>
                  <a:srgbClr val="000066"/>
                </a:solidFill>
              </a:rPr>
              <a:t>Example 2:</a:t>
            </a:r>
          </a:p>
        </p:txBody>
      </p:sp>
      <p:sp>
        <p:nvSpPr>
          <p:cNvPr id="24" name="Text Box 5">
            <a:extLst>
              <a:ext uri="{FF2B5EF4-FFF2-40B4-BE49-F238E27FC236}">
                <a16:creationId xmlns:a16="http://schemas.microsoft.com/office/drawing/2014/main" id="{4C36F117-BF98-F2A1-B270-5AD6212D1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99" y="1513611"/>
            <a:ext cx="51580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solidFill>
                  <a:srgbClr val="000066"/>
                </a:solidFill>
              </a:rPr>
              <a:t>We use a calculator to find log 0.85. </a:t>
            </a:r>
          </a:p>
        </p:txBody>
      </p:sp>
    </p:spTree>
    <p:extLst>
      <p:ext uri="{BB962C8B-B14F-4D97-AF65-F5344CB8AC3E}">
        <p14:creationId xmlns:p14="http://schemas.microsoft.com/office/powerpoint/2010/main" val="60305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sonalizado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6886FE-CDF7-48B4-A8F2-45D19DE436E0}" vid="{373654BB-9A06-437F-ADB5-89B4FE0E01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4_IBAA</Template>
  <TotalTime>1827</TotalTime>
  <Words>374</Words>
  <Application>Microsoft Office PowerPoint</Application>
  <PresentationFormat>On-screen Show (4:3)</PresentationFormat>
  <Paragraphs>104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Comic Sans MS</vt:lpstr>
      <vt:lpstr>Times New Roman</vt:lpstr>
      <vt:lpstr>Wingdings 2</vt:lpstr>
      <vt:lpstr>Theme1</vt:lpstr>
      <vt:lpstr>Logarithms in base 10</vt:lpstr>
      <vt:lpstr>PowerPoint Presentation</vt:lpstr>
      <vt:lpstr>PowerPoint Presentation</vt:lpstr>
      <vt:lpstr>Using a GDC for Logarithms in base 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Properties of logarithms</dc:title>
  <dc:creator>Mathssupport</dc:creator>
  <cp:lastModifiedBy>Orlando Hurtado</cp:lastModifiedBy>
  <cp:revision>36</cp:revision>
  <dcterms:created xsi:type="dcterms:W3CDTF">2017-06-03T06:57:47Z</dcterms:created>
  <dcterms:modified xsi:type="dcterms:W3CDTF">2023-09-09T09:18:46Z</dcterms:modified>
</cp:coreProperties>
</file>