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4" r:id="rId13"/>
    <p:sldId id="302" r:id="rId14"/>
    <p:sldId id="303" r:id="rId15"/>
    <p:sldId id="270" r:id="rId16"/>
    <p:sldId id="271" r:id="rId17"/>
    <p:sldId id="299" r:id="rId18"/>
    <p:sldId id="301" r:id="rId19"/>
    <p:sldId id="31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1B-571C-4EDD-9A2E-0EBB821E2CF1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CC3-4C80-44C3-9F91-2715CFF5F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08230-6646-4EC7-9E8C-1F754DAF4118}" type="slidenum">
              <a:rPr lang="en-GB" altLang="en-US" sz="1200">
                <a:solidFill>
                  <a:schemeClr val="tx1"/>
                </a:solidFill>
              </a:rPr>
              <a:pPr/>
              <a:t>11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69164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8364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45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31009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657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09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86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064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2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661182" y="3200400"/>
            <a:ext cx="7849771" cy="1600200"/>
          </a:xfrm>
        </p:spPr>
        <p:txBody>
          <a:bodyPr>
            <a:normAutofit lnSpcReduction="10000"/>
          </a:bodyPr>
          <a:lstStyle/>
          <a:p>
            <a:pPr marL="633413" indent="-633413" algn="l">
              <a:tabLst>
                <a:tab pos="2406650" algn="l"/>
              </a:tabLst>
            </a:pPr>
            <a:r>
              <a:rPr lang="en-US" dirty="0">
                <a:latin typeface="Comic Sans MS" panose="030F0702030302020204" pitchFamily="66" charset="0"/>
              </a:rPr>
              <a:t>LO: Know and use properties of logarithms to change between exponential and logarithmic forms.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Properties of logarithms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DEDDC17D-966C-45E4-8879-986CD402740D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2FFAA81-2E86-46A6-8E95-D8BC3EF6925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67CF7-AC74-4741-AEE7-CD0354BF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9008-078A-4ABE-BBD8-429C2610108D}" type="datetime4">
              <a:rPr lang="en-GB" smtClean="0"/>
              <a:t>09 September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8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49459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10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21098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10</a:t>
            </a:r>
            <a:r>
              <a:rPr lang="en-GB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5849" y="2981796"/>
            <a:ext cx="8424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logarithms base 10 is not necessary to write the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29983" y="5521925"/>
            <a:ext cx="1944763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10</a:t>
            </a:r>
            <a:r>
              <a:rPr lang="en-GB" sz="2400" dirty="0">
                <a:latin typeface="Comic Sans MS" panose="030F0702030302020204" pitchFamily="66" charset="0"/>
              </a:rPr>
              <a:t>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532" y="3504294"/>
            <a:ext cx="6575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This expression can be written simply as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309464" y="5496126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be written as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404041" y="4073681"/>
            <a:ext cx="213231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94381" y="5496126"/>
            <a:ext cx="1726755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8751DA25-6713-4452-B2AC-C2ABD621C42A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185A00BE-4361-448A-8371-7C75BA36448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55600" y="780983"/>
            <a:ext cx="787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Our decimal number system is based on </a:t>
            </a:r>
            <a:r>
              <a:rPr lang="en-GB" altLang="en-US" b="1" dirty="0">
                <a:solidFill>
                  <a:srgbClr val="FF6600"/>
                </a:solidFill>
              </a:rPr>
              <a:t>powers of ten</a:t>
            </a:r>
            <a:r>
              <a:rPr lang="en-GB" altLang="en-US" dirty="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355600" y="1256701"/>
            <a:ext cx="7838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can write powers of ten using </a:t>
            </a:r>
            <a:r>
              <a:rPr lang="en-GB" altLang="en-US" b="1" dirty="0">
                <a:solidFill>
                  <a:srgbClr val="FF6600"/>
                </a:solidFill>
              </a:rPr>
              <a:t>logarithmic notation</a:t>
            </a:r>
            <a:r>
              <a:rPr lang="en-GB" altLang="en-US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11944" y="39016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095201" y="392114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0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020284" y="1737643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100 000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099078" y="1757135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5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020284" y="2178016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10 000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099077" y="2175174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4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011944" y="2619713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1 000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099077" y="2637483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031650" y="305114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2110444" y="306110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285217" y="1736884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100 000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044800" y="349283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110444" y="350183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1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000578" y="4290494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0.1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087711" y="4308264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-1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20284" y="4721922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0.01</a:t>
            </a: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099078" y="4731888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033434" y="5163619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0.001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099078" y="517261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-3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293600" y="2171313"/>
            <a:ext cx="219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10 000 = 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301983" y="2618678"/>
            <a:ext cx="19143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1000 = 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291026" y="3055093"/>
            <a:ext cx="17267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= 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4292600" y="3473319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=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4301984" y="3840686"/>
            <a:ext cx="1351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 = 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291026" y="4290494"/>
            <a:ext cx="1694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0.1 = -1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4301985" y="4700203"/>
            <a:ext cx="1931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0.01 = -2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4301986" y="5163618"/>
            <a:ext cx="2119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0.001 = -3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57200" y="5571577"/>
            <a:ext cx="8193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What about other numbers? For example, what is log 125.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459012" y="6072011"/>
            <a:ext cx="7524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know is a number between log 100 and log 1000. </a:t>
            </a: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7B122335-DA81-4454-8828-29EF9AA06AB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D35E07B2-7DB2-46BB-86A1-F430E0F5FD58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0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/>
      <p:bldP spid="12" grpId="0"/>
      <p:bldP spid="14" grpId="0"/>
      <p:bldP spid="17" grpId="0"/>
      <p:bldP spid="19" grpId="0"/>
      <p:bldP spid="22" grpId="0"/>
      <p:bldP spid="24" grpId="0"/>
      <p:bldP spid="27" grpId="0"/>
      <p:bldP spid="29" grpId="0"/>
      <p:bldP spid="32" grpId="0"/>
      <p:bldP spid="34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</a:t>
            </a:r>
            <a:r>
              <a:rPr lang="en-GB"/>
              <a:t>logarithm base 10</a:t>
            </a:r>
            <a:endParaRPr lang="en-GB" dirty="0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hlinkClick r:id="rId4" action="ppaction://hlinksldjump"/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85532" y="2731264"/>
            <a:ext cx="1328079" cy="2971800"/>
          </a:xfrm>
          <a:prstGeom prst="rect">
            <a:avLst/>
          </a:prstGeom>
        </p:spPr>
      </p:pic>
      <p:sp>
        <p:nvSpPr>
          <p:cNvPr id="13" name="Text Box 4">
            <a:hlinkClick r:id="rId4" action="ppaction://hlinksldjump"/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5087" y="2146560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9E74DF-46B7-4E98-8D26-AD09B0EE5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97432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54BB53C-23FE-4811-A891-DCADA510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4536D72-1E17-438A-814D-C96BF491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9B39D25-164B-4291-92F9-6B74A50A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49" y="240894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95FFF74-6A37-44E7-B472-594DA020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0CD4FE63-4C92-4635-8B99-EC68E1E27725}"/>
              </a:ext>
            </a:extLst>
          </p:cNvPr>
          <p:cNvSpPr/>
          <p:nvPr/>
        </p:nvSpPr>
        <p:spPr>
          <a:xfrm>
            <a:off x="6709767" y="4513536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2B7CDA61-508E-4A1A-8959-6604C2D296E8}"/>
              </a:ext>
            </a:extLst>
          </p:cNvPr>
          <p:cNvSpPr/>
          <p:nvPr/>
        </p:nvSpPr>
        <p:spPr>
          <a:xfrm>
            <a:off x="7036370" y="5184458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8C514C1E-C20E-419B-BEDA-E975D70C6A87}"/>
              </a:ext>
            </a:extLst>
          </p:cNvPr>
          <p:cNvSpPr/>
          <p:nvPr/>
        </p:nvSpPr>
        <p:spPr>
          <a:xfrm>
            <a:off x="7360026" y="5200642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16">
            <a:extLst>
              <a:ext uri="{FF2B5EF4-FFF2-40B4-BE49-F238E27FC236}">
                <a16:creationId xmlns:a16="http://schemas.microsoft.com/office/drawing/2014/main" id="{1AA27D11-32ED-459B-ADC0-AD13163F2FD4}"/>
              </a:ext>
            </a:extLst>
          </p:cNvPr>
          <p:cNvSpPr/>
          <p:nvPr/>
        </p:nvSpPr>
        <p:spPr>
          <a:xfrm>
            <a:off x="7360026" y="4892799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38018983-95EB-42D7-930E-F220534736EE}"/>
              </a:ext>
            </a:extLst>
          </p:cNvPr>
          <p:cNvSpPr/>
          <p:nvPr/>
        </p:nvSpPr>
        <p:spPr>
          <a:xfrm>
            <a:off x="7994695" y="5263808"/>
            <a:ext cx="286603" cy="263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17">
            <a:extLst>
              <a:ext uri="{FF2B5EF4-FFF2-40B4-BE49-F238E27FC236}">
                <a16:creationId xmlns:a16="http://schemas.microsoft.com/office/drawing/2014/main" id="{37E6FDAE-4FE8-4671-9A6D-E38A42313F6B}"/>
              </a:ext>
            </a:extLst>
          </p:cNvPr>
          <p:cNvSpPr/>
          <p:nvPr/>
        </p:nvSpPr>
        <p:spPr>
          <a:xfrm>
            <a:off x="7683816" y="431043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D996EA7B-1F51-497F-9236-C1CD212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255" y="2408946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105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96F4DE-D38B-424D-9C05-25CBE072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91527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772AAD4D-C5CA-4416-8980-6CB684EE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1228F600-CA5C-470C-8C61-B52AF416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AEED01A8-D40F-46E2-9F03-D5A85745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D92A86F5-2CF1-4E99-AB0D-10E517923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40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97EAD4F-6B93-4529-BA97-DD3618AC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3893268F-D63B-4FE6-936D-1F816ACB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20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483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A76D-88E6-4280-8BD3-A837ADE7B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Natural logarithm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14CD81C-FC25-4980-B8A5-9AC637649A1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DD3F60C-0DEE-49F1-BEE1-3DD885B58481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25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781" y="1009541"/>
            <a:ext cx="8889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natural logarithm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of a number is its logarithm to the base of the mathematical constant </a:t>
            </a:r>
            <a:r>
              <a:rPr lang="en-GB" sz="2400" b="1" i="1" dirty="0">
                <a:solidFill>
                  <a:srgbClr val="FF6600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GB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713455" y="4255129"/>
            <a:ext cx="144302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4000">
                <a:latin typeface="Comic Sans MS" panose="030F0702030302020204" pitchFamily="66" charset="0"/>
              </a:defRPr>
            </a:lvl1pPr>
          </a:lstStyle>
          <a:p>
            <a:r>
              <a:rPr lang="en-GB" dirty="0" err="1"/>
              <a:t>e</a:t>
            </a:r>
            <a:r>
              <a:rPr lang="en-GB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 =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334618" y="5120759"/>
            <a:ext cx="9092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1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54779" y="3282177"/>
            <a:ext cx="84320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We use ln 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to represent 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log</a:t>
            </a:r>
            <a:r>
              <a:rPr lang="en-GB" sz="2400" baseline="-250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, and call ln x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natural logarithm 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of 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0944" y="5050920"/>
            <a:ext cx="1955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Notice that: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334618" y="4255129"/>
            <a:ext cx="185980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ln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780" y="1804550"/>
            <a:ext cx="8432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is an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 irrational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transcendental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number approximately equal to 2.718281828459.</a:t>
            </a:r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215899" y="2672359"/>
            <a:ext cx="8470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 natural logarithm of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is generally written as ln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, log</a:t>
            </a:r>
            <a:r>
              <a:rPr lang="en-GB" sz="2400" i="1" baseline="-250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32898" y="5139165"/>
            <a:ext cx="10647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265240" y="5136653"/>
            <a:ext cx="37221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323675" y="5581643"/>
            <a:ext cx="9396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221955" y="5600049"/>
            <a:ext cx="103265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254297" y="5597537"/>
            <a:ext cx="3225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232898" y="6079339"/>
            <a:ext cx="10647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265240" y="6076827"/>
            <a:ext cx="37221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E70F4A4A-3CD0-4531-86C1-D504989BD9C8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CF4BCD8F-7341-4EDE-91AD-22515B2F9E15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7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1" grpId="0"/>
      <p:bldP spid="13" grpId="0"/>
      <p:bldP spid="16" grpId="0" animBg="1"/>
      <p:bldP spid="3" grpId="0"/>
      <p:bldP spid="14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9E74DF-46B7-4E98-8D26-AD09B0EE5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97432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54BB53C-23FE-4811-A891-DCADA510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4536D72-1E17-438A-814D-C96BF491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9B39D25-164B-4291-92F9-6B74A50A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40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95FFF74-6A37-44E7-B472-594DA020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0CD4FE63-4C92-4635-8B99-EC68E1E27725}"/>
              </a:ext>
            </a:extLst>
          </p:cNvPr>
          <p:cNvSpPr/>
          <p:nvPr/>
        </p:nvSpPr>
        <p:spPr>
          <a:xfrm>
            <a:off x="6727126" y="475200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2B7CDA61-508E-4A1A-8959-6604C2D296E8}"/>
              </a:ext>
            </a:extLst>
          </p:cNvPr>
          <p:cNvSpPr/>
          <p:nvPr/>
        </p:nvSpPr>
        <p:spPr>
          <a:xfrm>
            <a:off x="7036370" y="5184458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8C514C1E-C20E-419B-BEDA-E975D70C6A87}"/>
              </a:ext>
            </a:extLst>
          </p:cNvPr>
          <p:cNvSpPr/>
          <p:nvPr/>
        </p:nvSpPr>
        <p:spPr>
          <a:xfrm>
            <a:off x="7360026" y="5200642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16">
            <a:extLst>
              <a:ext uri="{FF2B5EF4-FFF2-40B4-BE49-F238E27FC236}">
                <a16:creationId xmlns:a16="http://schemas.microsoft.com/office/drawing/2014/main" id="{1AA27D11-32ED-459B-ADC0-AD13163F2FD4}"/>
              </a:ext>
            </a:extLst>
          </p:cNvPr>
          <p:cNvSpPr/>
          <p:nvPr/>
        </p:nvSpPr>
        <p:spPr>
          <a:xfrm>
            <a:off x="7360026" y="4892799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38018983-95EB-42D7-930E-F220534736EE}"/>
              </a:ext>
            </a:extLst>
          </p:cNvPr>
          <p:cNvSpPr/>
          <p:nvPr/>
        </p:nvSpPr>
        <p:spPr>
          <a:xfrm>
            <a:off x="7994695" y="5263808"/>
            <a:ext cx="286603" cy="263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17">
            <a:extLst>
              <a:ext uri="{FF2B5EF4-FFF2-40B4-BE49-F238E27FC236}">
                <a16:creationId xmlns:a16="http://schemas.microsoft.com/office/drawing/2014/main" id="{37E6FDAE-4FE8-4671-9A6D-E38A42313F6B}"/>
              </a:ext>
            </a:extLst>
          </p:cNvPr>
          <p:cNvSpPr/>
          <p:nvPr/>
        </p:nvSpPr>
        <p:spPr>
          <a:xfrm>
            <a:off x="7683816" y="431043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D996EA7B-1F51-497F-9236-C1CD212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20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05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FEF1C9A-93B3-4716-9DE1-C0CC73367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6852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772AAD4D-C5CA-4416-8980-6CB684EE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1228F600-CA5C-470C-8C61-B52AF416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AEED01A8-D40F-46E2-9F03-D5A85745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D92A86F5-2CF1-4E99-AB0D-10E517923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40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97EAD4F-6B93-4529-BA97-DD3618AC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3893268F-D63B-4FE6-936D-1F816ACB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20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212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7323" y="1609976"/>
            <a:ext cx="20234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For example: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8836" y="2852936"/>
            <a:ext cx="7515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It means that we take two as a factor three times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93684" y="4441656"/>
            <a:ext cx="242406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2</a:t>
            </a:r>
            <a:r>
              <a:rPr lang="en-GB" sz="4000" dirty="0">
                <a:latin typeface="Comic Sans MS" panose="030F0702030302020204" pitchFamily="66" charset="0"/>
              </a:rPr>
              <a:t> 8 = 3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77642" y="1486009"/>
            <a:ext cx="705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</a:t>
            </a:r>
            <a:r>
              <a:rPr lang="en-GB" sz="4000" b="1" baseline="30000" dirty="0">
                <a:latin typeface="Comic Sans MS" panose="030F0702030302020204" pitchFamily="66" charset="0"/>
              </a:rPr>
              <a:t>3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9138" y="828910"/>
            <a:ext cx="6740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are familiar with the exponential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21695" y="2023817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015581" y="1959530"/>
            <a:ext cx="13057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49494" y="1196752"/>
            <a:ext cx="3310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Index, exponent or 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862414" y="1969229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510551" y="1954578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36083" y="1419823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014114" y="1412621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891268" y="3169055"/>
            <a:ext cx="3113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=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869120" y="3208666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58836" y="2348880"/>
            <a:ext cx="54617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third power of two is”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38654" y="1436506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09013" y="332856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and the power is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58836" y="3944886"/>
            <a:ext cx="7273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can write the same using a different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18649" y="5213553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495185" y="4308320"/>
            <a:ext cx="1278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175884" y="5157504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938103" y="4490205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135906" y="5165941"/>
            <a:ext cx="22444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 or Argument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049154" y="5062562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733420" y="5599284"/>
            <a:ext cx="5032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is called logarithmic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013" y="6111442"/>
            <a:ext cx="6595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logarithm of 8, to base 2 is 3”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7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37276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x</a:t>
            </a:r>
            <a:endParaRPr lang="en-US" sz="4000" b="1" i="1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17347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 err="1">
                <a:latin typeface="Comic Sans MS" panose="030F0702030302020204" pitchFamily="66" charset="0"/>
              </a:rPr>
              <a:t>a</a:t>
            </a:r>
            <a:r>
              <a:rPr lang="en-GB" sz="4000" b="1" i="1" baseline="300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93258" y="2996952"/>
            <a:ext cx="5102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is the logarithm of b, to base a.: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25491" y="5330825"/>
            <a:ext cx="16642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81 = 4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" y="3538537"/>
            <a:ext cx="866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Being able to change between these two forms allows you to simplify log statements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29983" y="4869160"/>
            <a:ext cx="8122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4</a:t>
            </a:r>
            <a:r>
              <a:rPr lang="en-GB" sz="2400" dirty="0">
                <a:latin typeface="Comic Sans MS" panose="030F0702030302020204" pitchFamily="66" charset="0"/>
              </a:rPr>
              <a:t> = 81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25491" y="6254155"/>
            <a:ext cx="1350050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baseline="30000" dirty="0">
                <a:latin typeface="Comic Sans MS" panose="030F0702030302020204" pitchFamily="66" charset="0"/>
              </a:rPr>
              <a:t>7</a:t>
            </a:r>
            <a:r>
              <a:rPr lang="en-GB" sz="2400" dirty="0">
                <a:latin typeface="Comic Sans MS" panose="030F0702030302020204" pitchFamily="66" charset="0"/>
              </a:rPr>
              <a:t> = 128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92571" y="5792490"/>
            <a:ext cx="876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128 = 7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18B84258-0CD2-424A-AB01-9ED48DCBE43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6C2AD9EE-1FAE-4661-9988-66D3CB82FCC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24933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>
                <a:latin typeface="Comic Sans MS" panose="030F0702030302020204" pitchFamily="66" charset="0"/>
              </a:rPr>
              <a:t>log</a:t>
            </a:r>
            <a:r>
              <a:rPr lang="en-GB" sz="4000" i="1" baseline="-25000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</a:t>
            </a:r>
            <a:r>
              <a:rPr lang="en-GB" sz="4000" i="1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= 1</a:t>
            </a:r>
            <a:endParaRPr lang="en-US" sz="400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219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1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8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594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8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AADE53DE-D0EA-42C3-80F2-84EBE0CA1EE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FE4C1907-EC7F-4654-9ABE-01C86DD42FE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3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305439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1 = 0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49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0</a:t>
            </a:r>
            <a:r>
              <a:rPr lang="en-GB" sz="4000" b="1" dirty="0"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02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7A21CE8E-E8A4-450C-9CDA-617A197891B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E4090BEB-4580-4FEC-92E4-16D9922AB0A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4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5724" y="4725144"/>
            <a:ext cx="8184618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r>
              <a:rPr lang="en-GB" sz="4000" dirty="0">
                <a:latin typeface="Comic Sans MS" panose="030F0702030302020204" pitchFamily="66" charset="0"/>
              </a:rPr>
              <a:t> for any base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if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negative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53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(-27)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4847" y="1833563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2395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-27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25FE7412-5581-41AB-93ED-16525F5F32E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C00F494-8BA6-4963-8B61-2207359EBA9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2818" y="4869160"/>
            <a:ext cx="475836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7999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0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7700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0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150AA44-63E6-4EBE-A3B1-B462E5158EC1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43F5067-16DB-42E5-AAE2-4D9E2A35D9D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1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92169" y="4869160"/>
            <a:ext cx="295524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(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) =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endParaRPr lang="en-US" sz="4000" i="1" dirty="0">
              <a:latin typeface="Comic Sans MS" panose="030F0702030302020204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18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</a:t>
            </a:r>
            <a:r>
              <a:rPr lang="en-GB" sz="2400" baseline="30000" dirty="0">
                <a:latin typeface="Comic Sans MS" panose="030F0702030302020204" pitchFamily="66" charset="0"/>
              </a:rPr>
              <a:t>5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697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have an exponential equation with the same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62524" y="3786043"/>
            <a:ext cx="5173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exponents must be equal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9784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3</a:t>
            </a:r>
            <a:r>
              <a:rPr lang="en-GB" sz="4000" b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6F97F3B1-E40E-4E58-B533-ADE71346325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D40AA53A-739B-45FC-82DE-14F0196F19E6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2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3400" y="2541494"/>
            <a:ext cx="7851648" cy="1828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64E94-7907-42BB-92D6-17DB2098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Logarithms in base 10 and Natural logarithm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9345765-641B-4BE5-9878-FB23043287A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AAC5167-4744-473B-AD1D-96B67768B481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1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1692</TotalTime>
  <Words>880</Words>
  <Application>Microsoft Office PowerPoint</Application>
  <PresentationFormat>On-screen Show (4:3)</PresentationFormat>
  <Paragraphs>189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Comic Sans MS</vt:lpstr>
      <vt:lpstr>Times New Roman</vt:lpstr>
      <vt:lpstr>Wingdings 2</vt:lpstr>
      <vt:lpstr>Theme1</vt:lpstr>
      <vt:lpstr>Properties of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Logarithms in base 10 and Natural logarithm</vt:lpstr>
      <vt:lpstr>PowerPoint Presentation</vt:lpstr>
      <vt:lpstr>PowerPoint Presentation</vt:lpstr>
      <vt:lpstr>Using a GDC for Logarithms in base 10</vt:lpstr>
      <vt:lpstr>PowerPoint Presentation</vt:lpstr>
      <vt:lpstr>PowerPoint Presentation</vt:lpstr>
      <vt:lpstr>Natural logarithm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logarithms</dc:title>
  <dc:creator>Mathssupport</dc:creator>
  <cp:lastModifiedBy>Orlando Hurtado</cp:lastModifiedBy>
  <cp:revision>33</cp:revision>
  <dcterms:created xsi:type="dcterms:W3CDTF">2017-06-03T06:57:47Z</dcterms:created>
  <dcterms:modified xsi:type="dcterms:W3CDTF">2023-09-09T06:52:20Z</dcterms:modified>
</cp:coreProperties>
</file>