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6" r:id="rId3"/>
    <p:sldId id="275" r:id="rId4"/>
    <p:sldId id="267" r:id="rId5"/>
    <p:sldId id="258" r:id="rId6"/>
    <p:sldId id="310" r:id="rId7"/>
    <p:sldId id="277" r:id="rId8"/>
    <p:sldId id="279" r:id="rId9"/>
    <p:sldId id="278" r:id="rId10"/>
    <p:sldId id="276" r:id="rId11"/>
    <p:sldId id="268" r:id="rId12"/>
    <p:sldId id="280" r:id="rId13"/>
    <p:sldId id="308" r:id="rId14"/>
    <p:sldId id="281" r:id="rId15"/>
    <p:sldId id="283" r:id="rId16"/>
    <p:sldId id="284" r:id="rId17"/>
    <p:sldId id="285" r:id="rId18"/>
    <p:sldId id="286" r:id="rId19"/>
    <p:sldId id="287" r:id="rId20"/>
    <p:sldId id="282" r:id="rId21"/>
    <p:sldId id="30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053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51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684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318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78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92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20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22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897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ED75AA-E33E-47A7-9D6C-FF7B4185FAAE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136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65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79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29 September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77CB8B6-1C53-4244-8F0C-FA8EB9A5FE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44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F48D4242-A61B-4338-8DE0-7A5562DF3F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504187F3-C147-4A39-857D-44F301AE8A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60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8E9FB0-F394-4CEC-910A-FD64E63AD6B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227DDECF-BB99-47ED-9054-F76D7B160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2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1DF3B2FC-2265-41F6-AC06-5CA3B8AC0A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8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3ACF15C-AE83-4FFC-8CB8-E7CE186886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5795AA09-3078-48A7-BA7D-CD9045114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F9294CBA-B70C-4460-9DCF-62C161B3F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0C986C2-2BB7-4A13-B75C-DC0B79D33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08232C0F-4B97-4B71-8024-D85EA06719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1650560-13AB-4937-8795-17EEA37A93AC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72B0D3E-29D2-4740-B490-855DA84292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6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9/29/2023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7E2AE2E-B97D-413C-98A8-9F88EA9451A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6512169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sz="2400" dirty="0"/>
              <a:t>LO: Use the formula for geometric series to calculate depreciation and inflation.</a:t>
            </a:r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Annual depreciation and inflation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C72FBCA-4260-4CC5-A16B-D55448D8144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7C17541-1524-40AD-A303-EDF844E3C905}"/>
              </a:ext>
            </a:extLst>
          </p:cNvPr>
          <p:cNvSpPr/>
          <p:nvPr/>
        </p:nvSpPr>
        <p:spPr>
          <a:xfrm>
            <a:off x="817099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567456-55CA-480F-AB6D-9E3E45B6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2AB4-23AA-4780-ABD8-2AE065B8F54D}" type="datetime3">
              <a:rPr lang="en-US" smtClean="0"/>
              <a:t>29 September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79029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A car is bought for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25 000, and depreciates at 15% each year.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Depreciation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49252" y="1652303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>
                <a:latin typeface="+mn-lt"/>
              </a:rPr>
              <a:t>Find its value after </a:t>
            </a:r>
          </a:p>
          <a:p>
            <a:r>
              <a:rPr lang="en-GB" dirty="0">
                <a:latin typeface="+mn-lt"/>
              </a:rPr>
              <a:t>(a) 1 year           (b) 2 years          (c) </a:t>
            </a:r>
            <a:r>
              <a:rPr lang="en-GB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GB" dirty="0">
                <a:latin typeface="+mn-lt"/>
              </a:rPr>
              <a:t> years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61864" y="2650063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We have that the initial value is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 and depreciation ratio is 15%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51207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407936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4091013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€21 250.00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8106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8115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397343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381772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18 062.50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8124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820429" y="5930940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n years, the value is:</a:t>
            </a:r>
            <a:endParaRPr lang="en-GB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14502" y="5992435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0874" y="5931834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35812" y="3269646"/>
            <a:ext cx="3797154" cy="1087156"/>
            <a:chOff x="2437104" y="1425888"/>
            <a:chExt cx="3136596" cy="1087156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10407" y="4564327"/>
            <a:ext cx="3846566" cy="1087156"/>
            <a:chOff x="2437104" y="1425888"/>
            <a:chExt cx="3177412" cy="1087156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40913" y="1143000"/>
            <a:ext cx="8332639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An excavator was purchased for € 12 000 and depreciated at 18% each year. </a:t>
            </a:r>
          </a:p>
          <a:p>
            <a:pPr marL="457200" indent="-457200">
              <a:buAutoNum type="alphaLcParenBoth"/>
            </a:pPr>
            <a:r>
              <a:rPr lang="en-GB" dirty="0"/>
              <a:t>Find its values after 7 years. </a:t>
            </a:r>
          </a:p>
          <a:p>
            <a:pPr marL="457200" indent="-457200">
              <a:buAutoNum type="alphaLcParenBoth"/>
            </a:pPr>
            <a:r>
              <a:rPr lang="en-GB" dirty="0"/>
              <a:t>By how much it depreciate?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443471" y="285767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en-GB" dirty="0"/>
              <a:t>=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964488" y="29907"/>
            <a:ext cx="3179512" cy="884493"/>
            <a:chOff x="2437104" y="1425888"/>
            <a:chExt cx="3179512" cy="884493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 + 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>
                  <a:solidFill>
                    <a:srgbClr val="0070C0"/>
                  </a:solidFill>
                </a:rPr>
                <a:t>     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100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(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)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92767" y="3398371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GB" dirty="0"/>
              <a:t>=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59104" y="3886379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dirty="0"/>
              <a:t>=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43469" y="440072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dirty="0"/>
              <a:t>=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254140" y="285643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271209" y="3369531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-18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271209" y="38863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254139" y="440072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?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821363" y="2595301"/>
            <a:ext cx="3179512" cy="884493"/>
            <a:chOff x="2437104" y="1425888"/>
            <a:chExt cx="3179512" cy="88449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884560" y="3379103"/>
            <a:ext cx="3864731" cy="897954"/>
            <a:chOff x="2437104" y="1412427"/>
            <a:chExt cx="3147097" cy="897954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</a:t>
              </a:r>
              <a:r>
                <a:rPr lang="en-GB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37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– 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313753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GB" dirty="0"/>
                <a:t>   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4691292" y="1510545"/>
              <a:ext cx="4297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18</a:t>
              </a:r>
              <a:endParaRPr lang="en-GB" dirty="0"/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4394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5140100" y="1412427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821363" y="4372481"/>
            <a:ext cx="84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b="1" dirty="0"/>
              <a:t>≈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4632033" y="4372481"/>
            <a:ext cx="1383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2 991.43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7734" y="4938847"/>
            <a:ext cx="571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after 7 years the value is € 2 991.43</a:t>
            </a: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280744" y="22386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582380" y="5667594"/>
            <a:ext cx="155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12 000.00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1361795" y="5661264"/>
            <a:ext cx="22653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Depreciation = 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272632" y="5671946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  2 991.43</a:t>
            </a: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026151" y="5657416"/>
            <a:ext cx="1733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 9 008.57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3781460" y="6242483"/>
            <a:ext cx="4259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depreciation is € 9 008.57</a:t>
            </a:r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656489E7-7B54-427F-85FB-8132618AEA04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B9828CDE-BE1C-4BD9-AD46-CA53BCF561BF}"/>
              </a:ext>
            </a:extLst>
          </p:cNvPr>
          <p:cNvSpPr/>
          <p:nvPr/>
        </p:nvSpPr>
        <p:spPr>
          <a:xfrm>
            <a:off x="807954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4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29498" y="3578056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24028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498" y="3071277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57018" cy="5760720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806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25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ED9AAB-D348-4679-8FD0-1549EF006E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36689" cy="5760720"/>
          </a:xfrm>
          <a:prstGeom prst="rect">
            <a:avLst/>
          </a:prstGeom>
        </p:spPr>
      </p:pic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806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474720" y="3429000"/>
            <a:ext cx="5578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CC20B6C2-0135-41D2-A6D8-B44EF705F0E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8E9278CE-45F9-4C62-9E11-D34C75E2C8BC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E40B3A5-0FD9-403F-8AB6-2F8679FD6B5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C4342EF2-C278-4148-9E28-67C82369C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</p:spTree>
    <p:extLst>
      <p:ext uri="{BB962C8B-B14F-4D97-AF65-F5344CB8AC3E}">
        <p14:creationId xmlns:p14="http://schemas.microsoft.com/office/powerpoint/2010/main" val="187453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612E637-CD5B-413B-9DBD-A328568727F2}"/>
              </a:ext>
            </a:extLst>
          </p:cNvPr>
          <p:cNvSpPr/>
          <p:nvPr/>
        </p:nvSpPr>
        <p:spPr>
          <a:xfrm>
            <a:off x="8084188" y="6129997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C60FD438-5B29-4F69-B522-BF809F33755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D2B33D80-7A31-4559-A32A-3E652E19F71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1BC1D48D-FB0C-4F79-910D-535B07904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CB464C-07EB-4D6E-8C05-B65DAEC1545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51549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8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7" name="Rectangle 36"/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DEC0B19E-0975-4D26-AD0C-7CAAFCD09046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3F91E8AA-6108-4255-8424-9C6B6B53E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229A5C8B-519C-45C0-915B-0BA0B793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91DE8AE9-B55A-440F-BD26-A4E609259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ACEB4D2E-802F-4080-8E8F-2CA2259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9712335D-6A8D-45C9-B661-0F7A6C7D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F005E9F-5D21-4D8D-B3A2-5F148582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28B1C8D9-A4EE-421A-BEED-7C677489E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E187DC12-DEB8-4C4F-B063-7F4D5CEE8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4E51A128-0DBB-4DC9-A287-89DFD7EE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313076D1-79F8-4961-BE57-3F448CCD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A91F493F-44C5-4424-B4D9-4762440C4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EAC0607D-E483-4FDB-83FF-563DF230CB23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6D99ABE-C07A-4AFB-8732-471063BBFDF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361DB30B-EE55-43B5-9F49-5759EC5B3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E2B92D1F-6D13-4445-BA81-2D7170E6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5AF381-2C63-41A4-BEA6-29A566813772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9F7F1F-58B8-42A0-81F9-263587E71FE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494" y="731520"/>
            <a:ext cx="296020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2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9" name="Rectangle 38"/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513A1BFD-C41D-40F1-8FCF-CDAC9F345DE1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702CC879-57AD-4527-AF92-814EAB555EBF}"/>
              </a:ext>
            </a:extLst>
          </p:cNvPr>
          <p:cNvSpPr/>
          <p:nvPr/>
        </p:nvSpPr>
        <p:spPr>
          <a:xfrm>
            <a:off x="851095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329B591A-127E-45D4-ADB9-72D71190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1225CDCD-3E56-4F12-9143-19F2F61A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73B86E8B-A0EC-4A7F-A3E8-7346C1592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DBBA42A9-51F0-4BD3-94BF-769646500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07B988F6-4A8A-4D40-B035-795C4437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B1F053FD-6F35-432B-A5BF-C338233D6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656243BF-85A4-4AD1-8EAB-C67D59123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7781DE47-01F5-4E90-A5D2-2B57740F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7BC0564-1AC3-42F6-ACA5-29A52EA1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18680044-AF92-4AB5-97BA-18E6C0C5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2725C37F-8CE0-47AC-BF13-9013AB3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EEEAA93E-3F7E-483D-8545-0E72195CBF98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4" name="Text Box 4">
            <a:extLst>
              <a:ext uri="{FF2B5EF4-FFF2-40B4-BE49-F238E27FC236}">
                <a16:creationId xmlns:a16="http://schemas.microsoft.com/office/drawing/2014/main" id="{388A681D-5058-4F6F-9F02-3A4DE9FCB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C344A604-F279-4463-90CA-529141F9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C608EB-C1C3-45FF-B8BB-5BB7CD73BEE4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E996CCD6-4B7F-4D0D-9CD6-80EC7AB3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D926EC-B523-416D-BB2A-711C56C31A7F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EFE16C-68C1-4095-A3C3-AA75BDFA9A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6736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106080" y="53941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1" name="Rectangle 40"/>
          <p:cNvSpPr/>
          <p:nvPr/>
        </p:nvSpPr>
        <p:spPr>
          <a:xfrm>
            <a:off x="7825042" y="53723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143606" y="4764565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8134816" y="5066833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6" name="Rectangle 45"/>
          <p:cNvSpPr/>
          <p:nvPr/>
        </p:nvSpPr>
        <p:spPr>
          <a:xfrm>
            <a:off x="7865765" y="47098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859688" y="50485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010DBC4B-4031-4D57-8E9B-A049FD4F50A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FEE0E977-C49A-4794-8A34-8E66A330A817}"/>
              </a:ext>
            </a:extLst>
          </p:cNvPr>
          <p:cNvSpPr/>
          <p:nvPr/>
        </p:nvSpPr>
        <p:spPr>
          <a:xfrm>
            <a:off x="851096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73923F4B-803D-45F2-B905-084396DC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23DD9519-CE71-4FD6-AD89-68E6176BA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8FB788ED-8BDB-4CF8-8260-1043D9318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D8CBFE7-AF25-4A6A-9634-2316902D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EAE0636C-F91F-401A-92B0-11476E75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D58D7F48-7A7D-4FEF-AFC6-B549A1F5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DD8EC34E-EC64-442F-AFF1-09B951043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2F5D886D-DF2C-48DA-A8D4-0020C1CC1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E8F7C9BF-A43B-42A8-B5EC-CC72D992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13F18126-9601-43E3-B2D6-9ED3BAE5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4BAD8F3D-64CC-46FA-AA79-6449E1622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27C07450-2F8D-452F-ACEC-1F5B6F94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9885" y="5721506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E842B99-A4D0-42DB-8E46-6623992ED07C}"/>
              </a:ext>
            </a:extLst>
          </p:cNvPr>
          <p:cNvSpPr/>
          <p:nvPr/>
        </p:nvSpPr>
        <p:spPr>
          <a:xfrm>
            <a:off x="8368767" y="56688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C2E9FD6B-02AF-40FF-BD66-BC301B9DF9F5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74CB651B-B885-4062-BDBF-7ED53913B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F630103-2A91-4FBB-8313-001D6F25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2E5F0B-D8E7-4286-9EB5-13FD3483A8CC}"/>
              </a:ext>
            </a:extLst>
          </p:cNvPr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61AD9DF-780B-4E1A-A585-B32BB0673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360EC-FD50-487B-A31B-AB379DAB10C2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2301A069-DD3C-4CE7-80E9-4F77DAD47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FC9A97-6D3C-4E5B-AA05-60B79A789EE3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4605DF-509F-4279-8C60-387B4DA618B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6168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9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1" grpId="0"/>
      <p:bldP spid="32" grpId="0"/>
      <p:bldP spid="46" grpId="0"/>
      <p:bldP spid="47" grpId="0"/>
      <p:bldP spid="62" grpId="0"/>
      <p:bldP spid="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6875331" y="6196758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F5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20EF9EBA-0744-408A-A6AF-F065170C85E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D7D426D-326E-4940-8B4F-A53C2924FD13}"/>
              </a:ext>
            </a:extLst>
          </p:cNvPr>
          <p:cNvSpPr/>
          <p:nvPr/>
        </p:nvSpPr>
        <p:spPr>
          <a:xfrm>
            <a:off x="822960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0126BFE6-AB51-44F2-A1DA-AC5F83CB1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063240"/>
            <a:ext cx="5673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18AA52AD-8E57-4E40-9169-80BE22A90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429000"/>
            <a:ext cx="4052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F2: Compound interest</a:t>
            </a:r>
            <a:endParaRPr lang="en-GB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C1760DD4-6348-46C4-B971-895D690CB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From the Main Menu select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en-GB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94AF90B-D50F-4241-B092-39449FF8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068B1185-1999-42DD-A9C9-799DC568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37947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2F6F9436-612F-400E-B4FF-39E0509EB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1148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9" name="Text Box 4">
            <a:extLst>
              <a:ext uri="{FF2B5EF4-FFF2-40B4-BE49-F238E27FC236}">
                <a16:creationId xmlns:a16="http://schemas.microsoft.com/office/drawing/2014/main" id="{3F4A57EB-0BAD-4E2F-8A22-32D7754F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4348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60" name="Text Box 4">
            <a:extLst>
              <a:ext uri="{FF2B5EF4-FFF2-40B4-BE49-F238E27FC236}">
                <a16:creationId xmlns:a16="http://schemas.microsoft.com/office/drawing/2014/main" id="{98494D9B-0810-4448-97AA-4513CB285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47548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61" name="Text Box 4">
            <a:extLst>
              <a:ext uri="{FF2B5EF4-FFF2-40B4-BE49-F238E27FC236}">
                <a16:creationId xmlns:a16="http://schemas.microsoft.com/office/drawing/2014/main" id="{79856903-E6ED-4F21-A9F5-012844C5B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0749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CEE99307-C4C2-44B8-80A4-55DF94D3F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3949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id="{2F483F85-C4C8-4D33-A3D3-BCD797F12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57150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FA5CE77C-293A-4153-84AF-353819BB321D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C7BF43BD-BD09-4A1D-B5EF-8C70DCE6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552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Financial feature</a:t>
            </a: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3152D035-DF55-4ACD-8F15-BFF85532F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080" y="53941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7AF82C6-B606-4D3E-9E6B-6A8618E42446}"/>
              </a:ext>
            </a:extLst>
          </p:cNvPr>
          <p:cNvSpPr/>
          <p:nvPr/>
        </p:nvSpPr>
        <p:spPr>
          <a:xfrm>
            <a:off x="7825042" y="53723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B1055FA2-B182-40E7-9CB3-8B80A0012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606" y="4764565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3309B1E2-CF2D-4DAD-B271-AC424619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816" y="5066833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4199480-DFB8-47EB-86F4-AEF97961646C}"/>
              </a:ext>
            </a:extLst>
          </p:cNvPr>
          <p:cNvSpPr/>
          <p:nvPr/>
        </p:nvSpPr>
        <p:spPr>
          <a:xfrm>
            <a:off x="7865765" y="47098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1043D8-4D74-45A8-948F-BAEDB99BE1CB}"/>
              </a:ext>
            </a:extLst>
          </p:cNvPr>
          <p:cNvSpPr/>
          <p:nvPr/>
        </p:nvSpPr>
        <p:spPr>
          <a:xfrm>
            <a:off x="7859688" y="50485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5EAFD886-6560-460A-9ECE-C2A3339CD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9885" y="5721506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E938F8B-AD0F-448E-95FD-FD0CAF4B5F3D}"/>
              </a:ext>
            </a:extLst>
          </p:cNvPr>
          <p:cNvSpPr/>
          <p:nvPr/>
        </p:nvSpPr>
        <p:spPr>
          <a:xfrm>
            <a:off x="8368767" y="56688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0A09AEAF-70CD-45F7-A9A9-2F1F4C624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4384370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1C91590-E577-4B77-A804-2BF5DF2D7FEF}"/>
              </a:ext>
            </a:extLst>
          </p:cNvPr>
          <p:cNvSpPr/>
          <p:nvPr/>
        </p:nvSpPr>
        <p:spPr>
          <a:xfrm>
            <a:off x="6691398" y="43684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72" name="Text Box 4">
            <a:extLst>
              <a:ext uri="{FF2B5EF4-FFF2-40B4-BE49-F238E27FC236}">
                <a16:creationId xmlns:a16="http://schemas.microsoft.com/office/drawing/2014/main" id="{9A732BC5-A594-4D13-96D1-F5BCD6BA9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28" y="4099411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3C9970C-CB7D-4680-A28F-C0B0CD6E12C2}"/>
              </a:ext>
            </a:extLst>
          </p:cNvPr>
          <p:cNvSpPr/>
          <p:nvPr/>
        </p:nvSpPr>
        <p:spPr>
          <a:xfrm>
            <a:off x="7230007" y="40730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74" name="Text Box 4">
            <a:extLst>
              <a:ext uri="{FF2B5EF4-FFF2-40B4-BE49-F238E27FC236}">
                <a16:creationId xmlns:a16="http://schemas.microsoft.com/office/drawing/2014/main" id="{9EDD323E-A63B-4D0B-A7C4-CEE379D77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960" y="3814452"/>
            <a:ext cx="8064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endParaRPr lang="en-GB" sz="2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5C783F7-3BC4-482F-BA56-64484EB2D069}"/>
              </a:ext>
            </a:extLst>
          </p:cNvPr>
          <p:cNvSpPr/>
          <p:nvPr/>
        </p:nvSpPr>
        <p:spPr>
          <a:xfrm>
            <a:off x="7402878" y="37490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A862D-C117-404C-A2A5-CE075481935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2971013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99300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43840" y="799780"/>
            <a:ext cx="8625840" cy="82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Prices of goods and commodities change, usually upwards.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3840" y="1652683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The money in your pocket is likely to have less buying power in two years’ time than it does now.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243840" y="3853789"/>
            <a:ext cx="8808720" cy="1358291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0">
              <a:buNone/>
            </a:pPr>
            <a:r>
              <a:rPr lang="en-US" sz="2400" dirty="0"/>
              <a:t>Governments tend to keep measures of inflation because the level affects peoples’ happiness and hence their choice of government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19450" y="3070271"/>
            <a:ext cx="2674620" cy="60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" y="2611156"/>
            <a:ext cx="5349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This effect is called</a:t>
            </a:r>
            <a:endParaRPr lang="en-US" dirty="0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9179" y="5120035"/>
            <a:ext cx="8625840" cy="125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The measure is commonly called the consumer price index (CPI). The CPI is a percentage increase for prices over a given time period. </a:t>
            </a:r>
            <a:endParaRPr lang="en-US" dirty="0">
              <a:latin typeface="+mn-lt"/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117C412D-C0A9-47B9-98F9-10512F83CAD5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D998AC70-D2AA-4DEF-ADDF-99FFE6829B50}"/>
              </a:ext>
            </a:extLst>
          </p:cNvPr>
          <p:cNvSpPr/>
          <p:nvPr/>
        </p:nvSpPr>
        <p:spPr>
          <a:xfrm>
            <a:off x="87923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8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7" grpId="0"/>
      <p:bldP spid="3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74720" y="2240280"/>
            <a:ext cx="4250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value after 5 years is: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0" y="2804851"/>
            <a:ext cx="2760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$16 887.42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8FA0524-48DF-40E8-A40A-69649C4F9468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AC16C908-D79E-480D-847F-2C87E295D4FD}"/>
              </a:ext>
            </a:extLst>
          </p:cNvPr>
          <p:cNvSpPr/>
          <p:nvPr/>
        </p:nvSpPr>
        <p:spPr>
          <a:xfrm>
            <a:off x="86516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F4FFED1-9C86-4C5C-95EB-0CA7F27B6354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7D775E-421C-44F1-AB11-559EA93F89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0" y="731520"/>
            <a:ext cx="3019508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9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" action="ppaction://noaction"/>
            <a:extLst>
              <a:ext uri="{FF2B5EF4-FFF2-40B4-BE49-F238E27FC236}">
                <a16:creationId xmlns:a16="http://schemas.microsoft.com/office/drawing/2014/main" id="{09CCCF91-C01A-4685-84A1-76E81D80CFC2}"/>
              </a:ext>
            </a:extLst>
          </p:cNvPr>
          <p:cNvSpPr/>
          <p:nvPr/>
        </p:nvSpPr>
        <p:spPr>
          <a:xfrm>
            <a:off x="76200" y="146304"/>
            <a:ext cx="892355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10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507" y="177862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0619" y="2148900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inflation, you can use the formula for compound interest</a:t>
            </a: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2059" y="1220881"/>
            <a:ext cx="8625840" cy="69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74223" y="3326751"/>
            <a:ext cx="3179512" cy="884493"/>
            <a:chOff x="2437104" y="1425888"/>
            <a:chExt cx="3179512" cy="884493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A3253849-0E0B-4F7D-8ADB-A968587D7BD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D27F3080-090A-4B6C-B4A8-862EF119E6AC}"/>
              </a:ext>
            </a:extLst>
          </p:cNvPr>
          <p:cNvSpPr/>
          <p:nvPr/>
        </p:nvSpPr>
        <p:spPr>
          <a:xfrm>
            <a:off x="808892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11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inflation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years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inflation rate as percentage, per year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years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152400" y="15398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Inflation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inflation,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+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inflation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12071C3-91CD-4C98-B4D8-EC3253D0402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D0D1603C-3F3B-4105-B68D-139E0356B9A9}"/>
              </a:ext>
            </a:extLst>
          </p:cNvPr>
          <p:cNvSpPr/>
          <p:nvPr/>
        </p:nvSpPr>
        <p:spPr>
          <a:xfrm>
            <a:off x="865163" y="6478929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60741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From December 2012 to December 2013 the </a:t>
            </a:r>
            <a:r>
              <a:rPr lang="en-GB" b="1" dirty="0"/>
              <a:t>Australian Bureau of Statistics </a:t>
            </a:r>
            <a:r>
              <a:rPr lang="en-GB" dirty="0">
                <a:latin typeface="+mn-lt"/>
              </a:rPr>
              <a:t>recorded a CPI of 2.7%.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48475" cy="6969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13749" y="1469423"/>
            <a:ext cx="782905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If one kg of local cheese cost 9.65 AUD in December 2012, how much did it cost in</a:t>
            </a:r>
          </a:p>
          <a:p>
            <a:r>
              <a:rPr lang="en-GB" dirty="0">
                <a:latin typeface="+mn-lt"/>
              </a:rPr>
              <a:t>(a) Dec. 2013    (b) Dec. 2014          (c) Dec 2016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8600" y="2742615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The original value is 9.65 AUD and inflation ratio 2.7%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32919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3896484"/>
            <a:ext cx="1763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3908133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9.91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29818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5067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092543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076972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5076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79014" y="5600307"/>
            <a:ext cx="4494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4 years, the value is:</a:t>
            </a:r>
            <a:endParaRPr lang="en-GB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0680" y="5596072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156876" y="3055331"/>
            <a:ext cx="3400914" cy="899733"/>
            <a:chOff x="2764418" y="1410648"/>
            <a:chExt cx="2809282" cy="899733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764418" y="1682047"/>
              <a:ext cx="1455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197664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030978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70918" y="4246385"/>
            <a:ext cx="3478567" cy="899733"/>
            <a:chOff x="2741085" y="1410648"/>
            <a:chExt cx="2873431" cy="899733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5038912" y="6339959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54753" y="632438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10.73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222234" y="5339442"/>
            <a:ext cx="3478567" cy="899733"/>
            <a:chOff x="2741085" y="1410648"/>
            <a:chExt cx="2873431" cy="899733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GB" dirty="0"/>
                <a:t>     </a:t>
              </a: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51F4AC9A-BC40-4FA9-A215-1ECE431228E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183F83D-3B10-4666-9272-C0458C67B58C}"/>
              </a:ext>
            </a:extLst>
          </p:cNvPr>
          <p:cNvSpPr/>
          <p:nvPr/>
        </p:nvSpPr>
        <p:spPr>
          <a:xfrm>
            <a:off x="87102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4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9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15987" y="822070"/>
            <a:ext cx="7312025" cy="267765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Georgia would like to purchase a painting that is currently worth $5000. She makes monthly deposits into an investment account, so that she can purchase the painting in 3 years’ time.</a:t>
            </a:r>
          </a:p>
          <a:p>
            <a:r>
              <a:rPr lang="en-GB" dirty="0">
                <a:latin typeface="+mn-lt"/>
              </a:rPr>
              <a:t>If inflation averages 2.5% per year, calculate the value of the painting indexed for inflation for 3 years.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0858" y="3662275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To index the value of the painting for inflation, we increase it by 2.5% each year for 3 years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855827" y="4804914"/>
            <a:ext cx="3254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Indexed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0918" y="5484254"/>
            <a:ext cx="2257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4745" y="6033720"/>
            <a:ext cx="1435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5384.45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10407" y="4565457"/>
            <a:ext cx="3438755" cy="889482"/>
            <a:chOff x="2437104" y="1427018"/>
            <a:chExt cx="2840544" cy="889482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771267" y="1666476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007200" y="147516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278351" y="150881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240884" y="1854835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596506" y="142701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4802415" y="1439336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278351" y="1912879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7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7314" y="215095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883279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is the loss in value of an asset over time.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5280" y="2027572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Assets such as computers, cars, and furniture depreciate for two reasons: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335280" y="4783429"/>
            <a:ext cx="8808720" cy="1934193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Obsolescence. </a:t>
            </a:r>
          </a:p>
          <a:p>
            <a:pPr marL="274638" indent="0">
              <a:buNone/>
            </a:pPr>
            <a:r>
              <a:rPr lang="en-GB" sz="2400" dirty="0"/>
              <a:t>Assets also decrease in value as they are replaced by newer models. Last year's car model is less valuable because there is a newer model in the marketplace..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5280" y="2919825"/>
            <a:ext cx="85191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Wear and tear</a:t>
            </a:r>
            <a:endParaRPr lang="en-US" sz="32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For example, an auto will decrease in value because of the mileage, wear on tires, and other factors related to the use of the vehicle.</a:t>
            </a:r>
            <a:endParaRPr lang="en-US" dirty="0">
              <a:latin typeface="+mn-lt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B10DB000-CAC1-45C8-AE20-36B75FE64DCF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EACDEAA2-65F1-4DD1-949C-91C4C7553947}"/>
              </a:ext>
            </a:extLst>
          </p:cNvPr>
          <p:cNvSpPr/>
          <p:nvPr/>
        </p:nvSpPr>
        <p:spPr>
          <a:xfrm>
            <a:off x="837027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10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274" y="178473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1773890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35280" y="2592345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depreciation, you can use the formula for compound interest but the </a:t>
            </a:r>
            <a:r>
              <a:rPr lang="en-GB" b="1" dirty="0">
                <a:latin typeface="+mn-lt"/>
              </a:rPr>
              <a:t>rate will be negative </a:t>
            </a:r>
            <a:r>
              <a:rPr lang="en-GB" dirty="0">
                <a:latin typeface="+mn-lt"/>
              </a:rPr>
              <a:t>instead</a:t>
            </a:r>
            <a:endParaRPr lang="en-US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82824" y="3758527"/>
            <a:ext cx="3179512" cy="884493"/>
            <a:chOff x="2437104" y="1425888"/>
            <a:chExt cx="3179512" cy="88449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65D49685-210F-434A-9FD6-7B40C0721F9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7CD8FF13-C55C-4FDE-8B33-6287921C5254}"/>
              </a:ext>
            </a:extLst>
          </p:cNvPr>
          <p:cNvSpPr/>
          <p:nvPr/>
        </p:nvSpPr>
        <p:spPr>
          <a:xfrm>
            <a:off x="843938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82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depreciation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 periods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depreciation rate per period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periods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258431" y="222187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depreciation,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1 -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depreciation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C097FF5D-8AB5-4E76-B0D4-A44BEFE3B7C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9D7A2CAF-7F67-48D0-8617-CA32E31D7B5B}"/>
              </a:ext>
            </a:extLst>
          </p:cNvPr>
          <p:cNvSpPr/>
          <p:nvPr/>
        </p:nvSpPr>
        <p:spPr>
          <a:xfrm>
            <a:off x="893298" y="6475036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226</TotalTime>
  <Words>1750</Words>
  <Application>Microsoft Office PowerPoint</Application>
  <PresentationFormat>On-screen Show (4:3)</PresentationFormat>
  <Paragraphs>359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Monotype Sorts</vt:lpstr>
      <vt:lpstr>Times New Roman</vt:lpstr>
      <vt:lpstr>Wingdings 2</vt:lpstr>
      <vt:lpstr>Theme1</vt:lpstr>
      <vt:lpstr>Annual depreciation and inflation</vt:lpstr>
      <vt:lpstr>Depreciation and inflation</vt:lpstr>
      <vt:lpstr>Depreciation and inflation</vt:lpstr>
      <vt:lpstr>PowerPoint Presentation</vt:lpstr>
      <vt:lpstr>Inflation</vt:lpstr>
      <vt:lpstr>Inflation</vt:lpstr>
      <vt:lpstr>Depreciation and inflation</vt:lpstr>
      <vt:lpstr>Depreciation and inflation</vt:lpstr>
      <vt:lpstr>PowerPoint Presentation</vt:lpstr>
      <vt:lpstr>Depreciation</vt:lpstr>
      <vt:lpstr>PowerPoint Presentation</vt:lpstr>
      <vt:lpstr>Using a GDC for depreciation</vt:lpstr>
      <vt:lpstr>Using a GDC for depreciation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depreciation and inflation</dc:title>
  <dc:creator>Mathssupport</dc:creator>
  <cp:lastModifiedBy>Orlando Hurtado</cp:lastModifiedBy>
  <cp:revision>24</cp:revision>
  <dcterms:created xsi:type="dcterms:W3CDTF">2020-03-17T14:49:44Z</dcterms:created>
  <dcterms:modified xsi:type="dcterms:W3CDTF">2023-09-29T17:45:25Z</dcterms:modified>
</cp:coreProperties>
</file>