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66" r:id="rId3"/>
    <p:sldId id="275" r:id="rId4"/>
    <p:sldId id="267" r:id="rId5"/>
    <p:sldId id="258" r:id="rId6"/>
    <p:sldId id="310" r:id="rId7"/>
    <p:sldId id="277" r:id="rId8"/>
    <p:sldId id="279" r:id="rId9"/>
    <p:sldId id="278" r:id="rId10"/>
    <p:sldId id="276" r:id="rId11"/>
    <p:sldId id="268" r:id="rId12"/>
    <p:sldId id="280" r:id="rId13"/>
    <p:sldId id="308" r:id="rId14"/>
    <p:sldId id="281" r:id="rId15"/>
    <p:sldId id="283" r:id="rId16"/>
    <p:sldId id="284" r:id="rId17"/>
    <p:sldId id="285" r:id="rId18"/>
    <p:sldId id="286" r:id="rId19"/>
    <p:sldId id="287" r:id="rId20"/>
    <p:sldId id="282" r:id="rId21"/>
    <p:sldId id="309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010066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 varScale="1">
        <p:scale>
          <a:sx n="65" d="100"/>
          <a:sy n="65" d="100"/>
        </p:scale>
        <p:origin x="146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4300C-1D14-445A-9D9D-39C2A4EAA819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5B982-10B9-466B-9B7C-7ADCCCDB1F6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7133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5053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151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68434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03182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789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4923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20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4227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21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74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38972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B587505-40AF-40E4-8C61-526194AED8D3}" type="slidenum">
              <a:rPr lang="en-GB" sz="1200">
                <a:solidFill>
                  <a:schemeClr val="tx1"/>
                </a:solidFill>
              </a:rPr>
              <a:pPr/>
              <a:t>10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1774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BED75AA-E33E-47A7-9D6C-FF7B4185FAAE}" type="slidenum">
              <a:rPr lang="en-GB" sz="1200">
                <a:solidFill>
                  <a:schemeClr val="tx1"/>
                </a:solidFill>
              </a:rPr>
              <a:pPr/>
              <a:t>11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91367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0411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7065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19BF6DE-8C5C-4A38-B160-38E8C679B3E7}" type="slidenum">
              <a:rPr lang="en-GB" sz="120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794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29 September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6" name="Picture 15" descr="A close up of a cage&#10;&#10;Description automatically generated">
            <a:extLst>
              <a:ext uri="{FF2B5EF4-FFF2-40B4-BE49-F238E27FC236}">
                <a16:creationId xmlns:a16="http://schemas.microsoft.com/office/drawing/2014/main" id="{B77CB8B6-1C53-4244-8F0C-FA8EB9A5FE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4440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F48D4242-A61B-4338-8DE0-7A5562DF3F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12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close up of a cage&#10;&#10;Description automatically generated">
            <a:extLst>
              <a:ext uri="{FF2B5EF4-FFF2-40B4-BE49-F238E27FC236}">
                <a16:creationId xmlns:a16="http://schemas.microsoft.com/office/drawing/2014/main" id="{504187F3-C147-4A39-857D-44F301AE8A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5606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350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7"/>
            <a:ext cx="9013372" cy="6692201"/>
          </a:xfrm>
          <a:prstGeom prst="roundRect">
            <a:avLst>
              <a:gd name="adj" fmla="val 1410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98086"/>
            <a:ext cx="1828800" cy="207818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>
            <a:off x="62932" y="1449305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0" name="9 Rectángulo"/>
          <p:cNvSpPr/>
          <p:nvPr/>
        </p:nvSpPr>
        <p:spPr>
          <a:xfrm>
            <a:off x="62932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11" name="10 Rectángulo"/>
          <p:cNvSpPr/>
          <p:nvPr/>
        </p:nvSpPr>
        <p:spPr>
          <a:xfrm>
            <a:off x="62932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35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pic>
        <p:nvPicPr>
          <p:cNvPr id="3" name="Picture 2" descr="A close up of a cage&#10;&#10;Description automatically generated">
            <a:extLst>
              <a:ext uri="{FF2B5EF4-FFF2-40B4-BE49-F238E27FC236}">
                <a16:creationId xmlns:a16="http://schemas.microsoft.com/office/drawing/2014/main" id="{0D075517-0C4E-4FFA-B9AE-AB862B5E4A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C8E9FB0-F394-4CEC-910A-FD64E63AD6B4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7706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pic>
        <p:nvPicPr>
          <p:cNvPr id="11" name="Picture 10" descr="A close up of a cage&#10;&#10;Description automatically generated">
            <a:extLst>
              <a:ext uri="{FF2B5EF4-FFF2-40B4-BE49-F238E27FC236}">
                <a16:creationId xmlns:a16="http://schemas.microsoft.com/office/drawing/2014/main" id="{227DDECF-BB99-47ED-9054-F76D7B160C1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21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1DF3B2FC-2265-41F6-AC06-5CA3B8AC0A6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681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23ACF15C-AE83-4FFC-8CB8-E7CE186886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11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5795AA09-3078-48A7-BA7D-CD90451142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1177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A close up of a cage&#10;&#10;Description automatically generated">
            <a:extLst>
              <a:ext uri="{FF2B5EF4-FFF2-40B4-BE49-F238E27FC236}">
                <a16:creationId xmlns:a16="http://schemas.microsoft.com/office/drawing/2014/main" id="{F9294CBA-B70C-4460-9DCF-62C161B3F8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53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" name="Picture 4" descr="A close up of a cage&#10;&#10;Description automatically generated">
            <a:extLst>
              <a:ext uri="{FF2B5EF4-FFF2-40B4-BE49-F238E27FC236}">
                <a16:creationId xmlns:a16="http://schemas.microsoft.com/office/drawing/2014/main" id="{70C986C2-2BB7-4A13-B75C-DC0B79D3382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006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08232C0F-4B97-4B71-8024-D85EA06719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1650560-13AB-4937-8795-17EEA37A93AC}"/>
              </a:ext>
            </a:extLst>
          </p:cNvPr>
          <p:cNvSpPr/>
          <p:nvPr userDrawn="1"/>
        </p:nvSpPr>
        <p:spPr>
          <a:xfrm>
            <a:off x="390580" y="6484959"/>
            <a:ext cx="1794081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09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pic>
        <p:nvPicPr>
          <p:cNvPr id="14" name="Picture 13" descr="A close up of a cage&#10;&#10;Description automatically generated">
            <a:extLst>
              <a:ext uri="{FF2B5EF4-FFF2-40B4-BE49-F238E27FC236}">
                <a16:creationId xmlns:a16="http://schemas.microsoft.com/office/drawing/2014/main" id="{272B0D3E-29D2-4740-B490-855DA84292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569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9/29/2023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/>
              <a:t>www.mathssupport.org</a:t>
            </a:r>
            <a:endParaRPr lang="en-GB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  <p:pic>
        <p:nvPicPr>
          <p:cNvPr id="12" name="Picture 11" descr="A close up of a cage&#10;&#10;Description automatically generated">
            <a:extLst>
              <a:ext uri="{FF2B5EF4-FFF2-40B4-BE49-F238E27FC236}">
                <a16:creationId xmlns:a16="http://schemas.microsoft.com/office/drawing/2014/main" id="{07E2AE2E-B97D-413C-98A8-9F88EA9451A0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263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mathssupport.org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9E88E9C3-09E9-41E3-B4DD-F2FFB22B6D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399" y="3200400"/>
            <a:ext cx="6512169" cy="1600200"/>
          </a:xfrm>
        </p:spPr>
        <p:txBody>
          <a:bodyPr>
            <a:normAutofit/>
          </a:bodyPr>
          <a:lstStyle/>
          <a:p>
            <a:pPr marL="463550" indent="-463550" algn="l"/>
            <a:r>
              <a:rPr lang="en-US" sz="2400" dirty="0"/>
              <a:t>LO: Use the formula for geometric series to calculate depreciation and inflation.</a:t>
            </a:r>
            <a:endParaRPr lang="en-GB" sz="2400" dirty="0"/>
          </a:p>
          <a:p>
            <a:pPr algn="l"/>
            <a:endParaRPr lang="en-GB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363FC0-A2DE-44DF-9D25-5A2B2EAD99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Annual depreciation and inflation</a:t>
            </a:r>
            <a:endParaRPr lang="en-GB" dirty="0"/>
          </a:p>
        </p:txBody>
      </p:sp>
      <p:sp>
        <p:nvSpPr>
          <p:cNvPr id="4" name="Rectangle 3">
            <a:hlinkClick r:id="rId2"/>
            <a:extLst>
              <a:ext uri="{FF2B5EF4-FFF2-40B4-BE49-F238E27FC236}">
                <a16:creationId xmlns:a16="http://schemas.microsoft.com/office/drawing/2014/main" id="{EC72FBCA-4260-4CC5-A16B-D55448D8144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27C17541-1524-40AD-A303-EDF844E3C905}"/>
              </a:ext>
            </a:extLst>
          </p:cNvPr>
          <p:cNvSpPr/>
          <p:nvPr/>
        </p:nvSpPr>
        <p:spPr>
          <a:xfrm>
            <a:off x="817099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567456-55CA-480F-AB6D-9E3E45B67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E2AB4-23AA-4780-ABD8-2AE065B8F54D}" type="datetime3">
              <a:rPr lang="en-US" smtClean="0"/>
              <a:t>29 September 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373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790290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A car is bought for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25 000, and depreciates at 15% each year.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Depreciation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49252" y="1652303"/>
            <a:ext cx="7312025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dirty="0">
                <a:latin typeface="+mn-lt"/>
              </a:rPr>
              <a:t>Find its value after </a:t>
            </a:r>
          </a:p>
          <a:p>
            <a:r>
              <a:rPr lang="en-GB" dirty="0">
                <a:latin typeface="+mn-lt"/>
              </a:rPr>
              <a:t>(a) 1 year           (b) 2 years          (c) </a:t>
            </a:r>
            <a:r>
              <a:rPr lang="en-GB" i="1" dirty="0">
                <a:latin typeface="+mn-lt"/>
                <a:cs typeface="Times New Roman" panose="02020603050405020304" pitchFamily="18" charset="0"/>
              </a:rPr>
              <a:t>n</a:t>
            </a:r>
            <a:r>
              <a:rPr lang="en-GB" dirty="0">
                <a:latin typeface="+mn-lt"/>
              </a:rPr>
              <a:t> years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61864" y="2650063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We have that the initial value is </a:t>
            </a:r>
            <a:r>
              <a:rPr lang="en-GB" dirty="0"/>
              <a:t>€</a:t>
            </a:r>
            <a:r>
              <a:rPr lang="en-GB" dirty="0">
                <a:latin typeface="+mn-lt"/>
              </a:rPr>
              <a:t>25 000 and depreciation ratio is 15%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512076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1902" y="4079364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9666" y="4091013"/>
            <a:ext cx="19287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€21 250.00 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481060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811545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397343"/>
            <a:ext cx="2042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381772"/>
            <a:ext cx="17411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18 062.50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81243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820429" y="5930940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n years, the value is:</a:t>
            </a:r>
            <a:endParaRPr lang="en-GB" dirty="0">
              <a:latin typeface="+mn-l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314502" y="5992435"/>
            <a:ext cx="20249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0.85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0874" y="5931834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035812" y="3269646"/>
            <a:ext cx="3797154" cy="1087156"/>
            <a:chOff x="2437104" y="1425888"/>
            <a:chExt cx="3136596" cy="1087156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10407" y="4564327"/>
            <a:ext cx="3846566" cy="1087156"/>
            <a:chOff x="2437104" y="1425888"/>
            <a:chExt cx="3177412" cy="1087156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49313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04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40913" y="1143000"/>
            <a:ext cx="8332639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An excavator was purchased for € 12 000 and depreciated at 18% each year. </a:t>
            </a:r>
          </a:p>
          <a:p>
            <a:pPr marL="457200" indent="-457200">
              <a:buAutoNum type="alphaLcParenBoth"/>
            </a:pPr>
            <a:r>
              <a:rPr lang="en-GB" dirty="0"/>
              <a:t>Find its values after 7 years. </a:t>
            </a:r>
          </a:p>
          <a:p>
            <a:pPr marL="457200" indent="-457200">
              <a:buAutoNum type="alphaLcParenBoth"/>
            </a:pPr>
            <a:r>
              <a:rPr lang="en-GB" dirty="0"/>
              <a:t>By how much it depreciate?</a:t>
            </a:r>
          </a:p>
        </p:txBody>
      </p:sp>
      <p:sp>
        <p:nvSpPr>
          <p:cNvPr id="231441" name="Text Box 17"/>
          <p:cNvSpPr txBox="1">
            <a:spLocks noChangeArrowheads="1"/>
          </p:cNvSpPr>
          <p:nvPr/>
        </p:nvSpPr>
        <p:spPr bwMode="auto">
          <a:xfrm>
            <a:off x="443471" y="285767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 </a:t>
            </a:r>
            <a:r>
              <a:rPr lang="en-GB" dirty="0"/>
              <a:t>=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964488" y="29907"/>
            <a:ext cx="3179512" cy="884493"/>
            <a:chOff x="2437104" y="1425888"/>
            <a:chExt cx="3179512" cy="884493"/>
          </a:xfrm>
        </p:grpSpPr>
        <p:sp>
          <p:nvSpPr>
            <p:cNvPr id="14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 + </a:t>
              </a: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>
                  <a:solidFill>
                    <a:srgbClr val="0070C0"/>
                  </a:solidFill>
                </a:rPr>
                <a:t>     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rgbClr val="0070C0"/>
                  </a:solidFill>
                </a:rPr>
                <a:t>100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(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>
                  <a:solidFill>
                    <a:srgbClr val="0070C0"/>
                  </a:solidFill>
                </a:rPr>
                <a:t>)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 Box 17"/>
          <p:cNvSpPr txBox="1">
            <a:spLocks noChangeArrowheads="1"/>
          </p:cNvSpPr>
          <p:nvPr/>
        </p:nvSpPr>
        <p:spPr bwMode="auto">
          <a:xfrm>
            <a:off x="692767" y="3398371"/>
            <a:ext cx="561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GB" dirty="0"/>
              <a:t>=</a:t>
            </a:r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659104" y="3886379"/>
            <a:ext cx="595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GB" dirty="0"/>
              <a:t>=</a:t>
            </a:r>
          </a:p>
        </p:txBody>
      </p:sp>
      <p:sp>
        <p:nvSpPr>
          <p:cNvPr id="24" name="Text Box 17"/>
          <p:cNvSpPr txBox="1">
            <a:spLocks noChangeArrowheads="1"/>
          </p:cNvSpPr>
          <p:nvPr/>
        </p:nvSpPr>
        <p:spPr bwMode="auto">
          <a:xfrm>
            <a:off x="443469" y="4400729"/>
            <a:ext cx="8106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dirty="0"/>
              <a:t>=</a:t>
            </a:r>
          </a:p>
        </p:txBody>
      </p:sp>
      <p:sp>
        <p:nvSpPr>
          <p:cNvPr id="25" name="Text Box 17"/>
          <p:cNvSpPr txBox="1">
            <a:spLocks noChangeArrowheads="1"/>
          </p:cNvSpPr>
          <p:nvPr/>
        </p:nvSpPr>
        <p:spPr bwMode="auto">
          <a:xfrm>
            <a:off x="1254140" y="2856430"/>
            <a:ext cx="11272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</a:t>
            </a:r>
          </a:p>
        </p:txBody>
      </p:sp>
      <p:sp>
        <p:nvSpPr>
          <p:cNvPr id="26" name="Text Box 17"/>
          <p:cNvSpPr txBox="1">
            <a:spLocks noChangeArrowheads="1"/>
          </p:cNvSpPr>
          <p:nvPr/>
        </p:nvSpPr>
        <p:spPr bwMode="auto">
          <a:xfrm>
            <a:off x="1271209" y="3369531"/>
            <a:ext cx="6303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-18</a:t>
            </a:r>
          </a:p>
        </p:txBody>
      </p:sp>
      <p:sp>
        <p:nvSpPr>
          <p:cNvPr id="27" name="Text Box 17"/>
          <p:cNvSpPr txBox="1">
            <a:spLocks noChangeArrowheads="1"/>
          </p:cNvSpPr>
          <p:nvPr/>
        </p:nvSpPr>
        <p:spPr bwMode="auto">
          <a:xfrm>
            <a:off x="1271209" y="388637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7</a:t>
            </a:r>
          </a:p>
        </p:txBody>
      </p:sp>
      <p:sp>
        <p:nvSpPr>
          <p:cNvPr id="28" name="Text Box 17"/>
          <p:cNvSpPr txBox="1">
            <a:spLocks noChangeArrowheads="1"/>
          </p:cNvSpPr>
          <p:nvPr/>
        </p:nvSpPr>
        <p:spPr bwMode="auto">
          <a:xfrm>
            <a:off x="1254139" y="4400729"/>
            <a:ext cx="356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?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3821363" y="2595301"/>
            <a:ext cx="3179512" cy="884493"/>
            <a:chOff x="2437104" y="1425888"/>
            <a:chExt cx="3179512" cy="884493"/>
          </a:xfrm>
        </p:grpSpPr>
        <p:sp>
          <p:nvSpPr>
            <p:cNvPr id="30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7" name="Straight Connector 3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3884560" y="3379103"/>
            <a:ext cx="3864731" cy="897954"/>
            <a:chOff x="2437104" y="1412427"/>
            <a:chExt cx="3147097" cy="897954"/>
          </a:xfrm>
        </p:grpSpPr>
        <p:sp>
          <p:nvSpPr>
            <p:cNvPr id="3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1</a:t>
              </a:r>
              <a:r>
                <a:rPr lang="en-GB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2 000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0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3727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– 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5313753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GB" dirty="0"/>
                <a:t>   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4691292" y="1510545"/>
              <a:ext cx="42972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18</a:t>
              </a:r>
              <a:endParaRPr lang="en-GB" dirty="0"/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4394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5140100" y="1412427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6" name="Straight Connector 4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 Box 17"/>
          <p:cNvSpPr txBox="1">
            <a:spLocks noChangeArrowheads="1"/>
          </p:cNvSpPr>
          <p:nvPr/>
        </p:nvSpPr>
        <p:spPr bwMode="auto">
          <a:xfrm>
            <a:off x="3821363" y="4372481"/>
            <a:ext cx="8459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 </a:t>
            </a:r>
            <a:r>
              <a:rPr lang="en-GB" b="1" dirty="0"/>
              <a:t>≈</a:t>
            </a:r>
          </a:p>
        </p:txBody>
      </p:sp>
      <p:sp>
        <p:nvSpPr>
          <p:cNvPr id="48" name="Text Box 17"/>
          <p:cNvSpPr txBox="1">
            <a:spLocks noChangeArrowheads="1"/>
          </p:cNvSpPr>
          <p:nvPr/>
        </p:nvSpPr>
        <p:spPr bwMode="auto">
          <a:xfrm>
            <a:off x="4632033" y="4372481"/>
            <a:ext cx="1383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2 991.43</a:t>
            </a:r>
          </a:p>
        </p:txBody>
      </p:sp>
      <p:sp>
        <p:nvSpPr>
          <p:cNvPr id="49" name="Text Box 17"/>
          <p:cNvSpPr txBox="1">
            <a:spLocks noChangeArrowheads="1"/>
          </p:cNvSpPr>
          <p:nvPr/>
        </p:nvSpPr>
        <p:spPr bwMode="auto">
          <a:xfrm>
            <a:off x="1827734" y="4938847"/>
            <a:ext cx="571182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after 7 years the value is € 2 991.43</a:t>
            </a:r>
          </a:p>
        </p:txBody>
      </p:sp>
      <p:sp>
        <p:nvSpPr>
          <p:cNvPr id="50" name="Rectangle 5"/>
          <p:cNvSpPr txBox="1">
            <a:spLocks noChangeArrowheads="1"/>
          </p:cNvSpPr>
          <p:nvPr/>
        </p:nvSpPr>
        <p:spPr>
          <a:xfrm>
            <a:off x="280744" y="22386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3582380" y="5667594"/>
            <a:ext cx="15552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12 000.00</a:t>
            </a: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1361795" y="5661264"/>
            <a:ext cx="22653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Depreciation = </a:t>
            </a:r>
          </a:p>
        </p:txBody>
      </p:sp>
      <p:sp>
        <p:nvSpPr>
          <p:cNvPr id="53" name="Text Box 17"/>
          <p:cNvSpPr txBox="1">
            <a:spLocks noChangeArrowheads="1"/>
          </p:cNvSpPr>
          <p:nvPr/>
        </p:nvSpPr>
        <p:spPr bwMode="auto">
          <a:xfrm>
            <a:off x="5272632" y="5671946"/>
            <a:ext cx="172515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–  2 991.43</a:t>
            </a:r>
          </a:p>
        </p:txBody>
      </p:sp>
      <p:sp>
        <p:nvSpPr>
          <p:cNvPr id="54" name="Text Box 17"/>
          <p:cNvSpPr txBox="1">
            <a:spLocks noChangeArrowheads="1"/>
          </p:cNvSpPr>
          <p:nvPr/>
        </p:nvSpPr>
        <p:spPr bwMode="auto">
          <a:xfrm>
            <a:off x="7026151" y="5657416"/>
            <a:ext cx="173316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=  9 008.57</a:t>
            </a:r>
          </a:p>
        </p:txBody>
      </p:sp>
      <p:sp>
        <p:nvSpPr>
          <p:cNvPr id="55" name="Text Box 17"/>
          <p:cNvSpPr txBox="1">
            <a:spLocks noChangeArrowheads="1"/>
          </p:cNvSpPr>
          <p:nvPr/>
        </p:nvSpPr>
        <p:spPr bwMode="auto">
          <a:xfrm>
            <a:off x="3781460" y="6242483"/>
            <a:ext cx="42594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So, depreciation is € 9 008.57</a:t>
            </a:r>
          </a:p>
        </p:txBody>
      </p:sp>
      <p:sp>
        <p:nvSpPr>
          <p:cNvPr id="56" name="Rectangle 55">
            <a:hlinkClick r:id="rId3"/>
            <a:extLst>
              <a:ext uri="{FF2B5EF4-FFF2-40B4-BE49-F238E27FC236}">
                <a16:creationId xmlns:a16="http://schemas.microsoft.com/office/drawing/2014/main" id="{656489E7-7B54-427F-85FB-8132618AEA04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>
            <a:hlinkClick r:id="rId3"/>
            <a:extLst>
              <a:ext uri="{FF2B5EF4-FFF2-40B4-BE49-F238E27FC236}">
                <a16:creationId xmlns:a16="http://schemas.microsoft.com/office/drawing/2014/main" id="{B9828CDE-BE1C-4BD9-AD46-CA53BCF561BF}"/>
              </a:ext>
            </a:extLst>
          </p:cNvPr>
          <p:cNvSpPr/>
          <p:nvPr/>
        </p:nvSpPr>
        <p:spPr>
          <a:xfrm>
            <a:off x="807954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35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4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7" grpId="0"/>
      <p:bldP spid="48" grpId="0"/>
      <p:bldP spid="49" grpId="0"/>
      <p:bldP spid="51" grpId="0"/>
      <p:bldP spid="52" grpId="0"/>
      <p:bldP spid="53" grpId="0"/>
      <p:bldP spid="54" grpId="0"/>
      <p:bldP spid="5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 action="ppaction://hlinksldjump"/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29498" y="3578056"/>
            <a:ext cx="1523154" cy="2967335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</a:t>
            </a: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268288" y="2240280"/>
            <a:ext cx="880928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Graphing display calculator to solve the problem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5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5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4">
            <a:hlinkClick r:id="rId3" action="ppaction://hlinksldjump"/>
            <a:extLst>
              <a:ext uri="{FF2B5EF4-FFF2-40B4-BE49-F238E27FC236}">
                <a16:creationId xmlns:a16="http://schemas.microsoft.com/office/drawing/2014/main" id="{C5A1BEB2-B6BF-487A-A388-D55E4C02F0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29498" y="3071277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31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10EA8BE-9787-4735-8828-3BE156E2A21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57018" cy="5760720"/>
          </a:xfrm>
          <a:prstGeom prst="rect">
            <a:avLst/>
          </a:prstGeom>
        </p:spPr>
      </p:pic>
      <p:sp>
        <p:nvSpPr>
          <p:cNvPr id="614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268288" y="146050"/>
            <a:ext cx="8875712" cy="5572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200" dirty="0"/>
              <a:t>Using a GDC for depreciation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74720" y="3063240"/>
            <a:ext cx="806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2E69D509-5C68-4505-9F00-199022C1BCA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4"/>
            <a:extLst>
              <a:ext uri="{FF2B5EF4-FFF2-40B4-BE49-F238E27FC236}">
                <a16:creationId xmlns:a16="http://schemas.microsoft.com/office/drawing/2014/main" id="{0CBD4775-0DF8-4980-B1AB-85F96AB21AF0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25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9ED9AAB-D348-4679-8FD0-1549EF006EE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36689" cy="5760720"/>
          </a:xfrm>
          <a:prstGeom prst="rect">
            <a:avLst/>
          </a:prstGeom>
        </p:spPr>
      </p:pic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3474720" y="3063240"/>
            <a:ext cx="8064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3474720" y="3429000"/>
            <a:ext cx="55786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9" name="Rectangle 8">
            <a:hlinkClick r:id="rId4"/>
            <a:extLst>
              <a:ext uri="{FF2B5EF4-FFF2-40B4-BE49-F238E27FC236}">
                <a16:creationId xmlns:a16="http://schemas.microsoft.com/office/drawing/2014/main" id="{CC20B6C2-0135-41D2-A6D8-B44EF705F0E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4"/>
            <a:extLst>
              <a:ext uri="{FF2B5EF4-FFF2-40B4-BE49-F238E27FC236}">
                <a16:creationId xmlns:a16="http://schemas.microsoft.com/office/drawing/2014/main" id="{8E9278CE-45F9-4C62-9E11-D34C75E2C8BC}"/>
              </a:ext>
            </a:extLst>
          </p:cNvPr>
          <p:cNvSpPr/>
          <p:nvPr/>
        </p:nvSpPr>
        <p:spPr>
          <a:xfrm>
            <a:off x="82296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5">
            <a:extLst>
              <a:ext uri="{FF2B5EF4-FFF2-40B4-BE49-F238E27FC236}">
                <a16:creationId xmlns:a16="http://schemas.microsoft.com/office/drawing/2014/main" id="{4E40B3A5-0FD9-403F-8AB6-2F8679FD6B59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14" name="Text Box 4">
            <a:extLst>
              <a:ext uri="{FF2B5EF4-FFF2-40B4-BE49-F238E27FC236}">
                <a16:creationId xmlns:a16="http://schemas.microsoft.com/office/drawing/2014/main" id="{C4342EF2-C278-4148-9E28-67C82369C8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</p:spTree>
    <p:extLst>
      <p:ext uri="{BB962C8B-B14F-4D97-AF65-F5344CB8AC3E}">
        <p14:creationId xmlns:p14="http://schemas.microsoft.com/office/powerpoint/2010/main" val="187453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21" name="Text Box 4"/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26" name="Text Box 4"/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33" name="Text Box 4"/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34" name="Text Box 4"/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35" name="Text Box 4"/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" name="Rectangle 2"/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8" name="Rectangle 17">
            <a:hlinkClick r:id="rId3"/>
            <a:extLst>
              <a:ext uri="{FF2B5EF4-FFF2-40B4-BE49-F238E27FC236}">
                <a16:creationId xmlns:a16="http://schemas.microsoft.com/office/drawing/2014/main" id="{9612E637-CD5B-413B-9DBD-A328568727F2}"/>
              </a:ext>
            </a:extLst>
          </p:cNvPr>
          <p:cNvSpPr/>
          <p:nvPr/>
        </p:nvSpPr>
        <p:spPr>
          <a:xfrm>
            <a:off x="8084188" y="6129997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hlinkClick r:id="rId3"/>
            <a:extLst>
              <a:ext uri="{FF2B5EF4-FFF2-40B4-BE49-F238E27FC236}">
                <a16:creationId xmlns:a16="http://schemas.microsoft.com/office/drawing/2014/main" id="{C60FD438-5B29-4F69-B522-BF809F33755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5">
            <a:extLst>
              <a:ext uri="{FF2B5EF4-FFF2-40B4-BE49-F238E27FC236}">
                <a16:creationId xmlns:a16="http://schemas.microsoft.com/office/drawing/2014/main" id="{D2B33D80-7A31-4559-A32A-3E652E19F719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1BC1D48D-FB0C-4F79-910D-535B07904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BCB464C-07EB-4D6E-8C05-B65DAEC1545A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51549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998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7" name="Rectangle 36"/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DEC0B19E-0975-4D26-AD0C-7CAAFCD09046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3F91E8AA-6108-4255-8424-9C6B6B53E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229A5C8B-519C-45C0-915B-0BA0B7936D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91DE8AE9-B55A-440F-BD26-A4E609259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ACEB4D2E-802F-4080-8E8F-2CA225999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9712335D-6A8D-45C9-B661-0F7A6C7DC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4F005E9F-5D21-4D8D-B3A2-5F148582C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28B1C8D9-A4EE-421A-BEED-7C677489E6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E187DC12-DEB8-4C4F-B063-7F4D5CEE8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4E51A128-0DBB-4DC9-A287-89DFD7EEE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313076D1-79F8-4961-BE57-3F448CCD49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A91F493F-44C5-4424-B4D9-4762440C4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4" name="Rectangle 5">
            <a:extLst>
              <a:ext uri="{FF2B5EF4-FFF2-40B4-BE49-F238E27FC236}">
                <a16:creationId xmlns:a16="http://schemas.microsoft.com/office/drawing/2014/main" id="{EAC0607D-E483-4FDB-83FF-563DF230CB23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1" name="Rectangle 20">
            <a:hlinkClick r:id="rId3"/>
            <a:extLst>
              <a:ext uri="{FF2B5EF4-FFF2-40B4-BE49-F238E27FC236}">
                <a16:creationId xmlns:a16="http://schemas.microsoft.com/office/drawing/2014/main" id="{86D99ABE-C07A-4AFB-8732-471063BBFDF0}"/>
              </a:ext>
            </a:extLst>
          </p:cNvPr>
          <p:cNvSpPr/>
          <p:nvPr/>
        </p:nvSpPr>
        <p:spPr>
          <a:xfrm>
            <a:off x="822960" y="6527278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361DB30B-EE55-43B5-9F49-5759EC5B3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23" name="Text Box 4">
            <a:extLst>
              <a:ext uri="{FF2B5EF4-FFF2-40B4-BE49-F238E27FC236}">
                <a16:creationId xmlns:a16="http://schemas.microsoft.com/office/drawing/2014/main" id="{E2B92D1F-6D13-4445-BA81-2D7170E65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5AF381-2C63-41A4-BEA6-29A566813772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49F7F1F-58B8-42A0-81F9-263587E71FE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6494" y="731520"/>
            <a:ext cx="296020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3322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 Box 4"/>
          <p:cNvSpPr txBox="1">
            <a:spLocks noChangeArrowheads="1"/>
          </p:cNvSpPr>
          <p:nvPr/>
        </p:nvSpPr>
        <p:spPr bwMode="auto">
          <a:xfrm>
            <a:off x="7680960" y="43843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9" name="Rectangle 38"/>
          <p:cNvSpPr/>
          <p:nvPr/>
        </p:nvSpPr>
        <p:spPr>
          <a:xfrm>
            <a:off x="6691398" y="43684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513A1BFD-C41D-40F1-8FCF-CDAC9F345DE1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ectangle 30">
            <a:hlinkClick r:id="rId3"/>
            <a:extLst>
              <a:ext uri="{FF2B5EF4-FFF2-40B4-BE49-F238E27FC236}">
                <a16:creationId xmlns:a16="http://schemas.microsoft.com/office/drawing/2014/main" id="{702CC879-57AD-4527-AF92-814EAB555EBF}"/>
              </a:ext>
            </a:extLst>
          </p:cNvPr>
          <p:cNvSpPr/>
          <p:nvPr/>
        </p:nvSpPr>
        <p:spPr>
          <a:xfrm>
            <a:off x="851095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329B591A-127E-45D4-ADB9-72D71190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40" name="Text Box 4">
            <a:extLst>
              <a:ext uri="{FF2B5EF4-FFF2-40B4-BE49-F238E27FC236}">
                <a16:creationId xmlns:a16="http://schemas.microsoft.com/office/drawing/2014/main" id="{1225CDCD-3E56-4F12-9143-19F2F61ACA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73B86E8B-A0EC-4A7F-A3E8-7346C1592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DBBA42A9-51F0-4BD3-94BF-769646500B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07B988F6-4A8A-4D40-B035-795C443795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B1F053FD-6F35-432B-A5BF-C338233D62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46" name="Text Box 4">
            <a:extLst>
              <a:ext uri="{FF2B5EF4-FFF2-40B4-BE49-F238E27FC236}">
                <a16:creationId xmlns:a16="http://schemas.microsoft.com/office/drawing/2014/main" id="{656243BF-85A4-4AD1-8EAB-C67D59123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47" name="Text Box 4">
            <a:extLst>
              <a:ext uri="{FF2B5EF4-FFF2-40B4-BE49-F238E27FC236}">
                <a16:creationId xmlns:a16="http://schemas.microsoft.com/office/drawing/2014/main" id="{7781DE47-01F5-4E90-A5D2-2B57740FF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48" name="Text Box 4">
            <a:extLst>
              <a:ext uri="{FF2B5EF4-FFF2-40B4-BE49-F238E27FC236}">
                <a16:creationId xmlns:a16="http://schemas.microsoft.com/office/drawing/2014/main" id="{D7BC0564-1AC3-42F6-ACA5-29A52EA107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18680044-AF92-4AB5-97BA-18E6C0C55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2725C37F-8CE0-47AC-BF13-9013AB347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53" name="Rectangle 5">
            <a:extLst>
              <a:ext uri="{FF2B5EF4-FFF2-40B4-BE49-F238E27FC236}">
                <a16:creationId xmlns:a16="http://schemas.microsoft.com/office/drawing/2014/main" id="{EEEAA93E-3F7E-483D-8545-0E72195CBF98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388A681D-5058-4F6F-9F02-3A4DE9FCB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25" name="Text Box 4">
            <a:extLst>
              <a:ext uri="{FF2B5EF4-FFF2-40B4-BE49-F238E27FC236}">
                <a16:creationId xmlns:a16="http://schemas.microsoft.com/office/drawing/2014/main" id="{C344A604-F279-4463-90CA-529141F992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03C608EB-C1C3-45FF-B8BB-5BB7CD73BEE4}"/>
              </a:ext>
            </a:extLst>
          </p:cNvPr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E996CCD6-4B7F-4D0D-9CD6-80EC7AB3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DD926EC-B523-416D-BB2A-711C56C31A7F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AEFE16C-68C1-4095-A3C3-AA75BDFA9A8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6736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613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 Box 4"/>
          <p:cNvSpPr txBox="1">
            <a:spLocks noChangeArrowheads="1"/>
          </p:cNvSpPr>
          <p:nvPr/>
        </p:nvSpPr>
        <p:spPr bwMode="auto">
          <a:xfrm>
            <a:off x="8106080" y="53941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1" name="Rectangle 40"/>
          <p:cNvSpPr/>
          <p:nvPr/>
        </p:nvSpPr>
        <p:spPr>
          <a:xfrm>
            <a:off x="7825042" y="53723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8143606" y="4764565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8134816" y="5066833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6" name="Rectangle 45"/>
          <p:cNvSpPr/>
          <p:nvPr/>
        </p:nvSpPr>
        <p:spPr>
          <a:xfrm>
            <a:off x="7865765" y="47098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" name="Rectangle 46"/>
          <p:cNvSpPr/>
          <p:nvPr/>
        </p:nvSpPr>
        <p:spPr>
          <a:xfrm>
            <a:off x="7859688" y="50485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30" name="Rectangle 29">
            <a:hlinkClick r:id="rId3"/>
            <a:extLst>
              <a:ext uri="{FF2B5EF4-FFF2-40B4-BE49-F238E27FC236}">
                <a16:creationId xmlns:a16="http://schemas.microsoft.com/office/drawing/2014/main" id="{010DBC4B-4031-4D57-8E9B-A049FD4F50A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FEE0E977-C49A-4794-8A34-8E66A330A817}"/>
              </a:ext>
            </a:extLst>
          </p:cNvPr>
          <p:cNvSpPr/>
          <p:nvPr/>
        </p:nvSpPr>
        <p:spPr>
          <a:xfrm>
            <a:off x="851096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 Box 4">
            <a:extLst>
              <a:ext uri="{FF2B5EF4-FFF2-40B4-BE49-F238E27FC236}">
                <a16:creationId xmlns:a16="http://schemas.microsoft.com/office/drawing/2014/main" id="{73923F4B-803D-45F2-B905-084396DC8C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42" name="Text Box 4">
            <a:extLst>
              <a:ext uri="{FF2B5EF4-FFF2-40B4-BE49-F238E27FC236}">
                <a16:creationId xmlns:a16="http://schemas.microsoft.com/office/drawing/2014/main" id="{23DD9519-CE71-4FD6-AD89-68E6176BA1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43" name="Text Box 4">
            <a:extLst>
              <a:ext uri="{FF2B5EF4-FFF2-40B4-BE49-F238E27FC236}">
                <a16:creationId xmlns:a16="http://schemas.microsoft.com/office/drawing/2014/main" id="{8FB788ED-8BDB-4CF8-8260-1043D93181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49" name="Text Box 4">
            <a:extLst>
              <a:ext uri="{FF2B5EF4-FFF2-40B4-BE49-F238E27FC236}">
                <a16:creationId xmlns:a16="http://schemas.microsoft.com/office/drawing/2014/main" id="{6D8CBFE7-AF25-4A6A-9634-2316902D7B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50" name="Text Box 4">
            <a:extLst>
              <a:ext uri="{FF2B5EF4-FFF2-40B4-BE49-F238E27FC236}">
                <a16:creationId xmlns:a16="http://schemas.microsoft.com/office/drawing/2014/main" id="{EAE0636C-F91F-401A-92B0-11476E758F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51" name="Text Box 4">
            <a:extLst>
              <a:ext uri="{FF2B5EF4-FFF2-40B4-BE49-F238E27FC236}">
                <a16:creationId xmlns:a16="http://schemas.microsoft.com/office/drawing/2014/main" id="{D58D7F48-7A7D-4FEF-AFC6-B549A1F56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DD8EC34E-EC64-442F-AFF1-09B951043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2F5D886D-DF2C-48DA-A8D4-0020C1CC16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id="{E8F7C9BF-A43B-42A8-B5EC-CC72D992E9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55" name="Text Box 4">
            <a:extLst>
              <a:ext uri="{FF2B5EF4-FFF2-40B4-BE49-F238E27FC236}">
                <a16:creationId xmlns:a16="http://schemas.microsoft.com/office/drawing/2014/main" id="{13F18126-9601-43E3-B2D6-9ED3BAE512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4BAD8F3D-64CC-46FA-AA79-6449E1622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62" name="Text Box 4">
            <a:extLst>
              <a:ext uri="{FF2B5EF4-FFF2-40B4-BE49-F238E27FC236}">
                <a16:creationId xmlns:a16="http://schemas.microsoft.com/office/drawing/2014/main" id="{27C07450-2F8D-452F-ACEC-1F5B6F945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9885" y="5721506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5E842B99-A4D0-42DB-8E46-6623992ED07C}"/>
              </a:ext>
            </a:extLst>
          </p:cNvPr>
          <p:cNvSpPr/>
          <p:nvPr/>
        </p:nvSpPr>
        <p:spPr>
          <a:xfrm>
            <a:off x="8368767" y="56688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64" name="Rectangle 5">
            <a:extLst>
              <a:ext uri="{FF2B5EF4-FFF2-40B4-BE49-F238E27FC236}">
                <a16:creationId xmlns:a16="http://schemas.microsoft.com/office/drawing/2014/main" id="{C2E9FD6B-02AF-40FF-BD66-BC301B9DF9F5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74CB651B-B885-4062-BDBF-7ED53913B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id="{7F630103-2A91-4FBB-8313-001D6F25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43843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72E5F0B-D8E7-4286-9EB5-13FD3483A8CC}"/>
              </a:ext>
            </a:extLst>
          </p:cNvPr>
          <p:cNvSpPr/>
          <p:nvPr/>
        </p:nvSpPr>
        <p:spPr>
          <a:xfrm>
            <a:off x="6691398" y="43684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461AD9DF-780B-4E1A-A585-B32BB0673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E73360EC-FD50-487B-A31B-AB379DAB10C2}"/>
              </a:ext>
            </a:extLst>
          </p:cNvPr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44" name="Text Box 4">
            <a:extLst>
              <a:ext uri="{FF2B5EF4-FFF2-40B4-BE49-F238E27FC236}">
                <a16:creationId xmlns:a16="http://schemas.microsoft.com/office/drawing/2014/main" id="{2301A069-DD3C-4CE7-80E9-4F77DAD4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13FC9A97-6D3C-4E5B-AA05-60B79A789EE3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24605DF-509F-4279-8C60-387B4DA618B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61680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99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31" grpId="0"/>
      <p:bldP spid="32" grpId="0"/>
      <p:bldP spid="46" grpId="0"/>
      <p:bldP spid="47" grpId="0"/>
      <p:bldP spid="62" grpId="0"/>
      <p:bldP spid="6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6875331" y="6196758"/>
            <a:ext cx="4844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F5</a:t>
            </a:r>
          </a:p>
        </p:txBody>
      </p: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20EF9EBA-0744-408A-A6AF-F065170C85E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D7D426D-326E-4940-8B4F-A53C2924FD13}"/>
              </a:ext>
            </a:extLst>
          </p:cNvPr>
          <p:cNvSpPr/>
          <p:nvPr/>
        </p:nvSpPr>
        <p:spPr>
          <a:xfrm>
            <a:off x="822960" y="652024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 Box 4">
            <a:extLst>
              <a:ext uri="{FF2B5EF4-FFF2-40B4-BE49-F238E27FC236}">
                <a16:creationId xmlns:a16="http://schemas.microsoft.com/office/drawing/2014/main" id="{0126BFE6-AB51-44F2-A1DA-AC5F83CB11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063240"/>
            <a:ext cx="56739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dirty="0"/>
          </a:p>
        </p:txBody>
      </p:sp>
      <p:sp>
        <p:nvSpPr>
          <p:cNvPr id="53" name="Text Box 4">
            <a:extLst>
              <a:ext uri="{FF2B5EF4-FFF2-40B4-BE49-F238E27FC236}">
                <a16:creationId xmlns:a16="http://schemas.microsoft.com/office/drawing/2014/main" id="{18AA52AD-8E57-4E40-9169-80BE22A90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429000"/>
            <a:ext cx="40528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F2: Compound interest</a:t>
            </a:r>
            <a:endParaRPr lang="en-GB" dirty="0"/>
          </a:p>
        </p:txBody>
      </p:sp>
      <p:sp>
        <p:nvSpPr>
          <p:cNvPr id="54" name="Text Box 4">
            <a:extLst>
              <a:ext uri="{FF2B5EF4-FFF2-40B4-BE49-F238E27FC236}">
                <a16:creationId xmlns:a16="http://schemas.microsoft.com/office/drawing/2014/main" id="{C1760DD4-6348-46C4-B971-895D690CBC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2670048"/>
            <a:ext cx="57976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From the Main Menu select </a:t>
            </a:r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</a:t>
            </a:r>
            <a:endParaRPr lang="en-GB" dirty="0"/>
          </a:p>
        </p:txBody>
      </p:sp>
      <p:sp>
        <p:nvSpPr>
          <p:cNvPr id="56" name="Text Box 4">
            <a:extLst>
              <a:ext uri="{FF2B5EF4-FFF2-40B4-BE49-F238E27FC236}">
                <a16:creationId xmlns:a16="http://schemas.microsoft.com/office/drawing/2014/main" id="{C94AF90B-D50F-4241-B092-39449FF882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57" name="Text Box 4">
            <a:extLst>
              <a:ext uri="{FF2B5EF4-FFF2-40B4-BE49-F238E27FC236}">
                <a16:creationId xmlns:a16="http://schemas.microsoft.com/office/drawing/2014/main" id="{068B1185-1999-42DD-A9C9-799DC568C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3794760"/>
            <a:ext cx="400515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time periods</a:t>
            </a:r>
            <a:endParaRPr lang="en-GB" sz="1800" dirty="0"/>
          </a:p>
        </p:txBody>
      </p:sp>
      <p:sp>
        <p:nvSpPr>
          <p:cNvPr id="58" name="Text Box 4">
            <a:extLst>
              <a:ext uri="{FF2B5EF4-FFF2-40B4-BE49-F238E27FC236}">
                <a16:creationId xmlns:a16="http://schemas.microsoft.com/office/drawing/2014/main" id="{2F6F9436-612F-400E-B4FF-39E0509EB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114800"/>
            <a:ext cx="400515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I%: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interest rate per year</a:t>
            </a:r>
            <a:endParaRPr lang="en-GB" sz="1800" dirty="0"/>
          </a:p>
        </p:txBody>
      </p:sp>
      <p:sp>
        <p:nvSpPr>
          <p:cNvPr id="59" name="Text Box 4">
            <a:extLst>
              <a:ext uri="{FF2B5EF4-FFF2-40B4-BE49-F238E27FC236}">
                <a16:creationId xmlns:a16="http://schemas.microsoft.com/office/drawing/2014/main" id="{3F4A57EB-0BAD-4E2F-8A22-32D7754F62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434840"/>
            <a:ext cx="40180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present value </a:t>
            </a:r>
            <a:endParaRPr lang="en-GB" sz="1800" dirty="0"/>
          </a:p>
        </p:txBody>
      </p:sp>
      <p:sp>
        <p:nvSpPr>
          <p:cNvPr id="60" name="Text Box 4">
            <a:extLst>
              <a:ext uri="{FF2B5EF4-FFF2-40B4-BE49-F238E27FC236}">
                <a16:creationId xmlns:a16="http://schemas.microsoft.com/office/drawing/2014/main" id="{98494D9B-0810-4448-97AA-4513CB285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4754880"/>
            <a:ext cx="45681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PMT: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payment each time period</a:t>
            </a:r>
            <a:endParaRPr lang="en-GB" sz="1800" dirty="0"/>
          </a:p>
        </p:txBody>
      </p:sp>
      <p:sp>
        <p:nvSpPr>
          <p:cNvPr id="61" name="Text Box 4">
            <a:extLst>
              <a:ext uri="{FF2B5EF4-FFF2-40B4-BE49-F238E27FC236}">
                <a16:creationId xmlns:a16="http://schemas.microsoft.com/office/drawing/2014/main" id="{79856903-E6ED-4F21-A9F5-012844C5B0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074920"/>
            <a:ext cx="405280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future value </a:t>
            </a:r>
            <a:endParaRPr lang="en-GB" sz="1800" dirty="0"/>
          </a:p>
        </p:txBody>
      </p:sp>
      <p:sp>
        <p:nvSpPr>
          <p:cNvPr id="62" name="Text Box 4">
            <a:extLst>
              <a:ext uri="{FF2B5EF4-FFF2-40B4-BE49-F238E27FC236}">
                <a16:creationId xmlns:a16="http://schemas.microsoft.com/office/drawing/2014/main" id="{CEE99307-C4C2-44B8-80A4-55DF94D3F8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394960"/>
            <a:ext cx="405280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payments per year </a:t>
            </a:r>
            <a:endParaRPr lang="en-GB" sz="1800" dirty="0"/>
          </a:p>
        </p:txBody>
      </p:sp>
      <p:sp>
        <p:nvSpPr>
          <p:cNvPr id="63" name="Text Box 4">
            <a:extLst>
              <a:ext uri="{FF2B5EF4-FFF2-40B4-BE49-F238E27FC236}">
                <a16:creationId xmlns:a16="http://schemas.microsoft.com/office/drawing/2014/main" id="{2F483F85-C4C8-4D33-A3D3-BCD797F12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4720" y="5715000"/>
            <a:ext cx="513484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C/Y: </a:t>
            </a:r>
            <a:r>
              <a:rPr lang="en-GB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</a:t>
            </a:r>
            <a:r>
              <a:rPr lang="en-GB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number of compounding periods per year</a:t>
            </a:r>
            <a:endParaRPr lang="en-GB" sz="1800" dirty="0"/>
          </a:p>
        </p:txBody>
      </p:sp>
      <p:sp>
        <p:nvSpPr>
          <p:cNvPr id="71" name="Rectangle 5">
            <a:extLst>
              <a:ext uri="{FF2B5EF4-FFF2-40B4-BE49-F238E27FC236}">
                <a16:creationId xmlns:a16="http://schemas.microsoft.com/office/drawing/2014/main" id="{FA5CE77C-293A-4153-84AF-353819BB321D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sp>
        <p:nvSpPr>
          <p:cNvPr id="32" name="Text Box 4">
            <a:extLst>
              <a:ext uri="{FF2B5EF4-FFF2-40B4-BE49-F238E27FC236}">
                <a16:creationId xmlns:a16="http://schemas.microsoft.com/office/drawing/2014/main" id="{C7BF43BD-BD09-4A1D-B5EF-8C70DCE6AA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0552" y="2240280"/>
            <a:ext cx="57770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going to use the Financial feature</a:t>
            </a: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id="{3152D035-DF55-4ACD-8F15-BFF85532FE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080" y="53941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67AF82C6-B606-4D3E-9E6B-6A8618E42446}"/>
              </a:ext>
            </a:extLst>
          </p:cNvPr>
          <p:cNvSpPr/>
          <p:nvPr/>
        </p:nvSpPr>
        <p:spPr>
          <a:xfrm>
            <a:off x="7825042" y="537239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5" name="Text Box 4">
            <a:extLst>
              <a:ext uri="{FF2B5EF4-FFF2-40B4-BE49-F238E27FC236}">
                <a16:creationId xmlns:a16="http://schemas.microsoft.com/office/drawing/2014/main" id="{B1055FA2-B182-40E7-9CB3-8B80A0012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43606" y="4764565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6" name="Text Box 4">
            <a:extLst>
              <a:ext uri="{FF2B5EF4-FFF2-40B4-BE49-F238E27FC236}">
                <a16:creationId xmlns:a16="http://schemas.microsoft.com/office/drawing/2014/main" id="{3309B1E2-CF2D-4DAD-B271-AC4246192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34816" y="5066833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54199480-DFB8-47EB-86F4-AEF97961646C}"/>
              </a:ext>
            </a:extLst>
          </p:cNvPr>
          <p:cNvSpPr/>
          <p:nvPr/>
        </p:nvSpPr>
        <p:spPr>
          <a:xfrm>
            <a:off x="7865765" y="470988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61043D8-4D74-45A8-948F-BAEDB99BE1CB}"/>
              </a:ext>
            </a:extLst>
          </p:cNvPr>
          <p:cNvSpPr/>
          <p:nvPr/>
        </p:nvSpPr>
        <p:spPr>
          <a:xfrm>
            <a:off x="7859688" y="5048575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1" name="Text Box 4">
            <a:extLst>
              <a:ext uri="{FF2B5EF4-FFF2-40B4-BE49-F238E27FC236}">
                <a16:creationId xmlns:a16="http://schemas.microsoft.com/office/drawing/2014/main" id="{5EAFD886-6560-460A-9ECE-C2A3339CDD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19885" y="5721506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4E938F8B-AD0F-448E-95FD-FD0CAF4B5F3D}"/>
              </a:ext>
            </a:extLst>
          </p:cNvPr>
          <p:cNvSpPr/>
          <p:nvPr/>
        </p:nvSpPr>
        <p:spPr>
          <a:xfrm>
            <a:off x="8368767" y="566883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45" name="Text Box 4">
            <a:extLst>
              <a:ext uri="{FF2B5EF4-FFF2-40B4-BE49-F238E27FC236}">
                <a16:creationId xmlns:a16="http://schemas.microsoft.com/office/drawing/2014/main" id="{0A09AEAF-70CD-45F7-A9A9-2F1F4C624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4384370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1C91590-E577-4B77-A804-2BF5DF2D7FEF}"/>
              </a:ext>
            </a:extLst>
          </p:cNvPr>
          <p:cNvSpPr/>
          <p:nvPr/>
        </p:nvSpPr>
        <p:spPr>
          <a:xfrm>
            <a:off x="6691398" y="4368436"/>
            <a:ext cx="11336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-32 000</a:t>
            </a:r>
          </a:p>
        </p:txBody>
      </p:sp>
      <p:sp>
        <p:nvSpPr>
          <p:cNvPr id="72" name="Text Box 4">
            <a:extLst>
              <a:ext uri="{FF2B5EF4-FFF2-40B4-BE49-F238E27FC236}">
                <a16:creationId xmlns:a16="http://schemas.microsoft.com/office/drawing/2014/main" id="{9A732BC5-A594-4D13-96D1-F5BCD6BA91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628" y="4099411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C3C9970C-CB7D-4680-A28F-C0B0CD6E12C2}"/>
              </a:ext>
            </a:extLst>
          </p:cNvPr>
          <p:cNvSpPr/>
          <p:nvPr/>
        </p:nvSpPr>
        <p:spPr>
          <a:xfrm>
            <a:off x="7230007" y="4073043"/>
            <a:ext cx="595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-12</a:t>
            </a:r>
          </a:p>
        </p:txBody>
      </p:sp>
      <p:sp>
        <p:nvSpPr>
          <p:cNvPr id="74" name="Text Box 4">
            <a:extLst>
              <a:ext uri="{FF2B5EF4-FFF2-40B4-BE49-F238E27FC236}">
                <a16:creationId xmlns:a16="http://schemas.microsoft.com/office/drawing/2014/main" id="{9EDD323E-A63B-4D0B-A7C4-CEE379D774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0960" y="3814452"/>
            <a:ext cx="80645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</a:t>
            </a:r>
            <a:endParaRPr lang="en-GB" sz="2000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C783F7-3BC4-482F-BA56-64484EB2D069}"/>
              </a:ext>
            </a:extLst>
          </p:cNvPr>
          <p:cNvSpPr/>
          <p:nvPr/>
        </p:nvSpPr>
        <p:spPr>
          <a:xfrm>
            <a:off x="7402878" y="374904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5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DDA862D-C117-404C-A2A5-CE075481935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2971013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2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49179" y="199300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43840" y="799780"/>
            <a:ext cx="8625840" cy="82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Prices of goods and commodities change, usually upwards.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3840" y="1652683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The money in your pocket is likely to have less buying power in two years’ time than it does now.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243840" y="3853789"/>
            <a:ext cx="8808720" cy="1358291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638" indent="0">
              <a:buNone/>
            </a:pPr>
            <a:r>
              <a:rPr lang="en-US" sz="2400" dirty="0"/>
              <a:t>Governments tend to keep measures of inflation because the level affects peoples’ happiness and hence their choice of government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219450" y="3070271"/>
            <a:ext cx="2674620" cy="603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indent="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3840" y="2611156"/>
            <a:ext cx="53492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This effect is called</a:t>
            </a:r>
            <a:endParaRPr lang="en-US" dirty="0"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9179" y="5120035"/>
            <a:ext cx="8625840" cy="1254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The measure is commonly called the consumer price index (CPI). The CPI is a percentage increase for prices over a given time period. </a:t>
            </a:r>
            <a:endParaRPr lang="en-US" dirty="0">
              <a:latin typeface="+mn-lt"/>
            </a:endParaRPr>
          </a:p>
        </p:txBody>
      </p:sp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117C412D-C0A9-47B9-98F9-10512F83CAD5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D998AC70-D2AA-4DEF-ADDF-99FFE6829B50}"/>
              </a:ext>
            </a:extLst>
          </p:cNvPr>
          <p:cNvSpPr/>
          <p:nvPr/>
        </p:nvSpPr>
        <p:spPr>
          <a:xfrm>
            <a:off x="879230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2856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7" grpId="0"/>
      <p:bldP spid="3" grpId="0"/>
      <p:bldP spid="1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3474720" y="2240280"/>
            <a:ext cx="425057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value after 5 years is:</a:t>
            </a:r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474720" y="685800"/>
            <a:ext cx="5525035" cy="15696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Leslie paid $ 32 000 for a new car. The car depreciates at a rate of 12% per annum. </a:t>
            </a:r>
          </a:p>
          <a:p>
            <a:r>
              <a:rPr lang="en-GB" dirty="0"/>
              <a:t>Find its values after 5 years. 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4572000" y="2804851"/>
            <a:ext cx="276057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$16 887.42</a:t>
            </a:r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D8FA0524-48DF-40E8-A40A-69649C4F9468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hlinkClick r:id="rId3"/>
            <a:extLst>
              <a:ext uri="{FF2B5EF4-FFF2-40B4-BE49-F238E27FC236}">
                <a16:creationId xmlns:a16="http://schemas.microsoft.com/office/drawing/2014/main" id="{AC16C908-D79E-480D-847F-2C87E295D4FD}"/>
              </a:ext>
            </a:extLst>
          </p:cNvPr>
          <p:cNvSpPr/>
          <p:nvPr/>
        </p:nvSpPr>
        <p:spPr>
          <a:xfrm>
            <a:off x="86516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AF4FFED1-9C86-4C5C-95EB-0CA7F27B6354}"/>
              </a:ext>
            </a:extLst>
          </p:cNvPr>
          <p:cNvSpPr txBox="1">
            <a:spLocks noChangeArrowheads="1"/>
          </p:cNvSpPr>
          <p:nvPr/>
        </p:nvSpPr>
        <p:spPr>
          <a:xfrm>
            <a:off x="276495" y="146304"/>
            <a:ext cx="8875712" cy="557212"/>
          </a:xfrm>
          <a:prstGeom prst="rect">
            <a:avLst/>
          </a:prstGeom>
          <a:noFill/>
        </p:spPr>
        <p:txBody>
          <a:bodyPr bIns="91440" anchor="b" anchorCtr="0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/>
              <a:t>Using a GDC for depreciation</a:t>
            </a:r>
            <a:endParaRPr lang="en-GB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7D775E-421C-44F1-AB11-559EA93F895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4320" y="731520"/>
            <a:ext cx="3019508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8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775" y="762000"/>
            <a:ext cx="5381625" cy="34575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Thank you for using resources from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1828800" y="4678740"/>
            <a:ext cx="58150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2"/>
              </a:rPr>
              <a:t>https://www.mathssupport.org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762000" y="520196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you have a special request, drop us an email</a:t>
            </a:r>
            <a:endParaRPr lang="en-GB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286000" y="5725180"/>
            <a:ext cx="48529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hlinkClick r:id="rId4"/>
              </a:rPr>
              <a:t>info@mathssupport.org</a:t>
            </a:r>
            <a:r>
              <a:rPr lang="en-US" sz="2800" dirty="0"/>
              <a:t> </a:t>
            </a:r>
            <a:endParaRPr lang="en-GB" sz="2800" dirty="0"/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524000" y="415552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resources visit our website</a:t>
            </a:r>
            <a:endParaRPr lang="en-GB" sz="2800" dirty="0"/>
          </a:p>
        </p:txBody>
      </p:sp>
      <p:sp>
        <p:nvSpPr>
          <p:cNvPr id="14" name="Rectangle 13">
            <a:hlinkClick r:id="rId5"/>
            <a:extLst>
              <a:ext uri="{FF2B5EF4-FFF2-40B4-BE49-F238E27FC236}">
                <a16:creationId xmlns:a16="http://schemas.microsoft.com/office/drawing/2014/main" id="{0FFB291B-44E3-48C3-811B-20809D6D5FAF}"/>
              </a:ext>
            </a:extLst>
          </p:cNvPr>
          <p:cNvSpPr/>
          <p:nvPr/>
        </p:nvSpPr>
        <p:spPr>
          <a:xfrm>
            <a:off x="8050237" y="42535"/>
            <a:ext cx="990600" cy="685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C5F37A8B-1007-44EE-9F4E-28C2E8B920B8}"/>
              </a:ext>
            </a:extLst>
          </p:cNvPr>
          <p:cNvSpPr/>
          <p:nvPr/>
        </p:nvSpPr>
        <p:spPr>
          <a:xfrm>
            <a:off x="800100" y="6553200"/>
            <a:ext cx="17145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" action="ppaction://noaction"/>
            <a:extLst>
              <a:ext uri="{FF2B5EF4-FFF2-40B4-BE49-F238E27FC236}">
                <a16:creationId xmlns:a16="http://schemas.microsoft.com/office/drawing/2014/main" id="{09CCCF91-C01A-4685-84A1-76E81D80CFC2}"/>
              </a:ext>
            </a:extLst>
          </p:cNvPr>
          <p:cNvSpPr/>
          <p:nvPr/>
        </p:nvSpPr>
        <p:spPr>
          <a:xfrm>
            <a:off x="76200" y="146304"/>
            <a:ext cx="8923555" cy="65653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110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507" y="177862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40619" y="2148900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inflation, you can use the formula for compound interest</a:t>
            </a:r>
            <a:endParaRPr lang="en-US" dirty="0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32059" y="1220881"/>
            <a:ext cx="8625840" cy="691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Inflation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2674223" y="3326751"/>
            <a:ext cx="3179512" cy="884493"/>
            <a:chOff x="2437104" y="1425888"/>
            <a:chExt cx="3179512" cy="884493"/>
          </a:xfrm>
        </p:grpSpPr>
        <p:sp>
          <p:nvSpPr>
            <p:cNvPr id="21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Rectangle 13">
            <a:hlinkClick r:id="rId2"/>
            <a:extLst>
              <a:ext uri="{FF2B5EF4-FFF2-40B4-BE49-F238E27FC236}">
                <a16:creationId xmlns:a16="http://schemas.microsoft.com/office/drawing/2014/main" id="{A3253849-0E0B-4F7D-8ADB-A968587D7BD7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hlinkClick r:id="rId2"/>
            <a:extLst>
              <a:ext uri="{FF2B5EF4-FFF2-40B4-BE49-F238E27FC236}">
                <a16:creationId xmlns:a16="http://schemas.microsoft.com/office/drawing/2014/main" id="{D27F3080-090A-4B6C-B4A8-862EF119E6AC}"/>
              </a:ext>
            </a:extLst>
          </p:cNvPr>
          <p:cNvSpPr/>
          <p:nvPr/>
        </p:nvSpPr>
        <p:spPr>
          <a:xfrm>
            <a:off x="808892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28116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inflation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years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70564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inflation rate as percentage, per year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years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152400" y="153988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Inflation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inflation,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+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inflation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912071C3-91CD-4C98-B4D8-EC3253D04020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D0D1603C-3F3B-4105-B68D-139E0356B9A9}"/>
              </a:ext>
            </a:extLst>
          </p:cNvPr>
          <p:cNvSpPr/>
          <p:nvPr/>
        </p:nvSpPr>
        <p:spPr>
          <a:xfrm>
            <a:off x="865163" y="6478929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6523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61864" y="607410"/>
            <a:ext cx="8766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From December 2012 to December 2013 the </a:t>
            </a:r>
            <a:r>
              <a:rPr lang="en-GB" b="1" dirty="0"/>
              <a:t>Australian Bureau of Statistics </a:t>
            </a:r>
            <a:r>
              <a:rPr lang="en-GB" dirty="0">
                <a:latin typeface="+mn-lt"/>
              </a:rPr>
              <a:t>recorded a CPI of 2.7%. 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848475" cy="696913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713749" y="1469423"/>
            <a:ext cx="7829055" cy="1200329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If one kg of local cheese cost 9.65 AUD in December 2012, how much did it cost in</a:t>
            </a:r>
          </a:p>
          <a:p>
            <a:r>
              <a:rPr lang="en-GB" dirty="0">
                <a:latin typeface="+mn-lt"/>
              </a:rPr>
              <a:t>(a) Dec. 2013    (b) Dec. 2014          (c) Dec 2016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8600" y="2742615"/>
            <a:ext cx="8915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The original value is 9.65 AUD and inflation ratio 2.7%</a:t>
            </a:r>
          </a:p>
        </p:txBody>
      </p:sp>
      <p:sp>
        <p:nvSpPr>
          <p:cNvPr id="172041" name="Text Box 9"/>
          <p:cNvSpPr txBox="1">
            <a:spLocks noChangeArrowheads="1"/>
          </p:cNvSpPr>
          <p:nvPr/>
        </p:nvSpPr>
        <p:spPr bwMode="auto">
          <a:xfrm>
            <a:off x="820429" y="3329196"/>
            <a:ext cx="435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1 year, the value is:</a:t>
            </a:r>
            <a:endParaRPr lang="en-GB" dirty="0"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421902" y="3896484"/>
            <a:ext cx="1763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269666" y="3908133"/>
            <a:ext cx="9717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9.91</a:t>
            </a:r>
          </a:p>
        </p:txBody>
      </p:sp>
      <p:sp>
        <p:nvSpPr>
          <p:cNvPr id="3" name="Rectangle 2"/>
          <p:cNvSpPr/>
          <p:nvPr/>
        </p:nvSpPr>
        <p:spPr>
          <a:xfrm>
            <a:off x="299459" y="3298180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(a)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779014" y="4506745"/>
            <a:ext cx="43919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2 years, the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40198" y="5092543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2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256039" y="5076972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10.18</a:t>
            </a:r>
          </a:p>
        </p:txBody>
      </p:sp>
      <p:sp>
        <p:nvSpPr>
          <p:cNvPr id="15" name="Rectangle 14"/>
          <p:cNvSpPr/>
          <p:nvPr/>
        </p:nvSpPr>
        <p:spPr>
          <a:xfrm>
            <a:off x="299459" y="4507639"/>
            <a:ext cx="5918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(b)</a:t>
            </a:r>
          </a:p>
        </p:txBody>
      </p:sp>
      <p:sp>
        <p:nvSpPr>
          <p:cNvPr id="16" name="Text Box 9"/>
          <p:cNvSpPr txBox="1">
            <a:spLocks noChangeArrowheads="1"/>
          </p:cNvSpPr>
          <p:nvPr/>
        </p:nvSpPr>
        <p:spPr bwMode="auto">
          <a:xfrm>
            <a:off x="779014" y="5600307"/>
            <a:ext cx="449407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After 4 years, the value is:</a:t>
            </a:r>
            <a:endParaRPr lang="en-GB" dirty="0">
              <a:latin typeface="+mn-lt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10680" y="5596072"/>
            <a:ext cx="5806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10066"/>
                </a:solidFill>
                <a:cs typeface="Arial" panose="020B0604020202020204" pitchFamily="34" charset="0"/>
              </a:rPr>
              <a:t>(c)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5156876" y="3055331"/>
            <a:ext cx="3400914" cy="899733"/>
            <a:chOff x="2764418" y="1410648"/>
            <a:chExt cx="2809282" cy="899733"/>
          </a:xfrm>
        </p:grpSpPr>
        <p:sp>
          <p:nvSpPr>
            <p:cNvPr id="20" name="Text Box 4"/>
            <p:cNvSpPr txBox="1">
              <a:spLocks noChangeArrowheads="1"/>
            </p:cNvSpPr>
            <p:nvPr/>
          </p:nvSpPr>
          <p:spPr bwMode="auto">
            <a:xfrm>
              <a:off x="2764418" y="1682047"/>
              <a:ext cx="145540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4197664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5303252" y="147737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r>
                <a:rPr lang="en-GB" dirty="0"/>
                <a:t>    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030978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27" name="Straight Connector 2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oup 27"/>
          <p:cNvGrpSpPr/>
          <p:nvPr/>
        </p:nvGrpSpPr>
        <p:grpSpPr>
          <a:xfrm>
            <a:off x="5170918" y="4246385"/>
            <a:ext cx="3478567" cy="899733"/>
            <a:chOff x="2741085" y="1410648"/>
            <a:chExt cx="2873431" cy="899733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/>
          <p:cNvSpPr/>
          <p:nvPr/>
        </p:nvSpPr>
        <p:spPr>
          <a:xfrm>
            <a:off x="5038912" y="6339959"/>
            <a:ext cx="1965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9.65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1.027 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4</a:t>
            </a:r>
          </a:p>
        </p:txBody>
      </p:sp>
      <p:sp>
        <p:nvSpPr>
          <p:cNvPr id="38" name="Rectangle 37"/>
          <p:cNvSpPr/>
          <p:nvPr/>
        </p:nvSpPr>
        <p:spPr>
          <a:xfrm>
            <a:off x="6954753" y="6324388"/>
            <a:ext cx="11256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10.73</a:t>
            </a:r>
          </a:p>
        </p:txBody>
      </p:sp>
      <p:grpSp>
        <p:nvGrpSpPr>
          <p:cNvPr id="39" name="Group 38"/>
          <p:cNvGrpSpPr/>
          <p:nvPr/>
        </p:nvGrpSpPr>
        <p:grpSpPr>
          <a:xfrm>
            <a:off x="5222234" y="5339442"/>
            <a:ext cx="3478567" cy="899733"/>
            <a:chOff x="2741085" y="1410648"/>
            <a:chExt cx="2873431" cy="899733"/>
          </a:xfrm>
        </p:grpSpPr>
        <p:sp>
          <p:nvSpPr>
            <p:cNvPr id="40" name="Text Box 4"/>
            <p:cNvSpPr txBox="1">
              <a:spLocks noChangeArrowheads="1"/>
            </p:cNvSpPr>
            <p:nvPr/>
          </p:nvSpPr>
          <p:spPr bwMode="auto">
            <a:xfrm>
              <a:off x="2741085" y="1679769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4185077" y="1661908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42" name="Text Box 18"/>
            <p:cNvSpPr txBox="1">
              <a:spLocks noChangeArrowheads="1"/>
            </p:cNvSpPr>
            <p:nvPr/>
          </p:nvSpPr>
          <p:spPr bwMode="auto">
            <a:xfrm>
              <a:off x="5344068" y="1492838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GB" dirty="0"/>
                <a:t>     </a:t>
              </a:r>
            </a:p>
          </p:txBody>
        </p:sp>
        <p:sp>
          <p:nvSpPr>
            <p:cNvPr id="43" name="Text Box 18"/>
            <p:cNvSpPr txBox="1">
              <a:spLocks noChangeArrowheads="1"/>
            </p:cNvSpPr>
            <p:nvPr/>
          </p:nvSpPr>
          <p:spPr bwMode="auto">
            <a:xfrm>
              <a:off x="4679378" y="151098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2.7</a:t>
              </a:r>
              <a:endParaRPr lang="en-GB" dirty="0"/>
            </a:p>
          </p:txBody>
        </p:sp>
        <p:sp>
          <p:nvSpPr>
            <p:cNvPr id="44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45" name="Text Box 18"/>
            <p:cNvSpPr txBox="1">
              <a:spLocks noChangeArrowheads="1"/>
            </p:cNvSpPr>
            <p:nvPr/>
          </p:nvSpPr>
          <p:spPr bwMode="auto">
            <a:xfrm>
              <a:off x="4018394" y="141064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46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47" name="Straight Connector 46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Rectangle 47">
            <a:hlinkClick r:id="rId3"/>
            <a:extLst>
              <a:ext uri="{FF2B5EF4-FFF2-40B4-BE49-F238E27FC236}">
                <a16:creationId xmlns:a16="http://schemas.microsoft.com/office/drawing/2014/main" id="{51F4AC9A-BC40-4FA9-A215-1ECE431228E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>
            <a:hlinkClick r:id="rId3"/>
            <a:extLst>
              <a:ext uri="{FF2B5EF4-FFF2-40B4-BE49-F238E27FC236}">
                <a16:creationId xmlns:a16="http://schemas.microsoft.com/office/drawing/2014/main" id="{7183F83D-3B10-4666-9272-C0458C67B58C}"/>
              </a:ext>
            </a:extLst>
          </p:cNvPr>
          <p:cNvSpPr/>
          <p:nvPr/>
        </p:nvSpPr>
        <p:spPr>
          <a:xfrm>
            <a:off x="871023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704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/>
      <p:bldP spid="172040" grpId="0"/>
      <p:bldP spid="172041" grpId="0"/>
      <p:bldP spid="2" grpId="0"/>
      <p:bldP spid="11" grpId="0"/>
      <p:bldP spid="3" grpId="0"/>
      <p:bldP spid="12" grpId="0"/>
      <p:bldP spid="13" grpId="0"/>
      <p:bldP spid="14" grpId="0"/>
      <p:bldP spid="15" grpId="0"/>
      <p:bldP spid="16" grpId="0"/>
      <p:bldP spid="19" grpId="0"/>
      <p:bldP spid="37" grpId="0"/>
      <p:bldP spid="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42888"/>
            <a:ext cx="6848475" cy="474662"/>
          </a:xfrm>
          <a:noFill/>
        </p:spPr>
        <p:txBody>
          <a:bodyPr>
            <a:noAutofit/>
          </a:bodyPr>
          <a:lstStyle/>
          <a:p>
            <a:pPr eaLnBrk="1" hangingPunct="1"/>
            <a:r>
              <a:rPr lang="en-GB" sz="3600" b="1" dirty="0"/>
              <a:t>Inflation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915987" y="822070"/>
            <a:ext cx="7312025" cy="2677656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>
                <a:latin typeface="+mn-lt"/>
              </a:rPr>
              <a:t>Georgia would like to purchase a painting that is currently worth $5000. She makes monthly deposits into an investment account, so that she can purchase the painting in 3 years’ time.</a:t>
            </a:r>
          </a:p>
          <a:p>
            <a:r>
              <a:rPr lang="en-GB" dirty="0">
                <a:latin typeface="+mn-lt"/>
              </a:rPr>
              <a:t>If inflation averages 2.5% per year, calculate the value of the painting indexed for inflation for 3 years.</a:t>
            </a:r>
          </a:p>
        </p:txBody>
      </p:sp>
      <p:sp>
        <p:nvSpPr>
          <p:cNvPr id="172040" name="Text Box 8"/>
          <p:cNvSpPr txBox="1">
            <a:spLocks noChangeArrowheads="1"/>
          </p:cNvSpPr>
          <p:nvPr/>
        </p:nvSpPr>
        <p:spPr bwMode="auto">
          <a:xfrm>
            <a:off x="220858" y="3662275"/>
            <a:ext cx="89154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>
                <a:latin typeface="+mn-lt"/>
              </a:rPr>
              <a:t>To index the value of the painting for inflation, we increase it by 2.5% each year for 3 years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1855827" y="4804914"/>
            <a:ext cx="32545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dirty="0">
                <a:latin typeface="+mn-lt"/>
              </a:rPr>
              <a:t>Indexed value is:</a:t>
            </a:r>
            <a:endParaRPr lang="en-GB" dirty="0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70918" y="5484254"/>
            <a:ext cx="22573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5 000 </a:t>
            </a:r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×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1.025</a:t>
            </a:r>
            <a:r>
              <a:rPr lang="en-GB" sz="2400" baseline="30000" dirty="0">
                <a:solidFill>
                  <a:srgbClr val="010066"/>
                </a:solidFill>
                <a:cs typeface="Arial" panose="020B0604020202020204" pitchFamily="34" charset="0"/>
              </a:rPr>
              <a:t>3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244745" y="6033720"/>
            <a:ext cx="14350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>
                <a:solidFill>
                  <a:srgbClr val="010066"/>
                </a:solidFill>
                <a:cs typeface="Arial" panose="020B0604020202020204" pitchFamily="34" charset="0"/>
              </a:rPr>
              <a:t>= </a:t>
            </a:r>
            <a:r>
              <a:rPr lang="en-GB" sz="2400" b="1" i="1" dirty="0">
                <a:solidFill>
                  <a:srgbClr val="01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5384.45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110407" y="4565457"/>
            <a:ext cx="3438755" cy="889482"/>
            <a:chOff x="2437104" y="1427018"/>
            <a:chExt cx="2840544" cy="889482"/>
          </a:xfrm>
        </p:grpSpPr>
        <p:sp>
          <p:nvSpPr>
            <p:cNvPr id="29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5000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30" name="Text Box 18"/>
            <p:cNvSpPr txBox="1">
              <a:spLocks noChangeArrowheads="1"/>
            </p:cNvSpPr>
            <p:nvPr/>
          </p:nvSpPr>
          <p:spPr bwMode="auto">
            <a:xfrm>
              <a:off x="3771267" y="1666476"/>
              <a:ext cx="5875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+ </a:t>
              </a:r>
            </a:p>
          </p:txBody>
        </p:sp>
        <p:sp>
          <p:nvSpPr>
            <p:cNvPr id="31" name="Text Box 18"/>
            <p:cNvSpPr txBox="1">
              <a:spLocks noChangeArrowheads="1"/>
            </p:cNvSpPr>
            <p:nvPr/>
          </p:nvSpPr>
          <p:spPr bwMode="auto">
            <a:xfrm>
              <a:off x="5007200" y="1475166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GB" dirty="0"/>
                <a:t>     </a:t>
              </a:r>
            </a:p>
          </p:txBody>
        </p:sp>
        <p:sp>
          <p:nvSpPr>
            <p:cNvPr id="32" name="Text Box 18"/>
            <p:cNvSpPr txBox="1">
              <a:spLocks noChangeArrowheads="1"/>
            </p:cNvSpPr>
            <p:nvPr/>
          </p:nvSpPr>
          <p:spPr bwMode="auto">
            <a:xfrm>
              <a:off x="4278351" y="1508811"/>
              <a:ext cx="50608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dirty="0"/>
                <a:t>2.5</a:t>
              </a:r>
              <a:endParaRPr lang="en-GB" dirty="0"/>
            </a:p>
          </p:txBody>
        </p:sp>
        <p:sp>
          <p:nvSpPr>
            <p:cNvPr id="33" name="Text Box 18"/>
            <p:cNvSpPr txBox="1">
              <a:spLocks noChangeArrowheads="1"/>
            </p:cNvSpPr>
            <p:nvPr/>
          </p:nvSpPr>
          <p:spPr bwMode="auto">
            <a:xfrm>
              <a:off x="4240884" y="1854835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34" name="Text Box 18"/>
            <p:cNvSpPr txBox="1">
              <a:spLocks noChangeArrowheads="1"/>
            </p:cNvSpPr>
            <p:nvPr/>
          </p:nvSpPr>
          <p:spPr bwMode="auto">
            <a:xfrm>
              <a:off x="3596506" y="142701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35" name="Text Box 18"/>
            <p:cNvSpPr txBox="1">
              <a:spLocks noChangeArrowheads="1"/>
            </p:cNvSpPr>
            <p:nvPr/>
          </p:nvSpPr>
          <p:spPr bwMode="auto">
            <a:xfrm>
              <a:off x="4802415" y="1439336"/>
              <a:ext cx="322031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4278351" y="1912879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7" name="Rectangle 36">
            <a:hlinkClick r:id="rId3"/>
            <a:extLst>
              <a:ext uri="{FF2B5EF4-FFF2-40B4-BE49-F238E27FC236}">
                <a16:creationId xmlns:a16="http://schemas.microsoft.com/office/drawing/2014/main" id="{AA25E7A3-DB7C-4B25-B316-DD7DA22FF28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3"/>
            <a:extLst>
              <a:ext uri="{FF2B5EF4-FFF2-40B4-BE49-F238E27FC236}">
                <a16:creationId xmlns:a16="http://schemas.microsoft.com/office/drawing/2014/main" id="{2FA27C6E-CE15-4785-A79F-838CE1F8AE6E}"/>
              </a:ext>
            </a:extLst>
          </p:cNvPr>
          <p:cNvSpPr/>
          <p:nvPr/>
        </p:nvSpPr>
        <p:spPr>
          <a:xfrm>
            <a:off x="842367" y="6502570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271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040" grpId="0"/>
      <p:bldP spid="12" grpId="0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177314" y="215095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883279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441325" lvl="1" indent="15875">
              <a:spcAft>
                <a:spcPct val="20000"/>
              </a:spcAft>
            </a:pPr>
            <a:r>
              <a:rPr lang="en-GB" dirty="0">
                <a:latin typeface="+mn-lt"/>
              </a:rPr>
              <a:t>is the loss in value of an asset over time. </a:t>
            </a:r>
            <a:endParaRPr lang="en-US" dirty="0">
              <a:latin typeface="+mn-lt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335280" y="2027572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Assets such as computers, cars, and furniture depreciate for two reasons:</a:t>
            </a:r>
            <a:endParaRPr lang="en-US" dirty="0">
              <a:latin typeface="+mn-lt"/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>
          <a:xfrm>
            <a:off x="335280" y="4783429"/>
            <a:ext cx="8808720" cy="1934193"/>
          </a:xfrm>
          <a:prstGeom prst="rect">
            <a:avLst/>
          </a:prstGeom>
          <a:noFill/>
          <a:ln/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Obsolescence. </a:t>
            </a:r>
          </a:p>
          <a:p>
            <a:pPr marL="274638" indent="0">
              <a:buNone/>
            </a:pPr>
            <a:r>
              <a:rPr lang="en-GB" sz="2400" dirty="0"/>
              <a:t>Assets also decrease in value as they are replaced by newer models. Last year's car model is less valuable because there is a newer model in the marketplace..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35280" y="2919825"/>
            <a:ext cx="851916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002060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200" dirty="0">
                <a:solidFill>
                  <a:srgbClr val="FF66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Wear and tear</a:t>
            </a:r>
            <a:endParaRPr lang="en-US" sz="3200" dirty="0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  <a:p>
            <a:pPr marL="365125" lvl="1" indent="0">
              <a:buFont typeface="Monotype Sorts" pitchFamily="2" charset="2"/>
              <a:buNone/>
            </a:pPr>
            <a:r>
              <a:rPr lang="en-GB" dirty="0">
                <a:latin typeface="+mn-lt"/>
              </a:rPr>
              <a:t>For example, an auto will decrease in value because of the mileage, wear on tires, and other factors related to the use of the vehicle.</a:t>
            </a:r>
            <a:endParaRPr lang="en-US" dirty="0">
              <a:latin typeface="+mn-lt"/>
            </a:endParaRPr>
          </a:p>
        </p:txBody>
      </p:sp>
      <p:sp>
        <p:nvSpPr>
          <p:cNvPr id="7" name="Rectangle 6">
            <a:hlinkClick r:id="rId2"/>
            <a:extLst>
              <a:ext uri="{FF2B5EF4-FFF2-40B4-BE49-F238E27FC236}">
                <a16:creationId xmlns:a16="http://schemas.microsoft.com/office/drawing/2014/main" id="{B10DB000-CAC1-45C8-AE20-36B75FE64DCF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>
            <a:hlinkClick r:id="rId2"/>
            <a:extLst>
              <a:ext uri="{FF2B5EF4-FFF2-40B4-BE49-F238E27FC236}">
                <a16:creationId xmlns:a16="http://schemas.microsoft.com/office/drawing/2014/main" id="{EACDEAA2-65F1-4DD1-949C-91C4C7553947}"/>
              </a:ext>
            </a:extLst>
          </p:cNvPr>
          <p:cNvSpPr/>
          <p:nvPr/>
        </p:nvSpPr>
        <p:spPr>
          <a:xfrm>
            <a:off x="837027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105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8" grpId="0"/>
      <p:bldP spid="9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13274" y="178473"/>
            <a:ext cx="8229600" cy="582768"/>
          </a:xfrm>
          <a:noFill/>
          <a:ln/>
          <a:effectLst>
            <a:outerShdw dist="71842" dir="2700000" algn="ctr" rotWithShape="0">
              <a:schemeClr val="bg2"/>
            </a:outerShdw>
          </a:effectLst>
        </p:spPr>
        <p:txBody>
          <a:bodyPr>
            <a:normAutofit fontScale="90000"/>
          </a:bodyPr>
          <a:lstStyle/>
          <a:p>
            <a:r>
              <a:rPr lang="en-US" sz="4000" b="1" dirty="0"/>
              <a:t>Depreciation and inflation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35280" y="1773890"/>
            <a:ext cx="8625840" cy="1166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Arial" panose="020B0604020202020204" pitchFamily="34" charset="0"/>
              <a:buChar char="֍"/>
            </a:pPr>
            <a:r>
              <a:rPr lang="en-GB" sz="3000" dirty="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Depreciation</a:t>
            </a:r>
            <a:endParaRPr lang="en-US" sz="3000" dirty="0">
              <a:solidFill>
                <a:srgbClr val="42B2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335280" y="2592345"/>
            <a:ext cx="8808720" cy="1039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algn="l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41325" lvl="1" indent="15875">
              <a:spcBef>
                <a:spcPct val="20000"/>
              </a:spcBef>
              <a:spcAft>
                <a:spcPct val="20000"/>
              </a:spcAft>
            </a:pPr>
            <a:r>
              <a:rPr lang="en-GB" dirty="0">
                <a:latin typeface="+mn-lt"/>
              </a:rPr>
              <a:t>To calculate depreciation, you can use the formula for compound interest but the </a:t>
            </a:r>
            <a:r>
              <a:rPr lang="en-GB" b="1" dirty="0">
                <a:latin typeface="+mn-lt"/>
              </a:rPr>
              <a:t>rate will be negative </a:t>
            </a:r>
            <a:r>
              <a:rPr lang="en-GB" dirty="0">
                <a:latin typeface="+mn-lt"/>
              </a:rPr>
              <a:t>instead</a:t>
            </a:r>
            <a:endParaRPr lang="en-US" dirty="0">
              <a:latin typeface="+mn-lt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482824" y="3758527"/>
            <a:ext cx="3179512" cy="884493"/>
            <a:chOff x="2437104" y="1425888"/>
            <a:chExt cx="3179512" cy="884493"/>
          </a:xfrm>
        </p:grpSpPr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13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14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1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1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19">
            <a:hlinkClick r:id="rId2"/>
            <a:extLst>
              <a:ext uri="{FF2B5EF4-FFF2-40B4-BE49-F238E27FC236}">
                <a16:creationId xmlns:a16="http://schemas.microsoft.com/office/drawing/2014/main" id="{65D49685-210F-434A-9FD6-7B40C0721F9E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>
            <a:hlinkClick r:id="rId2"/>
            <a:extLst>
              <a:ext uri="{FF2B5EF4-FFF2-40B4-BE49-F238E27FC236}">
                <a16:creationId xmlns:a16="http://schemas.microsoft.com/office/drawing/2014/main" id="{7CD8FF13-C55C-4FDE-8B33-6287921C5254}"/>
              </a:ext>
            </a:extLst>
          </p:cNvPr>
          <p:cNvSpPr/>
          <p:nvPr/>
        </p:nvSpPr>
        <p:spPr>
          <a:xfrm>
            <a:off x="843938" y="6499274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7827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52401" y="2304027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The </a:t>
            </a:r>
            <a:r>
              <a:rPr lang="en-GB" b="1" dirty="0">
                <a:solidFill>
                  <a:srgbClr val="FF6600"/>
                </a:solidFill>
              </a:rPr>
              <a:t>depreciation formula </a:t>
            </a:r>
            <a:r>
              <a:rPr lang="en-GB" dirty="0"/>
              <a:t>is:</a:t>
            </a:r>
          </a:p>
        </p:txBody>
      </p:sp>
      <p:sp>
        <p:nvSpPr>
          <p:cNvPr id="19" name="Text Box 4"/>
          <p:cNvSpPr txBox="1">
            <a:spLocks noChangeArrowheads="1"/>
          </p:cNvSpPr>
          <p:nvPr/>
        </p:nvSpPr>
        <p:spPr bwMode="auto">
          <a:xfrm>
            <a:off x="1306780" y="425330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future value </a:t>
            </a:r>
            <a:r>
              <a:rPr lang="en-GB" dirty="0"/>
              <a:t>after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time periods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300580" y="2934648"/>
            <a:ext cx="3179512" cy="884493"/>
            <a:chOff x="2437104" y="1425888"/>
            <a:chExt cx="3179512" cy="884493"/>
          </a:xfrm>
        </p:grpSpPr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2437104" y="1682047"/>
              <a:ext cx="176140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2857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FV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en-GB" b="1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PV</a:t>
              </a:r>
              <a:r>
                <a:rPr lang="en-GB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× </a:t>
              </a:r>
            </a:p>
          </p:txBody>
        </p:sp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>
              <a:off x="4059188" y="1677148"/>
              <a:ext cx="62869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1 - </a:t>
              </a:r>
            </a:p>
          </p:txBody>
        </p:sp>
        <p:sp>
          <p:nvSpPr>
            <p:cNvPr id="23" name="Text Box 18"/>
            <p:cNvSpPr txBox="1">
              <a:spLocks noChangeArrowheads="1"/>
            </p:cNvSpPr>
            <p:nvPr/>
          </p:nvSpPr>
          <p:spPr bwMode="auto">
            <a:xfrm>
              <a:off x="5346168" y="1446315"/>
              <a:ext cx="27044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  <a:r>
                <a:rPr lang="en-GB" dirty="0"/>
                <a:t>     </a:t>
              </a:r>
            </a:p>
          </p:txBody>
        </p:sp>
        <p:sp>
          <p:nvSpPr>
            <p:cNvPr id="24" name="Text Box 18"/>
            <p:cNvSpPr txBox="1">
              <a:spLocks noChangeArrowheads="1"/>
            </p:cNvSpPr>
            <p:nvPr/>
          </p:nvSpPr>
          <p:spPr bwMode="auto">
            <a:xfrm>
              <a:off x="4779068" y="1510981"/>
              <a:ext cx="304892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US" i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GB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4581899" y="1848716"/>
              <a:ext cx="699230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/>
                <a:t>100</a:t>
              </a:r>
            </a:p>
          </p:txBody>
        </p:sp>
        <p:sp>
          <p:nvSpPr>
            <p:cNvPr id="27" name="Text Box 18"/>
            <p:cNvSpPr txBox="1">
              <a:spLocks noChangeArrowheads="1"/>
            </p:cNvSpPr>
            <p:nvPr/>
          </p:nvSpPr>
          <p:spPr bwMode="auto">
            <a:xfrm>
              <a:off x="3892504" y="1425888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(</a:t>
              </a:r>
            </a:p>
          </p:txBody>
        </p:sp>
        <p:sp>
          <p:nvSpPr>
            <p:cNvPr id="28" name="Text Box 18"/>
            <p:cNvSpPr txBox="1">
              <a:spLocks noChangeArrowheads="1"/>
            </p:cNvSpPr>
            <p:nvPr/>
          </p:nvSpPr>
          <p:spPr bwMode="auto">
            <a:xfrm>
              <a:off x="5163237" y="1456012"/>
              <a:ext cx="389850" cy="8309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4800" dirty="0"/>
                <a:t>)</a:t>
              </a:r>
            </a:p>
          </p:txBody>
        </p:sp>
        <p:cxnSp>
          <p:nvCxnSpPr>
            <p:cNvPr id="3" name="Straight Connector 2"/>
            <p:cNvCxnSpPr/>
            <p:nvPr/>
          </p:nvCxnSpPr>
          <p:spPr>
            <a:xfrm>
              <a:off x="4677493" y="1902380"/>
              <a:ext cx="540000" cy="0"/>
            </a:xfrm>
            <a:prstGeom prst="line">
              <a:avLst/>
            </a:prstGeom>
            <a:ln w="3175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 Box 4"/>
          <p:cNvSpPr txBox="1">
            <a:spLocks noChangeArrowheads="1"/>
          </p:cNvSpPr>
          <p:nvPr/>
        </p:nvSpPr>
        <p:spPr bwMode="auto">
          <a:xfrm>
            <a:off x="152400" y="3874424"/>
            <a:ext cx="85502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Where:</a:t>
            </a:r>
          </a:p>
        </p:txBody>
      </p:sp>
      <p:sp>
        <p:nvSpPr>
          <p:cNvPr id="30" name="Text Box 4"/>
          <p:cNvSpPr txBox="1">
            <a:spLocks noChangeArrowheads="1"/>
          </p:cNvSpPr>
          <p:nvPr/>
        </p:nvSpPr>
        <p:spPr bwMode="auto">
          <a:xfrm>
            <a:off x="1302367" y="4826330"/>
            <a:ext cx="759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original value </a:t>
            </a:r>
            <a:endParaRPr lang="en-GB" dirty="0"/>
          </a:p>
        </p:txBody>
      </p:sp>
      <p:sp>
        <p:nvSpPr>
          <p:cNvPr id="31" name="Text Box 4"/>
          <p:cNvSpPr txBox="1">
            <a:spLocks noChangeArrowheads="1"/>
          </p:cNvSpPr>
          <p:nvPr/>
        </p:nvSpPr>
        <p:spPr bwMode="auto">
          <a:xfrm>
            <a:off x="1572367" y="5391697"/>
            <a:ext cx="732693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depreciation rate per period</a:t>
            </a:r>
            <a:endParaRPr lang="en-GB" dirty="0"/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556388" y="5971719"/>
            <a:ext cx="647720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is the </a:t>
            </a:r>
            <a:r>
              <a:rPr lang="en-GB" dirty="0">
                <a:solidFill>
                  <a:srgbClr val="FF6600"/>
                </a:solidFill>
              </a:rPr>
              <a:t>number of periods</a:t>
            </a:r>
            <a:endParaRPr lang="en-GB" dirty="0"/>
          </a:p>
        </p:txBody>
      </p:sp>
      <p:sp>
        <p:nvSpPr>
          <p:cNvPr id="18" name="Rectangle 5"/>
          <p:cNvSpPr txBox="1">
            <a:spLocks noChangeArrowheads="1"/>
          </p:cNvSpPr>
          <p:nvPr/>
        </p:nvSpPr>
        <p:spPr>
          <a:xfrm>
            <a:off x="258431" y="222187"/>
            <a:ext cx="6848475" cy="474662"/>
          </a:xfrm>
          <a:prstGeom prst="rect">
            <a:avLst/>
          </a:prstGeom>
          <a:noFill/>
        </p:spPr>
        <p:txBody>
          <a:bodyPr vert="horz" lIns="0" rIns="0" bIns="0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sz="3600" b="1" dirty="0"/>
              <a:t>Depreciation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170237" y="1025023"/>
            <a:ext cx="8550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When calculating depreciation, the annual multiplier is</a:t>
            </a:r>
          </a:p>
        </p:txBody>
      </p:sp>
      <p:sp>
        <p:nvSpPr>
          <p:cNvPr id="21" name="Text Box 18"/>
          <p:cNvSpPr txBox="1">
            <a:spLocks noChangeArrowheads="1"/>
          </p:cNvSpPr>
          <p:nvPr/>
        </p:nvSpPr>
        <p:spPr bwMode="auto">
          <a:xfrm>
            <a:off x="3368320" y="1584814"/>
            <a:ext cx="6286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1 - </a:t>
            </a:r>
          </a:p>
        </p:txBody>
      </p:sp>
      <p:sp>
        <p:nvSpPr>
          <p:cNvPr id="26" name="Text Box 18"/>
          <p:cNvSpPr txBox="1">
            <a:spLocks noChangeArrowheads="1"/>
          </p:cNvSpPr>
          <p:nvPr/>
        </p:nvSpPr>
        <p:spPr bwMode="auto">
          <a:xfrm>
            <a:off x="4655300" y="1353981"/>
            <a:ext cx="2704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    </a:t>
            </a:r>
          </a:p>
        </p:txBody>
      </p:sp>
      <p:sp>
        <p:nvSpPr>
          <p:cNvPr id="33" name="Text Box 18"/>
          <p:cNvSpPr txBox="1">
            <a:spLocks noChangeArrowheads="1"/>
          </p:cNvSpPr>
          <p:nvPr/>
        </p:nvSpPr>
        <p:spPr bwMode="auto">
          <a:xfrm>
            <a:off x="3891031" y="1756382"/>
            <a:ext cx="6992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100</a:t>
            </a:r>
          </a:p>
        </p:txBody>
      </p:sp>
      <p:sp>
        <p:nvSpPr>
          <p:cNvPr id="34" name="Text Box 18"/>
          <p:cNvSpPr txBox="1">
            <a:spLocks noChangeArrowheads="1"/>
          </p:cNvSpPr>
          <p:nvPr/>
        </p:nvSpPr>
        <p:spPr bwMode="auto">
          <a:xfrm>
            <a:off x="3201636" y="1333554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(</a:t>
            </a:r>
          </a:p>
        </p:txBody>
      </p:sp>
      <p:sp>
        <p:nvSpPr>
          <p:cNvPr id="35" name="Text Box 18"/>
          <p:cNvSpPr txBox="1">
            <a:spLocks noChangeArrowheads="1"/>
          </p:cNvSpPr>
          <p:nvPr/>
        </p:nvSpPr>
        <p:spPr bwMode="auto">
          <a:xfrm>
            <a:off x="4472369" y="1363678"/>
            <a:ext cx="3898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4800" dirty="0"/>
              <a:t>)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86625" y="1810046"/>
            <a:ext cx="540000" cy="0"/>
          </a:xfrm>
          <a:prstGeom prst="line">
            <a:avLst/>
          </a:prstGeom>
          <a:ln w="317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18"/>
          <p:cNvSpPr txBox="1">
            <a:spLocks noChangeArrowheads="1"/>
          </p:cNvSpPr>
          <p:nvPr/>
        </p:nvSpPr>
        <p:spPr bwMode="auto">
          <a:xfrm>
            <a:off x="4081250" y="1373951"/>
            <a:ext cx="3048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GB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5344868" y="1539339"/>
            <a:ext cx="346484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1800" dirty="0">
                <a:solidFill>
                  <a:srgbClr val="FF6600"/>
                </a:solidFill>
              </a:rPr>
              <a:t>Where </a:t>
            </a:r>
            <a:r>
              <a:rPr lang="en-US" sz="180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 </a:t>
            </a:r>
            <a:r>
              <a:rPr lang="en-US" sz="1800" dirty="0">
                <a:solidFill>
                  <a:srgbClr val="FF6600"/>
                </a:solidFill>
              </a:rPr>
              <a:t>is the annual depreciation rate as percentage.</a:t>
            </a:r>
            <a:endParaRPr lang="en-GB" sz="1800" dirty="0">
              <a:solidFill>
                <a:srgbClr val="FF6600"/>
              </a:solidFill>
            </a:endParaRPr>
          </a:p>
        </p:txBody>
      </p:sp>
      <p:sp>
        <p:nvSpPr>
          <p:cNvPr id="39" name="Rectangle 38">
            <a:hlinkClick r:id="rId3"/>
            <a:extLst>
              <a:ext uri="{FF2B5EF4-FFF2-40B4-BE49-F238E27FC236}">
                <a16:creationId xmlns:a16="http://schemas.microsoft.com/office/drawing/2014/main" id="{C097FF5D-8AB5-4E76-B0D4-A44BEFE3B7CA}"/>
              </a:ext>
            </a:extLst>
          </p:cNvPr>
          <p:cNvSpPr/>
          <p:nvPr/>
        </p:nvSpPr>
        <p:spPr>
          <a:xfrm>
            <a:off x="8102991" y="6119446"/>
            <a:ext cx="942535" cy="6049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>
            <a:hlinkClick r:id="rId3"/>
            <a:extLst>
              <a:ext uri="{FF2B5EF4-FFF2-40B4-BE49-F238E27FC236}">
                <a16:creationId xmlns:a16="http://schemas.microsoft.com/office/drawing/2014/main" id="{9D7A2CAF-7F67-48D0-8617-CA32E31D7B5B}"/>
              </a:ext>
            </a:extLst>
          </p:cNvPr>
          <p:cNvSpPr/>
          <p:nvPr/>
        </p:nvSpPr>
        <p:spPr>
          <a:xfrm>
            <a:off x="893298" y="6475036"/>
            <a:ext cx="1638886" cy="2250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66886FE-CDF7-48B4-A8F2-45D19DE436E0}" vid="{373654BB-9A06-437F-ADB5-89B4FE0E01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226</TotalTime>
  <Words>1750</Words>
  <Application>Microsoft Office PowerPoint</Application>
  <PresentationFormat>On-screen Show (4:3)</PresentationFormat>
  <Paragraphs>359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Comic Sans MS</vt:lpstr>
      <vt:lpstr>Monotype Sorts</vt:lpstr>
      <vt:lpstr>Times New Roman</vt:lpstr>
      <vt:lpstr>Wingdings 2</vt:lpstr>
      <vt:lpstr>Theme1</vt:lpstr>
      <vt:lpstr>Annual depreciation and inflation</vt:lpstr>
      <vt:lpstr>Depreciation and inflation</vt:lpstr>
      <vt:lpstr>Depreciation and inflation</vt:lpstr>
      <vt:lpstr>PowerPoint Presentation</vt:lpstr>
      <vt:lpstr>Inflation</vt:lpstr>
      <vt:lpstr>Inflation</vt:lpstr>
      <vt:lpstr>Depreciation and inflation</vt:lpstr>
      <vt:lpstr>Depreciation and inflation</vt:lpstr>
      <vt:lpstr>PowerPoint Presentation</vt:lpstr>
      <vt:lpstr>Depreciation</vt:lpstr>
      <vt:lpstr>PowerPoint Presentation</vt:lpstr>
      <vt:lpstr>Using a GDC for depreciation</vt:lpstr>
      <vt:lpstr>Using a GDC for depreciation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depreciation and inflation</dc:title>
  <dc:creator>Mathssupport</dc:creator>
  <cp:lastModifiedBy>Orlando Hurtado</cp:lastModifiedBy>
  <cp:revision>24</cp:revision>
  <dcterms:created xsi:type="dcterms:W3CDTF">2020-03-17T14:49:44Z</dcterms:created>
  <dcterms:modified xsi:type="dcterms:W3CDTF">2023-09-29T17:45:25Z</dcterms:modified>
</cp:coreProperties>
</file>