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85" r:id="rId11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066"/>
    <a:srgbClr val="CC0099"/>
    <a:srgbClr val="FF6600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347B10-C512-4594-A781-1A384AB256F0}" type="slidenum">
              <a:rPr lang="en-GB" sz="1200">
                <a:solidFill>
                  <a:schemeClr val="tx1"/>
                </a:solidFill>
              </a:rPr>
              <a:pPr/>
              <a:t>9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1890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19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9DD70EA-60EA-4920-B880-C774ED3AFA68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A8FAB82-3F82-447B-AE1D-DF7304D5DF96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8F00540-F1CF-4579-B97B-2B1362A3B50C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8/19/2023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587869" y="6490900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png"/><Relationship Id="rId7" Type="http://schemas.openxmlformats.org/officeDocument/2006/relationships/image" Target="../media/image4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310.png"/><Relationship Id="rId4" Type="http://schemas.openxmlformats.org/officeDocument/2006/relationships/image" Target="../media/image2.png"/><Relationship Id="rId9" Type="http://schemas.openxmlformats.org/officeDocument/2006/relationships/hyperlink" Target="http://www.mathssupport.org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0.png"/><Relationship Id="rId13" Type="http://schemas.openxmlformats.org/officeDocument/2006/relationships/image" Target="../media/image100.png"/><Relationship Id="rId3" Type="http://schemas.openxmlformats.org/officeDocument/2006/relationships/image" Target="../media/image5.png"/><Relationship Id="rId7" Type="http://schemas.openxmlformats.org/officeDocument/2006/relationships/image" Target="../media/image67.png"/><Relationship Id="rId12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90.png"/><Relationship Id="rId5" Type="http://schemas.openxmlformats.org/officeDocument/2006/relationships/image" Target="../media/image7.png"/><Relationship Id="rId15" Type="http://schemas.openxmlformats.org/officeDocument/2006/relationships/hyperlink" Target="http://www.mathssupport.org/" TargetMode="External"/><Relationship Id="rId10" Type="http://schemas.openxmlformats.org/officeDocument/2006/relationships/image" Target="../media/image80.png"/><Relationship Id="rId4" Type="http://schemas.openxmlformats.org/officeDocument/2006/relationships/image" Target="../media/image510.png"/><Relationship Id="rId9" Type="http://schemas.openxmlformats.org/officeDocument/2006/relationships/image" Target="../media/image10.png"/><Relationship Id="rId14" Type="http://schemas.openxmlformats.org/officeDocument/2006/relationships/image" Target="../media/image1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hssupport.org/" TargetMode="External"/><Relationship Id="rId7" Type="http://schemas.openxmlformats.org/officeDocument/2006/relationships/image" Target="../media/image2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0.png"/><Relationship Id="rId5" Type="http://schemas.openxmlformats.org/officeDocument/2006/relationships/image" Target="../media/image19.png"/><Relationship Id="rId4" Type="http://schemas.openxmlformats.org/officeDocument/2006/relationships/image" Target="../media/image20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13" Type="http://schemas.openxmlformats.org/officeDocument/2006/relationships/image" Target="../media/image180.png"/><Relationship Id="rId3" Type="http://schemas.openxmlformats.org/officeDocument/2006/relationships/image" Target="../media/image23.png"/><Relationship Id="rId7" Type="http://schemas.openxmlformats.org/officeDocument/2006/relationships/image" Target="../media/image25.png"/><Relationship Id="rId12" Type="http://schemas.openxmlformats.org/officeDocument/2006/relationships/image" Target="../media/image17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27.png"/><Relationship Id="rId5" Type="http://schemas.openxmlformats.org/officeDocument/2006/relationships/image" Target="../media/image140.png"/><Relationship Id="rId15" Type="http://schemas.openxmlformats.org/officeDocument/2006/relationships/image" Target="../media/image14.png"/><Relationship Id="rId10" Type="http://schemas.openxmlformats.org/officeDocument/2006/relationships/image" Target="../media/image160.png"/><Relationship Id="rId9" Type="http://schemas.openxmlformats.org/officeDocument/2006/relationships/image" Target="../media/image26.png"/><Relationship Id="rId14" Type="http://schemas.openxmlformats.org/officeDocument/2006/relationships/hyperlink" Target="http://www.mathssupport.org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0.png"/><Relationship Id="rId13" Type="http://schemas.openxmlformats.org/officeDocument/2006/relationships/image" Target="../media/image220.png"/><Relationship Id="rId3" Type="http://schemas.openxmlformats.org/officeDocument/2006/relationships/image" Target="../media/image29.png"/><Relationship Id="rId7" Type="http://schemas.openxmlformats.org/officeDocument/2006/relationships/image" Target="../media/image31.png"/><Relationship Id="rId12" Type="http://schemas.openxmlformats.org/officeDocument/2006/relationships/image" Target="../media/image210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11" Type="http://schemas.openxmlformats.org/officeDocument/2006/relationships/image" Target="../media/image33.png"/><Relationship Id="rId5" Type="http://schemas.openxmlformats.org/officeDocument/2006/relationships/image" Target="../media/image140.png"/><Relationship Id="rId15" Type="http://schemas.openxmlformats.org/officeDocument/2006/relationships/image" Target="../media/image14.png"/><Relationship Id="rId10" Type="http://schemas.openxmlformats.org/officeDocument/2006/relationships/image" Target="../media/image200.png"/><Relationship Id="rId9" Type="http://schemas.openxmlformats.org/officeDocument/2006/relationships/image" Target="../media/image32.png"/><Relationship Id="rId14" Type="http://schemas.openxmlformats.org/officeDocument/2006/relationships/hyperlink" Target="http://www.mathssupport.org/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18" Type="http://schemas.openxmlformats.org/officeDocument/2006/relationships/image" Target="../media/image51.png"/><Relationship Id="rId26" Type="http://schemas.openxmlformats.org/officeDocument/2006/relationships/image" Target="../media/image59.png"/><Relationship Id="rId3" Type="http://schemas.openxmlformats.org/officeDocument/2006/relationships/image" Target="../media/image35.png"/><Relationship Id="rId21" Type="http://schemas.openxmlformats.org/officeDocument/2006/relationships/image" Target="../media/image54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17" Type="http://schemas.openxmlformats.org/officeDocument/2006/relationships/image" Target="../media/image50.png"/><Relationship Id="rId25" Type="http://schemas.openxmlformats.org/officeDocument/2006/relationships/image" Target="../media/image58.png"/><Relationship Id="rId2" Type="http://schemas.openxmlformats.org/officeDocument/2006/relationships/image" Target="../media/image34.png"/><Relationship Id="rId16" Type="http://schemas.openxmlformats.org/officeDocument/2006/relationships/image" Target="../media/image49.png"/><Relationship Id="rId20" Type="http://schemas.openxmlformats.org/officeDocument/2006/relationships/image" Target="../media/image53.png"/><Relationship Id="rId29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24" Type="http://schemas.openxmlformats.org/officeDocument/2006/relationships/image" Target="../media/image57.png"/><Relationship Id="rId32" Type="http://schemas.openxmlformats.org/officeDocument/2006/relationships/hyperlink" Target="http://www.mathssupport.org/" TargetMode="External"/><Relationship Id="rId5" Type="http://schemas.openxmlformats.org/officeDocument/2006/relationships/image" Target="../media/image38.png"/><Relationship Id="rId15" Type="http://schemas.openxmlformats.org/officeDocument/2006/relationships/image" Target="../media/image37.png"/><Relationship Id="rId23" Type="http://schemas.openxmlformats.org/officeDocument/2006/relationships/image" Target="../media/image56.png"/><Relationship Id="rId28" Type="http://schemas.openxmlformats.org/officeDocument/2006/relationships/image" Target="../media/image61.png"/><Relationship Id="rId10" Type="http://schemas.openxmlformats.org/officeDocument/2006/relationships/image" Target="../media/image43.png"/><Relationship Id="rId19" Type="http://schemas.openxmlformats.org/officeDocument/2006/relationships/image" Target="../media/image52.png"/><Relationship Id="rId31" Type="http://schemas.openxmlformats.org/officeDocument/2006/relationships/image" Target="../media/image48.png"/><Relationship Id="rId4" Type="http://schemas.openxmlformats.org/officeDocument/2006/relationships/image" Target="../media/image36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Relationship Id="rId22" Type="http://schemas.openxmlformats.org/officeDocument/2006/relationships/image" Target="../media/image55.png"/><Relationship Id="rId27" Type="http://schemas.openxmlformats.org/officeDocument/2006/relationships/image" Target="../media/image60.png"/><Relationship Id="rId30" Type="http://schemas.openxmlformats.org/officeDocument/2006/relationships/image" Target="../media/image6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0.png"/><Relationship Id="rId5" Type="http://schemas.openxmlformats.org/officeDocument/2006/relationships/image" Target="../media/image320.png"/><Relationship Id="rId4" Type="http://schemas.openxmlformats.org/officeDocument/2006/relationships/image" Target="../media/image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19 August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676400"/>
            <a:ext cx="8610600" cy="1295400"/>
          </a:xfrm>
        </p:spPr>
        <p:txBody>
          <a:bodyPr>
            <a:normAutofit fontScale="90000"/>
          </a:bodyPr>
          <a:lstStyle/>
          <a:p>
            <a:r>
              <a:rPr lang="en-GB" dirty="0"/>
              <a:t>Trigonometric ratios for special angles.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Subtitle 4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914400" y="3171863"/>
                <a:ext cx="7010400" cy="1600200"/>
              </a:xfrm>
            </p:spPr>
            <p:txBody>
              <a:bodyPr/>
              <a:lstStyle/>
              <a:p>
                <a:pPr marL="633413" indent="-633413"/>
                <a:r>
                  <a:rPr lang="en-GB" dirty="0"/>
                  <a:t>LO: Find the trigonometric ratios of the following angles: 0</a:t>
                </a:r>
                <a:r>
                  <a:rPr lang="en-GB" dirty="0">
                    <a:solidFill>
                      <a:schemeClr val="tx2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𝟑𝟎</m:t>
                    </m:r>
                    <m:r>
                      <a:rPr lang="en-US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GB" dirty="0">
                    <a:solidFill>
                      <a:schemeClr val="tx2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𝟒𝟓</m:t>
                    </m:r>
                    <m:r>
                      <a:rPr lang="en-US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GB" dirty="0">
                    <a:solidFill>
                      <a:schemeClr val="tx2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𝟔𝟎</m:t>
                    </m:r>
                    <m:r>
                      <a:rPr lang="en-US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GB" dirty="0">
                    <a:solidFill>
                      <a:schemeClr val="tx2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𝟗𝟎</m:t>
                    </m:r>
                    <m:r>
                      <a:rPr lang="en-US" b="1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endParaRPr lang="en-GB" baseline="30000" dirty="0"/>
              </a:p>
              <a:p>
                <a:pPr marL="2743200" indent="-2743200" algn="l"/>
                <a:endParaRPr lang="en-GB" dirty="0"/>
              </a:p>
            </p:txBody>
          </p:sp>
        </mc:Choice>
        <mc:Fallback xmlns="">
          <p:sp>
            <p:nvSpPr>
              <p:cNvPr id="4" name="Subtitl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914400" y="3171863"/>
                <a:ext cx="7010400" cy="1600200"/>
              </a:xfrm>
              <a:blipFill>
                <a:blip r:embed="rId2"/>
                <a:stretch>
                  <a:fillRect l="-1565" t="-34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DD7899DA-5B21-4007-9208-79012F2715D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3"/>
            <a:extLst>
              <a:ext uri="{FF2B5EF4-FFF2-40B4-BE49-F238E27FC236}">
                <a16:creationId xmlns:a16="http://schemas.microsoft.com/office/drawing/2014/main" id="{894BF0A4-0EA5-4931-8A7A-3C4BB2DF6490}"/>
              </a:ext>
            </a:extLst>
          </p:cNvPr>
          <p:cNvSpPr/>
          <p:nvPr/>
        </p:nvSpPr>
        <p:spPr>
          <a:xfrm>
            <a:off x="571500" y="657232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7348" y="745168"/>
            <a:ext cx="5448313" cy="350042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328730" y="212955"/>
            <a:ext cx="62055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177844" y="4786796"/>
            <a:ext cx="45073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507205" y="531117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621141" y="5834390"/>
            <a:ext cx="3620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1574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231105" y="426357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7558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6799" y="1014608"/>
            <a:ext cx="68441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Look at this isosceles right-angled triangle.</a:t>
            </a:r>
          </a:p>
        </p:txBody>
      </p:sp>
      <p:sp>
        <p:nvSpPr>
          <p:cNvPr id="5" name="Right Triangle 4"/>
          <p:cNvSpPr/>
          <p:nvPr/>
        </p:nvSpPr>
        <p:spPr>
          <a:xfrm>
            <a:off x="1048871" y="2070846"/>
            <a:ext cx="2286000" cy="2286000"/>
          </a:xfrm>
          <a:prstGeom prst="rtTriangle">
            <a:avLst/>
          </a:prstGeom>
          <a:gradFill>
            <a:gsLst>
              <a:gs pos="0">
                <a:srgbClr val="CC9900"/>
              </a:gs>
              <a:gs pos="74000">
                <a:srgbClr val="FFC625"/>
              </a:gs>
              <a:gs pos="83000">
                <a:srgbClr val="FFDA71"/>
              </a:gs>
              <a:gs pos="100000">
                <a:srgbClr val="FFF3D1"/>
              </a:gs>
            </a:gsLst>
            <a:lin ang="5400000" scaled="1"/>
          </a:gra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21361" y="1774705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3288996" y="430799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B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649307" y="4259137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C</a:t>
            </a:r>
            <a:endParaRPr lang="en-GB" sz="2400" dirty="0"/>
          </a:p>
        </p:txBody>
      </p:sp>
      <p:sp>
        <p:nvSpPr>
          <p:cNvPr id="9" name="Rectangle 8"/>
          <p:cNvSpPr/>
          <p:nvPr/>
        </p:nvSpPr>
        <p:spPr>
          <a:xfrm>
            <a:off x="649307" y="275441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578110" y="3818968"/>
                <a:ext cx="381835" cy="5670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b="1" i="1" dirty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800" b="1" i="1" dirty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800" b="1" i="1" dirty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800" i="1" baseline="30000" dirty="0">
                  <a:solidFill>
                    <a:srgbClr val="CC0099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110" y="3818968"/>
                <a:ext cx="381835" cy="5670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53353" y="4071928"/>
            <a:ext cx="287338" cy="287338"/>
          </a:xfrm>
          <a:prstGeom prst="rect">
            <a:avLst/>
          </a:prstGeom>
          <a:solidFill>
            <a:srgbClr val="CC99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853317" y="438411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014906" y="2438193"/>
                <a:ext cx="381835" cy="5670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b="1" i="1" dirty="0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800" b="1" i="1" dirty="0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800" b="1" i="1" dirty="0" smtClean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800" i="1" baseline="30000" dirty="0">
                  <a:solidFill>
                    <a:srgbClr val="CC0099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906" y="2438193"/>
                <a:ext cx="381835" cy="5670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Pie 13"/>
          <p:cNvSpPr/>
          <p:nvPr/>
        </p:nvSpPr>
        <p:spPr>
          <a:xfrm>
            <a:off x="2961107" y="3970456"/>
            <a:ext cx="777240" cy="777240"/>
          </a:xfrm>
          <a:prstGeom prst="pie">
            <a:avLst>
              <a:gd name="adj1" fmla="val 10800000"/>
              <a:gd name="adj2" fmla="val 13447758"/>
            </a:avLst>
          </a:prstGeom>
          <a:solidFill>
            <a:srgbClr val="CC99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Pie 14"/>
          <p:cNvSpPr/>
          <p:nvPr/>
        </p:nvSpPr>
        <p:spPr>
          <a:xfrm rot="16200000">
            <a:off x="666228" y="1677684"/>
            <a:ext cx="777240" cy="777240"/>
          </a:xfrm>
          <a:prstGeom prst="pie">
            <a:avLst>
              <a:gd name="adj1" fmla="val 8165654"/>
              <a:gd name="adj2" fmla="val 10776912"/>
            </a:avLst>
          </a:prstGeom>
          <a:solidFill>
            <a:srgbClr val="CC99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191871" y="2849106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D34817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GB" sz="2400" i="1" dirty="0">
              <a:solidFill>
                <a:srgbClr val="D34817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43"/>
          <p:cNvSpPr>
            <a:spLocks noChangeArrowheads="1"/>
          </p:cNvSpPr>
          <p:nvPr/>
        </p:nvSpPr>
        <p:spPr bwMode="auto">
          <a:xfrm>
            <a:off x="3288996" y="1600184"/>
            <a:ext cx="563423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We let the equal sides have length </a:t>
            </a:r>
            <a:r>
              <a:rPr lang="en-US" altLang="en-US" sz="2600" dirty="0">
                <a:latin typeface="Times New Roman" panose="02020603050405020304" pitchFamily="18" charset="0"/>
              </a:rPr>
              <a:t>1.</a:t>
            </a:r>
          </a:p>
        </p:txBody>
      </p:sp>
      <p:sp>
        <p:nvSpPr>
          <p:cNvPr id="18" name="Rectangle 48"/>
          <p:cNvSpPr>
            <a:spLocks noChangeArrowheads="1"/>
          </p:cNvSpPr>
          <p:nvPr/>
        </p:nvSpPr>
        <p:spPr bwMode="auto">
          <a:xfrm>
            <a:off x="3368835" y="2237480"/>
            <a:ext cx="5345673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Using Pythagoras’ theorem, the 3</a:t>
            </a:r>
            <a:r>
              <a:rPr lang="en-US" altLang="en-US" sz="2400" baseline="30000" dirty="0">
                <a:latin typeface="Comic Sans MS" panose="030F0702030302020204" pitchFamily="66" charset="0"/>
              </a:rPr>
              <a:t>rd</a:t>
            </a:r>
            <a:r>
              <a:rPr lang="en-US" altLang="en-US" sz="2400" dirty="0">
                <a:latin typeface="Comic Sans MS" panose="030F0702030302020204" pitchFamily="66" charset="0"/>
              </a:rPr>
              <a:t> side is</a:t>
            </a:r>
            <a:r>
              <a:rPr lang="en-US" altLang="en-US" sz="26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0" name="Rectangle 43"/>
          <p:cNvSpPr>
            <a:spLocks noChangeArrowheads="1"/>
          </p:cNvSpPr>
          <p:nvPr/>
        </p:nvSpPr>
        <p:spPr bwMode="auto">
          <a:xfrm>
            <a:off x="4757579" y="3062696"/>
            <a:ext cx="208656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600" i="1" dirty="0">
                <a:latin typeface="Times New Roman" panose="02020603050405020304" pitchFamily="18" charset="0"/>
              </a:rPr>
              <a:t>c</a:t>
            </a:r>
            <a:r>
              <a:rPr lang="en-US" altLang="en-US" sz="2600" baseline="30000" dirty="0">
                <a:latin typeface="Times New Roman" panose="02020603050405020304" pitchFamily="18" charset="0"/>
              </a:rPr>
              <a:t>2</a:t>
            </a:r>
            <a:r>
              <a:rPr lang="en-US" altLang="en-US" sz="2600" dirty="0">
                <a:latin typeface="Times New Roman" panose="02020603050405020304" pitchFamily="18" charset="0"/>
              </a:rPr>
              <a:t> = 1</a:t>
            </a:r>
            <a:r>
              <a:rPr lang="en-US" altLang="en-US" sz="2600" baseline="30000" dirty="0">
                <a:latin typeface="Times New Roman" panose="02020603050405020304" pitchFamily="18" charset="0"/>
              </a:rPr>
              <a:t>2</a:t>
            </a:r>
            <a:r>
              <a:rPr lang="en-US" altLang="en-US" sz="2600" dirty="0">
                <a:latin typeface="Times New Roman" panose="02020603050405020304" pitchFamily="18" charset="0"/>
              </a:rPr>
              <a:t> + 1</a:t>
            </a:r>
            <a:r>
              <a:rPr lang="en-US" altLang="en-US" sz="2600" baseline="30000" dirty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21" name="Rectangle 43"/>
          <p:cNvSpPr>
            <a:spLocks noChangeArrowheads="1"/>
          </p:cNvSpPr>
          <p:nvPr/>
        </p:nvSpPr>
        <p:spPr bwMode="auto">
          <a:xfrm>
            <a:off x="4757579" y="3640851"/>
            <a:ext cx="208656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600" i="1" dirty="0">
                <a:latin typeface="Times New Roman" panose="02020603050405020304" pitchFamily="18" charset="0"/>
              </a:rPr>
              <a:t>c</a:t>
            </a:r>
            <a:r>
              <a:rPr lang="en-US" altLang="en-US" sz="2600" baseline="30000" dirty="0">
                <a:latin typeface="Times New Roman" panose="02020603050405020304" pitchFamily="18" charset="0"/>
              </a:rPr>
              <a:t>2</a:t>
            </a:r>
            <a:r>
              <a:rPr lang="en-US" altLang="en-US" sz="2600" dirty="0">
                <a:latin typeface="Times New Roman" panose="02020603050405020304" pitchFamily="18" charset="0"/>
              </a:rPr>
              <a:t> = 2</a:t>
            </a:r>
            <a:endParaRPr lang="en-US" altLang="en-US" sz="2600" baseline="30000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43"/>
              <p:cNvSpPr>
                <a:spLocks noChangeArrowheads="1"/>
              </p:cNvSpPr>
              <p:nvPr/>
            </p:nvSpPr>
            <p:spPr bwMode="auto">
              <a:xfrm>
                <a:off x="4865597" y="4078667"/>
                <a:ext cx="2086568" cy="5486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600" i="1" dirty="0">
                    <a:latin typeface="Times New Roman" panose="02020603050405020304" pitchFamily="18" charset="0"/>
                  </a:rPr>
                  <a:t>c</a:t>
                </a:r>
                <a:r>
                  <a:rPr lang="en-US" altLang="en-US" sz="2600" dirty="0">
                    <a:latin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sz="26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sz="26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endParaRPr lang="en-US" altLang="en-US" sz="2600" baseline="30000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65597" y="4078667"/>
                <a:ext cx="2086568" cy="548676"/>
              </a:xfrm>
              <a:prstGeom prst="rect">
                <a:avLst/>
              </a:prstGeom>
              <a:blipFill rotWithShape="0">
                <a:blip r:embed="rId4"/>
                <a:stretch>
                  <a:fillRect l="-5263" t="-2222" b="-2555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281891" y="5016321"/>
                <a:ext cx="5569527" cy="4741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en-US" sz="2400" dirty="0">
                    <a:latin typeface="Comic Sans MS" panose="030F0702030302020204" pitchFamily="66" charset="0"/>
                  </a:rPr>
                  <a:t>This is an isosceles triangle, so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alt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acc>
                    <m:r>
                      <a:rPr lang="en-US" alt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en-US" sz="24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1891" y="5016321"/>
                <a:ext cx="5569527" cy="474169"/>
              </a:xfrm>
              <a:prstGeom prst="rect">
                <a:avLst/>
              </a:prstGeom>
              <a:blipFill rotWithShape="0">
                <a:blip r:embed="rId5"/>
                <a:stretch>
                  <a:fillRect l="-1641" t="-8974" r="-4267" b="-294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516919" y="5730496"/>
                <a:ext cx="510107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2400" dirty="0">
                    <a:latin typeface="Comic Sans MS" panose="030F0702030302020204" pitchFamily="66" charset="0"/>
                  </a:rPr>
                  <a:t>So, there are 2 angles each of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𝟒𝟓</m:t>
                    </m:r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endParaRPr lang="en-GB" sz="2400" baseline="30000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6919" y="5730496"/>
                <a:ext cx="5101076" cy="461665"/>
              </a:xfrm>
              <a:prstGeom prst="rect">
                <a:avLst/>
              </a:prstGeom>
              <a:blipFill>
                <a:blip r:embed="rId6"/>
                <a:stretch>
                  <a:fillRect l="-1912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2085624" y="2897751"/>
                <a:ext cx="533416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en-US" i="1" dirty="0" smtClean="0">
                              <a:solidFill>
                                <a:srgbClr val="D3481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b="0" i="1" dirty="0" smtClean="0">
                              <a:solidFill>
                                <a:srgbClr val="D34817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5624" y="2897751"/>
                <a:ext cx="533416" cy="40197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987861" y="3392301"/>
            <a:ext cx="1068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191871" y="4299596"/>
            <a:ext cx="0" cy="1156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43"/>
              <p:cNvSpPr>
                <a:spLocks noChangeArrowheads="1"/>
              </p:cNvSpPr>
              <p:nvPr/>
            </p:nvSpPr>
            <p:spPr bwMode="auto">
              <a:xfrm>
                <a:off x="274646" y="225376"/>
                <a:ext cx="5634235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4000" dirty="0">
                    <a:solidFill>
                      <a:srgbClr val="D34817"/>
                    </a:solidFill>
                    <a:latin typeface="Comic Sans MS" panose="030F0702030302020204" pitchFamily="66" charset="0"/>
                  </a:rPr>
                  <a:t>Angles </a:t>
                </a:r>
                <a14:m>
                  <m:oMath xmlns:m="http://schemas.openxmlformats.org/officeDocument/2006/math">
                    <m:r>
                      <a:rPr lang="en-US" altLang="en-US" sz="400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altLang="en-US" sz="4000" dirty="0">
                  <a:solidFill>
                    <a:srgbClr val="D34817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4646" y="225376"/>
                <a:ext cx="5634235" cy="707886"/>
              </a:xfrm>
              <a:prstGeom prst="rect">
                <a:avLst/>
              </a:prstGeom>
              <a:blipFill>
                <a:blip r:embed="rId8"/>
                <a:stretch>
                  <a:fillRect l="-3788" t="-15517" b="-362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>
            <a:hlinkClick r:id="rId9"/>
            <a:extLst>
              <a:ext uri="{FF2B5EF4-FFF2-40B4-BE49-F238E27FC236}">
                <a16:creationId xmlns:a16="http://schemas.microsoft.com/office/drawing/2014/main" id="{643EE90D-99E6-4479-B326-84E9D15FD3C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9"/>
            <a:extLst>
              <a:ext uri="{FF2B5EF4-FFF2-40B4-BE49-F238E27FC236}">
                <a16:creationId xmlns:a16="http://schemas.microsoft.com/office/drawing/2014/main" id="{0C53B551-20D1-4C39-8065-289D99CD5B6A}"/>
              </a:ext>
            </a:extLst>
          </p:cNvPr>
          <p:cNvSpPr/>
          <p:nvPr/>
        </p:nvSpPr>
        <p:spPr>
          <a:xfrm>
            <a:off x="571500" y="657232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52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1" grpId="0" animBg="1"/>
      <p:bldP spid="12" grpId="0"/>
      <p:bldP spid="13" grpId="0"/>
      <p:bldP spid="14" grpId="0" animBg="1"/>
      <p:bldP spid="15" grpId="0" animBg="1"/>
      <p:bldP spid="16" grpId="0"/>
      <p:bldP spid="16" grpId="1"/>
      <p:bldP spid="17" grpId="0"/>
      <p:bldP spid="18" grpId="0"/>
      <p:bldP spid="20" grpId="0"/>
      <p:bldP spid="21" grpId="0"/>
      <p:bldP spid="22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6799" y="1064712"/>
            <a:ext cx="78564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Now look at the trigonometric ratios for this triangle</a:t>
            </a:r>
          </a:p>
        </p:txBody>
      </p:sp>
      <p:sp>
        <p:nvSpPr>
          <p:cNvPr id="5" name="Right Triangle 4"/>
          <p:cNvSpPr/>
          <p:nvPr/>
        </p:nvSpPr>
        <p:spPr>
          <a:xfrm>
            <a:off x="1048871" y="2070846"/>
            <a:ext cx="2286000" cy="2286000"/>
          </a:xfrm>
          <a:prstGeom prst="rtTriangle">
            <a:avLst/>
          </a:prstGeom>
          <a:gradFill>
            <a:gsLst>
              <a:gs pos="0">
                <a:srgbClr val="CC9900"/>
              </a:gs>
              <a:gs pos="74000">
                <a:srgbClr val="FFC625"/>
              </a:gs>
              <a:gs pos="83000">
                <a:srgbClr val="FFDA71"/>
              </a:gs>
              <a:gs pos="100000">
                <a:srgbClr val="FFF3D1"/>
              </a:gs>
            </a:gsLst>
            <a:lin ang="5400000" scaled="1"/>
          </a:gra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21361" y="1774705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3288996" y="4307992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B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649307" y="4259137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C</a:t>
            </a:r>
            <a:endParaRPr lang="en-GB" sz="2400" dirty="0"/>
          </a:p>
        </p:txBody>
      </p:sp>
      <p:sp>
        <p:nvSpPr>
          <p:cNvPr id="9" name="Rectangle 8"/>
          <p:cNvSpPr/>
          <p:nvPr/>
        </p:nvSpPr>
        <p:spPr>
          <a:xfrm>
            <a:off x="649307" y="275441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578028" y="3823190"/>
                <a:ext cx="381835" cy="5670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b="1" i="1" dirty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800" b="1" i="1" dirty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800" b="1" i="1" dirty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800" i="1" baseline="30000" dirty="0">
                  <a:solidFill>
                    <a:srgbClr val="CC0099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8028" y="3823190"/>
                <a:ext cx="381835" cy="5670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053353" y="4071928"/>
            <a:ext cx="287338" cy="287338"/>
          </a:xfrm>
          <a:prstGeom prst="rect">
            <a:avLst/>
          </a:prstGeom>
          <a:solidFill>
            <a:srgbClr val="CC99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853317" y="438411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1014906" y="2438193"/>
                <a:ext cx="381835" cy="56707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800" b="1" i="1" dirty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800" b="1" i="1" dirty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𝝅</m:t>
                          </m:r>
                        </m:num>
                        <m:den>
                          <m:r>
                            <a:rPr lang="en-US" sz="1800" b="1" i="1" dirty="0">
                              <a:solidFill>
                                <a:srgbClr val="CC0099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GB" sz="1800" i="1" baseline="30000" dirty="0">
                  <a:solidFill>
                    <a:srgbClr val="CC0099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906" y="2438193"/>
                <a:ext cx="381835" cy="56707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Pie 13"/>
          <p:cNvSpPr/>
          <p:nvPr/>
        </p:nvSpPr>
        <p:spPr>
          <a:xfrm>
            <a:off x="2961107" y="3970456"/>
            <a:ext cx="777240" cy="777240"/>
          </a:xfrm>
          <a:prstGeom prst="pie">
            <a:avLst>
              <a:gd name="adj1" fmla="val 10800000"/>
              <a:gd name="adj2" fmla="val 13447758"/>
            </a:avLst>
          </a:prstGeom>
          <a:solidFill>
            <a:srgbClr val="CC99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Pie 14"/>
          <p:cNvSpPr/>
          <p:nvPr/>
        </p:nvSpPr>
        <p:spPr>
          <a:xfrm rot="16200000">
            <a:off x="666228" y="1677684"/>
            <a:ext cx="777240" cy="777240"/>
          </a:xfrm>
          <a:prstGeom prst="pie">
            <a:avLst>
              <a:gd name="adj1" fmla="val 8165654"/>
              <a:gd name="adj2" fmla="val 10776912"/>
            </a:avLst>
          </a:prstGeom>
          <a:solidFill>
            <a:srgbClr val="CC99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Rectangle 43"/>
          <p:cNvSpPr>
            <a:spLocks noChangeArrowheads="1"/>
          </p:cNvSpPr>
          <p:nvPr/>
        </p:nvSpPr>
        <p:spPr bwMode="auto">
          <a:xfrm>
            <a:off x="3288996" y="1600184"/>
            <a:ext cx="563423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Take any angle, say B</a:t>
            </a:r>
            <a:r>
              <a:rPr lang="en-US" altLang="en-US" sz="26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8" name="Rectangle 48"/>
          <p:cNvSpPr>
            <a:spLocks noChangeArrowheads="1"/>
          </p:cNvSpPr>
          <p:nvPr/>
        </p:nvSpPr>
        <p:spPr bwMode="auto">
          <a:xfrm>
            <a:off x="3368835" y="2237480"/>
            <a:ext cx="53456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Label the sides</a:t>
            </a:r>
            <a:endParaRPr lang="en-US" altLang="en-US" sz="2600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2084832" y="2898648"/>
                <a:ext cx="533416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en-US" i="1" dirty="0" smtClean="0">
                              <a:solidFill>
                                <a:srgbClr val="D3481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b="0" i="1" dirty="0" smtClean="0">
                              <a:solidFill>
                                <a:srgbClr val="D34817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832" y="2898648"/>
                <a:ext cx="533416" cy="40197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987861" y="3392301"/>
            <a:ext cx="10688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2191871" y="4299596"/>
            <a:ext cx="0" cy="1156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43"/>
              <p:cNvSpPr>
                <a:spLocks noChangeArrowheads="1"/>
              </p:cNvSpPr>
              <p:nvPr/>
            </p:nvSpPr>
            <p:spPr bwMode="auto">
              <a:xfrm>
                <a:off x="274646" y="225376"/>
                <a:ext cx="5634235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4000" dirty="0">
                    <a:solidFill>
                      <a:srgbClr val="D34817"/>
                    </a:solidFill>
                    <a:latin typeface="Comic Sans MS" panose="030F0702030302020204" pitchFamily="66" charset="0"/>
                  </a:rPr>
                  <a:t>Angles </a:t>
                </a:r>
                <a14:m>
                  <m:oMath xmlns:m="http://schemas.openxmlformats.org/officeDocument/2006/math"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45</m:t>
                    </m:r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altLang="en-US" sz="4000" dirty="0">
                  <a:solidFill>
                    <a:srgbClr val="D34817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4646" y="225376"/>
                <a:ext cx="5634235" cy="707886"/>
              </a:xfrm>
              <a:prstGeom prst="rect">
                <a:avLst/>
              </a:prstGeom>
              <a:blipFill>
                <a:blip r:embed="rId5"/>
                <a:stretch>
                  <a:fillRect l="-3788" t="-15517" b="-362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1999955" y="2609331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h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45395" y="3262687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o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136937" y="4383657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</a:t>
            </a:r>
            <a:endParaRPr lang="en-GB" sz="2400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 Box 47"/>
              <p:cNvSpPr txBox="1">
                <a:spLocks noChangeArrowheads="1"/>
              </p:cNvSpPr>
              <p:nvPr/>
            </p:nvSpPr>
            <p:spPr bwMode="auto">
              <a:xfrm>
                <a:off x="3826885" y="2898648"/>
                <a:ext cx="140455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/>
                  <a:t>sin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𝟒𝟓</m:t>
                    </m:r>
                    <m:r>
                      <a:rPr lang="en-US" b="1" i="1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GB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dirty="0">
                    <a:cs typeface="Times New Roman" panose="02020603050405020304" pitchFamily="18" charset="0"/>
                  </a:rPr>
                  <a:t>=</a:t>
                </a:r>
                <a:endParaRPr lang="en-GB" dirty="0"/>
              </a:p>
            </p:txBody>
          </p:sp>
        </mc:Choice>
        <mc:Fallback xmlns="">
          <p:sp>
            <p:nvSpPr>
              <p:cNvPr id="33" name="Text 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26885" y="2898648"/>
                <a:ext cx="1404552" cy="461665"/>
              </a:xfrm>
              <a:prstGeom prst="rect">
                <a:avLst/>
              </a:prstGeom>
              <a:blipFill>
                <a:blip r:embed="rId6"/>
                <a:stretch>
                  <a:fillRect l="-6957" t="-10667" r="-6087" b="-29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49"/>
          <p:cNvSpPr txBox="1">
            <a:spLocks noChangeArrowheads="1"/>
          </p:cNvSpPr>
          <p:nvPr/>
        </p:nvSpPr>
        <p:spPr bwMode="auto">
          <a:xfrm>
            <a:off x="5459126" y="2714200"/>
            <a:ext cx="1338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opposite</a:t>
            </a:r>
          </a:p>
        </p:txBody>
      </p:sp>
      <p:sp>
        <p:nvSpPr>
          <p:cNvPr id="35" name="Line 50"/>
          <p:cNvSpPr>
            <a:spLocks noChangeShapeType="1"/>
          </p:cNvSpPr>
          <p:nvPr/>
        </p:nvSpPr>
        <p:spPr bwMode="auto">
          <a:xfrm>
            <a:off x="5257513" y="3152350"/>
            <a:ext cx="1741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6" name="Text Box 51"/>
          <p:cNvSpPr txBox="1">
            <a:spLocks noChangeArrowheads="1"/>
          </p:cNvSpPr>
          <p:nvPr/>
        </p:nvSpPr>
        <p:spPr bwMode="auto">
          <a:xfrm>
            <a:off x="5247988" y="3131713"/>
            <a:ext cx="1762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hypotenuse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7122112" y="2770867"/>
                <a:ext cx="778098" cy="7629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2112" y="2770867"/>
                <a:ext cx="778098" cy="76296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8012209" y="2691905"/>
                <a:ext cx="778097" cy="775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209" y="2691905"/>
                <a:ext cx="778097" cy="77579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 Box 47"/>
              <p:cNvSpPr txBox="1">
                <a:spLocks noChangeArrowheads="1"/>
              </p:cNvSpPr>
              <p:nvPr/>
            </p:nvSpPr>
            <p:spPr bwMode="auto">
              <a:xfrm>
                <a:off x="3779941" y="4012450"/>
                <a:ext cx="149752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/>
                  <a:t>cos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𝟒𝟓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GB" dirty="0">
                    <a:cs typeface="Times New Roman" panose="02020603050405020304" pitchFamily="18" charset="0"/>
                  </a:rPr>
                  <a:t>= </a:t>
                </a:r>
                <a:endParaRPr lang="en-GB" dirty="0"/>
              </a:p>
            </p:txBody>
          </p:sp>
        </mc:Choice>
        <mc:Fallback xmlns="">
          <p:sp>
            <p:nvSpPr>
              <p:cNvPr id="39" name="Text 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79941" y="4012450"/>
                <a:ext cx="1497526" cy="461665"/>
              </a:xfrm>
              <a:prstGeom prst="rect">
                <a:avLst/>
              </a:prstGeom>
              <a:blipFill>
                <a:blip r:embed="rId9"/>
                <a:stretch>
                  <a:fillRect l="-6098" t="-9211" r="-5691" b="-302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 Box 49"/>
          <p:cNvSpPr txBox="1">
            <a:spLocks noChangeArrowheads="1"/>
          </p:cNvSpPr>
          <p:nvPr/>
        </p:nvSpPr>
        <p:spPr bwMode="auto">
          <a:xfrm>
            <a:off x="5468651" y="3879717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adjacent</a:t>
            </a:r>
          </a:p>
        </p:txBody>
      </p:sp>
      <p:sp>
        <p:nvSpPr>
          <p:cNvPr id="41" name="Line 50"/>
          <p:cNvSpPr>
            <a:spLocks noChangeShapeType="1"/>
          </p:cNvSpPr>
          <p:nvPr/>
        </p:nvSpPr>
        <p:spPr bwMode="auto">
          <a:xfrm>
            <a:off x="5267038" y="4317867"/>
            <a:ext cx="1741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2" name="Text Box 51"/>
          <p:cNvSpPr txBox="1">
            <a:spLocks noChangeArrowheads="1"/>
          </p:cNvSpPr>
          <p:nvPr/>
        </p:nvSpPr>
        <p:spPr bwMode="auto">
          <a:xfrm>
            <a:off x="5257513" y="4297230"/>
            <a:ext cx="1762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hypotenuse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7122112" y="3988297"/>
                <a:ext cx="778098" cy="7629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2112" y="3988297"/>
                <a:ext cx="778098" cy="76296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8012209" y="3909335"/>
                <a:ext cx="778097" cy="775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2209" y="3909335"/>
                <a:ext cx="778097" cy="77579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 Box 47"/>
              <p:cNvSpPr txBox="1">
                <a:spLocks noChangeArrowheads="1"/>
              </p:cNvSpPr>
              <p:nvPr/>
            </p:nvSpPr>
            <p:spPr bwMode="auto">
              <a:xfrm>
                <a:off x="3932468" y="5334576"/>
                <a:ext cx="141256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/>
                  <a:t>tan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𝟒𝟓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GB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dirty="0">
                    <a:cs typeface="Times New Roman" panose="02020603050405020304" pitchFamily="18" charset="0"/>
                  </a:rPr>
                  <a:t>=</a:t>
                </a:r>
                <a:endParaRPr lang="en-GB" dirty="0"/>
              </a:p>
            </p:txBody>
          </p:sp>
        </mc:Choice>
        <mc:Fallback xmlns="">
          <p:sp>
            <p:nvSpPr>
              <p:cNvPr id="46" name="Text 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32468" y="5334576"/>
                <a:ext cx="1412566" cy="461665"/>
              </a:xfrm>
              <a:prstGeom prst="rect">
                <a:avLst/>
              </a:prstGeom>
              <a:blipFill>
                <a:blip r:embed="rId12"/>
                <a:stretch>
                  <a:fillRect l="-6466" t="-9211" r="-6034" b="-302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 Box 49"/>
          <p:cNvSpPr txBox="1">
            <a:spLocks noChangeArrowheads="1"/>
          </p:cNvSpPr>
          <p:nvPr/>
        </p:nvSpPr>
        <p:spPr bwMode="auto">
          <a:xfrm>
            <a:off x="5456864" y="5161031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opposite</a:t>
            </a:r>
          </a:p>
        </p:txBody>
      </p:sp>
      <p:sp>
        <p:nvSpPr>
          <p:cNvPr id="48" name="Line 50"/>
          <p:cNvSpPr>
            <a:spLocks noChangeShapeType="1"/>
          </p:cNvSpPr>
          <p:nvPr/>
        </p:nvSpPr>
        <p:spPr bwMode="auto">
          <a:xfrm>
            <a:off x="5456864" y="5600144"/>
            <a:ext cx="14630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9" name="Text Box 51"/>
          <p:cNvSpPr txBox="1">
            <a:spLocks noChangeArrowheads="1"/>
          </p:cNvSpPr>
          <p:nvPr/>
        </p:nvSpPr>
        <p:spPr bwMode="auto">
          <a:xfrm>
            <a:off x="5447339" y="5579507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adjacent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7122112" y="5228263"/>
                <a:ext cx="575992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2112" y="5228263"/>
                <a:ext cx="575992" cy="691471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7825265" y="5426909"/>
                <a:ext cx="5759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5265" y="5426909"/>
                <a:ext cx="575992" cy="369332"/>
              </a:xfrm>
              <a:prstGeom prst="rect">
                <a:avLst/>
              </a:prstGeom>
              <a:blipFill rotWithShape="0">
                <a:blip r:embed="rId14"/>
                <a:stretch>
                  <a:fillRect l="-3191" r="-10638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Rectangle 44">
            <a:hlinkClick r:id="rId15"/>
            <a:extLst>
              <a:ext uri="{FF2B5EF4-FFF2-40B4-BE49-F238E27FC236}">
                <a16:creationId xmlns:a16="http://schemas.microsoft.com/office/drawing/2014/main" id="{A0C876C2-A380-4D5C-A159-EA27181C89A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>
            <a:hlinkClick r:id="rId15"/>
            <a:extLst>
              <a:ext uri="{FF2B5EF4-FFF2-40B4-BE49-F238E27FC236}">
                <a16:creationId xmlns:a16="http://schemas.microsoft.com/office/drawing/2014/main" id="{4D82F023-F4C9-438B-AA43-EA072A7A5954}"/>
              </a:ext>
            </a:extLst>
          </p:cNvPr>
          <p:cNvSpPr/>
          <p:nvPr/>
        </p:nvSpPr>
        <p:spPr>
          <a:xfrm>
            <a:off x="571500" y="657232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769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5" grpId="0" animBg="1"/>
      <p:bldP spid="17" grpId="0"/>
      <p:bldP spid="18" grpId="0"/>
      <p:bldP spid="27" grpId="0"/>
      <p:bldP spid="30" grpId="0"/>
      <p:bldP spid="32" grpId="0"/>
      <p:bldP spid="33" grpId="0"/>
      <p:bldP spid="34" grpId="0"/>
      <p:bldP spid="35" grpId="0" animBg="1"/>
      <p:bldP spid="36" grpId="0"/>
      <p:bldP spid="2" grpId="0"/>
      <p:bldP spid="38" grpId="0"/>
      <p:bldP spid="39" grpId="0"/>
      <p:bldP spid="40" grpId="0"/>
      <p:bldP spid="41" grpId="0" animBg="1"/>
      <p:bldP spid="42" grpId="0"/>
      <p:bldP spid="43" grpId="0"/>
      <p:bldP spid="44" grpId="0"/>
      <p:bldP spid="46" grpId="0"/>
      <p:bldP spid="47" grpId="0"/>
      <p:bldP spid="48" grpId="0" animBg="1"/>
      <p:bldP spid="49" grpId="0"/>
      <p:bldP spid="50" grpId="0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/>
          <p:cNvSpPr/>
          <p:nvPr/>
        </p:nvSpPr>
        <p:spPr>
          <a:xfrm>
            <a:off x="657081" y="2255616"/>
            <a:ext cx="2392471" cy="1823051"/>
          </a:xfrm>
          <a:prstGeom prst="triangle">
            <a:avLst/>
          </a:prstGeom>
          <a:gradFill flip="none" rotWithShape="1">
            <a:gsLst>
              <a:gs pos="0">
                <a:srgbClr val="CC9900"/>
              </a:gs>
              <a:gs pos="74000">
                <a:srgbClr val="FFC625"/>
              </a:gs>
              <a:gs pos="83000">
                <a:srgbClr val="FFDA71"/>
              </a:gs>
              <a:gs pos="100000">
                <a:srgbClr val="FFF3D1"/>
              </a:gs>
            </a:gsLst>
            <a:lin ang="13500000" scaled="1"/>
            <a:tileRect/>
          </a:gra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6799" y="1014608"/>
            <a:ext cx="684414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Look at this equilateral triangle.</a:t>
            </a:r>
          </a:p>
        </p:txBody>
      </p:sp>
      <p:sp>
        <p:nvSpPr>
          <p:cNvPr id="6" name="Rectangle 5"/>
          <p:cNvSpPr/>
          <p:nvPr/>
        </p:nvSpPr>
        <p:spPr>
          <a:xfrm>
            <a:off x="331145" y="394422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1700397" y="179395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B</a:t>
            </a:r>
            <a:endParaRPr lang="en-GB" sz="2400" dirty="0"/>
          </a:p>
        </p:txBody>
      </p:sp>
      <p:sp>
        <p:nvSpPr>
          <p:cNvPr id="8" name="Rectangle 7"/>
          <p:cNvSpPr/>
          <p:nvPr/>
        </p:nvSpPr>
        <p:spPr>
          <a:xfrm>
            <a:off x="2843556" y="4052079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C</a:t>
            </a:r>
            <a:endParaRPr lang="en-GB" sz="2400" dirty="0"/>
          </a:p>
        </p:txBody>
      </p:sp>
      <p:sp>
        <p:nvSpPr>
          <p:cNvPr id="9" name="Rectangle 8"/>
          <p:cNvSpPr/>
          <p:nvPr/>
        </p:nvSpPr>
        <p:spPr>
          <a:xfrm>
            <a:off x="2452823" y="287347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621244" y="2613427"/>
                <a:ext cx="585417" cy="362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𝟔𝟎</m:t>
                      </m:r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n-GB" sz="1800" baseline="30000" dirty="0">
                  <a:solidFill>
                    <a:srgbClr val="CC0099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1244" y="2613427"/>
                <a:ext cx="585417" cy="3629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1763571" y="4011444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234060" y="3632427"/>
                <a:ext cx="585417" cy="362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𝟔𝟎</m:t>
                      </m:r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n-GB" sz="1800" baseline="30000" dirty="0">
                  <a:solidFill>
                    <a:srgbClr val="CC0099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060" y="3632427"/>
                <a:ext cx="585417" cy="362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Pie 13"/>
          <p:cNvSpPr/>
          <p:nvPr/>
        </p:nvSpPr>
        <p:spPr>
          <a:xfrm>
            <a:off x="2667109" y="3690599"/>
            <a:ext cx="777240" cy="777240"/>
          </a:xfrm>
          <a:prstGeom prst="pie">
            <a:avLst>
              <a:gd name="adj1" fmla="val 10800000"/>
              <a:gd name="adj2" fmla="val 14147844"/>
            </a:avLst>
          </a:prstGeom>
          <a:solidFill>
            <a:srgbClr val="CC99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Pie 14"/>
          <p:cNvSpPr/>
          <p:nvPr/>
        </p:nvSpPr>
        <p:spPr>
          <a:xfrm rot="16200000">
            <a:off x="1471135" y="1855676"/>
            <a:ext cx="777240" cy="777240"/>
          </a:xfrm>
          <a:prstGeom prst="pie">
            <a:avLst>
              <a:gd name="adj1" fmla="val 8816724"/>
              <a:gd name="adj2" fmla="val 12750606"/>
            </a:avLst>
          </a:prstGeom>
          <a:solidFill>
            <a:srgbClr val="CC99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Rectangle 43"/>
          <p:cNvSpPr>
            <a:spLocks noChangeArrowheads="1"/>
          </p:cNvSpPr>
          <p:nvPr/>
        </p:nvSpPr>
        <p:spPr bwMode="auto">
          <a:xfrm>
            <a:off x="3323089" y="2730190"/>
            <a:ext cx="5634235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Let the sides be 2 cm</a:t>
            </a:r>
            <a:r>
              <a:rPr lang="en-US" altLang="en-US" sz="26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355442" y="3407609"/>
            <a:ext cx="55695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400" dirty="0">
                <a:latin typeface="Comic Sans MS" panose="030F0702030302020204" pitchFamily="66" charset="0"/>
              </a:rPr>
              <a:t>You will see why 2 is a convenient length.</a:t>
            </a:r>
            <a:endParaRPr lang="en-GB" sz="2400" baseline="30000" dirty="0"/>
          </a:p>
        </p:txBody>
      </p:sp>
      <p:sp>
        <p:nvSpPr>
          <p:cNvPr id="25" name="Rectangle 24"/>
          <p:cNvSpPr/>
          <p:nvPr/>
        </p:nvSpPr>
        <p:spPr>
          <a:xfrm>
            <a:off x="1932848" y="5739509"/>
            <a:ext cx="55835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mic Sans MS" panose="030F0702030302020204" pitchFamily="66" charset="0"/>
              </a:rPr>
              <a:t>We will take only one triangle to work</a:t>
            </a:r>
            <a:endParaRPr lang="en-GB" sz="2400" baseline="30000" dirty="0"/>
          </a:p>
        </p:txBody>
      </p:sp>
      <p:cxnSp>
        <p:nvCxnSpPr>
          <p:cNvPr id="28" name="Straight Connector 27"/>
          <p:cNvCxnSpPr/>
          <p:nvPr/>
        </p:nvCxnSpPr>
        <p:spPr>
          <a:xfrm flipV="1">
            <a:off x="2397796" y="3110870"/>
            <a:ext cx="87701" cy="7558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850231" y="4020842"/>
            <a:ext cx="0" cy="1156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43"/>
              <p:cNvSpPr>
                <a:spLocks noChangeArrowheads="1"/>
              </p:cNvSpPr>
              <p:nvPr/>
            </p:nvSpPr>
            <p:spPr bwMode="auto">
              <a:xfrm>
                <a:off x="274646" y="153320"/>
                <a:ext cx="5634235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4000" dirty="0">
                    <a:solidFill>
                      <a:srgbClr val="D34817"/>
                    </a:solidFill>
                    <a:latin typeface="Comic Sans MS" panose="030F0702030302020204" pitchFamily="66" charset="0"/>
                  </a:rPr>
                  <a:t>Angles </a:t>
                </a:r>
                <a14:m>
                  <m:oMath xmlns:m="http://schemas.openxmlformats.org/officeDocument/2006/math">
                    <m:r>
                      <a:rPr lang="en-US" altLang="en-US" sz="400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US" altLang="en-US" sz="4000" i="1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4000" dirty="0">
                    <a:solidFill>
                      <a:srgbClr val="D34817"/>
                    </a:solidFill>
                    <a:latin typeface="Comic Sans MS" panose="030F0702030302020204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en-US" sz="400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altLang="en-US" sz="4000" dirty="0">
                  <a:solidFill>
                    <a:srgbClr val="D34817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4646" y="153320"/>
                <a:ext cx="5634235" cy="707886"/>
              </a:xfrm>
              <a:prstGeom prst="rect">
                <a:avLst/>
              </a:prstGeom>
              <a:blipFill>
                <a:blip r:embed="rId4"/>
                <a:stretch>
                  <a:fillRect l="-3788" t="-15517" b="-362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3278814" y="1532078"/>
            <a:ext cx="5407986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Trig ratios don’t depend on the size of the triangle, so we can let the sides be any convenient length.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1237175" y="3086037"/>
            <a:ext cx="106885" cy="701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946802" y="286334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Pie 32"/>
          <p:cNvSpPr/>
          <p:nvPr/>
        </p:nvSpPr>
        <p:spPr>
          <a:xfrm>
            <a:off x="274646" y="3683608"/>
            <a:ext cx="777240" cy="777240"/>
          </a:xfrm>
          <a:prstGeom prst="pie">
            <a:avLst>
              <a:gd name="adj1" fmla="val 18121824"/>
              <a:gd name="adj2" fmla="val 52059"/>
            </a:avLst>
          </a:prstGeom>
          <a:solidFill>
            <a:srgbClr val="CC99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903747" y="3584757"/>
                <a:ext cx="585417" cy="362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𝟔𝟎</m:t>
                      </m:r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n-GB" sz="1800" baseline="30000" dirty="0">
                  <a:solidFill>
                    <a:srgbClr val="CC0099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747" y="3584757"/>
                <a:ext cx="585417" cy="3629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657081" y="4909088"/>
            <a:ext cx="782818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Divide the triangle into 2 equal right angled triangles.</a:t>
            </a:r>
          </a:p>
        </p:txBody>
      </p:sp>
      <p:cxnSp>
        <p:nvCxnSpPr>
          <p:cNvPr id="39" name="Straight Connector 38"/>
          <p:cNvCxnSpPr/>
          <p:nvPr/>
        </p:nvCxnSpPr>
        <p:spPr>
          <a:xfrm flipV="1">
            <a:off x="1853316" y="2239088"/>
            <a:ext cx="0" cy="1828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1820731" y="2569080"/>
                <a:ext cx="585417" cy="362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𝟑𝟎</m:t>
                      </m:r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n-GB" sz="1800" baseline="30000" dirty="0">
                  <a:solidFill>
                    <a:srgbClr val="CC0099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0731" y="2569080"/>
                <a:ext cx="585417" cy="36298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1375082" y="2569080"/>
                <a:ext cx="585417" cy="362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𝟑𝟎</m:t>
                      </m:r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n-GB" sz="1800" baseline="30000" dirty="0">
                  <a:solidFill>
                    <a:srgbClr val="CC0099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5082" y="2569080"/>
                <a:ext cx="585417" cy="36298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1230621" y="401609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282157" y="4007773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1567662" y="3790843"/>
            <a:ext cx="287338" cy="287338"/>
          </a:xfrm>
          <a:prstGeom prst="rect">
            <a:avLst/>
          </a:prstGeom>
          <a:solidFill>
            <a:srgbClr val="CC99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3">
            <a:hlinkClick r:id="rId8"/>
            <a:extLst>
              <a:ext uri="{FF2B5EF4-FFF2-40B4-BE49-F238E27FC236}">
                <a16:creationId xmlns:a16="http://schemas.microsoft.com/office/drawing/2014/main" id="{5F1C5338-55DB-4639-BF07-BFB2B81FD9B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hlinkClick r:id="rId8"/>
            <a:extLst>
              <a:ext uri="{FF2B5EF4-FFF2-40B4-BE49-F238E27FC236}">
                <a16:creationId xmlns:a16="http://schemas.microsoft.com/office/drawing/2014/main" id="{834A9937-09E5-4746-A1CB-E9C9D2C524AF}"/>
              </a:ext>
            </a:extLst>
          </p:cNvPr>
          <p:cNvSpPr/>
          <p:nvPr/>
        </p:nvSpPr>
        <p:spPr>
          <a:xfrm>
            <a:off x="571500" y="657232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713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2" grpId="1"/>
      <p:bldP spid="17" grpId="0"/>
      <p:bldP spid="24" grpId="0"/>
      <p:bldP spid="25" grpId="0"/>
      <p:bldP spid="27" grpId="0"/>
      <p:bldP spid="32" grpId="0"/>
      <p:bldP spid="37" grpId="0"/>
      <p:bldP spid="40" grpId="0"/>
      <p:bldP spid="41" grpId="0"/>
      <p:bldP spid="42" grpId="0"/>
      <p:bldP spid="43" grpId="0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ight Triangle 44"/>
          <p:cNvSpPr/>
          <p:nvPr/>
        </p:nvSpPr>
        <p:spPr>
          <a:xfrm flipH="1">
            <a:off x="675568" y="2265014"/>
            <a:ext cx="1171962" cy="1822565"/>
          </a:xfrm>
          <a:prstGeom prst="rtTriangle">
            <a:avLst/>
          </a:prstGeom>
          <a:solidFill>
            <a:srgbClr val="F1BA1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066799" y="1014608"/>
            <a:ext cx="684414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Now look at this right-angled triangle, which is half the equilateral triangle.</a:t>
            </a:r>
          </a:p>
        </p:txBody>
      </p:sp>
      <p:sp>
        <p:nvSpPr>
          <p:cNvPr id="6" name="Rectangle 5"/>
          <p:cNvSpPr/>
          <p:nvPr/>
        </p:nvSpPr>
        <p:spPr>
          <a:xfrm>
            <a:off x="331145" y="394422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1700397" y="179395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B</a:t>
            </a:r>
            <a:endParaRPr lang="en-GB" sz="2400" dirty="0"/>
          </a:p>
        </p:txBody>
      </p:sp>
      <p:sp>
        <p:nvSpPr>
          <p:cNvPr id="15" name="Pie 14"/>
          <p:cNvSpPr/>
          <p:nvPr/>
        </p:nvSpPr>
        <p:spPr>
          <a:xfrm rot="16200000">
            <a:off x="1471135" y="1855676"/>
            <a:ext cx="777240" cy="777240"/>
          </a:xfrm>
          <a:prstGeom prst="pie">
            <a:avLst>
              <a:gd name="adj1" fmla="val 10886669"/>
              <a:gd name="adj2" fmla="val 12750606"/>
            </a:avLst>
          </a:prstGeom>
          <a:solidFill>
            <a:srgbClr val="CC99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237175" y="3086037"/>
            <a:ext cx="106885" cy="701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946802" y="286334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Pie 32"/>
          <p:cNvSpPr/>
          <p:nvPr/>
        </p:nvSpPr>
        <p:spPr>
          <a:xfrm>
            <a:off x="274646" y="3683608"/>
            <a:ext cx="777240" cy="777240"/>
          </a:xfrm>
          <a:prstGeom prst="pie">
            <a:avLst>
              <a:gd name="adj1" fmla="val 18121824"/>
              <a:gd name="adj2" fmla="val 52059"/>
            </a:avLst>
          </a:prstGeom>
          <a:solidFill>
            <a:srgbClr val="CC99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933748" y="3605792"/>
                <a:ext cx="585417" cy="362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𝟔𝟎</m:t>
                      </m:r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n-GB" sz="1800" baseline="30000" dirty="0">
                  <a:solidFill>
                    <a:srgbClr val="CC0099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748" y="3605792"/>
                <a:ext cx="585417" cy="3629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4"/>
              <p:cNvSpPr>
                <a:spLocks noChangeArrowheads="1"/>
              </p:cNvSpPr>
              <p:nvPr/>
            </p:nvSpPr>
            <p:spPr bwMode="auto">
              <a:xfrm>
                <a:off x="657081" y="4909088"/>
                <a:ext cx="7828180" cy="952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>
                    <a:latin typeface="Comic Sans MS" panose="030F0702030302020204" pitchFamily="66" charset="0"/>
                  </a:rPr>
                  <a:t>So, we can calculate the trigonometric ratios for the angles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en-US" altLang="en-US" dirty="0">
                    <a:solidFill>
                      <a:schemeClr val="tx1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𝝅</m:t>
                        </m:r>
                      </m:num>
                      <m:den>
                        <m:r>
                          <a:rPr lang="en-US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den>
                    </m:f>
                  </m:oMath>
                </a14:m>
                <a:endParaRPr lang="en-US" altLang="en-US" baseline="30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7081" y="4909088"/>
                <a:ext cx="7828180" cy="952440"/>
              </a:xfrm>
              <a:prstGeom prst="rect">
                <a:avLst/>
              </a:prstGeom>
              <a:blipFill>
                <a:blip r:embed="rId4"/>
                <a:stretch>
                  <a:fillRect l="-1246" t="-5096" r="-623" b="-5096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1349650" y="2584219"/>
                <a:ext cx="585417" cy="362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𝟑𝟎</m:t>
                      </m:r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n-GB" sz="1800" baseline="30000" dirty="0">
                  <a:solidFill>
                    <a:srgbClr val="CC0099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9650" y="2584219"/>
                <a:ext cx="585417" cy="36298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1230621" y="401609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1567662" y="3790843"/>
            <a:ext cx="287338" cy="287338"/>
          </a:xfrm>
          <a:prstGeom prst="rect">
            <a:avLst/>
          </a:prstGeom>
          <a:solidFill>
            <a:srgbClr val="CC99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48"/>
          <p:cNvSpPr>
            <a:spLocks noChangeArrowheads="1"/>
          </p:cNvSpPr>
          <p:nvPr/>
        </p:nvSpPr>
        <p:spPr bwMode="auto">
          <a:xfrm>
            <a:off x="3043942" y="1855676"/>
            <a:ext cx="5345673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Using Pythagoras’ theorem, the 3</a:t>
            </a:r>
            <a:r>
              <a:rPr lang="en-US" altLang="en-US" sz="2400" baseline="30000" dirty="0">
                <a:latin typeface="Comic Sans MS" panose="030F0702030302020204" pitchFamily="66" charset="0"/>
              </a:rPr>
              <a:t>rd</a:t>
            </a:r>
            <a:r>
              <a:rPr lang="en-US" altLang="en-US" sz="2400" dirty="0">
                <a:latin typeface="Comic Sans MS" panose="030F0702030302020204" pitchFamily="66" charset="0"/>
              </a:rPr>
              <a:t> side is</a:t>
            </a:r>
            <a:r>
              <a:rPr lang="en-US" altLang="en-US" sz="26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5" name="Rectangle 43"/>
          <p:cNvSpPr>
            <a:spLocks noChangeArrowheads="1"/>
          </p:cNvSpPr>
          <p:nvPr/>
        </p:nvSpPr>
        <p:spPr bwMode="auto">
          <a:xfrm>
            <a:off x="4407286" y="3147488"/>
            <a:ext cx="208656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600" i="1" dirty="0">
                <a:latin typeface="Times New Roman" panose="02020603050405020304" pitchFamily="18" charset="0"/>
              </a:rPr>
              <a:t>a</a:t>
            </a:r>
            <a:r>
              <a:rPr lang="en-US" altLang="en-US" sz="2600" baseline="30000" dirty="0">
                <a:latin typeface="Times New Roman" panose="02020603050405020304" pitchFamily="18" charset="0"/>
              </a:rPr>
              <a:t>2</a:t>
            </a:r>
            <a:r>
              <a:rPr lang="en-US" altLang="en-US" sz="2600" dirty="0">
                <a:latin typeface="Times New Roman" panose="02020603050405020304" pitchFamily="18" charset="0"/>
              </a:rPr>
              <a:t> = 2</a:t>
            </a:r>
            <a:r>
              <a:rPr lang="en-US" altLang="en-US" sz="2600" baseline="30000" dirty="0">
                <a:latin typeface="Times New Roman" panose="02020603050405020304" pitchFamily="18" charset="0"/>
              </a:rPr>
              <a:t>2</a:t>
            </a:r>
            <a:r>
              <a:rPr lang="en-US" altLang="en-US" sz="2600" dirty="0">
                <a:latin typeface="Times New Roman" panose="02020603050405020304" pitchFamily="18" charset="0"/>
              </a:rPr>
              <a:t> - 1</a:t>
            </a:r>
            <a:r>
              <a:rPr lang="en-US" altLang="en-US" sz="2600" baseline="30000" dirty="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4407286" y="3725643"/>
            <a:ext cx="208656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600" i="1" dirty="0">
                <a:latin typeface="Times New Roman" panose="02020603050405020304" pitchFamily="18" charset="0"/>
              </a:rPr>
              <a:t>a</a:t>
            </a:r>
            <a:r>
              <a:rPr lang="en-US" altLang="en-US" sz="2600" baseline="30000" dirty="0">
                <a:latin typeface="Times New Roman" panose="02020603050405020304" pitchFamily="18" charset="0"/>
              </a:rPr>
              <a:t>2</a:t>
            </a:r>
            <a:r>
              <a:rPr lang="en-US" altLang="en-US" sz="2600" dirty="0">
                <a:latin typeface="Times New Roman" panose="02020603050405020304" pitchFamily="18" charset="0"/>
              </a:rPr>
              <a:t> = 3</a:t>
            </a:r>
            <a:endParaRPr lang="en-US" altLang="en-US" sz="2600" baseline="30000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3"/>
              <p:cNvSpPr>
                <a:spLocks noChangeArrowheads="1"/>
              </p:cNvSpPr>
              <p:nvPr/>
            </p:nvSpPr>
            <p:spPr bwMode="auto">
              <a:xfrm>
                <a:off x="4515304" y="4163459"/>
                <a:ext cx="2086568" cy="54867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600" i="1" dirty="0">
                    <a:latin typeface="Times New Roman" panose="02020603050405020304" pitchFamily="18" charset="0"/>
                  </a:rPr>
                  <a:t>a</a:t>
                </a:r>
                <a:r>
                  <a:rPr lang="en-US" altLang="en-US" sz="2600" dirty="0">
                    <a:latin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sz="26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en-US" sz="2600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US" altLang="en-US" sz="2600" baseline="30000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6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15304" y="4163459"/>
                <a:ext cx="2086568" cy="548676"/>
              </a:xfrm>
              <a:prstGeom prst="rect">
                <a:avLst/>
              </a:prstGeom>
              <a:blipFill rotWithShape="0">
                <a:blip r:embed="rId6"/>
                <a:stretch>
                  <a:fillRect l="-5263" t="-2222" b="-2444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1842383" y="2981212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i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sz="2400" i="1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Rectangle 43"/>
          <p:cNvSpPr>
            <a:spLocks noChangeArrowheads="1"/>
          </p:cNvSpPr>
          <p:nvPr/>
        </p:nvSpPr>
        <p:spPr bwMode="auto">
          <a:xfrm>
            <a:off x="4407286" y="2663705"/>
            <a:ext cx="208656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600" dirty="0">
                <a:latin typeface="Times New Roman" panose="02020603050405020304" pitchFamily="18" charset="0"/>
              </a:rPr>
              <a:t>2</a:t>
            </a:r>
            <a:r>
              <a:rPr lang="en-US" altLang="en-US" sz="2600" baseline="30000" dirty="0">
                <a:latin typeface="Times New Roman" panose="02020603050405020304" pitchFamily="18" charset="0"/>
              </a:rPr>
              <a:t>2</a:t>
            </a:r>
            <a:r>
              <a:rPr lang="en-US" altLang="en-US" sz="2600" dirty="0">
                <a:latin typeface="Times New Roman" panose="02020603050405020304" pitchFamily="18" charset="0"/>
              </a:rPr>
              <a:t> = </a:t>
            </a:r>
            <a:r>
              <a:rPr lang="en-US" altLang="en-US" sz="2600" i="1" dirty="0">
                <a:latin typeface="Times New Roman" panose="02020603050405020304" pitchFamily="18" charset="0"/>
              </a:rPr>
              <a:t>a</a:t>
            </a:r>
            <a:r>
              <a:rPr lang="en-US" altLang="en-US" sz="2600" baseline="30000" dirty="0">
                <a:latin typeface="Times New Roman" panose="02020603050405020304" pitchFamily="18" charset="0"/>
              </a:rPr>
              <a:t>2</a:t>
            </a:r>
            <a:r>
              <a:rPr lang="en-US" altLang="en-US" sz="2600" dirty="0">
                <a:latin typeface="Times New Roman" panose="02020603050405020304" pitchFamily="18" charset="0"/>
              </a:rPr>
              <a:t> + 1</a:t>
            </a:r>
            <a:r>
              <a:rPr lang="en-US" altLang="en-US" sz="2600" baseline="30000" dirty="0">
                <a:latin typeface="Times New Roman" panose="02020603050405020304" pitchFamily="18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767009" y="2963766"/>
                <a:ext cx="533416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en-US" i="1" dirty="0" smtClean="0">
                              <a:solidFill>
                                <a:srgbClr val="D3481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b="0" i="1" dirty="0" smtClean="0">
                              <a:solidFill>
                                <a:srgbClr val="D34817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7009" y="2963766"/>
                <a:ext cx="533416" cy="40197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>
            <a:hlinkClick r:id="rId8"/>
            <a:extLst>
              <a:ext uri="{FF2B5EF4-FFF2-40B4-BE49-F238E27FC236}">
                <a16:creationId xmlns:a16="http://schemas.microsoft.com/office/drawing/2014/main" id="{7E991505-9EA7-496E-AF05-986637CFD31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8"/>
            <a:extLst>
              <a:ext uri="{FF2B5EF4-FFF2-40B4-BE49-F238E27FC236}">
                <a16:creationId xmlns:a16="http://schemas.microsoft.com/office/drawing/2014/main" id="{E2794393-9277-4948-9CF4-3BCBE9AEE2A5}"/>
              </a:ext>
            </a:extLst>
          </p:cNvPr>
          <p:cNvSpPr/>
          <p:nvPr/>
        </p:nvSpPr>
        <p:spPr>
          <a:xfrm>
            <a:off x="571500" y="657232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43">
                <a:extLst>
                  <a:ext uri="{FF2B5EF4-FFF2-40B4-BE49-F238E27FC236}">
                    <a16:creationId xmlns:a16="http://schemas.microsoft.com/office/drawing/2014/main" id="{63D568B3-CF01-520E-75E5-A36CE1A337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646" y="153320"/>
                <a:ext cx="5634235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4000" dirty="0">
                    <a:solidFill>
                      <a:srgbClr val="D34817"/>
                    </a:solidFill>
                    <a:latin typeface="Comic Sans MS" panose="030F0702030302020204" pitchFamily="66" charset="0"/>
                  </a:rPr>
                  <a:t>Angles </a:t>
                </a:r>
                <a14:m>
                  <m:oMath xmlns:m="http://schemas.openxmlformats.org/officeDocument/2006/math">
                    <m:r>
                      <a:rPr lang="en-US" altLang="en-US" sz="400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US" altLang="en-US" sz="4000" i="1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4000" dirty="0">
                    <a:solidFill>
                      <a:srgbClr val="D34817"/>
                    </a:solidFill>
                    <a:latin typeface="Comic Sans MS" panose="030F0702030302020204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en-US" sz="400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altLang="en-US" sz="4000" dirty="0">
                  <a:solidFill>
                    <a:srgbClr val="D34817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43">
                <a:extLst>
                  <a:ext uri="{FF2B5EF4-FFF2-40B4-BE49-F238E27FC236}">
                    <a16:creationId xmlns:a16="http://schemas.microsoft.com/office/drawing/2014/main" id="{63D568B3-CF01-520E-75E5-A36CE1A337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4646" y="153320"/>
                <a:ext cx="5634235" cy="707886"/>
              </a:xfrm>
              <a:prstGeom prst="rect">
                <a:avLst/>
              </a:prstGeom>
              <a:blipFill>
                <a:blip r:embed="rId9"/>
                <a:stretch>
                  <a:fillRect l="-3788" t="-15517" b="-362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3421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4" grpId="0"/>
      <p:bldP spid="35" grpId="0"/>
      <p:bldP spid="38" grpId="0"/>
      <p:bldP spid="46" grpId="0"/>
      <p:bldP spid="47" grpId="0"/>
      <p:bldP spid="47" grpId="1"/>
      <p:bldP spid="48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ight Triangle 44"/>
          <p:cNvSpPr/>
          <p:nvPr/>
        </p:nvSpPr>
        <p:spPr>
          <a:xfrm flipH="1">
            <a:off x="675568" y="2265014"/>
            <a:ext cx="1171962" cy="1822565"/>
          </a:xfrm>
          <a:prstGeom prst="rtTriangle">
            <a:avLst/>
          </a:prstGeom>
          <a:solidFill>
            <a:srgbClr val="F1BA1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31145" y="394422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1700397" y="179395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B</a:t>
            </a:r>
            <a:endParaRPr lang="en-GB" sz="2400" dirty="0"/>
          </a:p>
        </p:txBody>
      </p:sp>
      <p:sp>
        <p:nvSpPr>
          <p:cNvPr id="15" name="Pie 14"/>
          <p:cNvSpPr/>
          <p:nvPr/>
        </p:nvSpPr>
        <p:spPr>
          <a:xfrm rot="16200000">
            <a:off x="1471135" y="1855676"/>
            <a:ext cx="777240" cy="777240"/>
          </a:xfrm>
          <a:prstGeom prst="pie">
            <a:avLst>
              <a:gd name="adj1" fmla="val 10886669"/>
              <a:gd name="adj2" fmla="val 12750606"/>
            </a:avLst>
          </a:prstGeom>
          <a:solidFill>
            <a:srgbClr val="CC99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237175" y="3086037"/>
            <a:ext cx="106885" cy="701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946802" y="286334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Pie 32"/>
          <p:cNvSpPr/>
          <p:nvPr/>
        </p:nvSpPr>
        <p:spPr>
          <a:xfrm>
            <a:off x="274646" y="3683608"/>
            <a:ext cx="777240" cy="777240"/>
          </a:xfrm>
          <a:prstGeom prst="pie">
            <a:avLst>
              <a:gd name="adj1" fmla="val 18121824"/>
              <a:gd name="adj2" fmla="val 52059"/>
            </a:avLst>
          </a:prstGeom>
          <a:solidFill>
            <a:srgbClr val="CC99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962510" y="3581000"/>
                <a:ext cx="585417" cy="362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𝟔𝟎</m:t>
                      </m:r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n-GB" sz="1800" baseline="30000" dirty="0">
                  <a:solidFill>
                    <a:srgbClr val="CC0099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510" y="3581000"/>
                <a:ext cx="585417" cy="3629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1362919" y="2567827"/>
                <a:ext cx="585417" cy="362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𝟑𝟎</m:t>
                      </m:r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n-GB" sz="1800" baseline="30000" dirty="0">
                  <a:solidFill>
                    <a:srgbClr val="CC0099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2919" y="2567827"/>
                <a:ext cx="585417" cy="362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1230621" y="401609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1567662" y="3790843"/>
            <a:ext cx="287338" cy="287338"/>
          </a:xfrm>
          <a:prstGeom prst="rect">
            <a:avLst/>
          </a:prstGeom>
          <a:solidFill>
            <a:srgbClr val="CC99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783080" y="3035808"/>
                <a:ext cx="533416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en-US" i="1" dirty="0" smtClean="0">
                              <a:solidFill>
                                <a:srgbClr val="D3481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b="0" i="1" dirty="0" smtClean="0">
                              <a:solidFill>
                                <a:srgbClr val="D34817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080" y="3035808"/>
                <a:ext cx="533416" cy="40197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1066799" y="1064712"/>
            <a:ext cx="78564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Now look at the trigonometric ratios for this triangle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43"/>
              <p:cNvSpPr>
                <a:spLocks noChangeArrowheads="1"/>
              </p:cNvSpPr>
              <p:nvPr/>
            </p:nvSpPr>
            <p:spPr bwMode="auto">
              <a:xfrm>
                <a:off x="3288996" y="1600184"/>
                <a:ext cx="5634235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>
                    <a:latin typeface="Comic Sans MS" panose="030F0702030302020204" pitchFamily="66" charset="0"/>
                  </a:rPr>
                  <a:t>We start with the angle A</a:t>
                </a:r>
                <a:r>
                  <a:rPr lang="en-US" altLang="en-US" sz="2600" dirty="0">
                    <a:latin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𝟔𝟎</m:t>
                    </m:r>
                    <m:r>
                      <a:rPr lang="en-US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GB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altLang="en-US" sz="2600" baseline="30000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88996" y="1600184"/>
                <a:ext cx="5634235" cy="523220"/>
              </a:xfrm>
              <a:prstGeom prst="rect">
                <a:avLst/>
              </a:prstGeom>
              <a:blipFill>
                <a:blip r:embed="rId6"/>
                <a:stretch>
                  <a:fillRect l="-1732" t="-11628" b="-31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48"/>
          <p:cNvSpPr>
            <a:spLocks noChangeArrowheads="1"/>
          </p:cNvSpPr>
          <p:nvPr/>
        </p:nvSpPr>
        <p:spPr bwMode="auto">
          <a:xfrm>
            <a:off x="3368835" y="2237480"/>
            <a:ext cx="53456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Label the sides for this angle</a:t>
            </a:r>
            <a:endParaRPr lang="en-US" altLang="en-US" sz="2600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47"/>
              <p:cNvSpPr txBox="1">
                <a:spLocks noChangeArrowheads="1"/>
              </p:cNvSpPr>
              <p:nvPr/>
            </p:nvSpPr>
            <p:spPr bwMode="auto">
              <a:xfrm>
                <a:off x="3739378" y="2898648"/>
                <a:ext cx="141256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/>
                  <a:t>sin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𝟔𝟎</m:t>
                    </m:r>
                    <m:r>
                      <a:rPr lang="en-US" b="1" i="1" dirty="0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GB" dirty="0">
                    <a:cs typeface="Times New Roman" panose="02020603050405020304" pitchFamily="18" charset="0"/>
                  </a:rPr>
                  <a:t> =</a:t>
                </a:r>
                <a:endParaRPr lang="en-GB" dirty="0"/>
              </a:p>
            </p:txBody>
          </p:sp>
        </mc:Choice>
        <mc:Fallback xmlns="">
          <p:sp>
            <p:nvSpPr>
              <p:cNvPr id="26" name="Text 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39378" y="2898648"/>
                <a:ext cx="1412566" cy="461665"/>
              </a:xfrm>
              <a:prstGeom prst="rect">
                <a:avLst/>
              </a:prstGeom>
              <a:blipFill>
                <a:blip r:embed="rId7"/>
                <a:stretch>
                  <a:fillRect l="-6466" t="-9333" r="-6034" b="-30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 Box 49"/>
          <p:cNvSpPr txBox="1">
            <a:spLocks noChangeArrowheads="1"/>
          </p:cNvSpPr>
          <p:nvPr/>
        </p:nvSpPr>
        <p:spPr bwMode="auto">
          <a:xfrm>
            <a:off x="5459126" y="2714200"/>
            <a:ext cx="1338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opposite</a:t>
            </a:r>
          </a:p>
        </p:txBody>
      </p:sp>
      <p:sp>
        <p:nvSpPr>
          <p:cNvPr id="28" name="Line 50"/>
          <p:cNvSpPr>
            <a:spLocks noChangeShapeType="1"/>
          </p:cNvSpPr>
          <p:nvPr/>
        </p:nvSpPr>
        <p:spPr bwMode="auto">
          <a:xfrm>
            <a:off x="5257513" y="3152350"/>
            <a:ext cx="1741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Text Box 51"/>
          <p:cNvSpPr txBox="1">
            <a:spLocks noChangeArrowheads="1"/>
          </p:cNvSpPr>
          <p:nvPr/>
        </p:nvSpPr>
        <p:spPr bwMode="auto">
          <a:xfrm>
            <a:off x="5247988" y="3131713"/>
            <a:ext cx="1762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hypotenuse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200614" y="2678509"/>
                <a:ext cx="778097" cy="775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0614" y="2678509"/>
                <a:ext cx="778097" cy="77579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 Box 47"/>
              <p:cNvSpPr txBox="1">
                <a:spLocks noChangeArrowheads="1"/>
              </p:cNvSpPr>
              <p:nvPr/>
            </p:nvSpPr>
            <p:spPr bwMode="auto">
              <a:xfrm>
                <a:off x="3705653" y="4068630"/>
                <a:ext cx="158248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/>
                  <a:t>cos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𝟔𝟎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GB" dirty="0">
                    <a:cs typeface="Times New Roman" panose="02020603050405020304" pitchFamily="18" charset="0"/>
                  </a:rPr>
                  <a:t> = </a:t>
                </a:r>
                <a:endParaRPr lang="en-GB" dirty="0"/>
              </a:p>
            </p:txBody>
          </p:sp>
        </mc:Choice>
        <mc:Fallback xmlns="">
          <p:sp>
            <p:nvSpPr>
              <p:cNvPr id="43" name="Text 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05653" y="4068630"/>
                <a:ext cx="1582484" cy="461665"/>
              </a:xfrm>
              <a:prstGeom prst="rect">
                <a:avLst/>
              </a:prstGeom>
              <a:blipFill>
                <a:blip r:embed="rId9"/>
                <a:stretch>
                  <a:fillRect l="-6178" t="-9211" r="-5019" b="-302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 Box 49"/>
          <p:cNvSpPr txBox="1">
            <a:spLocks noChangeArrowheads="1"/>
          </p:cNvSpPr>
          <p:nvPr/>
        </p:nvSpPr>
        <p:spPr bwMode="auto">
          <a:xfrm>
            <a:off x="5468651" y="3879717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adjacent</a:t>
            </a:r>
          </a:p>
        </p:txBody>
      </p:sp>
      <p:sp>
        <p:nvSpPr>
          <p:cNvPr id="51" name="Line 50"/>
          <p:cNvSpPr>
            <a:spLocks noChangeShapeType="1"/>
          </p:cNvSpPr>
          <p:nvPr/>
        </p:nvSpPr>
        <p:spPr bwMode="auto">
          <a:xfrm>
            <a:off x="5267038" y="4317867"/>
            <a:ext cx="1741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Text Box 51"/>
          <p:cNvSpPr txBox="1">
            <a:spLocks noChangeArrowheads="1"/>
          </p:cNvSpPr>
          <p:nvPr/>
        </p:nvSpPr>
        <p:spPr bwMode="auto">
          <a:xfrm>
            <a:off x="5257513" y="4297230"/>
            <a:ext cx="1762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hypotenuse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249273" y="3944221"/>
                <a:ext cx="575992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9273" y="3944221"/>
                <a:ext cx="575992" cy="69147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47"/>
              <p:cNvSpPr txBox="1">
                <a:spLocks noChangeArrowheads="1"/>
              </p:cNvSpPr>
              <p:nvPr/>
            </p:nvSpPr>
            <p:spPr bwMode="auto">
              <a:xfrm>
                <a:off x="3891898" y="5362840"/>
                <a:ext cx="146386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/>
                  <a:t>tan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𝟔𝟎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GB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GB" dirty="0">
                    <a:cs typeface="Times New Roman" panose="02020603050405020304" pitchFamily="18" charset="0"/>
                  </a:rPr>
                  <a:t>=</a:t>
                </a:r>
                <a:endParaRPr lang="en-GB" dirty="0"/>
              </a:p>
            </p:txBody>
          </p:sp>
        </mc:Choice>
        <mc:Fallback xmlns="">
          <p:sp>
            <p:nvSpPr>
              <p:cNvPr id="55" name="Text 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91898" y="5362840"/>
                <a:ext cx="1463862" cy="461665"/>
              </a:xfrm>
              <a:prstGeom prst="rect">
                <a:avLst/>
              </a:prstGeom>
              <a:blipFill>
                <a:blip r:embed="rId11"/>
                <a:stretch>
                  <a:fillRect l="-6224" t="-9333" r="-5394" b="-32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 Box 49"/>
          <p:cNvSpPr txBox="1">
            <a:spLocks noChangeArrowheads="1"/>
          </p:cNvSpPr>
          <p:nvPr/>
        </p:nvSpPr>
        <p:spPr bwMode="auto">
          <a:xfrm>
            <a:off x="5456864" y="5161031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opposite</a:t>
            </a:r>
          </a:p>
        </p:txBody>
      </p:sp>
      <p:sp>
        <p:nvSpPr>
          <p:cNvPr id="57" name="Line 50"/>
          <p:cNvSpPr>
            <a:spLocks noChangeShapeType="1"/>
          </p:cNvSpPr>
          <p:nvPr/>
        </p:nvSpPr>
        <p:spPr bwMode="auto">
          <a:xfrm>
            <a:off x="5456864" y="5600144"/>
            <a:ext cx="14630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Text Box 51"/>
          <p:cNvSpPr txBox="1">
            <a:spLocks noChangeArrowheads="1"/>
          </p:cNvSpPr>
          <p:nvPr/>
        </p:nvSpPr>
        <p:spPr bwMode="auto">
          <a:xfrm>
            <a:off x="5447339" y="5579507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adjacent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122112" y="5228263"/>
                <a:ext cx="778097" cy="7746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2112" y="5228263"/>
                <a:ext cx="778097" cy="77463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825265" y="5426909"/>
                <a:ext cx="778097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5265" y="5426909"/>
                <a:ext cx="778097" cy="41287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ectangle 60"/>
          <p:cNvSpPr/>
          <p:nvPr/>
        </p:nvSpPr>
        <p:spPr>
          <a:xfrm>
            <a:off x="996516" y="2571779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h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867265" y="3301725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o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031277" y="3990373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7" name="Rectangle 36">
            <a:hlinkClick r:id="rId14"/>
            <a:extLst>
              <a:ext uri="{FF2B5EF4-FFF2-40B4-BE49-F238E27FC236}">
                <a16:creationId xmlns:a16="http://schemas.microsoft.com/office/drawing/2014/main" id="{39AAFE61-8797-43EE-9339-DEC05B1C4CA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14"/>
            <a:extLst>
              <a:ext uri="{FF2B5EF4-FFF2-40B4-BE49-F238E27FC236}">
                <a16:creationId xmlns:a16="http://schemas.microsoft.com/office/drawing/2014/main" id="{5AEFAA8F-DEFB-4D60-B427-79A3C9EAEDE9}"/>
              </a:ext>
            </a:extLst>
          </p:cNvPr>
          <p:cNvSpPr/>
          <p:nvPr/>
        </p:nvSpPr>
        <p:spPr>
          <a:xfrm>
            <a:off x="571500" y="657232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43">
                <a:extLst>
                  <a:ext uri="{FF2B5EF4-FFF2-40B4-BE49-F238E27FC236}">
                    <a16:creationId xmlns:a16="http://schemas.microsoft.com/office/drawing/2014/main" id="{7FAC43AC-2975-2DB2-AA74-B105F456B1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646" y="153320"/>
                <a:ext cx="5634235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4000" dirty="0">
                    <a:solidFill>
                      <a:srgbClr val="D34817"/>
                    </a:solidFill>
                    <a:latin typeface="Comic Sans MS" panose="030F0702030302020204" pitchFamily="66" charset="0"/>
                  </a:rPr>
                  <a:t>Angles </a:t>
                </a:r>
                <a14:m>
                  <m:oMath xmlns:m="http://schemas.openxmlformats.org/officeDocument/2006/math">
                    <m:r>
                      <a:rPr lang="en-US" altLang="en-US" sz="400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US" altLang="en-US" sz="4000" i="1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4000" dirty="0">
                    <a:solidFill>
                      <a:srgbClr val="D34817"/>
                    </a:solidFill>
                    <a:latin typeface="Comic Sans MS" panose="030F0702030302020204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en-US" sz="400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altLang="en-US" sz="4000" dirty="0">
                  <a:solidFill>
                    <a:srgbClr val="D34817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43">
                <a:extLst>
                  <a:ext uri="{FF2B5EF4-FFF2-40B4-BE49-F238E27FC236}">
                    <a16:creationId xmlns:a16="http://schemas.microsoft.com/office/drawing/2014/main" id="{7FAC43AC-2975-2DB2-AA74-B105F456B1D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4646" y="153320"/>
                <a:ext cx="5634235" cy="707886"/>
              </a:xfrm>
              <a:prstGeom prst="rect">
                <a:avLst/>
              </a:prstGeom>
              <a:blipFill>
                <a:blip r:embed="rId15"/>
                <a:stretch>
                  <a:fillRect l="-3788" t="-15517" b="-362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3897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1" grpId="0"/>
      <p:bldP spid="23" grpId="0"/>
      <p:bldP spid="24" grpId="0"/>
      <p:bldP spid="25" grpId="0"/>
      <p:bldP spid="26" grpId="0"/>
      <p:bldP spid="27" grpId="0"/>
      <p:bldP spid="28" grpId="0" animBg="1"/>
      <p:bldP spid="29" grpId="0"/>
      <p:bldP spid="40" grpId="0"/>
      <p:bldP spid="43" grpId="0"/>
      <p:bldP spid="50" grpId="0"/>
      <p:bldP spid="51" grpId="0" animBg="1"/>
      <p:bldP spid="52" grpId="0"/>
      <p:bldP spid="54" grpId="0"/>
      <p:bldP spid="55" grpId="0"/>
      <p:bldP spid="56" grpId="0"/>
      <p:bldP spid="57" grpId="0" animBg="1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ight Triangle 44"/>
          <p:cNvSpPr/>
          <p:nvPr/>
        </p:nvSpPr>
        <p:spPr>
          <a:xfrm flipH="1">
            <a:off x="675568" y="2265014"/>
            <a:ext cx="1171962" cy="1822565"/>
          </a:xfrm>
          <a:prstGeom prst="rtTriangle">
            <a:avLst/>
          </a:prstGeom>
          <a:solidFill>
            <a:srgbClr val="F1BA1B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31145" y="394422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1700397" y="1793951"/>
            <a:ext cx="44543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B</a:t>
            </a:r>
            <a:endParaRPr lang="en-GB" sz="2400" dirty="0"/>
          </a:p>
        </p:txBody>
      </p:sp>
      <p:sp>
        <p:nvSpPr>
          <p:cNvPr id="15" name="Pie 14"/>
          <p:cNvSpPr/>
          <p:nvPr/>
        </p:nvSpPr>
        <p:spPr>
          <a:xfrm rot="16200000">
            <a:off x="1471135" y="1855676"/>
            <a:ext cx="777240" cy="777240"/>
          </a:xfrm>
          <a:prstGeom prst="pie">
            <a:avLst>
              <a:gd name="adj1" fmla="val 10886669"/>
              <a:gd name="adj2" fmla="val 12750606"/>
            </a:avLst>
          </a:prstGeom>
          <a:solidFill>
            <a:srgbClr val="CC99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30" name="Straight Connector 29"/>
          <p:cNvCxnSpPr/>
          <p:nvPr/>
        </p:nvCxnSpPr>
        <p:spPr>
          <a:xfrm>
            <a:off x="1237175" y="3086037"/>
            <a:ext cx="106885" cy="701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946802" y="2863349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GB" sz="2400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Pie 32"/>
          <p:cNvSpPr/>
          <p:nvPr/>
        </p:nvSpPr>
        <p:spPr>
          <a:xfrm>
            <a:off x="274646" y="3683608"/>
            <a:ext cx="777240" cy="777240"/>
          </a:xfrm>
          <a:prstGeom prst="pie">
            <a:avLst>
              <a:gd name="adj1" fmla="val 18121824"/>
              <a:gd name="adj2" fmla="val 52059"/>
            </a:avLst>
          </a:prstGeom>
          <a:solidFill>
            <a:srgbClr val="CC99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914946" y="3570804"/>
                <a:ext cx="585417" cy="362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𝟔𝟎</m:t>
                      </m:r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n-GB" sz="1800" baseline="30000" dirty="0">
                  <a:solidFill>
                    <a:srgbClr val="CC0099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946" y="3570804"/>
                <a:ext cx="585417" cy="36298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1362919" y="2596076"/>
                <a:ext cx="585417" cy="3629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𝟑𝟎</m:t>
                      </m:r>
                      <m:r>
                        <a:rPr lang="en-US" sz="1800" b="1" i="1" dirty="0" smtClean="0">
                          <a:solidFill>
                            <a:srgbClr val="CC0099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n-GB" sz="1800" baseline="30000" dirty="0">
                  <a:solidFill>
                    <a:srgbClr val="CC0099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2919" y="2596076"/>
                <a:ext cx="585417" cy="3629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1230621" y="4016090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1567662" y="3790843"/>
            <a:ext cx="287338" cy="287338"/>
          </a:xfrm>
          <a:prstGeom prst="rect">
            <a:avLst/>
          </a:prstGeom>
          <a:solidFill>
            <a:srgbClr val="CC9900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783080" y="3035808"/>
                <a:ext cx="533416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en-US" i="1" dirty="0" smtClean="0">
                              <a:solidFill>
                                <a:srgbClr val="D34817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en-US" b="0" i="1" dirty="0" smtClean="0">
                              <a:solidFill>
                                <a:srgbClr val="D34817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3080" y="3035808"/>
                <a:ext cx="533416" cy="40197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1066799" y="1064712"/>
            <a:ext cx="78564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Now look at the trigonometric ratios for this triangle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43"/>
              <p:cNvSpPr>
                <a:spLocks noChangeArrowheads="1"/>
              </p:cNvSpPr>
              <p:nvPr/>
            </p:nvSpPr>
            <p:spPr bwMode="auto">
              <a:xfrm>
                <a:off x="3288996" y="1600184"/>
                <a:ext cx="5634235" cy="5232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>
                    <a:latin typeface="Comic Sans MS" panose="030F0702030302020204" pitchFamily="66" charset="0"/>
                  </a:rPr>
                  <a:t>Now we take the angle B</a:t>
                </a:r>
                <a:r>
                  <a:rPr lang="en-US" altLang="en-US" sz="2600" dirty="0">
                    <a:latin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𝟑𝟎</m:t>
                    </m:r>
                    <m:r>
                      <a:rPr lang="en-US" sz="2800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GB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altLang="en-US" sz="2600" baseline="30000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88996" y="1600184"/>
                <a:ext cx="5634235" cy="523220"/>
              </a:xfrm>
              <a:prstGeom prst="rect">
                <a:avLst/>
              </a:prstGeom>
              <a:blipFill>
                <a:blip r:embed="rId6"/>
                <a:stretch>
                  <a:fillRect l="-1732" t="-11628" b="-3139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48"/>
          <p:cNvSpPr>
            <a:spLocks noChangeArrowheads="1"/>
          </p:cNvSpPr>
          <p:nvPr/>
        </p:nvSpPr>
        <p:spPr bwMode="auto">
          <a:xfrm>
            <a:off x="3368835" y="2237480"/>
            <a:ext cx="53456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omic Sans MS" panose="030F0702030302020204" pitchFamily="66" charset="0"/>
              </a:rPr>
              <a:t>Label the sides for this angle</a:t>
            </a:r>
            <a:endParaRPr lang="en-US" altLang="en-US" sz="2600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 Box 47"/>
              <p:cNvSpPr txBox="1">
                <a:spLocks noChangeArrowheads="1"/>
              </p:cNvSpPr>
              <p:nvPr/>
            </p:nvSpPr>
            <p:spPr bwMode="auto">
              <a:xfrm>
                <a:off x="3826885" y="2898648"/>
                <a:ext cx="139493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/>
                  <a:t>sin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𝟑𝟎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 </m:t>
                    </m:r>
                  </m:oMath>
                </a14:m>
                <a:r>
                  <a:rPr lang="en-GB" dirty="0">
                    <a:cs typeface="Times New Roman" panose="02020603050405020304" pitchFamily="18" charset="0"/>
                  </a:rPr>
                  <a:t>=</a:t>
                </a:r>
                <a:endParaRPr lang="en-GB" dirty="0"/>
              </a:p>
            </p:txBody>
          </p:sp>
        </mc:Choice>
        <mc:Fallback xmlns="">
          <p:sp>
            <p:nvSpPr>
              <p:cNvPr id="26" name="Text 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26885" y="2898648"/>
                <a:ext cx="1394934" cy="461665"/>
              </a:xfrm>
              <a:prstGeom prst="rect">
                <a:avLst/>
              </a:prstGeom>
              <a:blipFill>
                <a:blip r:embed="rId7"/>
                <a:stretch>
                  <a:fillRect l="-6987" t="-9333" r="-5677" b="-30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 Box 49"/>
          <p:cNvSpPr txBox="1">
            <a:spLocks noChangeArrowheads="1"/>
          </p:cNvSpPr>
          <p:nvPr/>
        </p:nvSpPr>
        <p:spPr bwMode="auto">
          <a:xfrm>
            <a:off x="5459126" y="2714200"/>
            <a:ext cx="1338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opposite</a:t>
            </a:r>
          </a:p>
        </p:txBody>
      </p:sp>
      <p:sp>
        <p:nvSpPr>
          <p:cNvPr id="28" name="Line 50"/>
          <p:cNvSpPr>
            <a:spLocks noChangeShapeType="1"/>
          </p:cNvSpPr>
          <p:nvPr/>
        </p:nvSpPr>
        <p:spPr bwMode="auto">
          <a:xfrm>
            <a:off x="5257513" y="3152350"/>
            <a:ext cx="1741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9" name="Text Box 51"/>
          <p:cNvSpPr txBox="1">
            <a:spLocks noChangeArrowheads="1"/>
          </p:cNvSpPr>
          <p:nvPr/>
        </p:nvSpPr>
        <p:spPr bwMode="auto">
          <a:xfrm>
            <a:off x="5247988" y="3131713"/>
            <a:ext cx="1762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hypotenuse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122112" y="3830797"/>
                <a:ext cx="778097" cy="775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2112" y="3830797"/>
                <a:ext cx="778097" cy="77579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 Box 47"/>
              <p:cNvSpPr txBox="1">
                <a:spLocks noChangeArrowheads="1"/>
              </p:cNvSpPr>
              <p:nvPr/>
            </p:nvSpPr>
            <p:spPr bwMode="auto">
              <a:xfrm>
                <a:off x="3779941" y="4012450"/>
                <a:ext cx="1564852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/>
                  <a:t>cos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𝟑𝟎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 </m:t>
                    </m:r>
                  </m:oMath>
                </a14:m>
                <a:r>
                  <a:rPr lang="en-GB" dirty="0">
                    <a:cs typeface="Times New Roman" panose="02020603050405020304" pitchFamily="18" charset="0"/>
                  </a:rPr>
                  <a:t>= </a:t>
                </a:r>
                <a:endParaRPr lang="en-GB" dirty="0"/>
              </a:p>
            </p:txBody>
          </p:sp>
        </mc:Choice>
        <mc:Fallback xmlns="">
          <p:sp>
            <p:nvSpPr>
              <p:cNvPr id="43" name="Text 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79941" y="4012450"/>
                <a:ext cx="1564852" cy="461665"/>
              </a:xfrm>
              <a:prstGeom prst="rect">
                <a:avLst/>
              </a:prstGeom>
              <a:blipFill>
                <a:blip r:embed="rId9"/>
                <a:stretch>
                  <a:fillRect l="-5837" t="-9211" r="-5447" b="-302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Text Box 49"/>
          <p:cNvSpPr txBox="1">
            <a:spLocks noChangeArrowheads="1"/>
          </p:cNvSpPr>
          <p:nvPr/>
        </p:nvSpPr>
        <p:spPr bwMode="auto">
          <a:xfrm>
            <a:off x="5468651" y="3879717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adjacent</a:t>
            </a:r>
          </a:p>
        </p:txBody>
      </p:sp>
      <p:sp>
        <p:nvSpPr>
          <p:cNvPr id="51" name="Line 50"/>
          <p:cNvSpPr>
            <a:spLocks noChangeShapeType="1"/>
          </p:cNvSpPr>
          <p:nvPr/>
        </p:nvSpPr>
        <p:spPr bwMode="auto">
          <a:xfrm>
            <a:off x="5267038" y="4317867"/>
            <a:ext cx="17414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Text Box 51"/>
          <p:cNvSpPr txBox="1">
            <a:spLocks noChangeArrowheads="1"/>
          </p:cNvSpPr>
          <p:nvPr/>
        </p:nvSpPr>
        <p:spPr bwMode="auto">
          <a:xfrm>
            <a:off x="5257513" y="4297230"/>
            <a:ext cx="1762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hypotenuse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300428" y="2714200"/>
                <a:ext cx="575992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0428" y="2714200"/>
                <a:ext cx="575992" cy="69147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47"/>
              <p:cNvSpPr txBox="1">
                <a:spLocks noChangeArrowheads="1"/>
              </p:cNvSpPr>
              <p:nvPr/>
            </p:nvSpPr>
            <p:spPr bwMode="auto">
              <a:xfrm>
                <a:off x="3932468" y="5334576"/>
                <a:ext cx="1428596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/>
                  <a:t>tan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𝟑𝟎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 </m:t>
                    </m:r>
                  </m:oMath>
                </a14:m>
                <a:r>
                  <a:rPr lang="en-GB" dirty="0">
                    <a:cs typeface="Times New Roman" panose="02020603050405020304" pitchFamily="18" charset="0"/>
                  </a:rPr>
                  <a:t>=</a:t>
                </a:r>
                <a:endParaRPr lang="en-GB" dirty="0"/>
              </a:p>
            </p:txBody>
          </p:sp>
        </mc:Choice>
        <mc:Fallback xmlns="">
          <p:sp>
            <p:nvSpPr>
              <p:cNvPr id="55" name="Text 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32468" y="5334576"/>
                <a:ext cx="1428596" cy="461665"/>
              </a:xfrm>
              <a:prstGeom prst="rect">
                <a:avLst/>
              </a:prstGeom>
              <a:blipFill>
                <a:blip r:embed="rId11"/>
                <a:stretch>
                  <a:fillRect l="-6410" t="-9211" r="-5983" b="-302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 Box 49"/>
          <p:cNvSpPr txBox="1">
            <a:spLocks noChangeArrowheads="1"/>
          </p:cNvSpPr>
          <p:nvPr/>
        </p:nvSpPr>
        <p:spPr bwMode="auto">
          <a:xfrm>
            <a:off x="5456864" y="5161031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opposite</a:t>
            </a:r>
          </a:p>
        </p:txBody>
      </p:sp>
      <p:sp>
        <p:nvSpPr>
          <p:cNvPr id="57" name="Line 50"/>
          <p:cNvSpPr>
            <a:spLocks noChangeShapeType="1"/>
          </p:cNvSpPr>
          <p:nvPr/>
        </p:nvSpPr>
        <p:spPr bwMode="auto">
          <a:xfrm>
            <a:off x="5456864" y="5600144"/>
            <a:ext cx="146304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Text Box 51"/>
          <p:cNvSpPr txBox="1">
            <a:spLocks noChangeArrowheads="1"/>
          </p:cNvSpPr>
          <p:nvPr/>
        </p:nvSpPr>
        <p:spPr bwMode="auto">
          <a:xfrm>
            <a:off x="5447339" y="5579507"/>
            <a:ext cx="13500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adjacent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7122112" y="5228263"/>
                <a:ext cx="778097" cy="7629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22112" y="5228263"/>
                <a:ext cx="778097" cy="76296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900209" y="5161031"/>
                <a:ext cx="778097" cy="7746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0209" y="5161031"/>
                <a:ext cx="778097" cy="774636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Rectangle 60"/>
          <p:cNvSpPr/>
          <p:nvPr/>
        </p:nvSpPr>
        <p:spPr>
          <a:xfrm>
            <a:off x="996516" y="2571779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h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914979" y="4024868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o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855000" y="3221943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</a:t>
            </a:r>
            <a:endParaRPr lang="en-GB" sz="2400" dirty="0">
              <a:solidFill>
                <a:srgbClr val="0070C0"/>
              </a:solidFill>
            </a:endParaRPr>
          </a:p>
        </p:txBody>
      </p:sp>
      <p:sp>
        <p:nvSpPr>
          <p:cNvPr id="37" name="Rectangle 36">
            <a:hlinkClick r:id="rId14"/>
            <a:extLst>
              <a:ext uri="{FF2B5EF4-FFF2-40B4-BE49-F238E27FC236}">
                <a16:creationId xmlns:a16="http://schemas.microsoft.com/office/drawing/2014/main" id="{CAABFA16-FE59-45F2-8941-1881B8C9BC4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>
            <a:hlinkClick r:id="rId14"/>
            <a:extLst>
              <a:ext uri="{FF2B5EF4-FFF2-40B4-BE49-F238E27FC236}">
                <a16:creationId xmlns:a16="http://schemas.microsoft.com/office/drawing/2014/main" id="{5D91D66B-BC91-4A43-933D-9B2A578ECBBF}"/>
              </a:ext>
            </a:extLst>
          </p:cNvPr>
          <p:cNvSpPr/>
          <p:nvPr/>
        </p:nvSpPr>
        <p:spPr>
          <a:xfrm>
            <a:off x="571500" y="657232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43">
                <a:extLst>
                  <a:ext uri="{FF2B5EF4-FFF2-40B4-BE49-F238E27FC236}">
                    <a16:creationId xmlns:a16="http://schemas.microsoft.com/office/drawing/2014/main" id="{6E1757D5-AD81-EA51-4125-D2E2302B2A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4646" y="153320"/>
                <a:ext cx="5634235" cy="70788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sz="4000" dirty="0">
                    <a:solidFill>
                      <a:srgbClr val="D34817"/>
                    </a:solidFill>
                    <a:latin typeface="Comic Sans MS" panose="030F0702030302020204" pitchFamily="66" charset="0"/>
                  </a:rPr>
                  <a:t>Angles </a:t>
                </a:r>
                <a14:m>
                  <m:oMath xmlns:m="http://schemas.openxmlformats.org/officeDocument/2006/math">
                    <m:r>
                      <a:rPr lang="en-US" altLang="en-US" sz="400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n-US" altLang="en-US" sz="4000" i="1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sz="4000" dirty="0">
                    <a:solidFill>
                      <a:srgbClr val="D34817"/>
                    </a:solidFill>
                    <a:latin typeface="Comic Sans MS" panose="030F0702030302020204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altLang="en-US" sz="400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altLang="en-US" sz="4000" b="0" i="1" smtClean="0">
                        <a:solidFill>
                          <a:srgbClr val="D34817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en-US" altLang="en-US" sz="4000" dirty="0">
                  <a:solidFill>
                    <a:srgbClr val="D34817"/>
                  </a:solidFill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Rectangle 43">
                <a:extLst>
                  <a:ext uri="{FF2B5EF4-FFF2-40B4-BE49-F238E27FC236}">
                    <a16:creationId xmlns:a16="http://schemas.microsoft.com/office/drawing/2014/main" id="{6E1757D5-AD81-EA51-4125-D2E2302B2A5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4646" y="153320"/>
                <a:ext cx="5634235" cy="707886"/>
              </a:xfrm>
              <a:prstGeom prst="rect">
                <a:avLst/>
              </a:prstGeom>
              <a:blipFill>
                <a:blip r:embed="rId15"/>
                <a:stretch>
                  <a:fillRect l="-3788" t="-15517" b="-3620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222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6" grpId="0"/>
      <p:bldP spid="23" grpId="0"/>
      <p:bldP spid="24" grpId="0"/>
      <p:bldP spid="25" grpId="0"/>
      <p:bldP spid="26" grpId="0"/>
      <p:bldP spid="27" grpId="0"/>
      <p:bldP spid="28" grpId="0" animBg="1"/>
      <p:bldP spid="29" grpId="0"/>
      <p:bldP spid="40" grpId="0"/>
      <p:bldP spid="43" grpId="0"/>
      <p:bldP spid="50" grpId="0"/>
      <p:bldP spid="51" grpId="0" animBg="1"/>
      <p:bldP spid="52" grpId="0"/>
      <p:bldP spid="54" grpId="0"/>
      <p:bldP spid="55" grpId="0"/>
      <p:bldP spid="56" grpId="0"/>
      <p:bldP spid="57" grpId="0" animBg="1"/>
      <p:bldP spid="58" grpId="0"/>
      <p:bldP spid="59" grpId="0"/>
      <p:bldP spid="60" grpId="0"/>
      <p:bldP spid="61" grpId="0"/>
      <p:bldP spid="62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1196" y="104166"/>
            <a:ext cx="81661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D34817"/>
                </a:solidFill>
                <a:latin typeface="Comic Sans MS" panose="030F0702030302020204" pitchFamily="66" charset="0"/>
              </a:rPr>
              <a:t>Trigonometric ratios for special angles</a:t>
            </a:r>
          </a:p>
        </p:txBody>
      </p:sp>
      <p:sp>
        <p:nvSpPr>
          <p:cNvPr id="3" name="Rectangle 43"/>
          <p:cNvSpPr>
            <a:spLocks noChangeArrowheads="1"/>
          </p:cNvSpPr>
          <p:nvPr/>
        </p:nvSpPr>
        <p:spPr bwMode="auto">
          <a:xfrm>
            <a:off x="3893719" y="791357"/>
            <a:ext cx="17656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Summary</a:t>
            </a:r>
            <a:endParaRPr lang="en-US" altLang="en-US" sz="2600" b="1" baseline="30000" dirty="0">
              <a:latin typeface="Times New Roman" panose="02020603050405020304" pitchFamily="18" charset="0"/>
            </a:endParaRPr>
          </a:p>
        </p:txBody>
      </p:sp>
      <p:sp>
        <p:nvSpPr>
          <p:cNvPr id="4" name="Text Box 47"/>
          <p:cNvSpPr txBox="1">
            <a:spLocks noChangeArrowheads="1"/>
          </p:cNvSpPr>
          <p:nvPr/>
        </p:nvSpPr>
        <p:spPr bwMode="auto">
          <a:xfrm>
            <a:off x="315125" y="2488988"/>
            <a:ext cx="5790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sin</a:t>
            </a:r>
          </a:p>
        </p:txBody>
      </p:sp>
      <p:sp>
        <p:nvSpPr>
          <p:cNvPr id="5" name="Text Box 47"/>
          <p:cNvSpPr txBox="1">
            <a:spLocks noChangeArrowheads="1"/>
          </p:cNvSpPr>
          <p:nvPr/>
        </p:nvSpPr>
        <p:spPr bwMode="auto">
          <a:xfrm>
            <a:off x="315125" y="3495278"/>
            <a:ext cx="6639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cos</a:t>
            </a:r>
          </a:p>
        </p:txBody>
      </p:sp>
      <p:sp>
        <p:nvSpPr>
          <p:cNvPr id="6" name="Text Box 47"/>
          <p:cNvSpPr txBox="1">
            <a:spLocks noChangeArrowheads="1"/>
          </p:cNvSpPr>
          <p:nvPr/>
        </p:nvSpPr>
        <p:spPr bwMode="auto">
          <a:xfrm>
            <a:off x="340773" y="4456541"/>
            <a:ext cx="6126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tan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47"/>
              <p:cNvSpPr txBox="1">
                <a:spLocks noChangeArrowheads="1"/>
              </p:cNvSpPr>
              <p:nvPr/>
            </p:nvSpPr>
            <p:spPr bwMode="auto">
              <a:xfrm>
                <a:off x="6252347" y="1699355"/>
                <a:ext cx="848309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𝟔𝟎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7" name="Text 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252347" y="1699355"/>
                <a:ext cx="848309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47"/>
              <p:cNvSpPr txBox="1">
                <a:spLocks noChangeArrowheads="1"/>
              </p:cNvSpPr>
              <p:nvPr/>
            </p:nvSpPr>
            <p:spPr bwMode="auto">
              <a:xfrm>
                <a:off x="2963006" y="1697258"/>
                <a:ext cx="848309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𝟑𝟎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8" name="Text 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63006" y="1697258"/>
                <a:ext cx="848309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 Box 47"/>
              <p:cNvSpPr txBox="1">
                <a:spLocks noChangeArrowheads="1"/>
              </p:cNvSpPr>
              <p:nvPr/>
            </p:nvSpPr>
            <p:spPr bwMode="auto">
              <a:xfrm>
                <a:off x="4654139" y="1702291"/>
                <a:ext cx="848309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𝟒𝟓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9" name="Text 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54139" y="1702291"/>
                <a:ext cx="848309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963006" y="3343223"/>
                <a:ext cx="463397" cy="7746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3006" y="3343223"/>
                <a:ext cx="463397" cy="77463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050084" y="2371290"/>
                <a:ext cx="261290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0084" y="2371290"/>
                <a:ext cx="261290" cy="6914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96303" y="2332503"/>
                <a:ext cx="463397" cy="775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303" y="2332503"/>
                <a:ext cx="463397" cy="77579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596303" y="3343223"/>
                <a:ext cx="463397" cy="775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6303" y="3343223"/>
                <a:ext cx="463397" cy="77579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726482" y="4456541"/>
                <a:ext cx="2612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6482" y="4456541"/>
                <a:ext cx="261290" cy="369332"/>
              </a:xfrm>
              <a:prstGeom prst="rect">
                <a:avLst/>
              </a:prstGeom>
              <a:blipFill>
                <a:blip r:embed="rId9"/>
                <a:stretch>
                  <a:fillRect l="-20930" r="-25581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194981" y="2332503"/>
                <a:ext cx="463397" cy="7746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4981" y="2332503"/>
                <a:ext cx="463397" cy="7746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296034" y="3384805"/>
                <a:ext cx="261290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6034" y="3384805"/>
                <a:ext cx="261290" cy="69147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259955" y="4434772"/>
                <a:ext cx="463397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9955" y="4434772"/>
                <a:ext cx="463397" cy="41287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873664" y="4305890"/>
                <a:ext cx="463397" cy="7629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3664" y="4305890"/>
                <a:ext cx="463397" cy="76296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871581" y="4226451"/>
                <a:ext cx="463397" cy="7770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581" y="4226451"/>
                <a:ext cx="463397" cy="77700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47"/>
              <p:cNvSpPr txBox="1">
                <a:spLocks noChangeArrowheads="1"/>
              </p:cNvSpPr>
              <p:nvPr/>
            </p:nvSpPr>
            <p:spPr bwMode="auto">
              <a:xfrm>
                <a:off x="7457339" y="1697258"/>
                <a:ext cx="848309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𝟗𝟎</m:t>
                      </m:r>
                      <m:r>
                        <a:rPr lang="en-US" sz="2800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</m:t>
                      </m:r>
                    </m:oMath>
                  </m:oMathPara>
                </a14:m>
                <a:endParaRPr lang="en-GB" sz="2800" b="1" dirty="0"/>
              </a:p>
            </p:txBody>
          </p:sp>
        </mc:Choice>
        <mc:Fallback xmlns="">
          <p:sp>
            <p:nvSpPr>
              <p:cNvPr id="21" name="Text 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57339" y="1697258"/>
                <a:ext cx="848309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47"/>
          <p:cNvSpPr txBox="1">
            <a:spLocks noChangeArrowheads="1"/>
          </p:cNvSpPr>
          <p:nvPr/>
        </p:nvSpPr>
        <p:spPr bwMode="auto">
          <a:xfrm>
            <a:off x="1622940" y="1833481"/>
            <a:ext cx="45397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endParaRPr lang="en-GB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662915" y="1332959"/>
                <a:ext cx="2612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2915" y="1332959"/>
                <a:ext cx="261290" cy="369332"/>
              </a:xfrm>
              <a:prstGeom prst="rect">
                <a:avLst/>
              </a:prstGeom>
              <a:blipFill>
                <a:blip r:embed="rId16"/>
                <a:stretch>
                  <a:fillRect l="-23256" r="-23256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995675" y="1332959"/>
                <a:ext cx="2612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5675" y="1332959"/>
                <a:ext cx="261290" cy="369332"/>
              </a:xfrm>
              <a:prstGeom prst="rect">
                <a:avLst/>
              </a:prstGeom>
              <a:blipFill>
                <a:blip r:embed="rId17"/>
                <a:stretch>
                  <a:fillRect l="-20930" r="-25581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26482" y="1365623"/>
                <a:ext cx="2612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6482" y="1365623"/>
                <a:ext cx="261290" cy="369332"/>
              </a:xfrm>
              <a:prstGeom prst="rect">
                <a:avLst/>
              </a:prstGeom>
              <a:blipFill>
                <a:blip r:embed="rId18"/>
                <a:stretch>
                  <a:fillRect l="-20930" r="-25581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319828" y="1365623"/>
                <a:ext cx="2612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828" y="1365623"/>
                <a:ext cx="261290" cy="369332"/>
              </a:xfrm>
              <a:prstGeom prst="rect">
                <a:avLst/>
              </a:prstGeom>
              <a:blipFill>
                <a:blip r:embed="rId19"/>
                <a:stretch>
                  <a:fillRect l="-23256" r="-23256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7445849" y="1332959"/>
                <a:ext cx="2612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5849" y="1332959"/>
                <a:ext cx="261290" cy="369332"/>
              </a:xfrm>
              <a:prstGeom prst="rect">
                <a:avLst/>
              </a:prstGeom>
              <a:blipFill>
                <a:blip r:embed="rId20"/>
                <a:stretch>
                  <a:fillRect l="-20930" r="-25581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 flipV="1">
            <a:off x="1404090" y="1332960"/>
            <a:ext cx="124721" cy="1680105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1528445" y="1305482"/>
            <a:ext cx="6720198" cy="17957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115505" y="2545904"/>
            <a:ext cx="277083" cy="474003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815909" y="5146704"/>
            <a:ext cx="643273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828001" y="5182419"/>
                <a:ext cx="2612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8001" y="5182419"/>
                <a:ext cx="261290" cy="369332"/>
              </a:xfrm>
              <a:prstGeom prst="rect">
                <a:avLst/>
              </a:prstGeom>
              <a:blipFill>
                <a:blip r:embed="rId21"/>
                <a:stretch>
                  <a:fillRect l="-23256" r="-23256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1676815" y="2643733"/>
                <a:ext cx="2612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815" y="2643733"/>
                <a:ext cx="261290" cy="369332"/>
              </a:xfrm>
              <a:prstGeom prst="rect">
                <a:avLst/>
              </a:prstGeom>
              <a:blipFill>
                <a:blip r:embed="rId22"/>
                <a:stretch>
                  <a:fillRect l="-20930" r="-25581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479265" y="2565272"/>
                <a:ext cx="2612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9265" y="2565272"/>
                <a:ext cx="261290" cy="369332"/>
              </a:xfrm>
              <a:prstGeom prst="rect">
                <a:avLst/>
              </a:prstGeom>
              <a:blipFill>
                <a:blip r:embed="rId23"/>
                <a:stretch>
                  <a:fillRect l="-23256" r="-23256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662915" y="3547982"/>
                <a:ext cx="2612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2915" y="3547982"/>
                <a:ext cx="261290" cy="369332"/>
              </a:xfrm>
              <a:prstGeom prst="rect">
                <a:avLst/>
              </a:prstGeom>
              <a:blipFill>
                <a:blip r:embed="rId24"/>
                <a:stretch>
                  <a:fillRect l="-23256" r="-23256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500363" y="3547982"/>
                <a:ext cx="2612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0363" y="3547982"/>
                <a:ext cx="261290" cy="369332"/>
              </a:xfrm>
              <a:prstGeom prst="rect">
                <a:avLst/>
              </a:prstGeom>
              <a:blipFill>
                <a:blip r:embed="rId25"/>
                <a:stretch>
                  <a:fillRect l="-20930" r="-25581"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696555" y="4504424"/>
                <a:ext cx="26129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555" y="4504424"/>
                <a:ext cx="261290" cy="369332"/>
              </a:xfrm>
              <a:prstGeom prst="rect">
                <a:avLst/>
              </a:prstGeom>
              <a:blipFill>
                <a:blip r:embed="rId26"/>
                <a:stretch>
                  <a:fillRect l="-20930" r="-25581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216411" y="4427798"/>
                <a:ext cx="130176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𝑢𝑛𝑑𝑒𝑓𝑖𝑛𝑒𝑑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6411" y="4427798"/>
                <a:ext cx="1301767" cy="307777"/>
              </a:xfrm>
              <a:prstGeom prst="rect">
                <a:avLst/>
              </a:prstGeom>
              <a:blipFill>
                <a:blip r:embed="rId27"/>
                <a:stretch>
                  <a:fillRect l="-6103" r="-5164" b="-352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561861" y="2356701"/>
                <a:ext cx="463397" cy="77463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1861" y="2356701"/>
                <a:ext cx="463397" cy="774636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2889190" y="2298561"/>
                <a:ext cx="463397" cy="7757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9190" y="2298561"/>
                <a:ext cx="463397" cy="775790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7378212" y="2314014"/>
                <a:ext cx="463397" cy="7751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rad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8212" y="2314014"/>
                <a:ext cx="463397" cy="775149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3"/>
              <p:cNvSpPr>
                <a:spLocks noChangeArrowheads="1"/>
              </p:cNvSpPr>
              <p:nvPr/>
            </p:nvSpPr>
            <p:spPr bwMode="auto">
              <a:xfrm>
                <a:off x="489528" y="5782026"/>
                <a:ext cx="8144808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algn="l"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tabLst>
                    <a:tab pos="468313" algn="l"/>
                  </a:tabLs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b="1" dirty="0">
                    <a:latin typeface="Comic Sans MS" panose="030F0702030302020204" pitchFamily="66" charset="0"/>
                  </a:rPr>
                  <a:t>Write down the angles 0,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𝟑𝟎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GB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𝟒𝟓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GB" b="1" baseline="30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24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𝟔𝟎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US" altLang="en-US" sz="24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𝟗𝟎</m:t>
                    </m:r>
                    <m:r>
                      <a:rPr lang="en-US" b="1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°</m:t>
                    </m:r>
                  </m:oMath>
                </a14:m>
                <a:r>
                  <a:rPr lang="en-US" altLang="en-US" sz="2400" b="1" dirty="0">
                    <a:latin typeface="Comic Sans MS" panose="030F0702030302020204" pitchFamily="66" charset="0"/>
                  </a:rPr>
                  <a:t>.</a:t>
                </a:r>
                <a:endParaRPr lang="en-US" altLang="en-US" sz="2600" b="1" baseline="30000" dirty="0">
                  <a:latin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9528" y="5782026"/>
                <a:ext cx="8144808" cy="461665"/>
              </a:xfrm>
              <a:prstGeom prst="rect">
                <a:avLst/>
              </a:prstGeom>
              <a:blipFill>
                <a:blip r:embed="rId31"/>
                <a:stretch>
                  <a:fillRect l="-1123" t="-10526" b="-2894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3"/>
          <p:cNvSpPr>
            <a:spLocks noChangeArrowheads="1"/>
          </p:cNvSpPr>
          <p:nvPr/>
        </p:nvSpPr>
        <p:spPr bwMode="auto">
          <a:xfrm>
            <a:off x="507206" y="5724995"/>
            <a:ext cx="86285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On top of the angles write down the numbers 0 - 4</a:t>
            </a:r>
            <a:endParaRPr lang="en-US" altLang="en-US" sz="2600" b="1" baseline="30000" dirty="0">
              <a:latin typeface="Times New Roman" panose="02020603050405020304" pitchFamily="18" charset="0"/>
            </a:endParaRPr>
          </a:p>
        </p:txBody>
      </p:sp>
      <p:sp>
        <p:nvSpPr>
          <p:cNvPr id="51" name="Rectangle 43"/>
          <p:cNvSpPr>
            <a:spLocks noChangeArrowheads="1"/>
          </p:cNvSpPr>
          <p:nvPr/>
        </p:nvSpPr>
        <p:spPr bwMode="auto">
          <a:xfrm>
            <a:off x="471821" y="5744541"/>
            <a:ext cx="86285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Square root the number on top and divide by 2 for sine</a:t>
            </a:r>
            <a:endParaRPr lang="en-US" altLang="en-US" sz="2600" b="1" baseline="30000" dirty="0">
              <a:latin typeface="Times New Roman" panose="02020603050405020304" pitchFamily="18" charset="0"/>
            </a:endParaRPr>
          </a:p>
        </p:txBody>
      </p:sp>
      <p:sp>
        <p:nvSpPr>
          <p:cNvPr id="52" name="Rectangle 43"/>
          <p:cNvSpPr>
            <a:spLocks noChangeArrowheads="1"/>
          </p:cNvSpPr>
          <p:nvPr/>
        </p:nvSpPr>
        <p:spPr bwMode="auto">
          <a:xfrm>
            <a:off x="462227" y="5726971"/>
            <a:ext cx="862858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Write for cosine the same values but in inverse order</a:t>
            </a:r>
            <a:endParaRPr lang="en-US" altLang="en-US" sz="2600" b="1" baseline="30000" dirty="0">
              <a:latin typeface="Times New Roman" panose="02020603050405020304" pitchFamily="18" charset="0"/>
            </a:endParaRPr>
          </a:p>
        </p:txBody>
      </p:sp>
      <p:sp>
        <p:nvSpPr>
          <p:cNvPr id="53" name="Rectangle 43"/>
          <p:cNvSpPr>
            <a:spLocks noChangeArrowheads="1"/>
          </p:cNvSpPr>
          <p:nvPr/>
        </p:nvSpPr>
        <p:spPr bwMode="auto">
          <a:xfrm>
            <a:off x="462227" y="5770706"/>
            <a:ext cx="826815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algn="l"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68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>
                <a:latin typeface="Comic Sans MS" panose="030F0702030302020204" pitchFamily="66" charset="0"/>
              </a:rPr>
              <a:t>For tangent, divide the value of sine by cosine</a:t>
            </a:r>
            <a:endParaRPr lang="en-US" altLang="en-US" sz="2600" b="1" baseline="30000" dirty="0">
              <a:latin typeface="Times New Roman" panose="02020603050405020304" pitchFamily="18" charset="0"/>
            </a:endParaRPr>
          </a:p>
        </p:txBody>
      </p:sp>
      <p:sp>
        <p:nvSpPr>
          <p:cNvPr id="49" name="Rectangle 48">
            <a:hlinkClick r:id="rId32"/>
            <a:extLst>
              <a:ext uri="{FF2B5EF4-FFF2-40B4-BE49-F238E27FC236}">
                <a16:creationId xmlns:a16="http://schemas.microsoft.com/office/drawing/2014/main" id="{FACE1C7A-8C3C-4752-B916-5493BC51264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>
            <a:hlinkClick r:id="rId32"/>
            <a:extLst>
              <a:ext uri="{FF2B5EF4-FFF2-40B4-BE49-F238E27FC236}">
                <a16:creationId xmlns:a16="http://schemas.microsoft.com/office/drawing/2014/main" id="{5E2D199F-8048-45C5-9B83-B742B7E62FCB}"/>
              </a:ext>
            </a:extLst>
          </p:cNvPr>
          <p:cNvSpPr/>
          <p:nvPr/>
        </p:nvSpPr>
        <p:spPr>
          <a:xfrm>
            <a:off x="571500" y="657232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077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0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19" grpId="1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8" grpId="0"/>
      <p:bldP spid="38" grpId="1"/>
      <p:bldP spid="39" grpId="0"/>
      <p:bldP spid="40" grpId="0"/>
      <p:bldP spid="41" grpId="0"/>
      <p:bldP spid="42" grpId="0"/>
      <p:bldP spid="43" grpId="0"/>
      <p:bldP spid="44" grpId="0"/>
      <p:bldP spid="45" grpId="0"/>
      <p:bldP spid="45" grpId="1"/>
      <p:bldP spid="46" grpId="0"/>
      <p:bldP spid="46" grpId="1"/>
      <p:bldP spid="47" grpId="0"/>
      <p:bldP spid="47" grpId="1"/>
      <p:bldP spid="48" grpId="0"/>
      <p:bldP spid="48" grpId="1"/>
      <p:bldP spid="50" grpId="0"/>
      <p:bldP spid="50" grpId="1"/>
      <p:bldP spid="51" grpId="0"/>
      <p:bldP spid="51" grpId="1"/>
      <p:bldP spid="52" grpId="0"/>
      <p:bldP spid="52" grpId="1"/>
      <p:bldP spid="53" grpId="0"/>
      <p:bldP spid="53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295499" y="3776934"/>
            <a:ext cx="2354263" cy="2817813"/>
            <a:chOff x="187" y="1994"/>
            <a:chExt cx="1483" cy="1775"/>
          </a:xfrm>
        </p:grpSpPr>
        <p:sp>
          <p:nvSpPr>
            <p:cNvPr id="16407" name="AutoShape 7"/>
            <p:cNvSpPr>
              <a:spLocks noChangeArrowheads="1"/>
            </p:cNvSpPr>
            <p:nvPr/>
          </p:nvSpPr>
          <p:spPr bwMode="auto">
            <a:xfrm flipH="1">
              <a:off x="405" y="1994"/>
              <a:ext cx="1056" cy="1536"/>
            </a:xfrm>
            <a:prstGeom prst="rtTriangle">
              <a:avLst/>
            </a:prstGeom>
            <a:solidFill>
              <a:srgbClr val="F1EAF6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40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617" y="3175"/>
                  <a:ext cx="385" cy="2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1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𝟔𝟎</m:t>
                        </m:r>
                        <m:r>
                          <a:rPr lang="en-US" sz="1800" b="1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°</m:t>
                        </m:r>
                      </m:oMath>
                    </m:oMathPara>
                  </a14:m>
                  <a:endParaRPr lang="en-GB" sz="1800" b="1" dirty="0"/>
                </a:p>
              </p:txBody>
            </p:sp>
          </mc:Choice>
          <mc:Fallback xmlns="">
            <p:sp>
              <p:nvSpPr>
                <p:cNvPr id="16408" name="Text Box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617" y="3175"/>
                  <a:ext cx="385" cy="233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409" name="PubPieSlice"/>
            <p:cNvSpPr>
              <a:spLocks noEditPoints="1" noChangeArrowheads="1"/>
            </p:cNvSpPr>
            <p:nvPr/>
          </p:nvSpPr>
          <p:spPr bwMode="auto">
            <a:xfrm rot="-5400000" flipH="1" flipV="1">
              <a:off x="187" y="3313"/>
              <a:ext cx="431" cy="431"/>
            </a:xfrm>
            <a:custGeom>
              <a:avLst/>
              <a:gdLst>
                <a:gd name="T0" fmla="*/ 4 w 21600"/>
                <a:gd name="T1" fmla="*/ 0 h 21600"/>
                <a:gd name="T2" fmla="*/ 4 w 21600"/>
                <a:gd name="T3" fmla="*/ 4 h 21600"/>
                <a:gd name="T4" fmla="*/ 1 w 21600"/>
                <a:gd name="T5" fmla="*/ 2 h 21600"/>
                <a:gd name="T6" fmla="*/ 0 60000 65536"/>
                <a:gd name="T7" fmla="*/ 0 60000 65536"/>
                <a:gd name="T8" fmla="*/ 0 60000 65536"/>
                <a:gd name="T9" fmla="*/ 3157 w 21600"/>
                <a:gd name="T10" fmla="*/ 3157 h 21600"/>
                <a:gd name="T11" fmla="*/ 18443 w 21600"/>
                <a:gd name="T12" fmla="*/ 18443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781" y="0"/>
                  </a:moveTo>
                  <a:cubicBezTo>
                    <a:pt x="7340" y="6"/>
                    <a:pt x="4107" y="1651"/>
                    <a:pt x="2078" y="4430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6410" name="Rectangle 10"/>
            <p:cNvSpPr>
              <a:spLocks noChangeArrowheads="1"/>
            </p:cNvSpPr>
            <p:nvPr/>
          </p:nvSpPr>
          <p:spPr bwMode="auto">
            <a:xfrm rot="5400000" flipV="1">
              <a:off x="1317" y="3386"/>
              <a:ext cx="144" cy="144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411" name="Text Box 12"/>
            <p:cNvSpPr txBox="1">
              <a:spLocks noChangeArrowheads="1"/>
            </p:cNvSpPr>
            <p:nvPr/>
          </p:nvSpPr>
          <p:spPr bwMode="auto">
            <a:xfrm>
              <a:off x="1469" y="2716"/>
              <a:ext cx="2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i="1" dirty="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16412" name="Text Box 13"/>
            <p:cNvSpPr txBox="1">
              <a:spLocks noChangeArrowheads="1"/>
            </p:cNvSpPr>
            <p:nvPr/>
          </p:nvSpPr>
          <p:spPr bwMode="auto">
            <a:xfrm>
              <a:off x="983" y="3536"/>
              <a:ext cx="36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sz="1800" b="1" dirty="0"/>
                <a:t>5 m</a:t>
              </a:r>
            </a:p>
          </p:txBody>
        </p:sp>
      </p:grp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483196" y="2534613"/>
            <a:ext cx="860444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given the side </a:t>
            </a:r>
            <a:r>
              <a:rPr lang="en-GB" b="1" dirty="0">
                <a:solidFill>
                  <a:srgbClr val="FF6600"/>
                </a:solidFill>
              </a:rPr>
              <a:t>adjacent</a:t>
            </a:r>
            <a:r>
              <a:rPr lang="en-GB" dirty="0"/>
              <a:t> to the angle and we want to find the length of the </a:t>
            </a:r>
            <a:r>
              <a:rPr lang="en-GB" b="1" dirty="0">
                <a:solidFill>
                  <a:srgbClr val="FF6600"/>
                </a:solidFill>
              </a:rPr>
              <a:t>opposite</a:t>
            </a:r>
            <a:r>
              <a:rPr lang="en-GB" dirty="0"/>
              <a:t> side, so we use: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4539457" y="3439985"/>
            <a:ext cx="2976563" cy="879474"/>
            <a:chOff x="2598" y="2591"/>
            <a:chExt cx="1875" cy="554"/>
          </a:xfrm>
        </p:grpSpPr>
        <p:sp>
          <p:nvSpPr>
            <p:cNvPr id="16402" name="Text Box 17"/>
            <p:cNvSpPr txBox="1">
              <a:spLocks noChangeArrowheads="1"/>
            </p:cNvSpPr>
            <p:nvPr/>
          </p:nvSpPr>
          <p:spPr bwMode="auto">
            <a:xfrm>
              <a:off x="2598" y="2722"/>
              <a:ext cx="74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tan </a:t>
              </a:r>
              <a:r>
                <a:rPr lang="en-GB" i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θ</a:t>
              </a:r>
              <a:r>
                <a:rPr lang="en-GB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GB" dirty="0">
                  <a:solidFill>
                    <a:schemeClr val="tx1"/>
                  </a:solidFill>
                  <a:cs typeface="Times New Roman" panose="02020603050405020304" pitchFamily="18" charset="0"/>
                </a:rPr>
                <a:t>=</a:t>
              </a:r>
              <a:endParaRPr lang="en-GB" dirty="0">
                <a:solidFill>
                  <a:schemeClr val="tx1"/>
                </a:solidFill>
              </a:endParaRPr>
            </a:p>
          </p:txBody>
        </p:sp>
        <p:grpSp>
          <p:nvGrpSpPr>
            <p:cNvPr id="16403" name="Group 18"/>
            <p:cNvGrpSpPr>
              <a:grpSpLocks/>
            </p:cNvGrpSpPr>
            <p:nvPr/>
          </p:nvGrpSpPr>
          <p:grpSpPr bwMode="auto">
            <a:xfrm>
              <a:off x="3376" y="2591"/>
              <a:ext cx="1097" cy="554"/>
              <a:chOff x="3927" y="2544"/>
              <a:chExt cx="1097" cy="554"/>
            </a:xfrm>
          </p:grpSpPr>
          <p:sp>
            <p:nvSpPr>
              <p:cNvPr id="16404" name="Text Box 19"/>
              <p:cNvSpPr txBox="1">
                <a:spLocks noChangeArrowheads="1"/>
              </p:cNvSpPr>
              <p:nvPr/>
            </p:nvSpPr>
            <p:spPr bwMode="auto">
              <a:xfrm>
                <a:off x="4054" y="2544"/>
                <a:ext cx="85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opposite</a:t>
                </a:r>
              </a:p>
            </p:txBody>
          </p:sp>
          <p:sp>
            <p:nvSpPr>
              <p:cNvPr id="16405" name="Line 20"/>
              <p:cNvSpPr>
                <a:spLocks noChangeShapeType="1"/>
              </p:cNvSpPr>
              <p:nvPr/>
            </p:nvSpPr>
            <p:spPr bwMode="auto">
              <a:xfrm>
                <a:off x="3927" y="2820"/>
                <a:ext cx="1097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6" name="Text Box 21"/>
              <p:cNvSpPr txBox="1">
                <a:spLocks noChangeArrowheads="1"/>
              </p:cNvSpPr>
              <p:nvPr/>
            </p:nvSpPr>
            <p:spPr bwMode="auto">
              <a:xfrm>
                <a:off x="4018" y="2807"/>
                <a:ext cx="850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adjacent</a:t>
                </a:r>
              </a:p>
            </p:txBody>
          </p:sp>
        </p:grpSp>
      </p:grpSp>
      <p:grpSp>
        <p:nvGrpSpPr>
          <p:cNvPr id="5" name="Group 28"/>
          <p:cNvGrpSpPr>
            <a:grpSpLocks/>
          </p:cNvGrpSpPr>
          <p:nvPr/>
        </p:nvGrpSpPr>
        <p:grpSpPr bwMode="auto">
          <a:xfrm>
            <a:off x="4310882" y="4406897"/>
            <a:ext cx="1835151" cy="846138"/>
            <a:chOff x="2441" y="3157"/>
            <a:chExt cx="1156" cy="53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397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441" y="3277"/>
                  <a:ext cx="900" cy="29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:r>
                    <a:rPr lang="en-GB" dirty="0">
                      <a:solidFill>
                        <a:schemeClr val="tx1"/>
                      </a:solidFill>
                    </a:rPr>
                    <a:t>tan </a:t>
                  </a:r>
                  <a14:m>
                    <m:oMath xmlns:m="http://schemas.openxmlformats.org/officeDocument/2006/math">
                      <m:r>
                        <a:rPr lang="en-US" b="1" i="1" dirty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𝟔𝟎</m:t>
                      </m:r>
                      <m:r>
                        <a:rPr lang="en-US" b="1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° </m:t>
                      </m:r>
                    </m:oMath>
                  </a14:m>
                  <a:r>
                    <a:rPr lang="en-GB" dirty="0">
                      <a:solidFill>
                        <a:schemeClr val="tx1"/>
                      </a:solidFill>
                      <a:cs typeface="Times New Roman" panose="02020603050405020304" pitchFamily="18" charset="0"/>
                    </a:rPr>
                    <a:t>=</a:t>
                  </a:r>
                  <a:endParaRPr lang="en-GB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6397" name="Text 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441" y="3277"/>
                  <a:ext cx="900" cy="291"/>
                </a:xfrm>
                <a:prstGeom prst="rect">
                  <a:avLst/>
                </a:prstGeom>
                <a:blipFill>
                  <a:blip r:embed="rId4"/>
                  <a:stretch>
                    <a:fillRect l="-6383" t="-9211" r="-5532" b="-30263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16398" name="Group 27"/>
            <p:cNvGrpSpPr>
              <a:grpSpLocks/>
            </p:cNvGrpSpPr>
            <p:nvPr/>
          </p:nvGrpSpPr>
          <p:grpSpPr bwMode="auto">
            <a:xfrm>
              <a:off x="3346" y="3157"/>
              <a:ext cx="251" cy="533"/>
              <a:chOff x="3382" y="3157"/>
              <a:chExt cx="251" cy="533"/>
            </a:xfrm>
          </p:grpSpPr>
          <p:sp>
            <p:nvSpPr>
              <p:cNvPr id="16399" name="Text Box 24"/>
              <p:cNvSpPr txBox="1">
                <a:spLocks noChangeArrowheads="1"/>
              </p:cNvSpPr>
              <p:nvPr/>
            </p:nvSpPr>
            <p:spPr bwMode="auto">
              <a:xfrm>
                <a:off x="3389" y="3157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16400" name="Line 25"/>
              <p:cNvSpPr>
                <a:spLocks noChangeShapeType="1"/>
              </p:cNvSpPr>
              <p:nvPr/>
            </p:nvSpPr>
            <p:spPr bwMode="auto">
              <a:xfrm>
                <a:off x="3393" y="3421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6401" name="Text Box 26"/>
              <p:cNvSpPr txBox="1">
                <a:spLocks noChangeArrowheads="1"/>
              </p:cNvSpPr>
              <p:nvPr/>
            </p:nvSpPr>
            <p:spPr bwMode="auto">
              <a:xfrm>
                <a:off x="3382" y="3399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6110" name="Text Box 30"/>
              <p:cNvSpPr txBox="1">
                <a:spLocks noChangeArrowheads="1"/>
              </p:cNvSpPr>
              <p:nvPr/>
            </p:nvSpPr>
            <p:spPr bwMode="auto">
              <a:xfrm>
                <a:off x="5199705" y="6058577"/>
                <a:ext cx="1651542" cy="4964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 </a:t>
                </a:r>
                <a:r>
                  <a:rPr lang="en-GB" dirty="0">
                    <a:solidFill>
                      <a:schemeClr val="tx1"/>
                    </a:solidFill>
                  </a:rPr>
                  <a:t>=</a:t>
                </a:r>
                <a:r>
                  <a:rPr lang="en-GB" b="1" dirty="0">
                    <a:solidFill>
                      <a:srgbClr val="FF6600"/>
                    </a:solidFill>
                  </a:rPr>
                  <a:t> </a:t>
                </a:r>
                <a:r>
                  <a:rPr lang="en-GB" dirty="0">
                    <a:solidFill>
                      <a:srgbClr val="FF6600"/>
                    </a:solidFill>
                  </a:rPr>
                  <a:t>5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 dirty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rgbClr val="FF6600"/>
                    </a:solidFill>
                  </a:rPr>
                  <a:t>cm</a:t>
                </a:r>
              </a:p>
            </p:txBody>
          </p:sp>
        </mc:Choice>
        <mc:Fallback xmlns="">
          <p:sp>
            <p:nvSpPr>
              <p:cNvPr id="46110" name="Text 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99705" y="6058577"/>
                <a:ext cx="1651542" cy="496483"/>
              </a:xfrm>
              <a:prstGeom prst="rect">
                <a:avLst/>
              </a:prstGeom>
              <a:blipFill rotWithShape="0">
                <a:blip r:embed="rId5"/>
                <a:stretch>
                  <a:fillRect l="-5904" t="-2469" r="-1845" b="-28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071368" y="4461443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h</a:t>
            </a:r>
            <a:endParaRPr lang="en-GB" sz="2400" dirty="0"/>
          </a:p>
        </p:txBody>
      </p:sp>
      <p:sp>
        <p:nvSpPr>
          <p:cNvPr id="6" name="Rectangle 5"/>
          <p:cNvSpPr/>
          <p:nvPr/>
        </p:nvSpPr>
        <p:spPr>
          <a:xfrm>
            <a:off x="2302943" y="4613546"/>
            <a:ext cx="3465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o</a:t>
            </a:r>
            <a:endParaRPr lang="en-GB" sz="2400" dirty="0"/>
          </a:p>
        </p:txBody>
      </p:sp>
      <p:sp>
        <p:nvSpPr>
          <p:cNvPr id="7" name="Rectangle 6"/>
          <p:cNvSpPr/>
          <p:nvPr/>
        </p:nvSpPr>
        <p:spPr>
          <a:xfrm>
            <a:off x="1229597" y="6133848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</a:rPr>
              <a:t>a</a:t>
            </a:r>
            <a:endParaRPr lang="en-GB" sz="2400" dirty="0"/>
          </a:p>
        </p:txBody>
      </p:sp>
      <p:sp>
        <p:nvSpPr>
          <p:cNvPr id="35" name="Rectangle 72"/>
          <p:cNvSpPr>
            <a:spLocks noChangeArrowheads="1"/>
          </p:cNvSpPr>
          <p:nvPr/>
        </p:nvSpPr>
        <p:spPr bwMode="auto">
          <a:xfrm>
            <a:off x="5802659" y="644526"/>
            <a:ext cx="101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S O H</a:t>
            </a:r>
          </a:p>
        </p:txBody>
      </p:sp>
      <p:sp>
        <p:nvSpPr>
          <p:cNvPr id="36" name="Text Box 73"/>
          <p:cNvSpPr txBox="1">
            <a:spLocks noChangeArrowheads="1"/>
          </p:cNvSpPr>
          <p:nvPr/>
        </p:nvSpPr>
        <p:spPr bwMode="auto">
          <a:xfrm>
            <a:off x="6918672" y="644526"/>
            <a:ext cx="1014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C A H</a:t>
            </a:r>
          </a:p>
        </p:txBody>
      </p:sp>
      <p:sp>
        <p:nvSpPr>
          <p:cNvPr id="37" name="Text Box 74"/>
          <p:cNvSpPr txBox="1">
            <a:spLocks noChangeArrowheads="1"/>
          </p:cNvSpPr>
          <p:nvPr/>
        </p:nvSpPr>
        <p:spPr bwMode="auto">
          <a:xfrm>
            <a:off x="8036272" y="644526"/>
            <a:ext cx="995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2400" b="1" dirty="0">
                <a:solidFill>
                  <a:srgbClr val="FF6600"/>
                </a:solidFill>
                <a:latin typeface="Arial" charset="0"/>
                <a:cs typeface="+mn-cs"/>
              </a:rPr>
              <a:t>T O A</a:t>
            </a:r>
          </a:p>
        </p:txBody>
      </p:sp>
      <p:sp>
        <p:nvSpPr>
          <p:cNvPr id="38" name="Text Box 5"/>
          <p:cNvSpPr txBox="1">
            <a:spLocks noChangeArrowheads="1"/>
          </p:cNvSpPr>
          <p:nvPr/>
        </p:nvSpPr>
        <p:spPr bwMode="auto">
          <a:xfrm>
            <a:off x="429569" y="1350026"/>
            <a:ext cx="73174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Find the exact value of 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GB" dirty="0"/>
              <a:t>in this triangle</a:t>
            </a:r>
          </a:p>
        </p:txBody>
      </p:sp>
      <p:sp>
        <p:nvSpPr>
          <p:cNvPr id="39" name="Text Box 17"/>
          <p:cNvSpPr txBox="1">
            <a:spLocks noChangeArrowheads="1"/>
          </p:cNvSpPr>
          <p:nvPr/>
        </p:nvSpPr>
        <p:spPr bwMode="auto">
          <a:xfrm>
            <a:off x="3154180" y="2002863"/>
            <a:ext cx="312358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dirty="0">
                <a:solidFill>
                  <a:schemeClr val="tx1"/>
                </a:solidFill>
              </a:rPr>
              <a:t>First label the sides</a:t>
            </a:r>
          </a:p>
        </p:txBody>
      </p:sp>
      <p:grpSp>
        <p:nvGrpSpPr>
          <p:cNvPr id="41" name="Group 28"/>
          <p:cNvGrpSpPr>
            <a:grpSpLocks/>
          </p:cNvGrpSpPr>
          <p:nvPr/>
        </p:nvGrpSpPr>
        <p:grpSpPr bwMode="auto">
          <a:xfrm>
            <a:off x="4918894" y="5075211"/>
            <a:ext cx="1227138" cy="846138"/>
            <a:chOff x="2824" y="3157"/>
            <a:chExt cx="773" cy="53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824" y="3269"/>
                  <a:ext cx="506" cy="31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1pPr>
                  <a:lvl2pPr marL="742950" indent="-28575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2pPr>
                  <a:lvl3pPr marL="11430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3pPr>
                  <a:lvl4pPr marL="16002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4pPr>
                  <a:lvl5pPr marL="2057400" indent="-228600" eaLnBrk="0" hangingPunct="0"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rgbClr val="010066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defRPr>
                  </a:lvl9pPr>
                </a:lstStyle>
                <a:p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dirty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r>
                        <a:rPr lang="en-GB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en-GB" dirty="0">
                      <a:solidFill>
                        <a:schemeClr val="tx1"/>
                      </a:solidFill>
                      <a:cs typeface="Times New Roman" panose="02020603050405020304" pitchFamily="18" charset="0"/>
                    </a:rPr>
                    <a:t>=</a:t>
                  </a:r>
                  <a:endParaRPr lang="en-GB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Text 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24" y="3269"/>
                  <a:ext cx="506" cy="313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t="-2469" r="-9848" b="-28395"/>
                  </a:stretch>
                </a:blipFill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43" name="Group 27"/>
            <p:cNvGrpSpPr>
              <a:grpSpLocks/>
            </p:cNvGrpSpPr>
            <p:nvPr/>
          </p:nvGrpSpPr>
          <p:grpSpPr bwMode="auto">
            <a:xfrm>
              <a:off x="3346" y="3157"/>
              <a:ext cx="251" cy="533"/>
              <a:chOff x="3382" y="3157"/>
              <a:chExt cx="251" cy="533"/>
            </a:xfrm>
          </p:grpSpPr>
          <p:sp>
            <p:nvSpPr>
              <p:cNvPr id="44" name="Text Box 24"/>
              <p:cNvSpPr txBox="1">
                <a:spLocks noChangeArrowheads="1"/>
              </p:cNvSpPr>
              <p:nvPr/>
            </p:nvSpPr>
            <p:spPr bwMode="auto">
              <a:xfrm>
                <a:off x="3389" y="3157"/>
                <a:ext cx="201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i="1" dirty="0">
                    <a:solidFill>
                      <a:schemeClr val="tx1"/>
                    </a:solidFill>
                    <a:latin typeface="Times New Roman" panose="02020603050405020304" pitchFamily="18" charset="0"/>
                  </a:rPr>
                  <a:t>x</a:t>
                </a:r>
              </a:p>
            </p:txBody>
          </p:sp>
          <p:sp>
            <p:nvSpPr>
              <p:cNvPr id="45" name="Line 25"/>
              <p:cNvSpPr>
                <a:spLocks noChangeShapeType="1"/>
              </p:cNvSpPr>
              <p:nvPr/>
            </p:nvSpPr>
            <p:spPr bwMode="auto">
              <a:xfrm>
                <a:off x="3393" y="3421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6" name="Text Box 26"/>
              <p:cNvSpPr txBox="1">
                <a:spLocks noChangeArrowheads="1"/>
              </p:cNvSpPr>
              <p:nvPr/>
            </p:nvSpPr>
            <p:spPr bwMode="auto">
              <a:xfrm>
                <a:off x="3382" y="3399"/>
                <a:ext cx="224" cy="2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r>
                  <a:rPr lang="en-GB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</p:grpSp>
      </p:grpSp>
      <p:sp>
        <p:nvSpPr>
          <p:cNvPr id="47" name="Rectangle 46">
            <a:hlinkClick r:id="rId7"/>
            <a:extLst>
              <a:ext uri="{FF2B5EF4-FFF2-40B4-BE49-F238E27FC236}">
                <a16:creationId xmlns:a16="http://schemas.microsoft.com/office/drawing/2014/main" id="{1064EE3F-11C9-4927-BB9B-E91868DFB14A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hlinkClick r:id="rId7"/>
            <a:extLst>
              <a:ext uri="{FF2B5EF4-FFF2-40B4-BE49-F238E27FC236}">
                <a16:creationId xmlns:a16="http://schemas.microsoft.com/office/drawing/2014/main" id="{3BA2B804-70C9-4A40-A801-6E81DD890E53}"/>
              </a:ext>
            </a:extLst>
          </p:cNvPr>
          <p:cNvSpPr/>
          <p:nvPr/>
        </p:nvSpPr>
        <p:spPr>
          <a:xfrm>
            <a:off x="571500" y="6572326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1B1A89-0D71-36C6-9F25-40E95200CFDA}"/>
              </a:ext>
            </a:extLst>
          </p:cNvPr>
          <p:cNvSpPr/>
          <p:nvPr/>
        </p:nvSpPr>
        <p:spPr>
          <a:xfrm>
            <a:off x="401196" y="104166"/>
            <a:ext cx="81661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>
                <a:solidFill>
                  <a:srgbClr val="D34817"/>
                </a:solidFill>
                <a:latin typeface="Comic Sans MS" panose="030F0702030302020204" pitchFamily="66" charset="0"/>
              </a:rPr>
              <a:t>Trigonometric ratios for special angles</a:t>
            </a:r>
          </a:p>
        </p:txBody>
      </p:sp>
    </p:spTree>
    <p:extLst>
      <p:ext uri="{BB962C8B-B14F-4D97-AF65-F5344CB8AC3E}">
        <p14:creationId xmlns:p14="http://schemas.microsoft.com/office/powerpoint/2010/main" val="188044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95" grpId="0"/>
      <p:bldP spid="46110" grpId="0"/>
      <p:bldP spid="4" grpId="0"/>
      <p:bldP spid="6" grpId="0"/>
      <p:bldP spid="7" grpId="0"/>
      <p:bldP spid="37" grpId="0"/>
      <p:bldP spid="3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63</TotalTime>
  <Words>675</Words>
  <Application>Microsoft Office PowerPoint</Application>
  <PresentationFormat>On-screen Show (4:3)</PresentationFormat>
  <Paragraphs>210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Cambria Math</vt:lpstr>
      <vt:lpstr>Comic Sans MS</vt:lpstr>
      <vt:lpstr>Times New Roman</vt:lpstr>
      <vt:lpstr>Wingdings</vt:lpstr>
      <vt:lpstr>Wingdings 2</vt:lpstr>
      <vt:lpstr>Theme1</vt:lpstr>
      <vt:lpstr>Trigonometric ratios for special angles.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10</cp:revision>
  <dcterms:created xsi:type="dcterms:W3CDTF">2020-03-27T10:03:51Z</dcterms:created>
  <dcterms:modified xsi:type="dcterms:W3CDTF">2023-08-19T16:43:08Z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