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258" r:id="rId3"/>
    <p:sldId id="350" r:id="rId4"/>
    <p:sldId id="304" r:id="rId5"/>
    <p:sldId id="351" r:id="rId6"/>
    <p:sldId id="306" r:id="rId7"/>
    <p:sldId id="352" r:id="rId8"/>
    <p:sldId id="271" r:id="rId9"/>
    <p:sldId id="293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6" r:id="rId22"/>
    <p:sldId id="364" r:id="rId23"/>
    <p:sldId id="365" r:id="rId24"/>
    <p:sldId id="38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CC"/>
    <a:srgbClr val="0100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660"/>
  </p:normalViewPr>
  <p:slideViewPr>
    <p:cSldViewPr>
      <p:cViewPr varScale="1">
        <p:scale>
          <a:sx n="61" d="100"/>
          <a:sy n="61" d="100"/>
        </p:scale>
        <p:origin x="17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427B2-D774-49C4-B3F5-FBFBEDDD7B7A}" type="datetimeFigureOut">
              <a:rPr lang="en-GB" smtClean="0"/>
              <a:pPr/>
              <a:t>19/08/2023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746B-5E8B-4112-B50E-FC9FB51D2A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4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2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35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3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993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94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98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2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234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9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01705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4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8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142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70969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315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3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34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3753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1009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7064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00100" y="3200400"/>
            <a:ext cx="7516316" cy="1600200"/>
          </a:xfrm>
        </p:spPr>
        <p:txBody>
          <a:bodyPr/>
          <a:lstStyle/>
          <a:p>
            <a:pPr marL="630238" indent="-630238"/>
            <a:r>
              <a:rPr lang="en-US" dirty="0"/>
              <a:t>LO: To create the sketch of a function from information given or transferring a graph from screen to paper.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Creating the sketch of a function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19D2DDB-6AF0-4030-BF06-C3F5DE9650A7}"/>
              </a:ext>
            </a:extLst>
          </p:cNvPr>
          <p:cNvSpPr/>
          <p:nvPr/>
        </p:nvSpPr>
        <p:spPr>
          <a:xfrm>
            <a:off x="8087924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7E22A5C-B3BD-4A07-835A-05232F8B65E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95BD2-D111-4413-AB12-1EF18AA2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E4DB-7C5A-481A-9D13-D69063617188}" type="datetime3">
              <a:rPr lang="en-US" smtClean="0"/>
              <a:t>19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694AAF18-27A7-50E0-5C92-8898B342ECD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32736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8054E14C-DECC-3F86-B0B8-123B88732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36A062C-68E6-27B7-F0DB-DDFD526D3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2048" name="Text Box 75">
            <a:extLst>
              <a:ext uri="{FF2B5EF4-FFF2-40B4-BE49-F238E27FC236}">
                <a16:creationId xmlns:a16="http://schemas.microsoft.com/office/drawing/2014/main" id="{EF19E9C5-685F-AC72-33DD-2A3657327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2B704296-5EB2-DCBE-793E-70535E801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4C0E6A67-594D-2861-4830-0F8836E87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3B8A9975-B920-5057-722F-74CD916BC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53" name="Text Box 75">
            <a:extLst>
              <a:ext uri="{FF2B5EF4-FFF2-40B4-BE49-F238E27FC236}">
                <a16:creationId xmlns:a16="http://schemas.microsoft.com/office/drawing/2014/main" id="{17FD0B90-9B69-04DF-89AC-92FE170B0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42680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3EFE9A30-54C6-FFE9-2D39-5BC932034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43570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Draw</a:t>
            </a:r>
          </a:p>
        </p:txBody>
      </p:sp>
      <p:pic>
        <p:nvPicPr>
          <p:cNvPr id="456" name="Picture 455">
            <a:extLst>
              <a:ext uri="{FF2B5EF4-FFF2-40B4-BE49-F238E27FC236}">
                <a16:creationId xmlns:a16="http://schemas.microsoft.com/office/drawing/2014/main" id="{A1522F5C-DDF5-475C-B2E1-29AD71CE459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959" y="1371600"/>
            <a:ext cx="261955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59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450" grpId="0"/>
      <p:bldP spid="453" grpId="0"/>
      <p:bldP spid="4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57AF8D15-3A69-166C-A23F-F3BDE5ABD4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5859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8047645" y="911885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48" name="Text Box 75">
            <a:extLst>
              <a:ext uri="{FF2B5EF4-FFF2-40B4-BE49-F238E27FC236}">
                <a16:creationId xmlns:a16="http://schemas.microsoft.com/office/drawing/2014/main" id="{BC2065F5-81D0-BF4B-CCAA-95C8DBE18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449" name="Text Box 75">
            <a:extLst>
              <a:ext uri="{FF2B5EF4-FFF2-40B4-BE49-F238E27FC236}">
                <a16:creationId xmlns:a16="http://schemas.microsoft.com/office/drawing/2014/main" id="{C3DC5E4A-537C-5ECF-0D77-58756528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C04A9BF3-536C-DCA7-A150-0AA4F7850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1" name="Text Box 75">
            <a:extLst>
              <a:ext uri="{FF2B5EF4-FFF2-40B4-BE49-F238E27FC236}">
                <a16:creationId xmlns:a16="http://schemas.microsoft.com/office/drawing/2014/main" id="{94D1DD11-9AE0-2AFA-C07C-4D56874E8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452" name="Text Box 75">
            <a:extLst>
              <a:ext uri="{FF2B5EF4-FFF2-40B4-BE49-F238E27FC236}">
                <a16:creationId xmlns:a16="http://schemas.microsoft.com/office/drawing/2014/main" id="{CE635E03-E799-3B9C-BC52-5921F5871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53" name="Text Box 75">
            <a:extLst>
              <a:ext uri="{FF2B5EF4-FFF2-40B4-BE49-F238E27FC236}">
                <a16:creationId xmlns:a16="http://schemas.microsoft.com/office/drawing/2014/main" id="{EAEE5CD6-EC8C-CA36-A0E5-73FC7C8E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42680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43570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Draw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020" y="3804871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F3</a:t>
            </a:r>
          </a:p>
        </p:txBody>
      </p:sp>
      <p:sp>
        <p:nvSpPr>
          <p:cNvPr id="457" name="Text Box 75">
            <a:extLst>
              <a:ext uri="{FF2B5EF4-FFF2-40B4-BE49-F238E27FC236}">
                <a16:creationId xmlns:a16="http://schemas.microsoft.com/office/drawing/2014/main" id="{E52E9908-52D4-FA26-BEEC-13B510736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613" y="3813770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V-Window</a:t>
            </a:r>
          </a:p>
        </p:txBody>
      </p:sp>
    </p:spTree>
    <p:extLst>
      <p:ext uri="{BB962C8B-B14F-4D97-AF65-F5344CB8AC3E}">
        <p14:creationId xmlns:p14="http://schemas.microsoft.com/office/powerpoint/2010/main" val="253532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" grpId="0"/>
      <p:bldP spid="4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08D9BF21-0DF3-650B-4E4E-856AFB95457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49161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48" name="Text Box 75">
            <a:extLst>
              <a:ext uri="{FF2B5EF4-FFF2-40B4-BE49-F238E27FC236}">
                <a16:creationId xmlns:a16="http://schemas.microsoft.com/office/drawing/2014/main" id="{BC2065F5-81D0-BF4B-CCAA-95C8DBE18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449" name="Text Box 75">
            <a:extLst>
              <a:ext uri="{FF2B5EF4-FFF2-40B4-BE49-F238E27FC236}">
                <a16:creationId xmlns:a16="http://schemas.microsoft.com/office/drawing/2014/main" id="{C3DC5E4A-537C-5ECF-0D77-58756528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C04A9BF3-536C-DCA7-A150-0AA4F7850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1" name="Text Box 75">
            <a:extLst>
              <a:ext uri="{FF2B5EF4-FFF2-40B4-BE49-F238E27FC236}">
                <a16:creationId xmlns:a16="http://schemas.microsoft.com/office/drawing/2014/main" id="{94D1DD11-9AE0-2AFA-C07C-4D56874E8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452" name="Text Box 75">
            <a:extLst>
              <a:ext uri="{FF2B5EF4-FFF2-40B4-BE49-F238E27FC236}">
                <a16:creationId xmlns:a16="http://schemas.microsoft.com/office/drawing/2014/main" id="{CE635E03-E799-3B9C-BC52-5921F5871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53" name="Text Box 75">
            <a:extLst>
              <a:ext uri="{FF2B5EF4-FFF2-40B4-BE49-F238E27FC236}">
                <a16:creationId xmlns:a16="http://schemas.microsoft.com/office/drawing/2014/main" id="{EAEE5CD6-EC8C-CA36-A0E5-73FC7C8E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35699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365891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Draw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020" y="371703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F3</a:t>
            </a:r>
          </a:p>
        </p:txBody>
      </p:sp>
      <p:sp>
        <p:nvSpPr>
          <p:cNvPr id="457" name="Text Box 75">
            <a:extLst>
              <a:ext uri="{FF2B5EF4-FFF2-40B4-BE49-F238E27FC236}">
                <a16:creationId xmlns:a16="http://schemas.microsoft.com/office/drawing/2014/main" id="{E52E9908-52D4-FA26-BEEC-13B510736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613" y="3725931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V-Window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FE1D616D-0DF5-4BF1-2D28-D5C15D902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020" y="4005064"/>
            <a:ext cx="2041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Set the domain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48A6EE7D-F17D-0ADF-2136-150B52966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339" y="4365104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Xmin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–2</a:t>
            </a:r>
            <a:r>
              <a:rPr lang="en-US" sz="2000" dirty="0"/>
              <a:t> 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AF38C10B-9E6D-9A3D-F627-B3B482D9F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7235" y="4694472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max: </a:t>
            </a:r>
            <a:r>
              <a:rPr lang="en-US" sz="2000" dirty="0">
                <a:solidFill>
                  <a:srgbClr val="FF0000"/>
                </a:solidFill>
              </a:rPr>
              <a:t>3</a:t>
            </a:r>
            <a:r>
              <a:rPr lang="en-US" sz="2000" dirty="0"/>
              <a:t> 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931C2D40-1B6F-0DA3-D0DF-A7BA6BB75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339" y="5316349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Ymin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–12</a:t>
            </a:r>
            <a:r>
              <a:rPr lang="en-US" sz="2000" dirty="0"/>
              <a:t> </a:t>
            </a:r>
          </a:p>
        </p:txBody>
      </p:sp>
      <p:sp>
        <p:nvSpPr>
          <p:cNvPr id="458" name="Text Box 75">
            <a:extLst>
              <a:ext uri="{FF2B5EF4-FFF2-40B4-BE49-F238E27FC236}">
                <a16:creationId xmlns:a16="http://schemas.microsoft.com/office/drawing/2014/main" id="{0053127C-18F2-1353-8038-F3A5B3A93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7235" y="5676375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max: </a:t>
            </a:r>
            <a:r>
              <a:rPr lang="en-US" sz="2000" dirty="0">
                <a:solidFill>
                  <a:srgbClr val="FF0000"/>
                </a:solidFill>
              </a:rPr>
              <a:t>5</a:t>
            </a:r>
            <a:r>
              <a:rPr lang="en-US" sz="2000" dirty="0"/>
              <a:t> </a:t>
            </a:r>
          </a:p>
        </p:txBody>
      </p:sp>
      <p:sp>
        <p:nvSpPr>
          <p:cNvPr id="459" name="Text Box 75">
            <a:extLst>
              <a:ext uri="{FF2B5EF4-FFF2-40B4-BE49-F238E27FC236}">
                <a16:creationId xmlns:a16="http://schemas.microsoft.com/office/drawing/2014/main" id="{948131D5-DB43-9D9F-509F-8F6C9006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349" y="4367931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60" name="Text Box 75">
            <a:extLst>
              <a:ext uri="{FF2B5EF4-FFF2-40B4-BE49-F238E27FC236}">
                <a16:creationId xmlns:a16="http://schemas.microsoft.com/office/drawing/2014/main" id="{6C6B1B65-D535-EF40-6E8E-F8EAEC037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230" y="4685074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61" name="Text Box 75">
            <a:extLst>
              <a:ext uri="{FF2B5EF4-FFF2-40B4-BE49-F238E27FC236}">
                <a16:creationId xmlns:a16="http://schemas.microsoft.com/office/drawing/2014/main" id="{E0599C5C-23C1-02D9-BA99-C007E4911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646" y="5272047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62" name="Text Box 75">
            <a:extLst>
              <a:ext uri="{FF2B5EF4-FFF2-40B4-BE49-F238E27FC236}">
                <a16:creationId xmlns:a16="http://schemas.microsoft.com/office/drawing/2014/main" id="{89C5E197-40FB-C133-97F1-F9CDB31A6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716" y="5633786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463" name="Text Box 75">
            <a:extLst>
              <a:ext uri="{FF2B5EF4-FFF2-40B4-BE49-F238E27FC236}">
                <a16:creationId xmlns:a16="http://schemas.microsoft.com/office/drawing/2014/main" id="{49E318EC-498E-64EC-7185-7E4F7FEDC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6633" y="6044327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64" name="Text Box 75">
            <a:extLst>
              <a:ext uri="{FF2B5EF4-FFF2-40B4-BE49-F238E27FC236}">
                <a16:creationId xmlns:a16="http://schemas.microsoft.com/office/drawing/2014/main" id="{C3B09507-CE08-3CD9-AEA6-07B128956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482" y="6053226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Draw</a:t>
            </a:r>
          </a:p>
        </p:txBody>
      </p:sp>
      <p:sp>
        <p:nvSpPr>
          <p:cNvPr id="3" name="Text Box 75">
            <a:extLst>
              <a:ext uri="{FF2B5EF4-FFF2-40B4-BE49-F238E27FC236}">
                <a16:creationId xmlns:a16="http://schemas.microsoft.com/office/drawing/2014/main" id="{DF1A672F-40FA-297F-6F5B-93958F58A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395" y="4988592"/>
            <a:ext cx="2041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Set the range</a:t>
            </a:r>
          </a:p>
        </p:txBody>
      </p:sp>
    </p:spTree>
    <p:extLst>
      <p:ext uri="{BB962C8B-B14F-4D97-AF65-F5344CB8AC3E}">
        <p14:creationId xmlns:p14="http://schemas.microsoft.com/office/powerpoint/2010/main" val="19667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2" grpId="0"/>
      <p:bldP spid="63" grpId="0"/>
      <p:bldP spid="458" grpId="0"/>
      <p:bldP spid="459" grpId="0"/>
      <p:bldP spid="460" grpId="0"/>
      <p:bldP spid="461" grpId="0"/>
      <p:bldP spid="462" grpId="0"/>
      <p:bldP spid="463" grpId="0"/>
      <p:bldP spid="464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7ECFAD06-524A-BDF4-7A2D-0546F49F21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5520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406" y="237585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255" y="238475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7836" y="3100250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Maximum point: (-1.2, 4.2)</a:t>
            </a:r>
          </a:p>
        </p:txBody>
      </p:sp>
      <p:sp>
        <p:nvSpPr>
          <p:cNvPr id="465" name="Text Box 75">
            <a:extLst>
              <a:ext uri="{FF2B5EF4-FFF2-40B4-BE49-F238E27FC236}">
                <a16:creationId xmlns:a16="http://schemas.microsoft.com/office/drawing/2014/main" id="{2935F6B2-228E-37CA-65DF-1CC8709E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2953" y="1296853"/>
            <a:ext cx="235693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5AB5D1AE-4823-2146-06F5-81CDFC1F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404" y="2738035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F2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F36B71A1-30C2-30AD-2E52-E3A7108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253" y="2746934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</a:t>
            </a:r>
          </a:p>
        </p:txBody>
      </p:sp>
      <p:grpSp>
        <p:nvGrpSpPr>
          <p:cNvPr id="468" name="Group 663">
            <a:extLst>
              <a:ext uri="{FF2B5EF4-FFF2-40B4-BE49-F238E27FC236}">
                <a16:creationId xmlns:a16="http://schemas.microsoft.com/office/drawing/2014/main" id="{86204555-7720-F1CE-E666-55C88752D2DC}"/>
              </a:ext>
            </a:extLst>
          </p:cNvPr>
          <p:cNvGrpSpPr>
            <a:grpSpLocks/>
          </p:cNvGrpSpPr>
          <p:nvPr/>
        </p:nvGrpSpPr>
        <p:grpSpPr bwMode="auto">
          <a:xfrm>
            <a:off x="6979788" y="3335553"/>
            <a:ext cx="139700" cy="149225"/>
            <a:chOff x="704" y="2464"/>
            <a:chExt cx="88" cy="94"/>
          </a:xfrm>
        </p:grpSpPr>
        <p:sp>
          <p:nvSpPr>
            <p:cNvPr id="469" name="Line 664">
              <a:extLst>
                <a:ext uri="{FF2B5EF4-FFF2-40B4-BE49-F238E27FC236}">
                  <a16:creationId xmlns:a16="http://schemas.microsoft.com/office/drawing/2014/main" id="{C46348B5-C85C-2A3A-AEE3-34A3526BE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0" name="Line 665">
              <a:extLst>
                <a:ext uri="{FF2B5EF4-FFF2-40B4-BE49-F238E27FC236}">
                  <a16:creationId xmlns:a16="http://schemas.microsoft.com/office/drawing/2014/main" id="{36068506-A1A3-0D53-6313-D40973A514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2" name="Text Box 75">
            <a:extLst>
              <a:ext uri="{FF2B5EF4-FFF2-40B4-BE49-F238E27FC236}">
                <a16:creationId xmlns:a16="http://schemas.microsoft.com/office/drawing/2014/main" id="{3287F90C-42F7-59A8-2BB7-05ABD9D7C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840" y="3787724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73" name="Text Box 75">
            <a:extLst>
              <a:ext uri="{FF2B5EF4-FFF2-40B4-BE49-F238E27FC236}">
                <a16:creationId xmlns:a16="http://schemas.microsoft.com/office/drawing/2014/main" id="{BEFA90E9-BCAF-61AB-5D3B-F7823EF6A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689" y="3796623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270" y="4512121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Minimum point: </a:t>
            </a:r>
          </a:p>
          <a:p>
            <a:r>
              <a:rPr lang="en-US" sz="2000" dirty="0"/>
              <a:t>(1.9, -11.1)</a:t>
            </a:r>
          </a:p>
        </p:txBody>
      </p:sp>
      <p:sp>
        <p:nvSpPr>
          <p:cNvPr id="477" name="Text Box 75">
            <a:extLst>
              <a:ext uri="{FF2B5EF4-FFF2-40B4-BE49-F238E27FC236}">
                <a16:creationId xmlns:a16="http://schemas.microsoft.com/office/drawing/2014/main" id="{36F211BF-17C9-2481-B226-72BAF9B9A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1838" y="4149906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F3</a:t>
            </a:r>
          </a:p>
        </p:txBody>
      </p:sp>
      <p:sp>
        <p:nvSpPr>
          <p:cNvPr id="478" name="Text Box 75">
            <a:extLst>
              <a:ext uri="{FF2B5EF4-FFF2-40B4-BE49-F238E27FC236}">
                <a16:creationId xmlns:a16="http://schemas.microsoft.com/office/drawing/2014/main" id="{637D0BDB-CA85-32D0-0752-D6807585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687" y="4158805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MIN</a:t>
            </a: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3" name="Text Box 75">
            <a:extLst>
              <a:ext uri="{FF2B5EF4-FFF2-40B4-BE49-F238E27FC236}">
                <a16:creationId xmlns:a16="http://schemas.microsoft.com/office/drawing/2014/main" id="{E52040A1-194B-192B-36EA-EDF0AF892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046" y="519865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84" name="Text Box 75">
            <a:extLst>
              <a:ext uri="{FF2B5EF4-FFF2-40B4-BE49-F238E27FC236}">
                <a16:creationId xmlns:a16="http://schemas.microsoft.com/office/drawing/2014/main" id="{D353A47D-ACEB-AF96-B9A8-8A820D758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895" y="520755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85" name="Text Box 75">
            <a:extLst>
              <a:ext uri="{FF2B5EF4-FFF2-40B4-BE49-F238E27FC236}">
                <a16:creationId xmlns:a16="http://schemas.microsoft.com/office/drawing/2014/main" id="{ADC852D5-3260-1D2E-3E47-EF5421BF8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476" y="5923055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Y-intercept: </a:t>
            </a:r>
          </a:p>
          <a:p>
            <a:r>
              <a:rPr lang="en-US" sz="2000" dirty="0"/>
              <a:t>(0, -1)</a:t>
            </a:r>
          </a:p>
        </p:txBody>
      </p:sp>
      <p:sp>
        <p:nvSpPr>
          <p:cNvPr id="486" name="Text Box 75">
            <a:extLst>
              <a:ext uri="{FF2B5EF4-FFF2-40B4-BE49-F238E27FC236}">
                <a16:creationId xmlns:a16="http://schemas.microsoft.com/office/drawing/2014/main" id="{B1B7200A-D427-DB90-26B0-064361A3E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044" y="5560840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F4</a:t>
            </a:r>
          </a:p>
        </p:txBody>
      </p:sp>
      <p:sp>
        <p:nvSpPr>
          <p:cNvPr id="487" name="Text Box 75">
            <a:extLst>
              <a:ext uri="{FF2B5EF4-FFF2-40B4-BE49-F238E27FC236}">
                <a16:creationId xmlns:a16="http://schemas.microsoft.com/office/drawing/2014/main" id="{F29AE5D8-A6A7-ECB6-E0F1-04DECF4E5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93" y="5569739"/>
            <a:ext cx="1206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Y-ICEPT</a:t>
            </a: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905F1AA9-CBE9-4E7C-BECC-24F1E0BAFD5F}"/>
              </a:ext>
            </a:extLst>
          </p:cNvPr>
          <p:cNvSpPr/>
          <p:nvPr/>
        </p:nvSpPr>
        <p:spPr>
          <a:xfrm>
            <a:off x="7036904" y="3444914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-1)</a:t>
            </a:r>
            <a:endParaRPr lang="en-GB" sz="1400" dirty="0"/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330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0"/>
      <p:bldP spid="455" grpId="0"/>
      <p:bldP spid="456" grpId="0"/>
      <p:bldP spid="465" grpId="0"/>
      <p:bldP spid="466" grpId="0"/>
      <p:bldP spid="467" grpId="0"/>
      <p:bldP spid="471" grpId="0"/>
      <p:bldP spid="472" grpId="0"/>
      <p:bldP spid="473" grpId="0"/>
      <p:bldP spid="476" grpId="0"/>
      <p:bldP spid="477" grpId="0"/>
      <p:bldP spid="478" grpId="0"/>
      <p:bldP spid="482" grpId="0"/>
      <p:bldP spid="483" grpId="0"/>
      <p:bldP spid="484" grpId="0"/>
      <p:bldP spid="485" grpId="0"/>
      <p:bldP spid="486" grpId="0"/>
      <p:bldP spid="487" grpId="0"/>
      <p:bldP spid="48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7ECFAD06-524A-BDF4-7A2D-0546F49F21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5520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979" y="1326846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828" y="1335745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4501" y="2051882"/>
            <a:ext cx="26564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X-intercept: (-0.15, 0)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5AB5D1AE-4823-2146-06F5-81CDFC1F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977" y="168902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F1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F36B71A1-30C2-30AD-2E52-E3A7108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4826" y="169792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ROOT</a:t>
            </a:r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8" name="Group 663">
            <a:extLst>
              <a:ext uri="{FF2B5EF4-FFF2-40B4-BE49-F238E27FC236}">
                <a16:creationId xmlns:a16="http://schemas.microsoft.com/office/drawing/2014/main" id="{86204555-7720-F1CE-E666-55C88752D2DC}"/>
              </a:ext>
            </a:extLst>
          </p:cNvPr>
          <p:cNvGrpSpPr>
            <a:grpSpLocks/>
          </p:cNvGrpSpPr>
          <p:nvPr/>
        </p:nvGrpSpPr>
        <p:grpSpPr bwMode="auto">
          <a:xfrm>
            <a:off x="6979788" y="3335553"/>
            <a:ext cx="139700" cy="149225"/>
            <a:chOff x="704" y="2464"/>
            <a:chExt cx="88" cy="94"/>
          </a:xfrm>
        </p:grpSpPr>
        <p:sp>
          <p:nvSpPr>
            <p:cNvPr id="469" name="Line 664">
              <a:extLst>
                <a:ext uri="{FF2B5EF4-FFF2-40B4-BE49-F238E27FC236}">
                  <a16:creationId xmlns:a16="http://schemas.microsoft.com/office/drawing/2014/main" id="{C46348B5-C85C-2A3A-AEE3-34A3526BE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0" name="Line 665">
              <a:extLst>
                <a:ext uri="{FF2B5EF4-FFF2-40B4-BE49-F238E27FC236}">
                  <a16:creationId xmlns:a16="http://schemas.microsoft.com/office/drawing/2014/main" id="{36068506-A1A3-0D53-6313-D40973A514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2" name="Text Box 75">
            <a:extLst>
              <a:ext uri="{FF2B5EF4-FFF2-40B4-BE49-F238E27FC236}">
                <a16:creationId xmlns:a16="http://schemas.microsoft.com/office/drawing/2014/main" id="{3287F90C-42F7-59A8-2BB7-05ABD9D7C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0149" y="297942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73" name="Text Box 75">
            <a:extLst>
              <a:ext uri="{FF2B5EF4-FFF2-40B4-BE49-F238E27FC236}">
                <a16:creationId xmlns:a16="http://schemas.microsoft.com/office/drawing/2014/main" id="{BEFA90E9-BCAF-61AB-5D3B-F7823EF6A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998" y="298832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127" y="2360541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starting point: </a:t>
            </a:r>
          </a:p>
        </p:txBody>
      </p:sp>
      <p:sp>
        <p:nvSpPr>
          <p:cNvPr id="477" name="Text Box 75">
            <a:extLst>
              <a:ext uri="{FF2B5EF4-FFF2-40B4-BE49-F238E27FC236}">
                <a16:creationId xmlns:a16="http://schemas.microsoft.com/office/drawing/2014/main" id="{36F211BF-17C9-2481-B226-72BAF9B9A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147" y="3341610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78" name="Text Box 75">
            <a:extLst>
              <a:ext uri="{FF2B5EF4-FFF2-40B4-BE49-F238E27FC236}">
                <a16:creationId xmlns:a16="http://schemas.microsoft.com/office/drawing/2014/main" id="{637D0BDB-CA85-32D0-0752-D6807585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996" y="3350509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ym typeface="Wingdings 3" panose="05040102010807070707" pitchFamily="18" charset="2"/>
              </a:rPr>
              <a:t></a:t>
            </a:r>
            <a:endParaRPr lang="en-US" sz="2000" dirty="0"/>
          </a:p>
        </p:txBody>
      </p: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5" name="Text Box 75">
            <a:extLst>
              <a:ext uri="{FF2B5EF4-FFF2-40B4-BE49-F238E27FC236}">
                <a16:creationId xmlns:a16="http://schemas.microsoft.com/office/drawing/2014/main" id="{ADC852D5-3260-1D2E-3E47-EF5421BF8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936" y="4784193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Starting point: (-2, 1)</a:t>
            </a: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905F1AA9-CBE9-4E7C-BECC-24F1E0BAFD5F}"/>
              </a:ext>
            </a:extLst>
          </p:cNvPr>
          <p:cNvSpPr/>
          <p:nvPr/>
        </p:nvSpPr>
        <p:spPr>
          <a:xfrm>
            <a:off x="7036904" y="3444914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-1)</a:t>
            </a:r>
            <a:endParaRPr lang="en-GB" sz="1400" dirty="0"/>
          </a:p>
        </p:txBody>
      </p:sp>
      <p:grpSp>
        <p:nvGrpSpPr>
          <p:cNvPr id="3" name="Group 663">
            <a:extLst>
              <a:ext uri="{FF2B5EF4-FFF2-40B4-BE49-F238E27FC236}">
                <a16:creationId xmlns:a16="http://schemas.microsoft.com/office/drawing/2014/main" id="{C43EF1A9-59E9-E053-14EF-5EAE349B70D2}"/>
              </a:ext>
            </a:extLst>
          </p:cNvPr>
          <p:cNvGrpSpPr>
            <a:grpSpLocks/>
          </p:cNvGrpSpPr>
          <p:nvPr/>
        </p:nvGrpSpPr>
        <p:grpSpPr bwMode="auto">
          <a:xfrm>
            <a:off x="6864433" y="2998577"/>
            <a:ext cx="139700" cy="149225"/>
            <a:chOff x="704" y="2464"/>
            <a:chExt cx="88" cy="94"/>
          </a:xfrm>
        </p:grpSpPr>
        <p:sp>
          <p:nvSpPr>
            <p:cNvPr id="58" name="Line 664">
              <a:extLst>
                <a:ext uri="{FF2B5EF4-FFF2-40B4-BE49-F238E27FC236}">
                  <a16:creationId xmlns:a16="http://schemas.microsoft.com/office/drawing/2014/main" id="{5C0FDBA0-DD15-8610-46B1-4AAD32EF9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665">
              <a:extLst>
                <a:ext uri="{FF2B5EF4-FFF2-40B4-BE49-F238E27FC236}">
                  <a16:creationId xmlns:a16="http://schemas.microsoft.com/office/drawing/2014/main" id="{0CF6CAFF-FB60-007C-B201-A3FDA628C3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AC8AAF1-9801-E44D-6BA3-AB579BCA9947}"/>
              </a:ext>
            </a:extLst>
          </p:cNvPr>
          <p:cNvSpPr/>
          <p:nvPr/>
        </p:nvSpPr>
        <p:spPr>
          <a:xfrm>
            <a:off x="6951789" y="2776520"/>
            <a:ext cx="856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(-0.15, 0)</a:t>
            </a:r>
            <a:endParaRPr lang="en-GB" sz="1400" dirty="0"/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B86C9914-3E24-287E-805B-CD53792D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901" y="3687077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F1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13BA06BB-DBDC-6DA6-371F-43960888C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850" y="3695976"/>
            <a:ext cx="1206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Y-CAL</a:t>
            </a:r>
          </a:p>
        </p:txBody>
      </p:sp>
      <p:sp>
        <p:nvSpPr>
          <p:cNvPr id="2688" name="Text Box 75">
            <a:extLst>
              <a:ext uri="{FF2B5EF4-FFF2-40B4-BE49-F238E27FC236}">
                <a16:creationId xmlns:a16="http://schemas.microsoft.com/office/drawing/2014/main" id="{B275D96B-8A6E-CAED-6AF5-C80854EB8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757" y="4035105"/>
            <a:ext cx="22871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 x-value X: -2</a:t>
            </a:r>
          </a:p>
        </p:txBody>
      </p:sp>
      <p:sp>
        <p:nvSpPr>
          <p:cNvPr id="2692" name="Rectangle 2691">
            <a:extLst>
              <a:ext uri="{FF2B5EF4-FFF2-40B4-BE49-F238E27FC236}">
                <a16:creationId xmlns:a16="http://schemas.microsoft.com/office/drawing/2014/main" id="{A74674BB-6208-CB4E-5F1A-1E16702289F3}"/>
              </a:ext>
            </a:extLst>
          </p:cNvPr>
          <p:cNvSpPr/>
          <p:nvPr/>
        </p:nvSpPr>
        <p:spPr>
          <a:xfrm>
            <a:off x="5134655" y="2483403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(-2, 1)</a:t>
            </a:r>
            <a:endParaRPr lang="en-GB" sz="1400" dirty="0"/>
          </a:p>
        </p:txBody>
      </p:sp>
      <p:sp>
        <p:nvSpPr>
          <p:cNvPr id="2702" name="Text Box 75">
            <a:extLst>
              <a:ext uri="{FF2B5EF4-FFF2-40B4-BE49-F238E27FC236}">
                <a16:creationId xmlns:a16="http://schemas.microsoft.com/office/drawing/2014/main" id="{8A20AD5B-3417-B8B9-E386-EE32E3644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96" y="4394726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2693" name="Oval 163">
            <a:extLst>
              <a:ext uri="{FF2B5EF4-FFF2-40B4-BE49-F238E27FC236}">
                <a16:creationId xmlns:a16="http://schemas.microsoft.com/office/drawing/2014/main" id="{24079515-0E13-EB22-0A56-47D04F251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6955" y="2690640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9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0"/>
      <p:bldP spid="455" grpId="0"/>
      <p:bldP spid="456" grpId="0"/>
      <p:bldP spid="466" grpId="0"/>
      <p:bldP spid="467" grpId="0"/>
      <p:bldP spid="472" grpId="0"/>
      <p:bldP spid="473" grpId="0"/>
      <p:bldP spid="476" grpId="0"/>
      <p:bldP spid="477" grpId="0"/>
      <p:bldP spid="478" grpId="0"/>
      <p:bldP spid="485" grpId="0"/>
      <p:bldP spid="60" grpId="0"/>
      <p:bldP spid="62" grpId="0"/>
      <p:bldP spid="63" grpId="0"/>
      <p:bldP spid="2688" grpId="0"/>
      <p:bldP spid="2692" grpId="0"/>
      <p:bldP spid="2702" grpId="0"/>
      <p:bldP spid="26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7ECFAD06-524A-BDF4-7A2D-0546F49F21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5520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8" name="Group 663">
            <a:extLst>
              <a:ext uri="{FF2B5EF4-FFF2-40B4-BE49-F238E27FC236}">
                <a16:creationId xmlns:a16="http://schemas.microsoft.com/office/drawing/2014/main" id="{86204555-7720-F1CE-E666-55C88752D2DC}"/>
              </a:ext>
            </a:extLst>
          </p:cNvPr>
          <p:cNvGrpSpPr>
            <a:grpSpLocks/>
          </p:cNvGrpSpPr>
          <p:nvPr/>
        </p:nvGrpSpPr>
        <p:grpSpPr bwMode="auto">
          <a:xfrm>
            <a:off x="6979788" y="3335553"/>
            <a:ext cx="139700" cy="149225"/>
            <a:chOff x="704" y="2464"/>
            <a:chExt cx="88" cy="94"/>
          </a:xfrm>
        </p:grpSpPr>
        <p:sp>
          <p:nvSpPr>
            <p:cNvPr id="469" name="Line 664">
              <a:extLst>
                <a:ext uri="{FF2B5EF4-FFF2-40B4-BE49-F238E27FC236}">
                  <a16:creationId xmlns:a16="http://schemas.microsoft.com/office/drawing/2014/main" id="{C46348B5-C85C-2A3A-AEE3-34A3526BE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0" name="Line 665">
              <a:extLst>
                <a:ext uri="{FF2B5EF4-FFF2-40B4-BE49-F238E27FC236}">
                  <a16:creationId xmlns:a16="http://schemas.microsoft.com/office/drawing/2014/main" id="{36068506-A1A3-0D53-6313-D40973A514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2" name="Text Box 75">
            <a:extLst>
              <a:ext uri="{FF2B5EF4-FFF2-40B4-BE49-F238E27FC236}">
                <a16:creationId xmlns:a16="http://schemas.microsoft.com/office/drawing/2014/main" id="{3287F90C-42F7-59A8-2BB7-05ABD9D7C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3797" y="212315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F5</a:t>
            </a:r>
          </a:p>
        </p:txBody>
      </p:sp>
      <p:sp>
        <p:nvSpPr>
          <p:cNvPr id="473" name="Text Box 75">
            <a:extLst>
              <a:ext uri="{FF2B5EF4-FFF2-40B4-BE49-F238E27FC236}">
                <a16:creationId xmlns:a16="http://schemas.microsoft.com/office/drawing/2014/main" id="{BEFA90E9-BCAF-61AB-5D3B-F7823EF6A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646" y="213205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G-Solv</a:t>
            </a:r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523" y="1453657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ending point: </a:t>
            </a:r>
          </a:p>
        </p:txBody>
      </p:sp>
      <p:sp>
        <p:nvSpPr>
          <p:cNvPr id="477" name="Text Box 75">
            <a:extLst>
              <a:ext uri="{FF2B5EF4-FFF2-40B4-BE49-F238E27FC236}">
                <a16:creationId xmlns:a16="http://schemas.microsoft.com/office/drawing/2014/main" id="{36F211BF-17C9-2481-B226-72BAF9B9A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577" y="251614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F6</a:t>
            </a:r>
          </a:p>
        </p:txBody>
      </p:sp>
      <p:sp>
        <p:nvSpPr>
          <p:cNvPr id="478" name="Text Box 75">
            <a:extLst>
              <a:ext uri="{FF2B5EF4-FFF2-40B4-BE49-F238E27FC236}">
                <a16:creationId xmlns:a16="http://schemas.microsoft.com/office/drawing/2014/main" id="{637D0BDB-CA85-32D0-0752-D6807585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426" y="252504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ym typeface="Wingdings 3" panose="05040102010807070707" pitchFamily="18" charset="2"/>
              </a:rPr>
              <a:t></a:t>
            </a:r>
            <a:endParaRPr lang="en-US" sz="2000" dirty="0"/>
          </a:p>
        </p:txBody>
      </p: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5" name="Text Box 75">
            <a:extLst>
              <a:ext uri="{FF2B5EF4-FFF2-40B4-BE49-F238E27FC236}">
                <a16:creationId xmlns:a16="http://schemas.microsoft.com/office/drawing/2014/main" id="{ADC852D5-3260-1D2E-3E47-EF5421BF8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8262" y="4167539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Ending point: (3, -4)</a:t>
            </a: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905F1AA9-CBE9-4E7C-BECC-24F1E0BAFD5F}"/>
              </a:ext>
            </a:extLst>
          </p:cNvPr>
          <p:cNvSpPr/>
          <p:nvPr/>
        </p:nvSpPr>
        <p:spPr>
          <a:xfrm>
            <a:off x="7036904" y="3444914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-1)</a:t>
            </a:r>
            <a:endParaRPr lang="en-GB" sz="1400" dirty="0"/>
          </a:p>
        </p:txBody>
      </p:sp>
      <p:grpSp>
        <p:nvGrpSpPr>
          <p:cNvPr id="3" name="Group 663">
            <a:extLst>
              <a:ext uri="{FF2B5EF4-FFF2-40B4-BE49-F238E27FC236}">
                <a16:creationId xmlns:a16="http://schemas.microsoft.com/office/drawing/2014/main" id="{C43EF1A9-59E9-E053-14EF-5EAE349B70D2}"/>
              </a:ext>
            </a:extLst>
          </p:cNvPr>
          <p:cNvGrpSpPr>
            <a:grpSpLocks/>
          </p:cNvGrpSpPr>
          <p:nvPr/>
        </p:nvGrpSpPr>
        <p:grpSpPr bwMode="auto">
          <a:xfrm>
            <a:off x="6864433" y="2998577"/>
            <a:ext cx="139700" cy="149225"/>
            <a:chOff x="704" y="2464"/>
            <a:chExt cx="88" cy="94"/>
          </a:xfrm>
        </p:grpSpPr>
        <p:sp>
          <p:nvSpPr>
            <p:cNvPr id="58" name="Line 664">
              <a:extLst>
                <a:ext uri="{FF2B5EF4-FFF2-40B4-BE49-F238E27FC236}">
                  <a16:creationId xmlns:a16="http://schemas.microsoft.com/office/drawing/2014/main" id="{5C0FDBA0-DD15-8610-46B1-4AAD32EF9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665">
              <a:extLst>
                <a:ext uri="{FF2B5EF4-FFF2-40B4-BE49-F238E27FC236}">
                  <a16:creationId xmlns:a16="http://schemas.microsoft.com/office/drawing/2014/main" id="{0CF6CAFF-FB60-007C-B201-A3FDA628C3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AC8AAF1-9801-E44D-6BA3-AB579BCA9947}"/>
              </a:ext>
            </a:extLst>
          </p:cNvPr>
          <p:cNvSpPr/>
          <p:nvPr/>
        </p:nvSpPr>
        <p:spPr>
          <a:xfrm>
            <a:off x="6951789" y="2776520"/>
            <a:ext cx="856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(-0.15, 0)</a:t>
            </a:r>
            <a:endParaRPr lang="en-GB" sz="1400" dirty="0"/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B86C9914-3E24-287E-805B-CD53792D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753" y="2936541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F1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13BA06BB-DBDC-6DA6-371F-43960888C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702" y="2945440"/>
            <a:ext cx="12063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Y-CAL</a:t>
            </a:r>
          </a:p>
        </p:txBody>
      </p:sp>
      <p:sp>
        <p:nvSpPr>
          <p:cNvPr id="2688" name="Text Box 75">
            <a:extLst>
              <a:ext uri="{FF2B5EF4-FFF2-40B4-BE49-F238E27FC236}">
                <a16:creationId xmlns:a16="http://schemas.microsoft.com/office/drawing/2014/main" id="{B275D96B-8A6E-CAED-6AF5-C80854EB8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620" y="3345577"/>
            <a:ext cx="22871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 x-value X: 3</a:t>
            </a:r>
          </a:p>
        </p:txBody>
      </p:sp>
      <p:sp>
        <p:nvSpPr>
          <p:cNvPr id="2692" name="Rectangle 2691">
            <a:extLst>
              <a:ext uri="{FF2B5EF4-FFF2-40B4-BE49-F238E27FC236}">
                <a16:creationId xmlns:a16="http://schemas.microsoft.com/office/drawing/2014/main" id="{A74674BB-6208-CB4E-5F1A-1E16702289F3}"/>
              </a:ext>
            </a:extLst>
          </p:cNvPr>
          <p:cNvSpPr/>
          <p:nvPr/>
        </p:nvSpPr>
        <p:spPr>
          <a:xfrm>
            <a:off x="5134655" y="2483403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(-2, 1)</a:t>
            </a:r>
            <a:endParaRPr lang="en-GB" sz="1400" dirty="0"/>
          </a:p>
        </p:txBody>
      </p:sp>
      <p:sp>
        <p:nvSpPr>
          <p:cNvPr id="2696" name="Rectangle 2695">
            <a:extLst>
              <a:ext uri="{FF2B5EF4-FFF2-40B4-BE49-F238E27FC236}">
                <a16:creationId xmlns:a16="http://schemas.microsoft.com/office/drawing/2014/main" id="{D4C09447-AFA7-4448-277B-A850E43FCA95}"/>
              </a:ext>
            </a:extLst>
          </p:cNvPr>
          <p:cNvSpPr/>
          <p:nvPr/>
        </p:nvSpPr>
        <p:spPr>
          <a:xfrm>
            <a:off x="8318745" y="4119608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(3, -4)</a:t>
            </a:r>
            <a:endParaRPr lang="en-GB" sz="1400" dirty="0"/>
          </a:p>
        </p:txBody>
      </p:sp>
      <p:sp>
        <p:nvSpPr>
          <p:cNvPr id="2697" name="Text Box 75">
            <a:extLst>
              <a:ext uri="{FF2B5EF4-FFF2-40B4-BE49-F238E27FC236}">
                <a16:creationId xmlns:a16="http://schemas.microsoft.com/office/drawing/2014/main" id="{44077A4B-8C51-7206-1727-6087808B4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523" y="3783399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EXE</a:t>
            </a:r>
          </a:p>
        </p:txBody>
      </p:sp>
      <p:sp>
        <p:nvSpPr>
          <p:cNvPr id="2698" name="Text Box 75">
            <a:extLst>
              <a:ext uri="{FF2B5EF4-FFF2-40B4-BE49-F238E27FC236}">
                <a16:creationId xmlns:a16="http://schemas.microsoft.com/office/drawing/2014/main" id="{811D88C2-36C5-5EB2-893F-873803309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523" y="4787403"/>
            <a:ext cx="224552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Join the points with a smooth curve</a:t>
            </a:r>
          </a:p>
        </p:txBody>
      </p:sp>
      <p:sp>
        <p:nvSpPr>
          <p:cNvPr id="2699" name="Freeform: Shape 2698">
            <a:extLst>
              <a:ext uri="{FF2B5EF4-FFF2-40B4-BE49-F238E27FC236}">
                <a16:creationId xmlns:a16="http://schemas.microsoft.com/office/drawing/2014/main" id="{D8258A4F-3D8F-16D2-DAB7-8F65FF00556A}"/>
              </a:ext>
            </a:extLst>
          </p:cNvPr>
          <p:cNvSpPr/>
          <p:nvPr/>
        </p:nvSpPr>
        <p:spPr>
          <a:xfrm>
            <a:off x="5771213" y="1704303"/>
            <a:ext cx="3207895" cy="4943587"/>
          </a:xfrm>
          <a:custGeom>
            <a:avLst/>
            <a:gdLst>
              <a:gd name="connsiteX0" fmla="*/ 0 w 3207895"/>
              <a:gd name="connsiteY0" fmla="*/ 1023906 h 4964486"/>
              <a:gd name="connsiteX1" fmla="*/ 599607 w 3207895"/>
              <a:gd name="connsiteY1" fmla="*/ 4575 h 4964486"/>
              <a:gd name="connsiteX2" fmla="*/ 1184223 w 3207895"/>
              <a:gd name="connsiteY2" fmla="*/ 1383670 h 4964486"/>
              <a:gd name="connsiteX3" fmla="*/ 1274164 w 3207895"/>
              <a:gd name="connsiteY3" fmla="*/ 1698463 h 4964486"/>
              <a:gd name="connsiteX4" fmla="*/ 2503357 w 3207895"/>
              <a:gd name="connsiteY4" fmla="*/ 4951329 h 4964486"/>
              <a:gd name="connsiteX5" fmla="*/ 3207895 w 3207895"/>
              <a:gd name="connsiteY5" fmla="*/ 2627853 h 4964486"/>
              <a:gd name="connsiteX0" fmla="*/ 0 w 3207895"/>
              <a:gd name="connsiteY0" fmla="*/ 1023906 h 4943587"/>
              <a:gd name="connsiteX1" fmla="*/ 599607 w 3207895"/>
              <a:gd name="connsiteY1" fmla="*/ 4575 h 4943587"/>
              <a:gd name="connsiteX2" fmla="*/ 1184223 w 3207895"/>
              <a:gd name="connsiteY2" fmla="*/ 1383670 h 4943587"/>
              <a:gd name="connsiteX3" fmla="*/ 1274164 w 3207895"/>
              <a:gd name="connsiteY3" fmla="*/ 1698463 h 4943587"/>
              <a:gd name="connsiteX4" fmla="*/ 2440052 w 3207895"/>
              <a:gd name="connsiteY4" fmla="*/ 4930228 h 4943587"/>
              <a:gd name="connsiteX5" fmla="*/ 3207895 w 3207895"/>
              <a:gd name="connsiteY5" fmla="*/ 2627853 h 494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7895" h="4943587">
                <a:moveTo>
                  <a:pt x="0" y="1023906"/>
                </a:moveTo>
                <a:cubicBezTo>
                  <a:pt x="201118" y="484260"/>
                  <a:pt x="402237" y="-55386"/>
                  <a:pt x="599607" y="4575"/>
                </a:cubicBezTo>
                <a:cubicBezTo>
                  <a:pt x="796977" y="64536"/>
                  <a:pt x="1071797" y="1101355"/>
                  <a:pt x="1184223" y="1383670"/>
                </a:cubicBezTo>
                <a:cubicBezTo>
                  <a:pt x="1296649" y="1665985"/>
                  <a:pt x="1064859" y="1107370"/>
                  <a:pt x="1274164" y="1698463"/>
                </a:cubicBezTo>
                <a:cubicBezTo>
                  <a:pt x="1483469" y="2289556"/>
                  <a:pt x="2117764" y="4775330"/>
                  <a:pt x="2440052" y="4930228"/>
                </a:cubicBezTo>
                <a:cubicBezTo>
                  <a:pt x="2762341" y="5085126"/>
                  <a:pt x="3016770" y="3867040"/>
                  <a:pt x="3207895" y="2627853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0" name="5 Rectángulo">
            <a:hlinkClick r:id="rId4" action="ppaction://hlinksldjump"/>
            <a:extLst>
              <a:ext uri="{FF2B5EF4-FFF2-40B4-BE49-F238E27FC236}">
                <a16:creationId xmlns:a16="http://schemas.microsoft.com/office/drawing/2014/main" id="{C5ED92CB-F124-6FE3-0960-ADC7FD132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607" y="5981087"/>
            <a:ext cx="1919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Click to end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701" name="Oval 163">
            <a:extLst>
              <a:ext uri="{FF2B5EF4-FFF2-40B4-BE49-F238E27FC236}">
                <a16:creationId xmlns:a16="http://schemas.microsoft.com/office/drawing/2014/main" id="{244067ED-4555-1D12-8865-F3C60C808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763" y="4297973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02" name="Oval 163">
            <a:extLst>
              <a:ext uri="{FF2B5EF4-FFF2-40B4-BE49-F238E27FC236}">
                <a16:creationId xmlns:a16="http://schemas.microsoft.com/office/drawing/2014/main" id="{1FF28895-2B98-6A77-3C1E-AFDCC570E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3216" y="2684453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9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" grpId="0"/>
      <p:bldP spid="473" grpId="0"/>
      <p:bldP spid="476" grpId="0"/>
      <p:bldP spid="477" grpId="0"/>
      <p:bldP spid="478" grpId="0"/>
      <p:bldP spid="485" grpId="0"/>
      <p:bldP spid="62" grpId="0"/>
      <p:bldP spid="63" grpId="0"/>
      <p:bldP spid="2688" grpId="0"/>
      <p:bldP spid="2696" grpId="0"/>
      <p:bldP spid="2697" grpId="0"/>
      <p:bldP spid="2698" grpId="0"/>
      <p:bldP spid="2699" grpId="0" animBg="1"/>
      <p:bldP spid="2700" grpId="0"/>
      <p:bldP spid="270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8054E14C-DECC-3F86-B0B8-123B88732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Turn on the GDC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36A062C-68E6-27B7-F0DB-DDFD526D3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43158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Press Y=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2A38C838-4912-D35B-C127-8CE515B22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5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19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9" name="Picture 448">
            <a:extLst>
              <a:ext uri="{FF2B5EF4-FFF2-40B4-BE49-F238E27FC236}">
                <a16:creationId xmlns:a16="http://schemas.microsoft.com/office/drawing/2014/main" id="{34BA0840-0F05-A020-0CB5-903416A47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1600200"/>
            <a:ext cx="1933845" cy="446784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8047645" y="911885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8054E14C-DECC-3F86-B0B8-123B88732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36A062C-68E6-27B7-F0DB-DDFD526D3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Y=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2B704296-5EB2-DCBE-793E-70535E801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4C0E6A67-594D-2861-4830-0F8836E87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3B8A9975-B920-5057-722F-74CD916BC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53" name="Text Box 75">
            <a:extLst>
              <a:ext uri="{FF2B5EF4-FFF2-40B4-BE49-F238E27FC236}">
                <a16:creationId xmlns:a16="http://schemas.microsoft.com/office/drawing/2014/main" id="{17FD0B90-9B69-04DF-89AC-92FE170B0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35584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3EFE9A30-54C6-FFE9-2D39-5BC932034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35584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171E66EF-F646-78F2-052E-1615675623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" y="1600200"/>
            <a:ext cx="1933845" cy="447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74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450" grpId="0"/>
      <p:bldP spid="453" grpId="0"/>
      <p:bldP spid="4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8047645" y="911885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48" name="Text Box 75">
            <a:extLst>
              <a:ext uri="{FF2B5EF4-FFF2-40B4-BE49-F238E27FC236}">
                <a16:creationId xmlns:a16="http://schemas.microsoft.com/office/drawing/2014/main" id="{BC2065F5-81D0-BF4B-CCAA-95C8DBE18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449" name="Text Box 75">
            <a:extLst>
              <a:ext uri="{FF2B5EF4-FFF2-40B4-BE49-F238E27FC236}">
                <a16:creationId xmlns:a16="http://schemas.microsoft.com/office/drawing/2014/main" id="{C3DC5E4A-537C-5ECF-0D77-58756528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C04A9BF3-536C-DCA7-A150-0AA4F7850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1" name="Text Box 75">
            <a:extLst>
              <a:ext uri="{FF2B5EF4-FFF2-40B4-BE49-F238E27FC236}">
                <a16:creationId xmlns:a16="http://schemas.microsoft.com/office/drawing/2014/main" id="{94D1DD11-9AE0-2AFA-C07C-4D56874E8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DAFBEE4-9433-21F9-A750-60F6A36BAE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1892"/>
            <a:ext cx="1924319" cy="4467849"/>
          </a:xfrm>
          <a:prstGeom prst="rect">
            <a:avLst/>
          </a:prstGeom>
        </p:spPr>
      </p:pic>
      <p:sp>
        <p:nvSpPr>
          <p:cNvPr id="61" name="Text Box 75">
            <a:extLst>
              <a:ext uri="{FF2B5EF4-FFF2-40B4-BE49-F238E27FC236}">
                <a16:creationId xmlns:a16="http://schemas.microsoft.com/office/drawing/2014/main" id="{66F453B7-F242-2F71-9B66-1C78FA901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417ADF55-1BBD-754C-9100-27D58409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A8DC3D14-68DB-492E-CE86-8F15930C0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35699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58" name="Text Box 75">
            <a:extLst>
              <a:ext uri="{FF2B5EF4-FFF2-40B4-BE49-F238E27FC236}">
                <a16:creationId xmlns:a16="http://schemas.microsoft.com/office/drawing/2014/main" id="{553DC835-131B-C9C2-A8E8-842A179DB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35584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9" name="Text Box 75">
            <a:extLst>
              <a:ext uri="{FF2B5EF4-FFF2-40B4-BE49-F238E27FC236}">
                <a16:creationId xmlns:a16="http://schemas.microsoft.com/office/drawing/2014/main" id="{4C39AE67-141B-C748-81FA-45A929553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1488" y="371703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60" name="Text Box 75">
            <a:extLst>
              <a:ext uri="{FF2B5EF4-FFF2-40B4-BE49-F238E27FC236}">
                <a16:creationId xmlns:a16="http://schemas.microsoft.com/office/drawing/2014/main" id="{6989063F-8C44-C639-ADD7-1DBC0D5E5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8826" y="372160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Window</a:t>
            </a:r>
          </a:p>
        </p:txBody>
      </p:sp>
    </p:spTree>
    <p:extLst>
      <p:ext uri="{BB962C8B-B14F-4D97-AF65-F5344CB8AC3E}">
        <p14:creationId xmlns:p14="http://schemas.microsoft.com/office/powerpoint/2010/main" val="421063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" grpId="0"/>
      <p:bldP spid="4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8047645" y="911885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48" name="Text Box 75">
            <a:extLst>
              <a:ext uri="{FF2B5EF4-FFF2-40B4-BE49-F238E27FC236}">
                <a16:creationId xmlns:a16="http://schemas.microsoft.com/office/drawing/2014/main" id="{BC2065F5-81D0-BF4B-CCAA-95C8DBE18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Turn on the GDC</a:t>
            </a:r>
          </a:p>
        </p:txBody>
      </p:sp>
      <p:sp>
        <p:nvSpPr>
          <p:cNvPr id="449" name="Text Box 75">
            <a:extLst>
              <a:ext uri="{FF2B5EF4-FFF2-40B4-BE49-F238E27FC236}">
                <a16:creationId xmlns:a16="http://schemas.microsoft.com/office/drawing/2014/main" id="{C3DC5E4A-537C-5ECF-0D77-58756528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5</a:t>
            </a:r>
          </a:p>
        </p:txBody>
      </p:sp>
      <p:sp>
        <p:nvSpPr>
          <p:cNvPr id="450" name="Text Box 75">
            <a:extLst>
              <a:ext uri="{FF2B5EF4-FFF2-40B4-BE49-F238E27FC236}">
                <a16:creationId xmlns:a16="http://schemas.microsoft.com/office/drawing/2014/main" id="{C04A9BF3-536C-DCA7-A150-0AA4F7850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51" name="Text Box 75">
            <a:extLst>
              <a:ext uri="{FF2B5EF4-FFF2-40B4-BE49-F238E27FC236}">
                <a16:creationId xmlns:a16="http://schemas.microsoft.com/office/drawing/2014/main" id="{94D1DD11-9AE0-2AFA-C07C-4D56874E8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465" y="2242300"/>
            <a:ext cx="26847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Type in the function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FE1D616D-0DF5-4BF1-2D28-D5C15D902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9020" y="4005064"/>
            <a:ext cx="2041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Set the domain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48A6EE7D-F17D-0ADF-2136-150B52966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339" y="4343400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Xmin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–2</a:t>
            </a:r>
            <a:r>
              <a:rPr lang="en-US" sz="2000" dirty="0"/>
              <a:t> 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AF38C10B-9E6D-9A3D-F627-B3B482D9F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528" y="4678100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Xmax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3</a:t>
            </a:r>
            <a:r>
              <a:rPr lang="en-US" sz="2000" dirty="0"/>
              <a:t> 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931C2D40-1B6F-0DA3-D0DF-A7BA6BB75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339" y="5304950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Ymin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–12</a:t>
            </a:r>
            <a:r>
              <a:rPr lang="en-US" sz="2000" dirty="0"/>
              <a:t> </a:t>
            </a:r>
          </a:p>
        </p:txBody>
      </p:sp>
      <p:sp>
        <p:nvSpPr>
          <p:cNvPr id="458" name="Text Box 75">
            <a:extLst>
              <a:ext uri="{FF2B5EF4-FFF2-40B4-BE49-F238E27FC236}">
                <a16:creationId xmlns:a16="http://schemas.microsoft.com/office/drawing/2014/main" id="{0053127C-18F2-1353-8038-F3A5B3A93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528" y="5635939"/>
            <a:ext cx="13575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 err="1"/>
              <a:t>Ymax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5</a:t>
            </a:r>
            <a:r>
              <a:rPr lang="en-US" sz="2000" dirty="0"/>
              <a:t> </a:t>
            </a:r>
          </a:p>
        </p:txBody>
      </p:sp>
      <p:sp>
        <p:nvSpPr>
          <p:cNvPr id="459" name="Text Box 75">
            <a:extLst>
              <a:ext uri="{FF2B5EF4-FFF2-40B4-BE49-F238E27FC236}">
                <a16:creationId xmlns:a16="http://schemas.microsoft.com/office/drawing/2014/main" id="{948131D5-DB43-9D9F-509F-8F6C9006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349" y="434340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0" name="Text Box 75">
            <a:extLst>
              <a:ext uri="{FF2B5EF4-FFF2-40B4-BE49-F238E27FC236}">
                <a16:creationId xmlns:a16="http://schemas.microsoft.com/office/drawing/2014/main" id="{6C6B1B65-D535-EF40-6E8E-F8EAEC037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968" y="4681728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1" name="Text Box 75">
            <a:extLst>
              <a:ext uri="{FF2B5EF4-FFF2-40B4-BE49-F238E27FC236}">
                <a16:creationId xmlns:a16="http://schemas.microsoft.com/office/drawing/2014/main" id="{E0599C5C-23C1-02D9-BA99-C007E4911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646" y="530352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2" name="Text Box 75">
            <a:extLst>
              <a:ext uri="{FF2B5EF4-FFF2-40B4-BE49-F238E27FC236}">
                <a16:creationId xmlns:a16="http://schemas.microsoft.com/office/drawing/2014/main" id="{89C5E197-40FB-C133-97F1-F9CDB31A6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408" y="5632704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3" name="Text Box 75">
            <a:extLst>
              <a:ext uri="{FF2B5EF4-FFF2-40B4-BE49-F238E27FC236}">
                <a16:creationId xmlns:a16="http://schemas.microsoft.com/office/drawing/2014/main" id="{49E318EC-498E-64EC-7185-7E4F7FEDC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6633" y="5972319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64" name="Text Box 75">
            <a:extLst>
              <a:ext uri="{FF2B5EF4-FFF2-40B4-BE49-F238E27FC236}">
                <a16:creationId xmlns:a16="http://schemas.microsoft.com/office/drawing/2014/main" id="{C3B09507-CE08-3CD9-AEA6-07B128956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482" y="597103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4AFE5D0-61DF-03CC-6DA2-451018F60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24319" cy="4448796"/>
          </a:xfrm>
          <a:prstGeom prst="rect">
            <a:avLst/>
          </a:prstGeom>
        </p:spPr>
      </p:pic>
      <p:sp>
        <p:nvSpPr>
          <p:cNvPr id="3" name="Text Box 75">
            <a:extLst>
              <a:ext uri="{FF2B5EF4-FFF2-40B4-BE49-F238E27FC236}">
                <a16:creationId xmlns:a16="http://schemas.microsoft.com/office/drawing/2014/main" id="{57844348-60DC-CCBA-2679-B759B3F5F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815" y="2651309"/>
            <a:ext cx="2382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– 7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0000"/>
                </a:solidFill>
              </a:rPr>
              <a:t>–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65" name="Text Box 75">
            <a:extLst>
              <a:ext uri="{FF2B5EF4-FFF2-40B4-BE49-F238E27FC236}">
                <a16:creationId xmlns:a16="http://schemas.microsoft.com/office/drawing/2014/main" id="{D37D98EA-D226-300B-4BA2-43F9E469B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285" y="302072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E73F663B-73FB-F29B-26C0-166A8E20D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4856" y="335699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85923EED-A947-F994-3B01-5B85FB89B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705" y="335584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Graph</a:t>
            </a:r>
          </a:p>
        </p:txBody>
      </p:sp>
      <p:sp>
        <p:nvSpPr>
          <p:cNvPr id="468" name="Text Box 75">
            <a:extLst>
              <a:ext uri="{FF2B5EF4-FFF2-40B4-BE49-F238E27FC236}">
                <a16:creationId xmlns:a16="http://schemas.microsoft.com/office/drawing/2014/main" id="{8E1B8FF6-94EA-F588-A48F-45D4B2767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1488" y="3717032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</a:t>
            </a:r>
          </a:p>
        </p:txBody>
      </p:sp>
      <p:sp>
        <p:nvSpPr>
          <p:cNvPr id="469" name="Text Box 75">
            <a:extLst>
              <a:ext uri="{FF2B5EF4-FFF2-40B4-BE49-F238E27FC236}">
                <a16:creationId xmlns:a16="http://schemas.microsoft.com/office/drawing/2014/main" id="{BCDC7A02-86C4-5E53-B8E2-7E62D6314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8826" y="372160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Window</a:t>
            </a:r>
          </a:p>
        </p:txBody>
      </p:sp>
      <p:sp>
        <p:nvSpPr>
          <p:cNvPr id="470" name="Text Box 75">
            <a:extLst>
              <a:ext uri="{FF2B5EF4-FFF2-40B4-BE49-F238E27FC236}">
                <a16:creationId xmlns:a16="http://schemas.microsoft.com/office/drawing/2014/main" id="{90B907DF-F33C-1CB8-959D-4A1A6F303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933" y="4983947"/>
            <a:ext cx="2041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Set the range</a:t>
            </a:r>
          </a:p>
        </p:txBody>
      </p:sp>
    </p:spTree>
    <p:extLst>
      <p:ext uri="{BB962C8B-B14F-4D97-AF65-F5344CB8AC3E}">
        <p14:creationId xmlns:p14="http://schemas.microsoft.com/office/powerpoint/2010/main" val="91667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2" grpId="0"/>
      <p:bldP spid="63" grpId="0"/>
      <p:bldP spid="458" grpId="0"/>
      <p:bldP spid="459" grpId="0"/>
      <p:bldP spid="460" grpId="0"/>
      <p:bldP spid="461" grpId="0"/>
      <p:bldP spid="462" grpId="0"/>
      <p:bldP spid="463" grpId="0"/>
      <p:bldP spid="464" grpId="0"/>
      <p:bldP spid="4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E17F806C-46F2-45ED-84C7-4A8B126FB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922" y="2945707"/>
            <a:ext cx="4068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Sketching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10" name="4 Rectángulo">
            <a:extLst>
              <a:ext uri="{FF2B5EF4-FFF2-40B4-BE49-F238E27FC236}">
                <a16:creationId xmlns:a16="http://schemas.microsoft.com/office/drawing/2014/main" id="{6A24C2A0-1D0C-40A0-80B6-E9EBA040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7" y="3423835"/>
            <a:ext cx="8280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In this lesson we will be working on Sketching the graph of a function</a:t>
            </a:r>
          </a:p>
        </p:txBody>
      </p:sp>
      <p:sp>
        <p:nvSpPr>
          <p:cNvPr id="11" name="5 Rectángulo">
            <a:extLst>
              <a:ext uri="{FF2B5EF4-FFF2-40B4-BE49-F238E27FC236}">
                <a16:creationId xmlns:a16="http://schemas.microsoft.com/office/drawing/2014/main" id="{B7E0A21F-23A8-4780-B7C2-D354BEBA9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8" y="4266124"/>
            <a:ext cx="823092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If you are asked to sketch the graph of a function is to represent by means of a diagram or graph (labelled as appropriate). 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458CEDBE-BAEA-4AE6-8E52-2488974D989F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489B921-CA7F-43B2-8C60-89156DEA1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48" y="856452"/>
            <a:ext cx="8257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Every function has a particular behaviour and is identified by a specific shape.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9315CDE-EF42-4695-9ECF-E59D0D8F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" y="1653147"/>
            <a:ext cx="828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There are two ways to represent the graph of a function.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1B95A839-6526-4CD0-8922-23B32F4F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2403675"/>
            <a:ext cx="37801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Drawing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5" name="5 Rectángulo">
            <a:extLst>
              <a:ext uri="{FF2B5EF4-FFF2-40B4-BE49-F238E27FC236}">
                <a16:creationId xmlns:a16="http://schemas.microsoft.com/office/drawing/2014/main" id="{7E8C04A7-E0D1-E5C6-EA5B-2B17B7196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7" y="5409662"/>
            <a:ext cx="8327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The sketch should give a general idea of the required </a:t>
            </a:r>
            <a:r>
              <a:rPr lang="en-GB" b="1" dirty="0">
                <a:latin typeface="Comic Sans MS" panose="030F0702030302020204" pitchFamily="66" charset="0"/>
              </a:rPr>
              <a:t>shape</a:t>
            </a:r>
            <a:r>
              <a:rPr lang="en-GB" dirty="0">
                <a:latin typeface="Comic Sans MS" panose="030F0702030302020204" pitchFamily="66" charset="0"/>
              </a:rPr>
              <a:t> or relationship and should include </a:t>
            </a:r>
            <a:r>
              <a:rPr lang="en-GB" b="1" dirty="0">
                <a:latin typeface="Comic Sans MS" panose="030F0702030302020204" pitchFamily="66" charset="0"/>
              </a:rPr>
              <a:t>relevant features</a:t>
            </a:r>
            <a:r>
              <a:rPr lang="en-GB" dirty="0">
                <a:latin typeface="Comic Sans MS" panose="030F0702030302020204" pitchFamily="66" charset="0"/>
              </a:rPr>
              <a:t>.</a:t>
            </a:r>
            <a:endParaRPr lang="en-GB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54" name="Text Box 75">
            <a:extLst>
              <a:ext uri="{FF2B5EF4-FFF2-40B4-BE49-F238E27FC236}">
                <a16:creationId xmlns:a16="http://schemas.microsoft.com/office/drawing/2014/main" id="{812C8ECC-29CB-6792-0C57-F1C4DB9F6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406" y="2375853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455" name="Text Box 75">
            <a:extLst>
              <a:ext uri="{FF2B5EF4-FFF2-40B4-BE49-F238E27FC236}">
                <a16:creationId xmlns:a16="http://schemas.microsoft.com/office/drawing/2014/main" id="{B1DA9ACF-6746-F2A7-E0B7-2BE94A5A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255" y="238475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  <p:sp>
        <p:nvSpPr>
          <p:cNvPr id="456" name="Text Box 75">
            <a:extLst>
              <a:ext uri="{FF2B5EF4-FFF2-40B4-BE49-F238E27FC236}">
                <a16:creationId xmlns:a16="http://schemas.microsoft.com/office/drawing/2014/main" id="{374F1CB9-571F-F22A-A22A-8E5D25E47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3843" y="4655420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Maximum point: (-1.2, 4.2)</a:t>
            </a:r>
          </a:p>
        </p:txBody>
      </p:sp>
      <p:sp>
        <p:nvSpPr>
          <p:cNvPr id="465" name="Text Box 75">
            <a:extLst>
              <a:ext uri="{FF2B5EF4-FFF2-40B4-BE49-F238E27FC236}">
                <a16:creationId xmlns:a16="http://schemas.microsoft.com/office/drawing/2014/main" id="{2935F6B2-228E-37CA-65DF-1CC8709E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2953" y="1296853"/>
            <a:ext cx="235693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5AB5D1AE-4823-2146-06F5-81CDFC1F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404" y="2738035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4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F36B71A1-30C2-30AD-2E52-E3A7108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257" y="2746934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maximum</a:t>
            </a: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CB17DBE4-116B-75C2-FBB5-59CC7C70E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29743"/>
          </a:xfrm>
          <a:prstGeom prst="rect">
            <a:avLst/>
          </a:prstGeom>
        </p:spPr>
      </p:pic>
      <p:sp>
        <p:nvSpPr>
          <p:cNvPr id="3" name="Text Box 75">
            <a:extLst>
              <a:ext uri="{FF2B5EF4-FFF2-40B4-BE49-F238E27FC236}">
                <a16:creationId xmlns:a16="http://schemas.microsoft.com/office/drawing/2014/main" id="{41469232-78FD-921F-99F6-92595B583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236" y="3078868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left of a maximum</a:t>
            </a:r>
          </a:p>
        </p:txBody>
      </p:sp>
      <p:sp>
        <p:nvSpPr>
          <p:cNvPr id="59" name="Text Box 75">
            <a:extLst>
              <a:ext uri="{FF2B5EF4-FFF2-40B4-BE49-F238E27FC236}">
                <a16:creationId xmlns:a16="http://schemas.microsoft.com/office/drawing/2014/main" id="{E9CCD88D-EAE2-7342-1C9D-0E8408D05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561" y="3519801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9EEC43CF-FBC5-15E9-BA58-E06ECEFF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761" y="3859731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right of a maximum</a:t>
            </a:r>
          </a:p>
        </p:txBody>
      </p:sp>
      <p:sp>
        <p:nvSpPr>
          <p:cNvPr id="61" name="Text Box 75">
            <a:extLst>
              <a:ext uri="{FF2B5EF4-FFF2-40B4-BE49-F238E27FC236}">
                <a16:creationId xmlns:a16="http://schemas.microsoft.com/office/drawing/2014/main" id="{D44300E0-82C5-49D5-2FA3-432111564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086" y="434340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6A960C6A-E8B5-DF90-DA1F-801AA4B42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70" y="434340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11E86E88-5F95-88C7-9BF2-17E1940E1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543" y="5364738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688" name="Text Box 75">
            <a:extLst>
              <a:ext uri="{FF2B5EF4-FFF2-40B4-BE49-F238E27FC236}">
                <a16:creationId xmlns:a16="http://schemas.microsoft.com/office/drawing/2014/main" id="{E79A3107-BA3B-CF65-00DE-CC1331AF8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392" y="537363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</p:spTree>
    <p:extLst>
      <p:ext uri="{BB962C8B-B14F-4D97-AF65-F5344CB8AC3E}">
        <p14:creationId xmlns:p14="http://schemas.microsoft.com/office/powerpoint/2010/main" val="123508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0"/>
      <p:bldP spid="455" grpId="0"/>
      <p:bldP spid="456" grpId="0"/>
      <p:bldP spid="465" grpId="0"/>
      <p:bldP spid="466" grpId="0"/>
      <p:bldP spid="467" grpId="0"/>
      <p:bldP spid="471" grpId="0"/>
      <p:bldP spid="3" grpId="0"/>
      <p:bldP spid="59" grpId="0"/>
      <p:bldP spid="60" grpId="0"/>
      <p:bldP spid="61" grpId="0"/>
      <p:bldP spid="62" grpId="0"/>
      <p:bldP spid="63" grpId="0"/>
      <p:bldP spid="268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465" name="Text Box 75">
            <a:extLst>
              <a:ext uri="{FF2B5EF4-FFF2-40B4-BE49-F238E27FC236}">
                <a16:creationId xmlns:a16="http://schemas.microsoft.com/office/drawing/2014/main" id="{2935F6B2-228E-37CA-65DF-1CC8709E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2953" y="1296853"/>
            <a:ext cx="235693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466" name="Text Box 75">
            <a:extLst>
              <a:ext uri="{FF2B5EF4-FFF2-40B4-BE49-F238E27FC236}">
                <a16:creationId xmlns:a16="http://schemas.microsoft.com/office/drawing/2014/main" id="{5AB5D1AE-4823-2146-06F5-81CDFC1F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404" y="242452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3</a:t>
            </a:r>
          </a:p>
        </p:txBody>
      </p:sp>
      <p:sp>
        <p:nvSpPr>
          <p:cNvPr id="467" name="Text Box 75">
            <a:extLst>
              <a:ext uri="{FF2B5EF4-FFF2-40B4-BE49-F238E27FC236}">
                <a16:creationId xmlns:a16="http://schemas.microsoft.com/office/drawing/2014/main" id="{F36B71A1-30C2-30AD-2E52-E3A7108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257" y="2433427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minimum</a:t>
            </a: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261" y="4452691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Minimum point: </a:t>
            </a:r>
          </a:p>
          <a:p>
            <a:r>
              <a:rPr lang="en-US" sz="2000" dirty="0"/>
              <a:t>(1.9, -11.1)</a:t>
            </a: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CB17DBE4-116B-75C2-FBB5-59CC7C70E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29743"/>
          </a:xfrm>
          <a:prstGeom prst="rect">
            <a:avLst/>
          </a:prstGeom>
        </p:spPr>
      </p:pic>
      <p:sp>
        <p:nvSpPr>
          <p:cNvPr id="3" name="Text Box 75">
            <a:extLst>
              <a:ext uri="{FF2B5EF4-FFF2-40B4-BE49-F238E27FC236}">
                <a16:creationId xmlns:a16="http://schemas.microsoft.com/office/drawing/2014/main" id="{41469232-78FD-921F-99F6-92595B583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236" y="2765361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left of a minimum</a:t>
            </a:r>
          </a:p>
        </p:txBody>
      </p:sp>
      <p:sp>
        <p:nvSpPr>
          <p:cNvPr id="60" name="Text Box 75">
            <a:extLst>
              <a:ext uri="{FF2B5EF4-FFF2-40B4-BE49-F238E27FC236}">
                <a16:creationId xmlns:a16="http://schemas.microsoft.com/office/drawing/2014/main" id="{D129EBDE-75D3-E681-01C6-AF89E87C6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20" y="3283567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1" name="Text Box 75">
            <a:extLst>
              <a:ext uri="{FF2B5EF4-FFF2-40B4-BE49-F238E27FC236}">
                <a16:creationId xmlns:a16="http://schemas.microsoft.com/office/drawing/2014/main" id="{A44011B3-A479-99EF-E735-00B715B9C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0" y="3623497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right of a minimum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5F787133-2DE3-5C9B-C0AA-60237501A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945" y="406443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AE226D9-6A31-28D6-FB22-9B2C03FD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849" y="4069080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688" name="Text Box 75">
            <a:extLst>
              <a:ext uri="{FF2B5EF4-FFF2-40B4-BE49-F238E27FC236}">
                <a16:creationId xmlns:a16="http://schemas.microsoft.com/office/drawing/2014/main" id="{2BB7DB4E-9B64-6C9D-E331-2F7414373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543" y="5103348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689" name="Text Box 75">
            <a:extLst>
              <a:ext uri="{FF2B5EF4-FFF2-40B4-BE49-F238E27FC236}">
                <a16:creationId xmlns:a16="http://schemas.microsoft.com/office/drawing/2014/main" id="{D91C4F23-E735-DADB-F56D-E05F7B4A5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392" y="511224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</p:spTree>
    <p:extLst>
      <p:ext uri="{BB962C8B-B14F-4D97-AF65-F5344CB8AC3E}">
        <p14:creationId xmlns:p14="http://schemas.microsoft.com/office/powerpoint/2010/main" val="401597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" grpId="0"/>
      <p:bldP spid="467" grpId="0"/>
      <p:bldP spid="476" grpId="0"/>
      <p:bldP spid="482" grpId="0"/>
      <p:bldP spid="3" grpId="0"/>
      <p:bldP spid="60" grpId="0"/>
      <p:bldP spid="61" grpId="0"/>
      <p:bldP spid="62" grpId="0"/>
      <p:bldP spid="63" grpId="0"/>
      <p:bldP spid="2688" grpId="0"/>
      <p:bldP spid="268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sp>
        <p:nvSpPr>
          <p:cNvPr id="476" name="Text Box 75">
            <a:extLst>
              <a:ext uri="{FF2B5EF4-FFF2-40B4-BE49-F238E27FC236}">
                <a16:creationId xmlns:a16="http://schemas.microsoft.com/office/drawing/2014/main" id="{93338C4E-2971-7F36-C31D-6AD9082B2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167" y="1290162"/>
            <a:ext cx="23944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x-intercept: </a:t>
            </a:r>
          </a:p>
        </p:txBody>
      </p: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5" name="Text Box 75">
            <a:extLst>
              <a:ext uri="{FF2B5EF4-FFF2-40B4-BE49-F238E27FC236}">
                <a16:creationId xmlns:a16="http://schemas.microsoft.com/office/drawing/2014/main" id="{ADC852D5-3260-1D2E-3E47-EF5421BF8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890" y="3699293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X-intercept: (-0.15, 0)</a:t>
            </a:r>
          </a:p>
        </p:txBody>
      </p:sp>
      <p:grpSp>
        <p:nvGrpSpPr>
          <p:cNvPr id="3" name="Group 663">
            <a:extLst>
              <a:ext uri="{FF2B5EF4-FFF2-40B4-BE49-F238E27FC236}">
                <a16:creationId xmlns:a16="http://schemas.microsoft.com/office/drawing/2014/main" id="{C43EF1A9-59E9-E053-14EF-5EAE349B70D2}"/>
              </a:ext>
            </a:extLst>
          </p:cNvPr>
          <p:cNvGrpSpPr>
            <a:grpSpLocks/>
          </p:cNvGrpSpPr>
          <p:nvPr/>
        </p:nvGrpSpPr>
        <p:grpSpPr bwMode="auto">
          <a:xfrm>
            <a:off x="6864433" y="2998577"/>
            <a:ext cx="139700" cy="149225"/>
            <a:chOff x="704" y="2464"/>
            <a:chExt cx="88" cy="94"/>
          </a:xfrm>
        </p:grpSpPr>
        <p:sp>
          <p:nvSpPr>
            <p:cNvPr id="58" name="Line 664">
              <a:extLst>
                <a:ext uri="{FF2B5EF4-FFF2-40B4-BE49-F238E27FC236}">
                  <a16:creationId xmlns:a16="http://schemas.microsoft.com/office/drawing/2014/main" id="{5C0FDBA0-DD15-8610-46B1-4AAD32EF9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665">
              <a:extLst>
                <a:ext uri="{FF2B5EF4-FFF2-40B4-BE49-F238E27FC236}">
                  <a16:creationId xmlns:a16="http://schemas.microsoft.com/office/drawing/2014/main" id="{0CF6CAFF-FB60-007C-B201-A3FDA628C3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AC8AAF1-9801-E44D-6BA3-AB579BCA9947}"/>
              </a:ext>
            </a:extLst>
          </p:cNvPr>
          <p:cNvSpPr/>
          <p:nvPr/>
        </p:nvSpPr>
        <p:spPr>
          <a:xfrm>
            <a:off x="6951789" y="2776520"/>
            <a:ext cx="856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(-0.15, 0)</a:t>
            </a:r>
            <a:endParaRPr lang="en-GB" sz="1400" dirty="0"/>
          </a:p>
        </p:txBody>
      </p:sp>
      <p:sp>
        <p:nvSpPr>
          <p:cNvPr id="2692" name="Rectangle 2691">
            <a:extLst>
              <a:ext uri="{FF2B5EF4-FFF2-40B4-BE49-F238E27FC236}">
                <a16:creationId xmlns:a16="http://schemas.microsoft.com/office/drawing/2014/main" id="{A74674BB-6208-CB4E-5F1A-1E16702289F3}"/>
              </a:ext>
            </a:extLst>
          </p:cNvPr>
          <p:cNvSpPr/>
          <p:nvPr/>
        </p:nvSpPr>
        <p:spPr>
          <a:xfrm>
            <a:off x="5134655" y="2483403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(-2, 1)</a:t>
            </a:r>
            <a:endParaRPr lang="en-GB" sz="1400" dirty="0"/>
          </a:p>
        </p:txBody>
      </p:sp>
      <p:pic>
        <p:nvPicPr>
          <p:cNvPr id="2693" name="Picture 2692">
            <a:extLst>
              <a:ext uri="{FF2B5EF4-FFF2-40B4-BE49-F238E27FC236}">
                <a16:creationId xmlns:a16="http://schemas.microsoft.com/office/drawing/2014/main" id="{961A758E-7261-EA94-33DB-7901CAB14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29743"/>
          </a:xfrm>
          <a:prstGeom prst="rect">
            <a:avLst/>
          </a:prstGeom>
        </p:spPr>
      </p:pic>
      <p:sp>
        <p:nvSpPr>
          <p:cNvPr id="2695" name="Text Box 75">
            <a:extLst>
              <a:ext uri="{FF2B5EF4-FFF2-40B4-BE49-F238E27FC236}">
                <a16:creationId xmlns:a16="http://schemas.microsoft.com/office/drawing/2014/main" id="{F594BA66-33B9-25CE-DCBC-D42B4002E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779" y="5345200"/>
            <a:ext cx="6110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x: </a:t>
            </a:r>
          </a:p>
        </p:txBody>
      </p:sp>
      <p:sp>
        <p:nvSpPr>
          <p:cNvPr id="2696" name="Text Box 75">
            <a:extLst>
              <a:ext uri="{FF2B5EF4-FFF2-40B4-BE49-F238E27FC236}">
                <a16:creationId xmlns:a16="http://schemas.microsoft.com/office/drawing/2014/main" id="{2BCECEB5-3EEE-9CB9-5A15-61C9901A8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6592" y="5339288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</a:rPr>
              <a:t>–2</a:t>
            </a:r>
            <a:endParaRPr lang="en-US" sz="2000" dirty="0"/>
          </a:p>
        </p:txBody>
      </p:sp>
      <p:sp>
        <p:nvSpPr>
          <p:cNvPr id="2697" name="Text Box 75">
            <a:extLst>
              <a:ext uri="{FF2B5EF4-FFF2-40B4-BE49-F238E27FC236}">
                <a16:creationId xmlns:a16="http://schemas.microsoft.com/office/drawing/2014/main" id="{50799C20-8DA2-DBE0-2C29-B43A796F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454" y="4376473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starting point: </a:t>
            </a:r>
          </a:p>
        </p:txBody>
      </p:sp>
      <p:sp>
        <p:nvSpPr>
          <p:cNvPr id="2698" name="Text Box 75">
            <a:extLst>
              <a:ext uri="{FF2B5EF4-FFF2-40B4-BE49-F238E27FC236}">
                <a16:creationId xmlns:a16="http://schemas.microsoft.com/office/drawing/2014/main" id="{1A5E9865-6E45-4A2F-912A-FE2C8ADCB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483" y="5637993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Starting point: (-2, 1)</a:t>
            </a:r>
          </a:p>
        </p:txBody>
      </p:sp>
      <p:sp>
        <p:nvSpPr>
          <p:cNvPr id="2699" name="Text Box 75">
            <a:extLst>
              <a:ext uri="{FF2B5EF4-FFF2-40B4-BE49-F238E27FC236}">
                <a16:creationId xmlns:a16="http://schemas.microsoft.com/office/drawing/2014/main" id="{A259F59D-F28E-AD1B-E5E0-9201C07A9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4653" y="5333846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0" name="Text Box 75">
            <a:extLst>
              <a:ext uri="{FF2B5EF4-FFF2-40B4-BE49-F238E27FC236}">
                <a16:creationId xmlns:a16="http://schemas.microsoft.com/office/drawing/2014/main" id="{D2358B24-89CE-879C-D65A-21F2ED45C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669" y="1600508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2:</a:t>
            </a:r>
          </a:p>
        </p:txBody>
      </p:sp>
      <p:sp>
        <p:nvSpPr>
          <p:cNvPr id="2701" name="Text Box 75">
            <a:extLst>
              <a:ext uri="{FF2B5EF4-FFF2-40B4-BE49-F238E27FC236}">
                <a16:creationId xmlns:a16="http://schemas.microsoft.com/office/drawing/2014/main" id="{A77C2C31-4EAB-0F66-246C-D0B826BB9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823" y="1564369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zero</a:t>
            </a:r>
          </a:p>
        </p:txBody>
      </p:sp>
      <p:sp>
        <p:nvSpPr>
          <p:cNvPr id="2703" name="Text Box 75">
            <a:extLst>
              <a:ext uri="{FF2B5EF4-FFF2-40B4-BE49-F238E27FC236}">
                <a16:creationId xmlns:a16="http://schemas.microsoft.com/office/drawing/2014/main" id="{9358761F-0055-4E04-9DCE-B8DAA6862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036" y="1956358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left of a zero</a:t>
            </a:r>
          </a:p>
        </p:txBody>
      </p:sp>
      <p:sp>
        <p:nvSpPr>
          <p:cNvPr id="2704" name="Text Box 75">
            <a:extLst>
              <a:ext uri="{FF2B5EF4-FFF2-40B4-BE49-F238E27FC236}">
                <a16:creationId xmlns:a16="http://schemas.microsoft.com/office/drawing/2014/main" id="{AB1CC915-766E-50EE-DB52-1E28A418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602" y="2444186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5" name="Text Box 75">
            <a:extLst>
              <a:ext uri="{FF2B5EF4-FFF2-40B4-BE49-F238E27FC236}">
                <a16:creationId xmlns:a16="http://schemas.microsoft.com/office/drawing/2014/main" id="{B25B6F74-6C7E-F025-A7EB-3EEF08417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557" y="2785564"/>
            <a:ext cx="21773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Drag the cursor to the right of a zero</a:t>
            </a:r>
          </a:p>
        </p:txBody>
      </p:sp>
      <p:sp>
        <p:nvSpPr>
          <p:cNvPr id="2706" name="Text Box 75">
            <a:extLst>
              <a:ext uri="{FF2B5EF4-FFF2-40B4-BE49-F238E27FC236}">
                <a16:creationId xmlns:a16="http://schemas.microsoft.com/office/drawing/2014/main" id="{048CF262-EC62-344B-1944-A3814271D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6033" y="3301033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7" name="Text Box 75">
            <a:extLst>
              <a:ext uri="{FF2B5EF4-FFF2-40B4-BE49-F238E27FC236}">
                <a16:creationId xmlns:a16="http://schemas.microsoft.com/office/drawing/2014/main" id="{59D2BA7D-2A92-8C45-A92C-A3A84B8C8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6937" y="3300984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8" name="Text Box 75">
            <a:extLst>
              <a:ext uri="{FF2B5EF4-FFF2-40B4-BE49-F238E27FC236}">
                <a16:creationId xmlns:a16="http://schemas.microsoft.com/office/drawing/2014/main" id="{312F7746-A2E1-5B0B-2A3C-87E4B73F7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322" y="5036753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1:</a:t>
            </a:r>
          </a:p>
        </p:txBody>
      </p:sp>
      <p:sp>
        <p:nvSpPr>
          <p:cNvPr id="2709" name="Text Box 75">
            <a:extLst>
              <a:ext uri="{FF2B5EF4-FFF2-40B4-BE49-F238E27FC236}">
                <a16:creationId xmlns:a16="http://schemas.microsoft.com/office/drawing/2014/main" id="{4F21957B-4203-F602-6DCB-7A91E75C2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476" y="5000614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value</a:t>
            </a:r>
          </a:p>
        </p:txBody>
      </p:sp>
      <p:sp>
        <p:nvSpPr>
          <p:cNvPr id="2710" name="Text Box 75">
            <a:extLst>
              <a:ext uri="{FF2B5EF4-FFF2-40B4-BE49-F238E27FC236}">
                <a16:creationId xmlns:a16="http://schemas.microsoft.com/office/drawing/2014/main" id="{048B8FE0-0824-D95A-1528-7836E065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422" y="4054016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714" name="Text Box 75">
            <a:extLst>
              <a:ext uri="{FF2B5EF4-FFF2-40B4-BE49-F238E27FC236}">
                <a16:creationId xmlns:a16="http://schemas.microsoft.com/office/drawing/2014/main" id="{6619A847-B35A-C06F-C160-3A90B4578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271" y="4062915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  <p:sp>
        <p:nvSpPr>
          <p:cNvPr id="2715" name="Text Box 75">
            <a:extLst>
              <a:ext uri="{FF2B5EF4-FFF2-40B4-BE49-F238E27FC236}">
                <a16:creationId xmlns:a16="http://schemas.microsoft.com/office/drawing/2014/main" id="{855BA2ED-ED0D-BC27-80D1-E67885174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332" y="6035773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716" name="Text Box 75">
            <a:extLst>
              <a:ext uri="{FF2B5EF4-FFF2-40B4-BE49-F238E27FC236}">
                <a16:creationId xmlns:a16="http://schemas.microsoft.com/office/drawing/2014/main" id="{D2A6F5EC-9CF7-4760-B59D-E7F260D2F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181" y="6044672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  <p:sp>
        <p:nvSpPr>
          <p:cNvPr id="2717" name="Oval 163">
            <a:extLst>
              <a:ext uri="{FF2B5EF4-FFF2-40B4-BE49-F238E27FC236}">
                <a16:creationId xmlns:a16="http://schemas.microsoft.com/office/drawing/2014/main" id="{F0E21655-4E26-4BEB-F596-C119EA787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602" y="2684002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2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" grpId="0"/>
      <p:bldP spid="485" grpId="0"/>
      <p:bldP spid="60" grpId="0"/>
      <p:bldP spid="2692" grpId="0"/>
      <p:bldP spid="2695" grpId="0"/>
      <p:bldP spid="2696" grpId="0"/>
      <p:bldP spid="2697" grpId="0"/>
      <p:bldP spid="2698" grpId="0"/>
      <p:bldP spid="2699" grpId="0"/>
      <p:bldP spid="2700" grpId="0"/>
      <p:bldP spid="2701" grpId="0"/>
      <p:bldP spid="2703" grpId="0"/>
      <p:bldP spid="2704" grpId="0"/>
      <p:bldP spid="2705" grpId="0"/>
      <p:bldP spid="2706" grpId="0"/>
      <p:bldP spid="2707" grpId="0"/>
      <p:bldP spid="2708" grpId="0"/>
      <p:bldP spid="2709" grpId="0"/>
      <p:bldP spid="2710" grpId="0"/>
      <p:bldP spid="2714" grpId="0"/>
      <p:bldP spid="2715" grpId="0"/>
      <p:bldP spid="2716" grpId="0"/>
      <p:bldP spid="27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6294130" y="1646158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8" name="Group 663">
            <a:extLst>
              <a:ext uri="{FF2B5EF4-FFF2-40B4-BE49-F238E27FC236}">
                <a16:creationId xmlns:a16="http://schemas.microsoft.com/office/drawing/2014/main" id="{86204555-7720-F1CE-E666-55C88752D2DC}"/>
              </a:ext>
            </a:extLst>
          </p:cNvPr>
          <p:cNvGrpSpPr>
            <a:grpSpLocks/>
          </p:cNvGrpSpPr>
          <p:nvPr/>
        </p:nvGrpSpPr>
        <p:grpSpPr bwMode="auto">
          <a:xfrm>
            <a:off x="6979788" y="3335553"/>
            <a:ext cx="139700" cy="149225"/>
            <a:chOff x="704" y="2464"/>
            <a:chExt cx="88" cy="94"/>
          </a:xfrm>
        </p:grpSpPr>
        <p:sp>
          <p:nvSpPr>
            <p:cNvPr id="469" name="Line 664">
              <a:extLst>
                <a:ext uri="{FF2B5EF4-FFF2-40B4-BE49-F238E27FC236}">
                  <a16:creationId xmlns:a16="http://schemas.microsoft.com/office/drawing/2014/main" id="{C46348B5-C85C-2A3A-AEE3-34A3526BE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0" name="Line 665">
              <a:extLst>
                <a:ext uri="{FF2B5EF4-FFF2-40B4-BE49-F238E27FC236}">
                  <a16:creationId xmlns:a16="http://schemas.microsoft.com/office/drawing/2014/main" id="{36068506-A1A3-0D53-6313-D40973A514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25A7377-1BB6-5A4F-4D86-357EDE5917E0}"/>
              </a:ext>
            </a:extLst>
          </p:cNvPr>
          <p:cNvSpPr/>
          <p:nvPr/>
        </p:nvSpPr>
        <p:spPr>
          <a:xfrm>
            <a:off x="5431012" y="1508016"/>
            <a:ext cx="901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(-1.2, 4.2)</a:t>
            </a:r>
            <a:endParaRPr lang="en-GB" sz="1400" dirty="0"/>
          </a:p>
        </p:txBody>
      </p:sp>
      <p:grpSp>
        <p:nvGrpSpPr>
          <p:cNvPr id="479" name="Group 663">
            <a:extLst>
              <a:ext uri="{FF2B5EF4-FFF2-40B4-BE49-F238E27FC236}">
                <a16:creationId xmlns:a16="http://schemas.microsoft.com/office/drawing/2014/main" id="{0D03E46F-D547-D02D-719A-2E3C036FB1B6}"/>
              </a:ext>
            </a:extLst>
          </p:cNvPr>
          <p:cNvGrpSpPr>
            <a:grpSpLocks/>
          </p:cNvGrpSpPr>
          <p:nvPr/>
        </p:nvGrpSpPr>
        <p:grpSpPr bwMode="auto">
          <a:xfrm>
            <a:off x="8212755" y="6559834"/>
            <a:ext cx="139700" cy="149225"/>
            <a:chOff x="704" y="2464"/>
            <a:chExt cx="88" cy="94"/>
          </a:xfrm>
        </p:grpSpPr>
        <p:sp>
          <p:nvSpPr>
            <p:cNvPr id="480" name="Line 664">
              <a:extLst>
                <a:ext uri="{FF2B5EF4-FFF2-40B4-BE49-F238E27FC236}">
                  <a16:creationId xmlns:a16="http://schemas.microsoft.com/office/drawing/2014/main" id="{10D24A5F-DCA0-D68C-B05A-33B1DA832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" name="Line 665">
              <a:extLst>
                <a:ext uri="{FF2B5EF4-FFF2-40B4-BE49-F238E27FC236}">
                  <a16:creationId xmlns:a16="http://schemas.microsoft.com/office/drawing/2014/main" id="{D3775617-E737-5306-EBCF-8B6F070C71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4C60EF5-A161-B60D-7EC2-5D042E471809}"/>
              </a:ext>
            </a:extLst>
          </p:cNvPr>
          <p:cNvSpPr/>
          <p:nvPr/>
        </p:nvSpPr>
        <p:spPr>
          <a:xfrm>
            <a:off x="7321836" y="6512063"/>
            <a:ext cx="981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(1.9, -11.1)</a:t>
            </a:r>
            <a:endParaRPr lang="en-GB" sz="1400" dirty="0"/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905F1AA9-CBE9-4E7C-BECC-24F1E0BAFD5F}"/>
              </a:ext>
            </a:extLst>
          </p:cNvPr>
          <p:cNvSpPr/>
          <p:nvPr/>
        </p:nvSpPr>
        <p:spPr>
          <a:xfrm>
            <a:off x="7036904" y="3444914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-1)</a:t>
            </a:r>
            <a:endParaRPr lang="en-GB" sz="1400" dirty="0"/>
          </a:p>
        </p:txBody>
      </p:sp>
      <p:grpSp>
        <p:nvGrpSpPr>
          <p:cNvPr id="3" name="Group 663">
            <a:extLst>
              <a:ext uri="{FF2B5EF4-FFF2-40B4-BE49-F238E27FC236}">
                <a16:creationId xmlns:a16="http://schemas.microsoft.com/office/drawing/2014/main" id="{C43EF1A9-59E9-E053-14EF-5EAE349B70D2}"/>
              </a:ext>
            </a:extLst>
          </p:cNvPr>
          <p:cNvGrpSpPr>
            <a:grpSpLocks/>
          </p:cNvGrpSpPr>
          <p:nvPr/>
        </p:nvGrpSpPr>
        <p:grpSpPr bwMode="auto">
          <a:xfrm>
            <a:off x="6864433" y="2998577"/>
            <a:ext cx="139700" cy="149225"/>
            <a:chOff x="704" y="2464"/>
            <a:chExt cx="88" cy="94"/>
          </a:xfrm>
        </p:grpSpPr>
        <p:sp>
          <p:nvSpPr>
            <p:cNvPr id="58" name="Line 664">
              <a:extLst>
                <a:ext uri="{FF2B5EF4-FFF2-40B4-BE49-F238E27FC236}">
                  <a16:creationId xmlns:a16="http://schemas.microsoft.com/office/drawing/2014/main" id="{5C0FDBA0-DD15-8610-46B1-4AAD32EF9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665">
              <a:extLst>
                <a:ext uri="{FF2B5EF4-FFF2-40B4-BE49-F238E27FC236}">
                  <a16:creationId xmlns:a16="http://schemas.microsoft.com/office/drawing/2014/main" id="{0CF6CAFF-FB60-007C-B201-A3FDA628C3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AC8AAF1-9801-E44D-6BA3-AB579BCA9947}"/>
              </a:ext>
            </a:extLst>
          </p:cNvPr>
          <p:cNvSpPr/>
          <p:nvPr/>
        </p:nvSpPr>
        <p:spPr>
          <a:xfrm>
            <a:off x="6951789" y="2776520"/>
            <a:ext cx="856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(-0.15, 0)</a:t>
            </a:r>
            <a:endParaRPr lang="en-GB" sz="1400" dirty="0"/>
          </a:p>
        </p:txBody>
      </p:sp>
      <p:sp>
        <p:nvSpPr>
          <p:cNvPr id="2692" name="Rectangle 2691">
            <a:extLst>
              <a:ext uri="{FF2B5EF4-FFF2-40B4-BE49-F238E27FC236}">
                <a16:creationId xmlns:a16="http://schemas.microsoft.com/office/drawing/2014/main" id="{A74674BB-6208-CB4E-5F1A-1E16702289F3}"/>
              </a:ext>
            </a:extLst>
          </p:cNvPr>
          <p:cNvSpPr/>
          <p:nvPr/>
        </p:nvSpPr>
        <p:spPr>
          <a:xfrm>
            <a:off x="5134655" y="2483403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(-2, 1)</a:t>
            </a:r>
            <a:endParaRPr lang="en-GB" sz="1400" dirty="0"/>
          </a:p>
        </p:txBody>
      </p:sp>
      <p:sp>
        <p:nvSpPr>
          <p:cNvPr id="2696" name="Rectangle 2695">
            <a:extLst>
              <a:ext uri="{FF2B5EF4-FFF2-40B4-BE49-F238E27FC236}">
                <a16:creationId xmlns:a16="http://schemas.microsoft.com/office/drawing/2014/main" id="{D4C09447-AFA7-4448-277B-A850E43FCA95}"/>
              </a:ext>
            </a:extLst>
          </p:cNvPr>
          <p:cNvSpPr/>
          <p:nvPr/>
        </p:nvSpPr>
        <p:spPr>
          <a:xfrm>
            <a:off x="8318745" y="4119608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(3, -4)</a:t>
            </a:r>
            <a:endParaRPr lang="en-GB" sz="1400" dirty="0"/>
          </a:p>
        </p:txBody>
      </p:sp>
      <p:sp>
        <p:nvSpPr>
          <p:cNvPr id="2698" name="Text Box 75">
            <a:extLst>
              <a:ext uri="{FF2B5EF4-FFF2-40B4-BE49-F238E27FC236}">
                <a16:creationId xmlns:a16="http://schemas.microsoft.com/office/drawing/2014/main" id="{811D88C2-36C5-5EB2-893F-873803309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242" y="4670525"/>
            <a:ext cx="224552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Join the points with a smooth curve</a:t>
            </a:r>
          </a:p>
        </p:txBody>
      </p:sp>
      <p:sp>
        <p:nvSpPr>
          <p:cNvPr id="2699" name="Freeform: Shape 2698">
            <a:extLst>
              <a:ext uri="{FF2B5EF4-FFF2-40B4-BE49-F238E27FC236}">
                <a16:creationId xmlns:a16="http://schemas.microsoft.com/office/drawing/2014/main" id="{D8258A4F-3D8F-16D2-DAB7-8F65FF00556A}"/>
              </a:ext>
            </a:extLst>
          </p:cNvPr>
          <p:cNvSpPr/>
          <p:nvPr/>
        </p:nvSpPr>
        <p:spPr>
          <a:xfrm>
            <a:off x="5771213" y="1704304"/>
            <a:ext cx="3207895" cy="4928624"/>
          </a:xfrm>
          <a:custGeom>
            <a:avLst/>
            <a:gdLst>
              <a:gd name="connsiteX0" fmla="*/ 0 w 3207895"/>
              <a:gd name="connsiteY0" fmla="*/ 1023906 h 4964486"/>
              <a:gd name="connsiteX1" fmla="*/ 599607 w 3207895"/>
              <a:gd name="connsiteY1" fmla="*/ 4575 h 4964486"/>
              <a:gd name="connsiteX2" fmla="*/ 1184223 w 3207895"/>
              <a:gd name="connsiteY2" fmla="*/ 1383670 h 4964486"/>
              <a:gd name="connsiteX3" fmla="*/ 1274164 w 3207895"/>
              <a:gd name="connsiteY3" fmla="*/ 1698463 h 4964486"/>
              <a:gd name="connsiteX4" fmla="*/ 2503357 w 3207895"/>
              <a:gd name="connsiteY4" fmla="*/ 4951329 h 4964486"/>
              <a:gd name="connsiteX5" fmla="*/ 3207895 w 3207895"/>
              <a:gd name="connsiteY5" fmla="*/ 2627853 h 4964486"/>
              <a:gd name="connsiteX0" fmla="*/ 0 w 3207895"/>
              <a:gd name="connsiteY0" fmla="*/ 1023906 h 4928624"/>
              <a:gd name="connsiteX1" fmla="*/ 599607 w 3207895"/>
              <a:gd name="connsiteY1" fmla="*/ 4575 h 4928624"/>
              <a:gd name="connsiteX2" fmla="*/ 1184223 w 3207895"/>
              <a:gd name="connsiteY2" fmla="*/ 1383670 h 4928624"/>
              <a:gd name="connsiteX3" fmla="*/ 1274164 w 3207895"/>
              <a:gd name="connsiteY3" fmla="*/ 1698463 h 4928624"/>
              <a:gd name="connsiteX4" fmla="*/ 2458090 w 3207895"/>
              <a:gd name="connsiteY4" fmla="*/ 4915116 h 4928624"/>
              <a:gd name="connsiteX5" fmla="*/ 3207895 w 3207895"/>
              <a:gd name="connsiteY5" fmla="*/ 2627853 h 492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7895" h="4928624">
                <a:moveTo>
                  <a:pt x="0" y="1023906"/>
                </a:moveTo>
                <a:cubicBezTo>
                  <a:pt x="201118" y="484260"/>
                  <a:pt x="402237" y="-55386"/>
                  <a:pt x="599607" y="4575"/>
                </a:cubicBezTo>
                <a:cubicBezTo>
                  <a:pt x="796977" y="64536"/>
                  <a:pt x="1071797" y="1101355"/>
                  <a:pt x="1184223" y="1383670"/>
                </a:cubicBezTo>
                <a:cubicBezTo>
                  <a:pt x="1296649" y="1665985"/>
                  <a:pt x="1061853" y="1109889"/>
                  <a:pt x="1274164" y="1698463"/>
                </a:cubicBezTo>
                <a:cubicBezTo>
                  <a:pt x="1486475" y="2287037"/>
                  <a:pt x="2135802" y="4760218"/>
                  <a:pt x="2458090" y="4915116"/>
                </a:cubicBezTo>
                <a:cubicBezTo>
                  <a:pt x="2780379" y="5070014"/>
                  <a:pt x="3016770" y="3867040"/>
                  <a:pt x="3207895" y="2627853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0" name="Text Box 75">
            <a:extLst>
              <a:ext uri="{FF2B5EF4-FFF2-40B4-BE49-F238E27FC236}">
                <a16:creationId xmlns:a16="http://schemas.microsoft.com/office/drawing/2014/main" id="{6B25FF72-8C2D-0F0A-4B1A-1A01D306C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189" y="2303536"/>
            <a:ext cx="6110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x: </a:t>
            </a:r>
          </a:p>
        </p:txBody>
      </p:sp>
      <p:sp>
        <p:nvSpPr>
          <p:cNvPr id="2701" name="Text Box 75">
            <a:extLst>
              <a:ext uri="{FF2B5EF4-FFF2-40B4-BE49-F238E27FC236}">
                <a16:creationId xmlns:a16="http://schemas.microsoft.com/office/drawing/2014/main" id="{C85FF121-02E9-28DD-BF37-0615770E5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02" y="2297624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</a:rPr>
              <a:t>3</a:t>
            </a:r>
            <a:endParaRPr lang="en-US" sz="2000" dirty="0"/>
          </a:p>
        </p:txBody>
      </p:sp>
      <p:sp>
        <p:nvSpPr>
          <p:cNvPr id="2702" name="Text Box 75">
            <a:extLst>
              <a:ext uri="{FF2B5EF4-FFF2-40B4-BE49-F238E27FC236}">
                <a16:creationId xmlns:a16="http://schemas.microsoft.com/office/drawing/2014/main" id="{FC369849-0F2B-E657-971D-8970BF12E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64" y="1334809"/>
            <a:ext cx="21818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ending point: </a:t>
            </a:r>
          </a:p>
        </p:txBody>
      </p:sp>
      <p:sp>
        <p:nvSpPr>
          <p:cNvPr id="2703" name="Text Box 75">
            <a:extLst>
              <a:ext uri="{FF2B5EF4-FFF2-40B4-BE49-F238E27FC236}">
                <a16:creationId xmlns:a16="http://schemas.microsoft.com/office/drawing/2014/main" id="{3933DB31-47E4-1B8B-E291-F5A5C3464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6893" y="2596329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Ending point: (3, -4)</a:t>
            </a:r>
          </a:p>
        </p:txBody>
      </p:sp>
      <p:sp>
        <p:nvSpPr>
          <p:cNvPr id="2704" name="Text Box 75">
            <a:extLst>
              <a:ext uri="{FF2B5EF4-FFF2-40B4-BE49-F238E27FC236}">
                <a16:creationId xmlns:a16="http://schemas.microsoft.com/office/drawing/2014/main" id="{8DDF1238-7A57-BD88-78F2-1625611DA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6063" y="2292182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05" name="Text Box 75">
            <a:extLst>
              <a:ext uri="{FF2B5EF4-FFF2-40B4-BE49-F238E27FC236}">
                <a16:creationId xmlns:a16="http://schemas.microsoft.com/office/drawing/2014/main" id="{4DA6CFE5-ABBC-23CC-6F5A-92649E595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732" y="1995089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1:</a:t>
            </a:r>
          </a:p>
        </p:txBody>
      </p:sp>
      <p:sp>
        <p:nvSpPr>
          <p:cNvPr id="2706" name="Text Box 75">
            <a:extLst>
              <a:ext uri="{FF2B5EF4-FFF2-40B4-BE49-F238E27FC236}">
                <a16:creationId xmlns:a16="http://schemas.microsoft.com/office/drawing/2014/main" id="{F5C00DA8-2449-1ACA-082F-0657001B2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5886" y="1958950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value</a:t>
            </a:r>
          </a:p>
        </p:txBody>
      </p:sp>
      <p:pic>
        <p:nvPicPr>
          <p:cNvPr id="2707" name="Picture 2706">
            <a:extLst>
              <a:ext uri="{FF2B5EF4-FFF2-40B4-BE49-F238E27FC236}">
                <a16:creationId xmlns:a16="http://schemas.microsoft.com/office/drawing/2014/main" id="{151F3C85-6A16-B57E-9E7F-55AD46F0F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600200"/>
            <a:ext cx="1914792" cy="4429743"/>
          </a:xfrm>
          <a:prstGeom prst="rect">
            <a:avLst/>
          </a:prstGeom>
        </p:spPr>
      </p:pic>
      <p:sp>
        <p:nvSpPr>
          <p:cNvPr id="2708" name="Text Box 75">
            <a:extLst>
              <a:ext uri="{FF2B5EF4-FFF2-40B4-BE49-F238E27FC236}">
                <a16:creationId xmlns:a16="http://schemas.microsoft.com/office/drawing/2014/main" id="{15B2B9EE-28CF-7CAE-FF21-EF39E842C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059" y="3945279"/>
            <a:ext cx="6110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x: </a:t>
            </a:r>
          </a:p>
        </p:txBody>
      </p:sp>
      <p:sp>
        <p:nvSpPr>
          <p:cNvPr id="2709" name="Text Box 75">
            <a:extLst>
              <a:ext uri="{FF2B5EF4-FFF2-40B4-BE49-F238E27FC236}">
                <a16:creationId xmlns:a16="http://schemas.microsoft.com/office/drawing/2014/main" id="{CDDCABF8-D2D6-38B2-937E-EF286B085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5872" y="3939367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</a:rPr>
              <a:t>0</a:t>
            </a:r>
            <a:endParaRPr lang="en-US" sz="2000" dirty="0"/>
          </a:p>
        </p:txBody>
      </p:sp>
      <p:sp>
        <p:nvSpPr>
          <p:cNvPr id="2710" name="Text Box 75">
            <a:extLst>
              <a:ext uri="{FF2B5EF4-FFF2-40B4-BE49-F238E27FC236}">
                <a16:creationId xmlns:a16="http://schemas.microsoft.com/office/drawing/2014/main" id="{730537C4-300A-2F82-1023-3290CDD84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1717" y="3374091"/>
            <a:ext cx="23944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For the y-intercept: </a:t>
            </a:r>
          </a:p>
        </p:txBody>
      </p:sp>
      <p:sp>
        <p:nvSpPr>
          <p:cNvPr id="2714" name="Text Box 75">
            <a:extLst>
              <a:ext uri="{FF2B5EF4-FFF2-40B4-BE49-F238E27FC236}">
                <a16:creationId xmlns:a16="http://schemas.microsoft.com/office/drawing/2014/main" id="{520777CA-780A-5080-F07B-E7E2F4BC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071" y="4283086"/>
            <a:ext cx="2643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Y-intercept: (0, -1)</a:t>
            </a:r>
          </a:p>
        </p:txBody>
      </p:sp>
      <p:sp>
        <p:nvSpPr>
          <p:cNvPr id="2715" name="Text Box 75">
            <a:extLst>
              <a:ext uri="{FF2B5EF4-FFF2-40B4-BE49-F238E27FC236}">
                <a16:creationId xmlns:a16="http://schemas.microsoft.com/office/drawing/2014/main" id="{77ECC792-D89F-6812-7C1C-5E606D83A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3933" y="3933925"/>
            <a:ext cx="771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enter</a:t>
            </a:r>
          </a:p>
        </p:txBody>
      </p:sp>
      <p:sp>
        <p:nvSpPr>
          <p:cNvPr id="2716" name="Text Box 75">
            <a:extLst>
              <a:ext uri="{FF2B5EF4-FFF2-40B4-BE49-F238E27FC236}">
                <a16:creationId xmlns:a16="http://schemas.microsoft.com/office/drawing/2014/main" id="{EECE31CF-74B3-979E-47CC-0A7C5EBDC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3219" y="3684437"/>
            <a:ext cx="1254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1:</a:t>
            </a:r>
          </a:p>
        </p:txBody>
      </p:sp>
      <p:sp>
        <p:nvSpPr>
          <p:cNvPr id="2717" name="Text Box 75">
            <a:extLst>
              <a:ext uri="{FF2B5EF4-FFF2-40B4-BE49-F238E27FC236}">
                <a16:creationId xmlns:a16="http://schemas.microsoft.com/office/drawing/2014/main" id="{F2909408-DDE6-90D1-46D1-2BB7A1424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373" y="3648298"/>
            <a:ext cx="1363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value</a:t>
            </a:r>
          </a:p>
        </p:txBody>
      </p:sp>
      <p:sp>
        <p:nvSpPr>
          <p:cNvPr id="2723" name="Text Box 75">
            <a:extLst>
              <a:ext uri="{FF2B5EF4-FFF2-40B4-BE49-F238E27FC236}">
                <a16:creationId xmlns:a16="http://schemas.microsoft.com/office/drawing/2014/main" id="{218A694A-DEDA-C364-DA93-DFB8A09EB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9848" y="3008524"/>
            <a:ext cx="1389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Press 2nd</a:t>
            </a:r>
          </a:p>
        </p:txBody>
      </p:sp>
      <p:sp>
        <p:nvSpPr>
          <p:cNvPr id="2724" name="Text Box 75">
            <a:extLst>
              <a:ext uri="{FF2B5EF4-FFF2-40B4-BE49-F238E27FC236}">
                <a16:creationId xmlns:a16="http://schemas.microsoft.com/office/drawing/2014/main" id="{12E83C68-C959-E564-8EC6-0903CAC01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697" y="3017423"/>
            <a:ext cx="1113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Calc</a:t>
            </a:r>
          </a:p>
        </p:txBody>
      </p:sp>
      <p:sp>
        <p:nvSpPr>
          <p:cNvPr id="2725" name="Oval 163">
            <a:extLst>
              <a:ext uri="{FF2B5EF4-FFF2-40B4-BE49-F238E27FC236}">
                <a16:creationId xmlns:a16="http://schemas.microsoft.com/office/drawing/2014/main" id="{33BDD47B-4775-DB47-7E64-7FD56503A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602" y="2684002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26" name="Oval 163">
            <a:extLst>
              <a:ext uri="{FF2B5EF4-FFF2-40B4-BE49-F238E27FC236}">
                <a16:creationId xmlns:a16="http://schemas.microsoft.com/office/drawing/2014/main" id="{7AF5522B-274F-0469-6728-1261AF592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2798" y="4306441"/>
            <a:ext cx="91440" cy="9144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2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" grpId="0"/>
      <p:bldP spid="2696" grpId="0"/>
      <p:bldP spid="2698" grpId="0"/>
      <p:bldP spid="2699" grpId="0" animBg="1"/>
      <p:bldP spid="2700" grpId="0"/>
      <p:bldP spid="2701" grpId="0"/>
      <p:bldP spid="2702" grpId="0"/>
      <p:bldP spid="2703" grpId="0"/>
      <p:bldP spid="2704" grpId="0"/>
      <p:bldP spid="2705" grpId="0"/>
      <p:bldP spid="2706" grpId="0"/>
      <p:bldP spid="2708" grpId="0"/>
      <p:bldP spid="2709" grpId="0"/>
      <p:bldP spid="2710" grpId="0"/>
      <p:bldP spid="2714" grpId="0"/>
      <p:bldP spid="2715" grpId="0"/>
      <p:bldP spid="2716" grpId="0"/>
      <p:bldP spid="2717" grpId="0"/>
      <p:bldP spid="2723" grpId="0"/>
      <p:bldP spid="2724" grpId="0"/>
      <p:bldP spid="27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348" y="745168"/>
            <a:ext cx="5448313" cy="3500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328730" y="212955"/>
            <a:ext cx="6205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77844" y="4786796"/>
            <a:ext cx="450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7205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621141" y="5834390"/>
            <a:ext cx="362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1574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1105" y="426357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755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4 Rectángulo">
            <a:extLst>
              <a:ext uri="{FF2B5EF4-FFF2-40B4-BE49-F238E27FC236}">
                <a16:creationId xmlns:a16="http://schemas.microsoft.com/office/drawing/2014/main" id="{6A24C2A0-1D0C-40A0-80B6-E9EBA040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2647219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Any maximum value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458CEDBE-BAEA-4AE6-8E52-2488974D989F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489B921-CA7F-43B2-8C60-89156DEA1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152" y="1554879"/>
            <a:ext cx="8257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All axes should be labelled.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9315CDE-EF42-4695-9ECF-E59D0D8F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26" y="2102315"/>
            <a:ext cx="828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Features that should be labelled: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1B95A839-6526-4CD0-8922-23B32F4F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00" y="1000853"/>
            <a:ext cx="8257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Details to keep in mind when sketching a function.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4" name="4 Rectángulo">
            <a:extLst>
              <a:ext uri="{FF2B5EF4-FFF2-40B4-BE49-F238E27FC236}">
                <a16:creationId xmlns:a16="http://schemas.microsoft.com/office/drawing/2014/main" id="{B9F0C907-BC5D-4671-F8F9-D7961728B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266" y="3190592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Any minimum value</a:t>
            </a:r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id="{A164E783-EC04-159E-4BEA-D66C7582E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266" y="3764054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Axis intercepts</a:t>
            </a: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B54BAD4B-15D0-44B4-2484-13303731B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765620"/>
            <a:ext cx="604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Zeros of functions or roots of equations</a:t>
            </a:r>
          </a:p>
        </p:txBody>
      </p:sp>
      <p:sp>
        <p:nvSpPr>
          <p:cNvPr id="8" name="4 Rectángulo">
            <a:extLst>
              <a:ext uri="{FF2B5EF4-FFF2-40B4-BE49-F238E27FC236}">
                <a16:creationId xmlns:a16="http://schemas.microsoft.com/office/drawing/2014/main" id="{47A730D7-EF3E-1094-3FE0-F9DBE85FC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5328061"/>
            <a:ext cx="6984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Equations of vertical and horizontal asymptotes</a:t>
            </a:r>
          </a:p>
        </p:txBody>
      </p:sp>
      <p:sp>
        <p:nvSpPr>
          <p:cNvPr id="16" name="4 Rectángulo">
            <a:extLst>
              <a:ext uri="{FF2B5EF4-FFF2-40B4-BE49-F238E27FC236}">
                <a16:creationId xmlns:a16="http://schemas.microsoft.com/office/drawing/2014/main" id="{56A13DA5-32A3-D58E-F642-577205BD2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5919663"/>
            <a:ext cx="68407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Identify starting and ending points</a:t>
            </a:r>
          </a:p>
        </p:txBody>
      </p:sp>
      <p:sp>
        <p:nvSpPr>
          <p:cNvPr id="17" name="4 Rectángulo">
            <a:extLst>
              <a:ext uri="{FF2B5EF4-FFF2-40B4-BE49-F238E27FC236}">
                <a16:creationId xmlns:a16="http://schemas.microsoft.com/office/drawing/2014/main" id="{58948CBA-6AA7-0BE5-7EF6-5C83F53AA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264837"/>
            <a:ext cx="3896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Axis of symmetry</a:t>
            </a:r>
          </a:p>
        </p:txBody>
      </p:sp>
    </p:spTree>
    <p:extLst>
      <p:ext uri="{BB962C8B-B14F-4D97-AF65-F5344CB8AC3E}">
        <p14:creationId xmlns:p14="http://schemas.microsoft.com/office/powerpoint/2010/main" val="81327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4" grpId="0"/>
      <p:bldP spid="6" grpId="0"/>
      <p:bldP spid="7" grpId="0"/>
      <p:bldP spid="8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9959" y="573487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26554" y="1399431"/>
            <a:ext cx="5551488" cy="5332413"/>
            <a:chOff x="1076" y="509"/>
            <a:chExt cx="3497" cy="3359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703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707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707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70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703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707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699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69" y="1622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06" y="509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65" y="1828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2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4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6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89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56" y="2157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087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1571180" y="3244040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318880" y="3244325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3410804" y="3009970"/>
            <a:ext cx="6014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(2, 0)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869151" y="5768329"/>
            <a:ext cx="8499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–10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624472" y="2969667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–5,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8" name="Text Box 75"/>
          <p:cNvSpPr txBox="1">
            <a:spLocks noChangeArrowheads="1"/>
          </p:cNvSpPr>
          <p:nvPr/>
        </p:nvSpPr>
        <p:spPr bwMode="auto">
          <a:xfrm>
            <a:off x="245616" y="715916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.</a:t>
            </a:r>
          </a:p>
        </p:txBody>
      </p:sp>
      <p:sp>
        <p:nvSpPr>
          <p:cNvPr id="500" name="Text Box 75"/>
          <p:cNvSpPr txBox="1">
            <a:spLocks noChangeArrowheads="1"/>
          </p:cNvSpPr>
          <p:nvPr/>
        </p:nvSpPr>
        <p:spPr bwMode="auto">
          <a:xfrm>
            <a:off x="5895011" y="2267545"/>
            <a:ext cx="32190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y-intercept (0, </a:t>
            </a:r>
            <a:r>
              <a:rPr lang="en-US" sz="2200" dirty="0">
                <a:solidFill>
                  <a:srgbClr val="FF6600"/>
                </a:solidFill>
              </a:rPr>
              <a:t>–10</a:t>
            </a:r>
            <a:r>
              <a:rPr lang="en-GB" sz="2200" dirty="0">
                <a:solidFill>
                  <a:srgbClr val="FF6600"/>
                </a:solidFill>
              </a:rPr>
              <a:t>)</a:t>
            </a:r>
            <a:r>
              <a:rPr lang="en-GB" sz="2200" dirty="0"/>
              <a:t>.</a:t>
            </a:r>
          </a:p>
        </p:txBody>
      </p:sp>
      <p:sp>
        <p:nvSpPr>
          <p:cNvPr id="501" name="Text Box 75"/>
          <p:cNvSpPr txBox="1">
            <a:spLocks noChangeArrowheads="1"/>
          </p:cNvSpPr>
          <p:nvPr/>
        </p:nvSpPr>
        <p:spPr bwMode="auto">
          <a:xfrm>
            <a:off x="3435926" y="1126928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502" name="Text Box 75"/>
          <p:cNvSpPr txBox="1">
            <a:spLocks noChangeArrowheads="1"/>
          </p:cNvSpPr>
          <p:nvPr/>
        </p:nvSpPr>
        <p:spPr bwMode="auto">
          <a:xfrm>
            <a:off x="7105952" y="6171090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(– 5,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03" name="Text Box 75"/>
          <p:cNvSpPr txBox="1">
            <a:spLocks noChangeArrowheads="1"/>
          </p:cNvSpPr>
          <p:nvPr/>
        </p:nvSpPr>
        <p:spPr bwMode="auto">
          <a:xfrm>
            <a:off x="8111365" y="6155720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(2, 0)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04" name="Text Box 75"/>
          <p:cNvSpPr txBox="1">
            <a:spLocks noChangeArrowheads="1"/>
          </p:cNvSpPr>
          <p:nvPr/>
        </p:nvSpPr>
        <p:spPr bwMode="auto">
          <a:xfrm>
            <a:off x="5527607" y="6197943"/>
            <a:ext cx="1930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x-intercepts</a:t>
            </a:r>
            <a:endParaRPr lang="en-GB" sz="2200" dirty="0"/>
          </a:p>
        </p:txBody>
      </p: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603527" y="1482537"/>
            <a:ext cx="33035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From the equation we have the y-intercept.</a:t>
            </a:r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22222" y="2740686"/>
            <a:ext cx="352177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can find the zeros of the function by factorizing the equation and these are the x-intercepts.</a:t>
            </a:r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50DAC914-E7B3-4E84-B1A8-D5BF7D998710}"/>
              </a:ext>
            </a:extLst>
          </p:cNvPr>
          <p:cNvSpPr/>
          <p:nvPr/>
        </p:nvSpPr>
        <p:spPr>
          <a:xfrm>
            <a:off x="8094879" y="6725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" name="Rectangle 513">
            <a:hlinkClick r:id="rId3"/>
            <a:extLst>
              <a:ext uri="{FF2B5EF4-FFF2-40B4-BE49-F238E27FC236}">
                <a16:creationId xmlns:a16="http://schemas.microsoft.com/office/drawing/2014/main" id="{CA840E96-EDF3-4DE9-B952-44585EEC0C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05D47F-366E-77CD-6FED-CFEC0543A289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7" name="Text Box 75">
            <a:extLst>
              <a:ext uri="{FF2B5EF4-FFF2-40B4-BE49-F238E27FC236}">
                <a16:creationId xmlns:a16="http://schemas.microsoft.com/office/drawing/2014/main" id="{D5ABC1BF-4747-D48F-D933-5539E7FD5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085" y="4154961"/>
            <a:ext cx="28236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.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774D9AE1-1AB0-F021-206C-C3F1F4A26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396" y="4588795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+ 5)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E8702D5B-BCD5-F86F-B584-2A4539285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9809" y="4573425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2)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3A9E7D28-6BD6-BED0-902F-F19155AAC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578" y="4602221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0 =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4" name="Text Box 75">
            <a:extLst>
              <a:ext uri="{FF2B5EF4-FFF2-40B4-BE49-F238E27FC236}">
                <a16:creationId xmlns:a16="http://schemas.microsoft.com/office/drawing/2014/main" id="{A2F83135-F643-43B9-E195-FB6F25DFF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518" y="5057390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+ 5)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AA114117-31F1-B8E3-8855-43082277F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2486" y="5055955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2)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6" name="Text Box 75">
            <a:extLst>
              <a:ext uri="{FF2B5EF4-FFF2-40B4-BE49-F238E27FC236}">
                <a16:creationId xmlns:a16="http://schemas.microsoft.com/office/drawing/2014/main" id="{503C25EE-03EF-33E1-5263-210784E2C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017" y="5080086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7" name="Text Box 75">
            <a:extLst>
              <a:ext uri="{FF2B5EF4-FFF2-40B4-BE49-F238E27FC236}">
                <a16:creationId xmlns:a16="http://schemas.microsoft.com/office/drawing/2014/main" id="{2F10F36D-E4EB-5927-6B83-6B3AFF04F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8010" y="5055954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AE1C514C-EF55-9E4F-284E-338717C5A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110" y="5473527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x = –5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9" name="Text Box 75">
            <a:extLst>
              <a:ext uri="{FF2B5EF4-FFF2-40B4-BE49-F238E27FC236}">
                <a16:creationId xmlns:a16="http://schemas.microsoft.com/office/drawing/2014/main" id="{05836852-8B81-B07C-E29B-109D9873B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003" y="5456309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x </a:t>
            </a:r>
            <a:r>
              <a:rPr lang="en-US" sz="2000" dirty="0">
                <a:solidFill>
                  <a:schemeClr val="tx1"/>
                </a:solidFill>
              </a:rPr>
              <a:t>=</a:t>
            </a:r>
            <a:r>
              <a:rPr lang="en-US" sz="2200" dirty="0">
                <a:solidFill>
                  <a:schemeClr val="tx1"/>
                </a:solidFill>
              </a:rPr>
              <a:t> 2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0" name="Text Box 75">
            <a:extLst>
              <a:ext uri="{FF2B5EF4-FFF2-40B4-BE49-F238E27FC236}">
                <a16:creationId xmlns:a16="http://schemas.microsoft.com/office/drawing/2014/main" id="{BC1C7FE9-8177-18BC-0A61-7CE90F79B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042" y="5841297"/>
            <a:ext cx="35217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/>
              <a:t>These are the zeros of the function</a:t>
            </a:r>
          </a:p>
        </p:txBody>
      </p:sp>
      <p:sp>
        <p:nvSpPr>
          <p:cNvPr id="21" name="Text Box 75">
            <a:extLst>
              <a:ext uri="{FF2B5EF4-FFF2-40B4-BE49-F238E27FC236}">
                <a16:creationId xmlns:a16="http://schemas.microsoft.com/office/drawing/2014/main" id="{6BCC2A28-16C8-9BCC-1125-C700B256B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1098263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</p:spTree>
    <p:extLst>
      <p:ext uri="{BB962C8B-B14F-4D97-AF65-F5344CB8AC3E}">
        <p14:creationId xmlns:p14="http://schemas.microsoft.com/office/powerpoint/2010/main" val="12442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6" grpId="0"/>
      <p:bldP spid="497" grpId="0"/>
      <p:bldP spid="500" grpId="0"/>
      <p:bldP spid="501" grpId="0"/>
      <p:bldP spid="502" grpId="0"/>
      <p:bldP spid="503" grpId="0"/>
      <p:bldP spid="504" grpId="0"/>
      <p:bldP spid="505" grpId="0"/>
      <p:bldP spid="506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9959" y="573487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1401530" y="1541998"/>
            <a:ext cx="2230226" cy="4841725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26554" y="1383556"/>
            <a:ext cx="5551488" cy="5348288"/>
            <a:chOff x="1076" y="499"/>
            <a:chExt cx="3497" cy="3369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703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707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707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70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703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707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699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69" y="1622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34" y="499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65" y="1828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2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4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6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89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56" y="2157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087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517333" y="1540717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2" name="Text Box 75"/>
          <p:cNvSpPr txBox="1">
            <a:spLocks noChangeArrowheads="1"/>
          </p:cNvSpPr>
          <p:nvPr/>
        </p:nvSpPr>
        <p:spPr bwMode="auto">
          <a:xfrm>
            <a:off x="5626403" y="3750688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Equation of the axis of symmetry</a:t>
            </a:r>
            <a:endParaRPr lang="en-GB" sz="1600" dirty="0">
              <a:solidFill>
                <a:srgbClr val="FF0000"/>
              </a:solidFill>
            </a:endParaRPr>
          </a:p>
        </p:txBody>
      </p: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1571180" y="3244040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318880" y="3244325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3" name="Text Box 75"/>
          <p:cNvSpPr txBox="1">
            <a:spLocks noChangeArrowheads="1"/>
          </p:cNvSpPr>
          <p:nvPr/>
        </p:nvSpPr>
        <p:spPr bwMode="auto">
          <a:xfrm>
            <a:off x="5734010" y="4195929"/>
            <a:ext cx="605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 =</a:t>
            </a:r>
            <a:endParaRPr lang="en-GB" sz="2200" dirty="0"/>
          </a:p>
        </p:txBody>
      </p:sp>
      <p:sp>
        <p:nvSpPr>
          <p:cNvPr id="474" name="Text Box 75"/>
          <p:cNvSpPr txBox="1">
            <a:spLocks noChangeArrowheads="1"/>
          </p:cNvSpPr>
          <p:nvPr/>
        </p:nvSpPr>
        <p:spPr bwMode="auto">
          <a:xfrm>
            <a:off x="6339347" y="3995576"/>
            <a:ext cx="9075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FF0000"/>
                </a:solidFill>
              </a:rPr>
              <a:t> +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sz="2200" dirty="0"/>
          </a:p>
        </p:txBody>
      </p:sp>
      <p:sp>
        <p:nvSpPr>
          <p:cNvPr id="475" name="Text Box 75"/>
          <p:cNvSpPr txBox="1">
            <a:spLocks noChangeArrowheads="1"/>
          </p:cNvSpPr>
          <p:nvPr/>
        </p:nvSpPr>
        <p:spPr bwMode="auto">
          <a:xfrm>
            <a:off x="6532874" y="4363261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339347" y="4428422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8" name="Text Box 75"/>
          <p:cNvSpPr txBox="1">
            <a:spLocks noChangeArrowheads="1"/>
          </p:cNvSpPr>
          <p:nvPr/>
        </p:nvSpPr>
        <p:spPr bwMode="auto">
          <a:xfrm>
            <a:off x="7304415" y="4057977"/>
            <a:ext cx="10168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5 + 2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89" name="Text Box 75"/>
          <p:cNvSpPr txBox="1">
            <a:spLocks noChangeArrowheads="1"/>
          </p:cNvSpPr>
          <p:nvPr/>
        </p:nvSpPr>
        <p:spPr bwMode="auto">
          <a:xfrm>
            <a:off x="7581823" y="4363090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490" name="Straight Connector 489"/>
          <p:cNvCxnSpPr/>
          <p:nvPr/>
        </p:nvCxnSpPr>
        <p:spPr>
          <a:xfrm>
            <a:off x="7388296" y="4427098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Text Box 75"/>
          <p:cNvSpPr txBox="1">
            <a:spLocks noChangeArrowheads="1"/>
          </p:cNvSpPr>
          <p:nvPr/>
        </p:nvSpPr>
        <p:spPr bwMode="auto">
          <a:xfrm>
            <a:off x="8325745" y="4147646"/>
            <a:ext cx="6718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1.5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94" name="Text Box 75"/>
          <p:cNvSpPr txBox="1">
            <a:spLocks noChangeArrowheads="1"/>
          </p:cNvSpPr>
          <p:nvPr/>
        </p:nvSpPr>
        <p:spPr bwMode="auto">
          <a:xfrm>
            <a:off x="7077654" y="4197801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495" name="Text Box 75"/>
          <p:cNvSpPr txBox="1">
            <a:spLocks noChangeArrowheads="1"/>
          </p:cNvSpPr>
          <p:nvPr/>
        </p:nvSpPr>
        <p:spPr bwMode="auto">
          <a:xfrm>
            <a:off x="8091214" y="4198498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6" name="Rectangle 5"/>
          <p:cNvSpPr/>
          <p:nvPr/>
        </p:nvSpPr>
        <p:spPr>
          <a:xfrm>
            <a:off x="3410804" y="3009970"/>
            <a:ext cx="6014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(2, 0)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869151" y="5768329"/>
            <a:ext cx="8499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–10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624472" y="2969667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–5,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8" name="Text Box 75"/>
          <p:cNvSpPr txBox="1">
            <a:spLocks noChangeArrowheads="1"/>
          </p:cNvSpPr>
          <p:nvPr/>
        </p:nvSpPr>
        <p:spPr bwMode="auto">
          <a:xfrm>
            <a:off x="245616" y="715916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.</a:t>
            </a:r>
          </a:p>
        </p:txBody>
      </p:sp>
      <p:sp>
        <p:nvSpPr>
          <p:cNvPr id="501" name="Text Box 75"/>
          <p:cNvSpPr txBox="1">
            <a:spLocks noChangeArrowheads="1"/>
          </p:cNvSpPr>
          <p:nvPr/>
        </p:nvSpPr>
        <p:spPr bwMode="auto">
          <a:xfrm>
            <a:off x="3435931" y="1081240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603527" y="1495914"/>
            <a:ext cx="33035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Now we can calculate the equation of the line of symmetry.</a:t>
            </a:r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46292" y="2609744"/>
            <a:ext cx="341060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line of symmetry is halfway between the     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/>
              <a:t>-intercepts.</a:t>
            </a:r>
          </a:p>
        </p:txBody>
      </p:sp>
      <p:sp>
        <p:nvSpPr>
          <p:cNvPr id="507" name="Text Box 75"/>
          <p:cNvSpPr txBox="1">
            <a:spLocks noChangeArrowheads="1"/>
          </p:cNvSpPr>
          <p:nvPr/>
        </p:nvSpPr>
        <p:spPr bwMode="auto">
          <a:xfrm>
            <a:off x="5893592" y="5488831"/>
            <a:ext cx="29316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(-1.5)</a:t>
            </a:r>
            <a:r>
              <a:rPr lang="en-US" sz="2000" baseline="30000" dirty="0"/>
              <a:t>2</a:t>
            </a:r>
            <a:r>
              <a:rPr lang="en-US" sz="2000" dirty="0"/>
              <a:t> + 3(-1.5) – 10</a:t>
            </a:r>
          </a:p>
        </p:txBody>
      </p:sp>
      <p:sp>
        <p:nvSpPr>
          <p:cNvPr id="508" name="Text Box 75"/>
          <p:cNvSpPr txBox="1">
            <a:spLocks noChangeArrowheads="1"/>
          </p:cNvSpPr>
          <p:nvPr/>
        </p:nvSpPr>
        <p:spPr bwMode="auto">
          <a:xfrm>
            <a:off x="5527204" y="4715164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dirty="0">
                <a:solidFill>
                  <a:srgbClr val="FF6600"/>
                </a:solidFill>
              </a:rPr>
              <a:t>This is the x-coordinate of the vertex</a:t>
            </a:r>
            <a:endParaRPr lang="en-GB" sz="1600" dirty="0"/>
          </a:p>
        </p:txBody>
      </p:sp>
      <p:sp>
        <p:nvSpPr>
          <p:cNvPr id="509" name="Text Box 75"/>
          <p:cNvSpPr txBox="1">
            <a:spLocks noChangeArrowheads="1"/>
          </p:cNvSpPr>
          <p:nvPr/>
        </p:nvSpPr>
        <p:spPr bwMode="auto">
          <a:xfrm>
            <a:off x="5885753" y="5839609"/>
            <a:ext cx="146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-12.25</a:t>
            </a:r>
          </a:p>
        </p:txBody>
      </p:sp>
      <p:sp>
        <p:nvSpPr>
          <p:cNvPr id="510" name="Text Box 75"/>
          <p:cNvSpPr txBox="1">
            <a:spLocks noChangeArrowheads="1"/>
          </p:cNvSpPr>
          <p:nvPr/>
        </p:nvSpPr>
        <p:spPr bwMode="auto">
          <a:xfrm>
            <a:off x="6972593" y="6252737"/>
            <a:ext cx="1693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(-1.5, -12.25)</a:t>
            </a:r>
            <a:endParaRPr lang="en-GB" sz="2000" dirty="0">
              <a:solidFill>
                <a:srgbClr val="FF6600"/>
              </a:solidFill>
            </a:endParaRPr>
          </a:p>
        </p:txBody>
      </p:sp>
      <p:grpSp>
        <p:nvGrpSpPr>
          <p:cNvPr id="511" name="Group 666"/>
          <p:cNvGrpSpPr>
            <a:grpSpLocks/>
          </p:cNvGrpSpPr>
          <p:nvPr/>
        </p:nvGrpSpPr>
        <p:grpSpPr bwMode="auto">
          <a:xfrm>
            <a:off x="2435392" y="6306214"/>
            <a:ext cx="139700" cy="149225"/>
            <a:chOff x="704" y="2464"/>
            <a:chExt cx="88" cy="94"/>
          </a:xfrm>
        </p:grpSpPr>
        <p:sp>
          <p:nvSpPr>
            <p:cNvPr id="512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50DAC914-E7B3-4E84-B1A8-D5BF7D998710}"/>
              </a:ext>
            </a:extLst>
          </p:cNvPr>
          <p:cNvSpPr/>
          <p:nvPr/>
        </p:nvSpPr>
        <p:spPr>
          <a:xfrm>
            <a:off x="8002668" y="11109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" name="Rectangle 513">
            <a:hlinkClick r:id="rId3"/>
            <a:extLst>
              <a:ext uri="{FF2B5EF4-FFF2-40B4-BE49-F238E27FC236}">
                <a16:creationId xmlns:a16="http://schemas.microsoft.com/office/drawing/2014/main" id="{CA840E96-EDF3-4DE9-B952-44585EEC0C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05D47F-366E-77CD-6FED-CFEC0543A289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7" name="Text Box 75">
            <a:extLst>
              <a:ext uri="{FF2B5EF4-FFF2-40B4-BE49-F238E27FC236}">
                <a16:creationId xmlns:a16="http://schemas.microsoft.com/office/drawing/2014/main" id="{1E9139D9-4D2C-05D6-83DC-833929A5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923" y="5086836"/>
            <a:ext cx="34106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Finding the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dirty="0"/>
              <a:t>-coordinate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EF20BDEE-C1B7-D029-46BF-6428FBE41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6121" y="6265755"/>
            <a:ext cx="1161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Vertex</a:t>
            </a:r>
            <a:endParaRPr lang="en-GB" sz="2000" dirty="0"/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DC2A9B98-5891-1E10-D282-F19EB2CD8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1098263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06819E-85A2-446D-37DE-BEC99A1E30F9}"/>
              </a:ext>
            </a:extLst>
          </p:cNvPr>
          <p:cNvSpPr/>
          <p:nvPr/>
        </p:nvSpPr>
        <p:spPr>
          <a:xfrm>
            <a:off x="1148146" y="6217567"/>
            <a:ext cx="13356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–1.25</a:t>
            </a:r>
            <a:r>
              <a:rPr lang="en-GB" sz="1400" b="1" dirty="0">
                <a:solidFill>
                  <a:srgbClr val="FF6600"/>
                </a:solidFill>
              </a:rPr>
              <a:t>, </a:t>
            </a:r>
            <a:r>
              <a:rPr lang="en-US" sz="1400" b="1" dirty="0">
                <a:solidFill>
                  <a:srgbClr val="FF6600"/>
                </a:solidFill>
              </a:rPr>
              <a:t>–12.25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C0D523D0-3D25-A36E-3CFB-B197F081B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314" y="1826245"/>
            <a:ext cx="9318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>
                <a:solidFill>
                  <a:srgbClr val="FF0000"/>
                </a:solidFill>
              </a:rPr>
              <a:t>1.5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2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482" grpId="0"/>
      <p:bldP spid="473" grpId="0"/>
      <p:bldP spid="474" grpId="0"/>
      <p:bldP spid="475" grpId="0"/>
      <p:bldP spid="478" grpId="0"/>
      <p:bldP spid="489" grpId="0"/>
      <p:bldP spid="491" grpId="0"/>
      <p:bldP spid="494" grpId="0"/>
      <p:bldP spid="495" grpId="0"/>
      <p:bldP spid="505" grpId="0"/>
      <p:bldP spid="506" grpId="0"/>
      <p:bldP spid="507" grpId="0"/>
      <p:bldP spid="508" grpId="0"/>
      <p:bldP spid="509" grpId="0"/>
      <p:bldP spid="510" grpId="0"/>
      <p:bldP spid="7" grpId="0"/>
      <p:bldP spid="1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43177" y="1318480"/>
            <a:ext cx="5554663" cy="5384800"/>
            <a:chOff x="1076" y="476"/>
            <a:chExt cx="3499" cy="339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52"/>
              <a:chOff x="1244" y="616"/>
              <a:chExt cx="3140" cy="3152"/>
            </a:xfrm>
          </p:grpSpPr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04" y="628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881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8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88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87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870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874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874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878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868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86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874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858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870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71" y="173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17" y="47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75" y="1694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69" y="738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53" y="563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8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6" y="2142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5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5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2" y="3090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3" y="3246"/>
              <a:ext cx="25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2066960" y="3469511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059832" y="3480559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3131840" y="32652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(1 , 0)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987824" y="17911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6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475656" y="3265239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–3,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514" name="Text Box 75"/>
          <p:cNvSpPr txBox="1">
            <a:spLocks noChangeArrowheads="1"/>
          </p:cNvSpPr>
          <p:nvPr/>
        </p:nvSpPr>
        <p:spPr bwMode="auto">
          <a:xfrm>
            <a:off x="5826675" y="2511937"/>
            <a:ext cx="32190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y-intercept (0, </a:t>
            </a:r>
            <a:r>
              <a:rPr lang="en-US" sz="2200" dirty="0">
                <a:solidFill>
                  <a:srgbClr val="FF6600"/>
                </a:solidFill>
              </a:rPr>
              <a:t>6</a:t>
            </a:r>
            <a:r>
              <a:rPr lang="en-GB" sz="2200" dirty="0">
                <a:solidFill>
                  <a:srgbClr val="FF6600"/>
                </a:solidFill>
              </a:rPr>
              <a:t>)</a:t>
            </a:r>
            <a:r>
              <a:rPr lang="en-GB" sz="2200" dirty="0"/>
              <a:t>.</a:t>
            </a:r>
          </a:p>
        </p:txBody>
      </p:sp>
      <p:sp>
        <p:nvSpPr>
          <p:cNvPr id="523" name="Text Box 75"/>
          <p:cNvSpPr txBox="1">
            <a:spLocks noChangeArrowheads="1"/>
          </p:cNvSpPr>
          <p:nvPr/>
        </p:nvSpPr>
        <p:spPr bwMode="auto">
          <a:xfrm>
            <a:off x="7102492" y="6108724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(–3,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24" name="Text Box 75"/>
          <p:cNvSpPr txBox="1">
            <a:spLocks noChangeArrowheads="1"/>
          </p:cNvSpPr>
          <p:nvPr/>
        </p:nvSpPr>
        <p:spPr bwMode="auto">
          <a:xfrm>
            <a:off x="5604274" y="6089324"/>
            <a:ext cx="16975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x-intercepts</a:t>
            </a:r>
            <a:endParaRPr lang="en-GB" sz="2200" dirty="0"/>
          </a:p>
        </p:txBody>
      </p:sp>
      <p:sp>
        <p:nvSpPr>
          <p:cNvPr id="526" name="Text Box 75"/>
          <p:cNvSpPr txBox="1">
            <a:spLocks noChangeArrowheads="1"/>
          </p:cNvSpPr>
          <p:nvPr/>
        </p:nvSpPr>
        <p:spPr bwMode="auto">
          <a:xfrm>
            <a:off x="226566" y="54868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–2(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+ 3)(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1).</a:t>
            </a:r>
            <a:endParaRPr lang="en-GB" dirty="0"/>
          </a:p>
        </p:txBody>
      </p:sp>
      <p:sp>
        <p:nvSpPr>
          <p:cNvPr id="527" name="Text Box 75"/>
          <p:cNvSpPr txBox="1">
            <a:spLocks noChangeArrowheads="1"/>
          </p:cNvSpPr>
          <p:nvPr/>
        </p:nvSpPr>
        <p:spPr bwMode="auto">
          <a:xfrm>
            <a:off x="8099442" y="6089324"/>
            <a:ext cx="11579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(1, 0)</a:t>
            </a:r>
            <a:endParaRPr lang="en-GB" sz="2200" dirty="0">
              <a:solidFill>
                <a:srgbClr val="FF6600"/>
              </a:solidFill>
            </a:endParaRPr>
          </a:p>
        </p:txBody>
      </p:sp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3328" y="198363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8" name="Rectangle 497">
            <a:hlinkClick r:id="rId3"/>
            <a:extLst>
              <a:ext uri="{FF2B5EF4-FFF2-40B4-BE49-F238E27FC236}">
                <a16:creationId xmlns:a16="http://schemas.microsoft.com/office/drawing/2014/main" id="{D3E1F9CA-E190-47B4-91D6-909D7A8E3B67}"/>
              </a:ext>
            </a:extLst>
          </p:cNvPr>
          <p:cNvSpPr/>
          <p:nvPr/>
        </p:nvSpPr>
        <p:spPr>
          <a:xfrm>
            <a:off x="8058607" y="11663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C9681987-A5EB-47BA-81AF-2B80FD075C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75">
            <a:extLst>
              <a:ext uri="{FF2B5EF4-FFF2-40B4-BE49-F238E27FC236}">
                <a16:creationId xmlns:a16="http://schemas.microsoft.com/office/drawing/2014/main" id="{A2CC0C6B-062D-7513-529B-5C599B819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926" y="1009393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7" name="Text Box 75">
            <a:extLst>
              <a:ext uri="{FF2B5EF4-FFF2-40B4-BE49-F238E27FC236}">
                <a16:creationId xmlns:a16="http://schemas.microsoft.com/office/drawing/2014/main" id="{8AE1F937-9590-DF81-44F4-F2402CFC5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527" y="1365002"/>
            <a:ext cx="33035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From the equation we have the y-intercept.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62903E6E-F3CA-CC4D-295C-62BCE798A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980728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8E3BA390-671A-4939-1964-6F672E18F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3708" y="550682"/>
            <a:ext cx="631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–2</a:t>
            </a:r>
            <a:endParaRPr lang="en-GB" dirty="0"/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4A41988D-E015-4472-40DF-199119944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202" y="551990"/>
            <a:ext cx="52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/>
          </a:p>
        </p:txBody>
      </p:sp>
      <p:sp>
        <p:nvSpPr>
          <p:cNvPr id="14" name="Text Box 75">
            <a:extLst>
              <a:ext uri="{FF2B5EF4-FFF2-40B4-BE49-F238E27FC236}">
                <a16:creationId xmlns:a16="http://schemas.microsoft.com/office/drawing/2014/main" id="{D81AD7D3-CE50-6DF1-0409-02AAF4F69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2597" y="553232"/>
            <a:ext cx="823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– 1</a:t>
            </a:r>
            <a:endParaRPr lang="en-GB" dirty="0"/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9E25D81F-8B1E-84D7-5814-D23906286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470" y="2063006"/>
            <a:ext cx="8086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GB" dirty="0"/>
          </a:p>
        </p:txBody>
      </p:sp>
      <p:sp>
        <p:nvSpPr>
          <p:cNvPr id="16" name="Text Box 75">
            <a:extLst>
              <a:ext uri="{FF2B5EF4-FFF2-40B4-BE49-F238E27FC236}">
                <a16:creationId xmlns:a16="http://schemas.microsoft.com/office/drawing/2014/main" id="{ACAEEBBC-3B37-1E3F-0C28-D4F6A9126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714" y="2072706"/>
            <a:ext cx="9002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GB" dirty="0"/>
          </a:p>
        </p:txBody>
      </p:sp>
      <p:sp>
        <p:nvSpPr>
          <p:cNvPr id="17" name="Text Box 75">
            <a:extLst>
              <a:ext uri="{FF2B5EF4-FFF2-40B4-BE49-F238E27FC236}">
                <a16:creationId xmlns:a16="http://schemas.microsoft.com/office/drawing/2014/main" id="{52E94A11-B8BF-8756-61EA-242CB8E35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222" y="2982359"/>
            <a:ext cx="352177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can find the zeros of the function by equating to zero the equation and these are the x-intercepts.</a:t>
            </a: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583FE72E-0F55-1C3B-915D-100C1DF3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711" y="4392458"/>
            <a:ext cx="188670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–2</a:t>
            </a:r>
            <a:r>
              <a:rPr lang="en-US" sz="2200" dirty="0">
                <a:solidFill>
                  <a:schemeClr val="tx1"/>
                </a:solidFill>
              </a:rPr>
              <a:t>(x + 3)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19" name="Text Box 75">
            <a:extLst>
              <a:ext uri="{FF2B5EF4-FFF2-40B4-BE49-F238E27FC236}">
                <a16:creationId xmlns:a16="http://schemas.microsoft.com/office/drawing/2014/main" id="{B7EFA98C-64B8-0062-B883-24E7BF073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199" y="4377192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1)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0" name="Text Box 75">
            <a:extLst>
              <a:ext uri="{FF2B5EF4-FFF2-40B4-BE49-F238E27FC236}">
                <a16:creationId xmlns:a16="http://schemas.microsoft.com/office/drawing/2014/main" id="{1456BB0E-5B67-1092-5BE2-768B47553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4991" y="4435229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0 =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1" name="Text Box 75">
            <a:extLst>
              <a:ext uri="{FF2B5EF4-FFF2-40B4-BE49-F238E27FC236}">
                <a16:creationId xmlns:a16="http://schemas.microsoft.com/office/drawing/2014/main" id="{A3B10E34-55C7-2CE5-FAD5-832449E2F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931" y="4890398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+ 3)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2" name="Text Box 75">
            <a:extLst>
              <a:ext uri="{FF2B5EF4-FFF2-40B4-BE49-F238E27FC236}">
                <a16:creationId xmlns:a16="http://schemas.microsoft.com/office/drawing/2014/main" id="{2B421224-18D0-10CC-C457-C6A3FFD35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899" y="4888963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(x </a:t>
            </a:r>
            <a:r>
              <a:rPr lang="en-US" sz="2000" dirty="0">
                <a:solidFill>
                  <a:schemeClr val="tx1"/>
                </a:solidFill>
              </a:rPr>
              <a:t>–</a:t>
            </a:r>
            <a:r>
              <a:rPr lang="en-US" sz="2200" dirty="0">
                <a:solidFill>
                  <a:schemeClr val="tx1"/>
                </a:solidFill>
              </a:rPr>
              <a:t> 1)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3" name="Text Box 75">
            <a:extLst>
              <a:ext uri="{FF2B5EF4-FFF2-40B4-BE49-F238E27FC236}">
                <a16:creationId xmlns:a16="http://schemas.microsoft.com/office/drawing/2014/main" id="{04AAED8A-DDB7-822A-203F-BC97C75CB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2430" y="4913094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4" name="Text Box 75">
            <a:extLst>
              <a:ext uri="{FF2B5EF4-FFF2-40B4-BE49-F238E27FC236}">
                <a16:creationId xmlns:a16="http://schemas.microsoft.com/office/drawing/2014/main" id="{C4DC6551-415E-0B56-3034-998B831B5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3423" y="4888962"/>
            <a:ext cx="64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= 0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5" name="Text Box 75">
            <a:extLst>
              <a:ext uri="{FF2B5EF4-FFF2-40B4-BE49-F238E27FC236}">
                <a16:creationId xmlns:a16="http://schemas.microsoft.com/office/drawing/2014/main" id="{B930438D-E0FF-3202-954E-751A273C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9523" y="5306535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x = –3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6" name="Text Box 75">
            <a:extLst>
              <a:ext uri="{FF2B5EF4-FFF2-40B4-BE49-F238E27FC236}">
                <a16:creationId xmlns:a16="http://schemas.microsoft.com/office/drawing/2014/main" id="{09C613D3-9F47-96E8-A607-679D5438D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8416" y="5289317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 x </a:t>
            </a:r>
            <a:r>
              <a:rPr lang="en-US" sz="2000" dirty="0">
                <a:solidFill>
                  <a:schemeClr val="tx1"/>
                </a:solidFill>
              </a:rPr>
              <a:t>=</a:t>
            </a:r>
            <a:r>
              <a:rPr lang="en-US" sz="2200" dirty="0">
                <a:solidFill>
                  <a:schemeClr val="tx1"/>
                </a:solidFill>
              </a:rPr>
              <a:t> 1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716783D5-00A6-0B10-06C8-650F8761F470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</p:spTree>
    <p:extLst>
      <p:ext uri="{BB962C8B-B14F-4D97-AF65-F5344CB8AC3E}">
        <p14:creationId xmlns:p14="http://schemas.microsoft.com/office/powerpoint/2010/main" val="285016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09427 0.223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5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7037E-7 L 0.05139 0.2196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0.03559 0.2196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6" grpId="0"/>
      <p:bldP spid="497" grpId="0"/>
      <p:bldP spid="514" grpId="0"/>
      <p:bldP spid="523" grpId="0"/>
      <p:bldP spid="524" grpId="0"/>
      <p:bldP spid="526" grpId="0"/>
      <p:bldP spid="527" grpId="0"/>
      <p:bldP spid="4" grpId="0"/>
      <p:bldP spid="7" grpId="0"/>
      <p:bldP spid="11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6" name="Freeform 738"/>
          <p:cNvSpPr>
            <a:spLocks/>
          </p:cNvSpPr>
          <p:nvPr/>
        </p:nvSpPr>
        <p:spPr bwMode="auto">
          <a:xfrm flipV="1">
            <a:off x="1891415" y="1558209"/>
            <a:ext cx="1524135" cy="4876150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43177" y="1318480"/>
            <a:ext cx="5554663" cy="5384800"/>
            <a:chOff x="1076" y="476"/>
            <a:chExt cx="3499" cy="339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52"/>
              <a:chOff x="1244" y="616"/>
              <a:chExt cx="3140" cy="3152"/>
            </a:xfrm>
          </p:grpSpPr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04" y="628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881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8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88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87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870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874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874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878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868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86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874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858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870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71" y="173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817" y="47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75" y="1694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69" y="738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53" y="563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8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6" y="2142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5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5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2" y="3090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3" y="3246"/>
              <a:ext cx="25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673504" y="1563589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2066960" y="3469511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059832" y="3480559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Rectangle 5"/>
          <p:cNvSpPr/>
          <p:nvPr/>
        </p:nvSpPr>
        <p:spPr>
          <a:xfrm>
            <a:off x="3131840" y="32652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(1 , 0)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987824" y="17911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6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475656" y="3265239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–3,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526" name="Text Box 75"/>
          <p:cNvSpPr txBox="1">
            <a:spLocks noChangeArrowheads="1"/>
          </p:cNvSpPr>
          <p:nvPr/>
        </p:nvSpPr>
        <p:spPr bwMode="auto">
          <a:xfrm>
            <a:off x="226566" y="54868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-2(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+ 3)(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1).</a:t>
            </a:r>
            <a:endParaRPr lang="en-GB" dirty="0"/>
          </a:p>
        </p:txBody>
      </p:sp>
      <p:sp>
        <p:nvSpPr>
          <p:cNvPr id="532" name="Text Box 75"/>
          <p:cNvSpPr txBox="1">
            <a:spLocks noChangeArrowheads="1"/>
          </p:cNvSpPr>
          <p:nvPr/>
        </p:nvSpPr>
        <p:spPr bwMode="auto">
          <a:xfrm>
            <a:off x="5845654" y="5475917"/>
            <a:ext cx="3076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-2(-1+3)(-1 -1) </a:t>
            </a:r>
          </a:p>
        </p:txBody>
      </p:sp>
      <p:sp>
        <p:nvSpPr>
          <p:cNvPr id="534" name="Text Box 75"/>
          <p:cNvSpPr txBox="1">
            <a:spLocks noChangeArrowheads="1"/>
          </p:cNvSpPr>
          <p:nvPr/>
        </p:nvSpPr>
        <p:spPr bwMode="auto">
          <a:xfrm>
            <a:off x="5980256" y="5885434"/>
            <a:ext cx="146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8</a:t>
            </a:r>
          </a:p>
        </p:txBody>
      </p:sp>
      <p:sp>
        <p:nvSpPr>
          <p:cNvPr id="535" name="Text Box 75"/>
          <p:cNvSpPr txBox="1">
            <a:spLocks noChangeArrowheads="1"/>
          </p:cNvSpPr>
          <p:nvPr/>
        </p:nvSpPr>
        <p:spPr bwMode="auto">
          <a:xfrm>
            <a:off x="6758936" y="6271165"/>
            <a:ext cx="14579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(-1, 8)</a:t>
            </a:r>
            <a:endParaRPr lang="en-GB" sz="2000" dirty="0">
              <a:solidFill>
                <a:srgbClr val="FF6600"/>
              </a:solidFill>
            </a:endParaRPr>
          </a:p>
        </p:txBody>
      </p:sp>
      <p:grpSp>
        <p:nvGrpSpPr>
          <p:cNvPr id="536" name="Group 666"/>
          <p:cNvGrpSpPr>
            <a:grpSpLocks/>
          </p:cNvGrpSpPr>
          <p:nvPr/>
        </p:nvGrpSpPr>
        <p:grpSpPr bwMode="auto">
          <a:xfrm>
            <a:off x="2599040" y="1495486"/>
            <a:ext cx="139700" cy="149225"/>
            <a:chOff x="704" y="2464"/>
            <a:chExt cx="88" cy="94"/>
          </a:xfrm>
        </p:grpSpPr>
        <p:sp>
          <p:nvSpPr>
            <p:cNvPr id="53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3328" y="198363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8" name="Rectangle 497">
            <a:hlinkClick r:id="rId3"/>
            <a:extLst>
              <a:ext uri="{FF2B5EF4-FFF2-40B4-BE49-F238E27FC236}">
                <a16:creationId xmlns:a16="http://schemas.microsoft.com/office/drawing/2014/main" id="{D3E1F9CA-E190-47B4-91D6-909D7A8E3B67}"/>
              </a:ext>
            </a:extLst>
          </p:cNvPr>
          <p:cNvSpPr/>
          <p:nvPr/>
        </p:nvSpPr>
        <p:spPr>
          <a:xfrm>
            <a:off x="8058607" y="11663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C9681987-A5EB-47BA-81AF-2B80FD075C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75">
            <a:extLst>
              <a:ext uri="{FF2B5EF4-FFF2-40B4-BE49-F238E27FC236}">
                <a16:creationId xmlns:a16="http://schemas.microsoft.com/office/drawing/2014/main" id="{A2CC0C6B-062D-7513-529B-5C599B819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926" y="1009393"/>
            <a:ext cx="5471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need some points to sketch the graph</a:t>
            </a:r>
          </a:p>
        </p:txBody>
      </p:sp>
      <p:sp>
        <p:nvSpPr>
          <p:cNvPr id="11" name="Text Box 75">
            <a:extLst>
              <a:ext uri="{FF2B5EF4-FFF2-40B4-BE49-F238E27FC236}">
                <a16:creationId xmlns:a16="http://schemas.microsoft.com/office/drawing/2014/main" id="{62903E6E-F3CA-CC4D-295C-62BCE798A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5" y="980728"/>
            <a:ext cx="32940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graph is a parabola</a:t>
            </a:r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4C582ABB-5457-E7A3-9C7E-E51E455AD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403" y="3750688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Equation of the axis of symmetry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391CB572-D816-D1A5-8523-249892969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10" y="4195929"/>
            <a:ext cx="605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 =</a:t>
            </a:r>
            <a:endParaRPr lang="en-GB" sz="2200" dirty="0"/>
          </a:p>
        </p:txBody>
      </p:sp>
      <p:sp>
        <p:nvSpPr>
          <p:cNvPr id="14" name="Text Box 75">
            <a:extLst>
              <a:ext uri="{FF2B5EF4-FFF2-40B4-BE49-F238E27FC236}">
                <a16:creationId xmlns:a16="http://schemas.microsoft.com/office/drawing/2014/main" id="{714D2725-408B-5A36-4DF4-67CEBEDC8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9347" y="3995576"/>
            <a:ext cx="9075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FF0000"/>
                </a:solidFill>
              </a:rPr>
              <a:t> +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sz="2200" dirty="0"/>
          </a:p>
        </p:txBody>
      </p:sp>
      <p:sp>
        <p:nvSpPr>
          <p:cNvPr id="15" name="Text Box 75">
            <a:extLst>
              <a:ext uri="{FF2B5EF4-FFF2-40B4-BE49-F238E27FC236}">
                <a16:creationId xmlns:a16="http://schemas.microsoft.com/office/drawing/2014/main" id="{37B906F7-6061-5219-3023-E19D3B45F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2874" y="4363261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19F7B96-B63A-9DC9-AC51-57059B3BC23C}"/>
              </a:ext>
            </a:extLst>
          </p:cNvPr>
          <p:cNvCxnSpPr/>
          <p:nvPr/>
        </p:nvCxnSpPr>
        <p:spPr>
          <a:xfrm>
            <a:off x="6339347" y="4428422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75">
            <a:extLst>
              <a:ext uri="{FF2B5EF4-FFF2-40B4-BE49-F238E27FC236}">
                <a16:creationId xmlns:a16="http://schemas.microsoft.com/office/drawing/2014/main" id="{82D5EE62-A56B-24F8-04B5-2F836FC8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415" y="4057977"/>
            <a:ext cx="10168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3 + 1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A9ADD273-3177-386F-125B-720DDEC35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1823" y="4363090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641AD6-F863-69EC-0C5F-0E40D2F99015}"/>
              </a:ext>
            </a:extLst>
          </p:cNvPr>
          <p:cNvCxnSpPr/>
          <p:nvPr/>
        </p:nvCxnSpPr>
        <p:spPr>
          <a:xfrm>
            <a:off x="7388296" y="4427098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5">
            <a:extLst>
              <a:ext uri="{FF2B5EF4-FFF2-40B4-BE49-F238E27FC236}">
                <a16:creationId xmlns:a16="http://schemas.microsoft.com/office/drawing/2014/main" id="{257CEDCB-1F55-69A7-6373-25CA3C76A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5745" y="4147646"/>
            <a:ext cx="6718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1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21" name="Text Box 75">
            <a:extLst>
              <a:ext uri="{FF2B5EF4-FFF2-40B4-BE49-F238E27FC236}">
                <a16:creationId xmlns:a16="http://schemas.microsoft.com/office/drawing/2014/main" id="{F20F0A1E-7FB2-4A83-DBB7-098C98FDA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654" y="4197801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22" name="Text Box 75">
            <a:extLst>
              <a:ext uri="{FF2B5EF4-FFF2-40B4-BE49-F238E27FC236}">
                <a16:creationId xmlns:a16="http://schemas.microsoft.com/office/drawing/2014/main" id="{772C194A-8107-CE44-7320-070AAC7CB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214" y="4198498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23" name="Text Box 75">
            <a:extLst>
              <a:ext uri="{FF2B5EF4-FFF2-40B4-BE49-F238E27FC236}">
                <a16:creationId xmlns:a16="http://schemas.microsoft.com/office/drawing/2014/main" id="{86A56213-A22B-2A0E-EFDA-B57974833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527" y="1495914"/>
            <a:ext cx="33035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Now we can calculate the equation of the line of symmetry.</a:t>
            </a:r>
          </a:p>
        </p:txBody>
      </p:sp>
      <p:sp>
        <p:nvSpPr>
          <p:cNvPr id="24" name="Text Box 75">
            <a:extLst>
              <a:ext uri="{FF2B5EF4-FFF2-40B4-BE49-F238E27FC236}">
                <a16:creationId xmlns:a16="http://schemas.microsoft.com/office/drawing/2014/main" id="{09A2A0DA-BF7F-1D29-27AC-D618EAC4A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292" y="2609744"/>
            <a:ext cx="341060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line of symmetry is halfway between the     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/>
              <a:t>-intercepts.</a:t>
            </a:r>
          </a:p>
        </p:txBody>
      </p:sp>
      <p:sp>
        <p:nvSpPr>
          <p:cNvPr id="26" name="Text Box 75">
            <a:extLst>
              <a:ext uri="{FF2B5EF4-FFF2-40B4-BE49-F238E27FC236}">
                <a16:creationId xmlns:a16="http://schemas.microsoft.com/office/drawing/2014/main" id="{E9298940-6DAC-390B-9588-BB6364B6D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204" y="4715164"/>
            <a:ext cx="346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dirty="0">
                <a:solidFill>
                  <a:srgbClr val="FF6600"/>
                </a:solidFill>
              </a:rPr>
              <a:t>This is the x-coordinate of the vertex</a:t>
            </a:r>
            <a:endParaRPr lang="en-GB" sz="1600" dirty="0"/>
          </a:p>
        </p:txBody>
      </p:sp>
      <p:sp>
        <p:nvSpPr>
          <p:cNvPr id="29" name="Text Box 75">
            <a:extLst>
              <a:ext uri="{FF2B5EF4-FFF2-40B4-BE49-F238E27FC236}">
                <a16:creationId xmlns:a16="http://schemas.microsoft.com/office/drawing/2014/main" id="{8E61C729-BB63-DF4B-30F7-EB0EFA0B4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7923" y="5086836"/>
            <a:ext cx="34106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Finding the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dirty="0"/>
              <a:t>-coordinate</a:t>
            </a:r>
          </a:p>
        </p:txBody>
      </p:sp>
      <p:sp>
        <p:nvSpPr>
          <p:cNvPr id="30" name="Text Box 75">
            <a:extLst>
              <a:ext uri="{FF2B5EF4-FFF2-40B4-BE49-F238E27FC236}">
                <a16:creationId xmlns:a16="http://schemas.microsoft.com/office/drawing/2014/main" id="{D71AE8FC-CE7C-E58F-B06F-64BEEB0DA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6121" y="6265755"/>
            <a:ext cx="1161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Vertex</a:t>
            </a:r>
            <a:endParaRPr lang="en-GB" sz="2000" dirty="0"/>
          </a:p>
        </p:txBody>
      </p:sp>
      <p:sp>
        <p:nvSpPr>
          <p:cNvPr id="31" name="Title 3">
            <a:extLst>
              <a:ext uri="{FF2B5EF4-FFF2-40B4-BE49-F238E27FC236}">
                <a16:creationId xmlns:a16="http://schemas.microsoft.com/office/drawing/2014/main" id="{32CAA646-D419-52E3-105B-BCC8C145367C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32" name="Text Box 75">
            <a:extLst>
              <a:ext uri="{FF2B5EF4-FFF2-40B4-BE49-F238E27FC236}">
                <a16:creationId xmlns:a16="http://schemas.microsoft.com/office/drawing/2014/main" id="{4D110862-283B-7998-D3B1-CB67FA50E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963" y="5739804"/>
            <a:ext cx="9318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5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532" grpId="0"/>
      <p:bldP spid="534" grpId="0"/>
      <p:bldP spid="535" grpId="0"/>
      <p:bldP spid="12" grpId="0"/>
      <p:bldP spid="13" grpId="0"/>
      <p:bldP spid="14" grpId="0"/>
      <p:bldP spid="15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9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rId3" action="ppaction://hlinksldjump"/>
            <a:extLst>
              <a:ext uri="{FF2B5EF4-FFF2-40B4-BE49-F238E27FC236}">
                <a16:creationId xmlns:a16="http://schemas.microsoft.com/office/drawing/2014/main" id="{6C47E0D0-52E4-407C-A359-4AE175075B0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5823" y="3064623"/>
            <a:ext cx="1285103" cy="2971800"/>
          </a:xfrm>
          <a:prstGeom prst="rect">
            <a:avLst/>
          </a:prstGeom>
        </p:spPr>
      </p:pic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196797" y="939179"/>
            <a:ext cx="83356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Transferring a graph from screen of </a:t>
            </a:r>
            <a:r>
              <a:rPr lang="en-US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GDC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paper.</a:t>
            </a:r>
            <a:endParaRPr lang="en-US" altLang="en-US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C30B14D5-1059-4BE6-AAB8-4326F11AEBC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8E52AB94-0F56-45C7-8094-242361BC46F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>
            <a:hlinkClick r:id="rId6" action="ppaction://hlinksldjump"/>
            <a:extLst>
              <a:ext uri="{FF2B5EF4-FFF2-40B4-BE49-F238E27FC236}">
                <a16:creationId xmlns:a16="http://schemas.microsoft.com/office/drawing/2014/main" id="{8FF3FD60-58B4-4253-9C41-FFFFA208E16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10641" y="3069088"/>
            <a:ext cx="1523154" cy="2967335"/>
          </a:xfrm>
          <a:prstGeom prst="rect">
            <a:avLst/>
          </a:prstGeom>
        </p:spPr>
      </p:pic>
      <p:sp>
        <p:nvSpPr>
          <p:cNvPr id="19" name="Text Box 4">
            <a:extLst>
              <a:ext uri="{FF2B5EF4-FFF2-40B4-BE49-F238E27FC236}">
                <a16:creationId xmlns:a16="http://schemas.microsoft.com/office/drawing/2014/main" id="{5076CE2F-3B95-470A-A1A1-6F24C9294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797" y="1369806"/>
            <a:ext cx="880928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explain step by step how to transfer a graph from the screen of your Graphing display calculator to paper. Select the Calculator you are using.</a:t>
            </a:r>
          </a:p>
        </p:txBody>
      </p:sp>
      <p:sp>
        <p:nvSpPr>
          <p:cNvPr id="21" name="Text Box 4">
            <a:hlinkClick r:id="rId6" action="ppaction://hlinksldjump"/>
            <a:extLst>
              <a:ext uri="{FF2B5EF4-FFF2-40B4-BE49-F238E27FC236}">
                <a16:creationId xmlns:a16="http://schemas.microsoft.com/office/drawing/2014/main" id="{BE62B052-789D-45C4-94DC-4F81AF27C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641" y="2562309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22" name="Text Box 4">
            <a:hlinkClick r:id="rId3" action="ppaction://hlinksldjump"/>
            <a:extLst>
              <a:ext uri="{FF2B5EF4-FFF2-40B4-BE49-F238E27FC236}">
                <a16:creationId xmlns:a16="http://schemas.microsoft.com/office/drawing/2014/main" id="{6991DDB4-E1B9-431C-B707-A1E626D0E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339" y="2562309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44BBC0C5-93A1-F868-7CBD-4FAE12E097E8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</p:spTree>
    <p:extLst>
      <p:ext uri="{BB962C8B-B14F-4D97-AF65-F5344CB8AC3E}">
        <p14:creationId xmlns:p14="http://schemas.microsoft.com/office/powerpoint/2010/main" val="204852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7C1AD62B-3C9D-0E09-29C9-3FD142CFE87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" y="1371600"/>
            <a:ext cx="2611480" cy="5029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514C97-9C5B-5B5A-CBE7-240BD46B12A5}"/>
              </a:ext>
            </a:extLst>
          </p:cNvPr>
          <p:cNvGrpSpPr/>
          <p:nvPr/>
        </p:nvGrpSpPr>
        <p:grpSpPr>
          <a:xfrm>
            <a:off x="4932040" y="1155229"/>
            <a:ext cx="4491042" cy="5597265"/>
            <a:chOff x="4925384" y="1268760"/>
            <a:chExt cx="4491042" cy="55972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6EDC12-4916-D537-61ED-21F2C0481D30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9" name="Text Box 50">
                <a:extLst>
                  <a:ext uri="{FF2B5EF4-FFF2-40B4-BE49-F238E27FC236}">
                    <a16:creationId xmlns:a16="http://schemas.microsoft.com/office/drawing/2014/main" id="{7D0BB476-9F0D-7DF0-0776-63620C16A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10" name="Line 58">
                <a:extLst>
                  <a:ext uri="{FF2B5EF4-FFF2-40B4-BE49-F238E27FC236}">
                    <a16:creationId xmlns:a16="http://schemas.microsoft.com/office/drawing/2014/main" id="{263EB4F2-C579-AD49-1B47-438B94C4EC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99EB9DE8-6D65-005D-975A-B131486E5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E27F1FE8-5D6D-64DB-A55F-F6164DE8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9F034488-B608-BEA1-2667-CA1AA8607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63">
                <a:extLst>
                  <a:ext uri="{FF2B5EF4-FFF2-40B4-BE49-F238E27FC236}">
                    <a16:creationId xmlns:a16="http://schemas.microsoft.com/office/drawing/2014/main" id="{7E0FB18C-25A3-DF67-5525-03A427F21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65">
                <a:extLst>
                  <a:ext uri="{FF2B5EF4-FFF2-40B4-BE49-F238E27FC236}">
                    <a16:creationId xmlns:a16="http://schemas.microsoft.com/office/drawing/2014/main" id="{C94BB2FF-676F-3F36-962F-67E0A99A5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Line 66">
                <a:extLst>
                  <a:ext uri="{FF2B5EF4-FFF2-40B4-BE49-F238E27FC236}">
                    <a16:creationId xmlns:a16="http://schemas.microsoft.com/office/drawing/2014/main" id="{A0C8FDB8-CA8D-EC50-9B11-AF95671B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68">
                <a:extLst>
                  <a:ext uri="{FF2B5EF4-FFF2-40B4-BE49-F238E27FC236}">
                    <a16:creationId xmlns:a16="http://schemas.microsoft.com/office/drawing/2014/main" id="{D14A10C8-C31A-E071-A7DE-8D8FE5ED5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69">
                <a:extLst>
                  <a:ext uri="{FF2B5EF4-FFF2-40B4-BE49-F238E27FC236}">
                    <a16:creationId xmlns:a16="http://schemas.microsoft.com/office/drawing/2014/main" id="{52AB6A3B-642C-E575-6C52-81B20DC27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70">
                <a:extLst>
                  <a:ext uri="{FF2B5EF4-FFF2-40B4-BE49-F238E27FC236}">
                    <a16:creationId xmlns:a16="http://schemas.microsoft.com/office/drawing/2014/main" id="{64C8D0E6-D838-5504-DECC-25BBAD704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71">
                <a:extLst>
                  <a:ext uri="{FF2B5EF4-FFF2-40B4-BE49-F238E27FC236}">
                    <a16:creationId xmlns:a16="http://schemas.microsoft.com/office/drawing/2014/main" id="{B66BA51F-8B65-1C0F-2BC5-776CDEC77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97">
                <a:extLst>
                  <a:ext uri="{FF2B5EF4-FFF2-40B4-BE49-F238E27FC236}">
                    <a16:creationId xmlns:a16="http://schemas.microsoft.com/office/drawing/2014/main" id="{005D4D15-1B2A-246D-E82E-62359660C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98">
                <a:extLst>
                  <a:ext uri="{FF2B5EF4-FFF2-40B4-BE49-F238E27FC236}">
                    <a16:creationId xmlns:a16="http://schemas.microsoft.com/office/drawing/2014/main" id="{2982855A-3834-A702-43AB-BA745879C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00">
                <a:extLst>
                  <a:ext uri="{FF2B5EF4-FFF2-40B4-BE49-F238E27FC236}">
                    <a16:creationId xmlns:a16="http://schemas.microsoft.com/office/drawing/2014/main" id="{CD47F3BB-814E-3B02-AFB6-25E8A4D678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24" name="Text Box 101">
                <a:extLst>
                  <a:ext uri="{FF2B5EF4-FFF2-40B4-BE49-F238E27FC236}">
                    <a16:creationId xmlns:a16="http://schemas.microsoft.com/office/drawing/2014/main" id="{A2732362-EA3C-08AC-F5FC-D85DD3BB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3FC0C7CB-85B3-9B92-F701-3F072BF59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26" name="Group 112">
                <a:extLst>
                  <a:ext uri="{FF2B5EF4-FFF2-40B4-BE49-F238E27FC236}">
                    <a16:creationId xmlns:a16="http://schemas.microsoft.com/office/drawing/2014/main" id="{D9547542-ACD4-EB11-66FA-A5F11705E1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53" name="Text Box 113">
                  <a:extLst>
                    <a:ext uri="{FF2B5EF4-FFF2-40B4-BE49-F238E27FC236}">
                      <a16:creationId xmlns:a16="http://schemas.microsoft.com/office/drawing/2014/main" id="{21050FB0-8F67-EBAE-6A06-F14252539F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54" name="Text Box 114">
                  <a:extLst>
                    <a:ext uri="{FF2B5EF4-FFF2-40B4-BE49-F238E27FC236}">
                      <a16:creationId xmlns:a16="http://schemas.microsoft.com/office/drawing/2014/main" id="{B60BFBDE-26EC-E2D0-2FB4-A0648BC69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55" name="Text Box 115">
                  <a:extLst>
                    <a:ext uri="{FF2B5EF4-FFF2-40B4-BE49-F238E27FC236}">
                      <a16:creationId xmlns:a16="http://schemas.microsoft.com/office/drawing/2014/main" id="{4E2300D6-9A5B-C3BA-B55A-842984671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56" name="Text Box 116">
                  <a:extLst>
                    <a:ext uri="{FF2B5EF4-FFF2-40B4-BE49-F238E27FC236}">
                      <a16:creationId xmlns:a16="http://schemas.microsoft.com/office/drawing/2014/main" id="{B76A9B22-C907-4C0B-9914-C10B4A3A76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57" name="Text Box 117">
                  <a:extLst>
                    <a:ext uri="{FF2B5EF4-FFF2-40B4-BE49-F238E27FC236}">
                      <a16:creationId xmlns:a16="http://schemas.microsoft.com/office/drawing/2014/main" id="{A54110D2-B277-7FA5-4CBA-57F56C28E9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8C7817D-1F80-E7FD-DE63-E2F0F675FD7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7C6DD9-A345-BF54-18EF-34B6A4CD6742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EDAED2-798C-3DC8-93E4-F903FDD69BEB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19327D1-DEB9-4ADD-E5FF-9325A68507E7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F47FF24-4EC8-6914-F3F1-7399AB2F2801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257B55E-A441-1248-A920-86269E30EC26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B201C0-1479-B2E6-8131-B566A874F260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23F5B9-AEAB-EE8C-00D8-A1ED4E976BC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7BCC42F-AD4E-5926-70CB-EFA5C2D39DEC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EBE374-1EAC-AA7E-90D4-471FEE61F5F2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838D908-34D0-0644-BCF9-BEA638F99BE6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5A6666-982A-80CA-FC8C-F6481D88C59D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581BC8F-81FF-A126-2564-9F5826773453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3D97761-8D67-63A5-58DC-6339BF4206B2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F28B1B-5270-E0B3-B241-C310319F0CAF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9A24A46-75D0-A52F-DC53-FC4E029B6AF6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 Box 103">
                <a:extLst>
                  <a:ext uri="{FF2B5EF4-FFF2-40B4-BE49-F238E27FC236}">
                    <a16:creationId xmlns:a16="http://schemas.microsoft.com/office/drawing/2014/main" id="{C7A78E7E-8D60-2C2B-9004-A1E3CE3F9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44" name="Text Box 104">
                <a:extLst>
                  <a:ext uri="{FF2B5EF4-FFF2-40B4-BE49-F238E27FC236}">
                    <a16:creationId xmlns:a16="http://schemas.microsoft.com/office/drawing/2014/main" id="{505A1D0C-E3B1-3FB3-F967-7BA03DF6DE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45" name="Text Box 105">
                <a:extLst>
                  <a:ext uri="{FF2B5EF4-FFF2-40B4-BE49-F238E27FC236}">
                    <a16:creationId xmlns:a16="http://schemas.microsoft.com/office/drawing/2014/main" id="{4A174A94-C732-65AB-A762-264CA925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46" name="Text Box 106">
                <a:extLst>
                  <a:ext uri="{FF2B5EF4-FFF2-40B4-BE49-F238E27FC236}">
                    <a16:creationId xmlns:a16="http://schemas.microsoft.com/office/drawing/2014/main" id="{17DF3AAA-24CE-4730-6B32-0071F25653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47" name="Text Box 107">
                <a:extLst>
                  <a:ext uri="{FF2B5EF4-FFF2-40B4-BE49-F238E27FC236}">
                    <a16:creationId xmlns:a16="http://schemas.microsoft.com/office/drawing/2014/main" id="{F4D4FE6B-C046-D355-FA98-17074A570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48" name="Text Box 108">
                <a:extLst>
                  <a:ext uri="{FF2B5EF4-FFF2-40B4-BE49-F238E27FC236}">
                    <a16:creationId xmlns:a16="http://schemas.microsoft.com/office/drawing/2014/main" id="{4191F70A-0B64-3BF6-2614-56120954B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9" name="Text Box 109">
                <a:extLst>
                  <a:ext uri="{FF2B5EF4-FFF2-40B4-BE49-F238E27FC236}">
                    <a16:creationId xmlns:a16="http://schemas.microsoft.com/office/drawing/2014/main" id="{721B673B-BFA4-A8D2-42D1-11DD784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0" name="Text Box 110">
                <a:extLst>
                  <a:ext uri="{FF2B5EF4-FFF2-40B4-BE49-F238E27FC236}">
                    <a16:creationId xmlns:a16="http://schemas.microsoft.com/office/drawing/2014/main" id="{5FEB1D70-1449-0876-F7FE-D6C6AEADA2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10">
                <a:extLst>
                  <a:ext uri="{FF2B5EF4-FFF2-40B4-BE49-F238E27FC236}">
                    <a16:creationId xmlns:a16="http://schemas.microsoft.com/office/drawing/2014/main" id="{622E83BD-9587-94E7-E02F-73D273EA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2" name="Text Box 110">
                <a:extLst>
                  <a:ext uri="{FF2B5EF4-FFF2-40B4-BE49-F238E27FC236}">
                    <a16:creationId xmlns:a16="http://schemas.microsoft.com/office/drawing/2014/main" id="{F9EC181D-383F-35BD-85A6-DE890EBF6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154B323-29BF-4FC2-1AE0-EC71B6E1881D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117">
              <a:extLst>
                <a:ext uri="{FF2B5EF4-FFF2-40B4-BE49-F238E27FC236}">
                  <a16:creationId xmlns:a16="http://schemas.microsoft.com/office/drawing/2014/main" id="{F2AA802E-9A06-1C3A-8775-E283FAADE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474" name="Rectangle 473">
            <a:hlinkClick r:id="rId3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3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75">
            <a:extLst>
              <a:ext uri="{FF2B5EF4-FFF2-40B4-BE49-F238E27FC236}">
                <a16:creationId xmlns:a16="http://schemas.microsoft.com/office/drawing/2014/main" id="{1E1159CD-7D42-CE2D-1414-BCE38502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7" y="548680"/>
            <a:ext cx="84498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Use the GDC to sketch the graph of the function </a:t>
            </a:r>
          </a:p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7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1 for the domain –2 ≤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≤ </a:t>
            </a:r>
            <a:r>
              <a:rPr lang="en-US" dirty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1A5965-9375-2116-16E1-CB9BD859024E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sz="3200" dirty="0">
                <a:solidFill>
                  <a:srgbClr val="0165C0"/>
                </a:solidFill>
                <a:latin typeface="Comic Sans MS" pitchFamily="66" charset="0"/>
              </a:rPr>
              <a:t>Sketching the graph of a function</a:t>
            </a:r>
          </a:p>
        </p:txBody>
      </p:sp>
      <p:sp>
        <p:nvSpPr>
          <p:cNvPr id="62" name="Text Box 75">
            <a:extLst>
              <a:ext uri="{FF2B5EF4-FFF2-40B4-BE49-F238E27FC236}">
                <a16:creationId xmlns:a16="http://schemas.microsoft.com/office/drawing/2014/main" id="{8054E14C-DECC-3F86-B0B8-123B88732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49" y="1458926"/>
            <a:ext cx="23935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Turn on the GDC</a:t>
            </a:r>
          </a:p>
        </p:txBody>
      </p:sp>
      <p:sp>
        <p:nvSpPr>
          <p:cNvPr id="63" name="Text Box 75">
            <a:extLst>
              <a:ext uri="{FF2B5EF4-FFF2-40B4-BE49-F238E27FC236}">
                <a16:creationId xmlns:a16="http://schemas.microsoft.com/office/drawing/2014/main" id="{536A062C-68E6-27B7-F0DB-DDFD526D3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10" y="1850613"/>
            <a:ext cx="12546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Press 5</a:t>
            </a:r>
          </a:p>
        </p:txBody>
      </p:sp>
      <p:sp>
        <p:nvSpPr>
          <p:cNvPr id="2048" name="Text Box 75">
            <a:extLst>
              <a:ext uri="{FF2B5EF4-FFF2-40B4-BE49-F238E27FC236}">
                <a16:creationId xmlns:a16="http://schemas.microsoft.com/office/drawing/2014/main" id="{EF19E9C5-685F-AC72-33DD-2A3657327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601" y="1859512"/>
            <a:ext cx="12546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Graph</a:t>
            </a:r>
          </a:p>
        </p:txBody>
      </p:sp>
    </p:spTree>
    <p:extLst>
      <p:ext uri="{BB962C8B-B14F-4D97-AF65-F5344CB8AC3E}">
        <p14:creationId xmlns:p14="http://schemas.microsoft.com/office/powerpoint/2010/main" val="3185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204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2360</TotalTime>
  <Words>2902</Words>
  <Application>Microsoft Office PowerPoint</Application>
  <PresentationFormat>On-screen Show (4:3)</PresentationFormat>
  <Paragraphs>876</Paragraphs>
  <Slides>24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Comic Sans MS</vt:lpstr>
      <vt:lpstr>Times New Roman</vt:lpstr>
      <vt:lpstr>Wingdings 2</vt:lpstr>
      <vt:lpstr>Theme1</vt:lpstr>
      <vt:lpstr>Creating the sketch of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between two points</dc:title>
  <dc:creator>Mathssupport</dc:creator>
  <cp:lastModifiedBy>Orlando Hurtado</cp:lastModifiedBy>
  <cp:revision>76</cp:revision>
  <dcterms:created xsi:type="dcterms:W3CDTF">2013-03-18T04:17:13Z</dcterms:created>
  <dcterms:modified xsi:type="dcterms:W3CDTF">2023-08-19T11:05:47Z</dcterms:modified>
</cp:coreProperties>
</file>