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75" r:id="rId12"/>
    <p:sldId id="276" r:id="rId13"/>
    <p:sldId id="373" r:id="rId14"/>
    <p:sldId id="277" r:id="rId15"/>
    <p:sldId id="278" r:id="rId16"/>
    <p:sldId id="280" r:id="rId17"/>
    <p:sldId id="279" r:id="rId18"/>
    <p:sldId id="31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17/08/2023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BEB4361-C0CF-4821-B9CE-48A6F9C7B0AD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A15653E-4730-42B2-9ADE-7B062F9EE9BA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A4DFE9A-3E97-4DC9-9AE5-424A320F288D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11" Type="http://schemas.openxmlformats.org/officeDocument/2006/relationships/hyperlink" Target="http://www.mathssupport.org/" TargetMode="Externa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12" Type="http://schemas.openxmlformats.org/officeDocument/2006/relationships/hyperlink" Target="http://www.mathssupport.org/" TargetMode="External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5.bin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6.wmf"/><Relationship Id="rId14" Type="http://schemas.openxmlformats.org/officeDocument/2006/relationships/hyperlink" Target="http://www.mathssupport.org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17 August 2023</a:t>
            </a:fld>
            <a:endParaRPr lang="en-US" dirty="0"/>
          </a:p>
        </p:txBody>
      </p:sp>
      <p:sp>
        <p:nvSpPr>
          <p:cNvPr id="13" name="Subtitle 1">
            <a:extLst>
              <a:ext uri="{FF2B5EF4-FFF2-40B4-BE49-F238E27FC236}">
                <a16:creationId xmlns:a16="http://schemas.microsoft.com/office/drawing/2014/main" id="{072A57B4-D07F-4590-BAAE-A87739E16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463550" indent="-463550" algn="l"/>
            <a:r>
              <a:rPr lang="en-GB" dirty="0"/>
              <a:t>LO: Use the laws of logarithms to simplify logarithmic expressions.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195AA4D-AF53-4E42-844B-0BF515640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>
            <a:normAutofit/>
          </a:bodyPr>
          <a:lstStyle/>
          <a:p>
            <a:r>
              <a:rPr lang="en-GB" sz="3200" dirty="0"/>
              <a:t>Laws of logarithms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280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2"/>
              </a:buBlip>
            </a:pPr>
            <a:r>
              <a:rPr lang="en-GB" sz="2400" b="1">
                <a:solidFill>
                  <a:prstClr val="black"/>
                </a:solidFill>
                <a:latin typeface="Comic Sans MS"/>
              </a:rPr>
              <a:t>The division law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50824" y="1336677"/>
            <a:ext cx="8281615" cy="466726"/>
            <a:chOff x="158" y="842"/>
            <a:chExt cx="3718" cy="294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58" y="842"/>
              <a:ext cx="4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  <a:latin typeface="Comic Sans MS"/>
                </a:rPr>
                <a:t>Let:</a:t>
              </a:r>
              <a:endParaRPr lang="en-US" sz="2400" i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773" y="845"/>
              <a:ext cx="31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x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baseline="30000" dirty="0">
                  <a:solidFill>
                    <a:prstClr val="black"/>
                  </a:solidFill>
                  <a:latin typeface="Times New Roman" pitchFamily="18" charset="0"/>
                </a:rPr>
                <a:t>m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 </a:t>
              </a:r>
              <a:r>
                <a:rPr lang="en-GB" sz="2400" dirty="0" err="1">
                  <a:solidFill>
                    <a:prstClr val="black"/>
                  </a:solidFill>
                  <a:latin typeface="Comic Sans MS"/>
                </a:rPr>
                <a:t>so,</a:t>
              </a:r>
              <a:r>
                <a:rPr lang="en-GB" sz="2400" i="1" dirty="0" err="1">
                  <a:solidFill>
                    <a:prstClr val="black"/>
                  </a:solidFill>
                  <a:latin typeface="Times New Roman" pitchFamily="18" charset="0"/>
                </a:rPr>
                <a:t>m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dirty="0" err="1">
                  <a:solidFill>
                    <a:prstClr val="black"/>
                  </a:solidFill>
                  <a:latin typeface="Comic Sans MS"/>
                </a:rPr>
                <a:t>log</a:t>
              </a:r>
              <a:r>
                <a:rPr lang="en-GB" sz="2400" i="1" baseline="-25000" dirty="0" err="1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x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    and  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y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baseline="30000" dirty="0">
                  <a:solidFill>
                    <a:prstClr val="black"/>
                  </a:solidFill>
                  <a:latin typeface="Times New Roman" pitchFamily="18" charset="0"/>
                </a:rPr>
                <a:t>n</a:t>
              </a:r>
              <a:r>
                <a:rPr lang="en-US" sz="2400" dirty="0">
                  <a:solidFill>
                    <a:prstClr val="black"/>
                  </a:solidFill>
                  <a:latin typeface="Comic Sans MS"/>
                </a:rPr>
                <a:t> so,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n</a:t>
              </a:r>
              <a:r>
                <a:rPr lang="en-US" sz="2400" i="1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= </a:t>
              </a:r>
              <a:r>
                <a:rPr lang="en-GB" sz="2400" dirty="0" err="1">
                  <a:solidFill>
                    <a:prstClr val="black"/>
                  </a:solidFill>
                  <a:latin typeface="Comic Sans MS"/>
                </a:rPr>
                <a:t>log</a:t>
              </a:r>
              <a:r>
                <a:rPr lang="en-GB" sz="2400" i="1" baseline="-25000" dirty="0" err="1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 y </a:t>
              </a:r>
              <a:endParaRPr lang="en-US" sz="2400" i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50825" y="2981325"/>
            <a:ext cx="49840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Using the division law for indices: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50825" y="4129088"/>
            <a:ext cx="4482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Writing this in log form gives: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50825" y="5276850"/>
            <a:ext cx="4445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But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m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= log</a:t>
            </a:r>
            <a:r>
              <a:rPr lang="en-GB" sz="2400" i="1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and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= log</a:t>
            </a:r>
            <a:r>
              <a:rPr lang="en-GB" sz="2400" i="1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 y 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so: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250825" y="1988840"/>
            <a:ext cx="4797425" cy="825500"/>
            <a:chOff x="158" y="1480"/>
            <a:chExt cx="3022" cy="520"/>
          </a:xfrm>
        </p:grpSpPr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58" y="1596"/>
              <a:ext cx="2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sym typeface="Symbol" pitchFamily="18" charset="2"/>
                </a:rPr>
                <a:t></a:t>
              </a:r>
            </a:p>
          </p:txBody>
        </p:sp>
        <p:graphicFrame>
          <p:nvGraphicFramePr>
            <p:cNvPr id="13" name="Object 15"/>
            <p:cNvGraphicFramePr>
              <a:graphicFrameLocks noChangeAspect="1"/>
            </p:cNvGraphicFramePr>
            <p:nvPr/>
          </p:nvGraphicFramePr>
          <p:xfrm>
            <a:off x="2580" y="1480"/>
            <a:ext cx="600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952500" imgH="825500" progId="">
                    <p:embed/>
                  </p:oleObj>
                </mc:Choice>
                <mc:Fallback>
                  <p:oleObj name="Equation" r:id="rId3" imgW="952500" imgH="825500" progId="">
                    <p:embed/>
                    <p:pic>
                      <p:nvPicPr>
                        <p:cNvPr id="13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0" y="1480"/>
                          <a:ext cx="600" cy="5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6"/>
          <p:cNvGraphicFramePr>
            <a:graphicFrameLocks noChangeAspect="1"/>
          </p:cNvGraphicFramePr>
          <p:nvPr/>
        </p:nvGraphicFramePr>
        <p:xfrm>
          <a:off x="3997325" y="3390900"/>
          <a:ext cx="1092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92200" imgH="787400" progId="">
                  <p:embed/>
                </p:oleObj>
              </mc:Choice>
              <mc:Fallback>
                <p:oleObj name="Equation" r:id="rId5" imgW="1092200" imgH="787400" progId="">
                  <p:embed/>
                  <p:pic>
                    <p:nvPicPr>
                      <p:cNvPr id="1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3390900"/>
                        <a:ext cx="10922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3276600" y="4538663"/>
          <a:ext cx="1816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816100" imgH="787400" progId="">
                  <p:embed/>
                </p:oleObj>
              </mc:Choice>
              <mc:Fallback>
                <p:oleObj name="Equation" r:id="rId7" imgW="1816100" imgH="787400" progId="">
                  <p:embed/>
                  <p:pic>
                    <p:nvPicPr>
                      <p:cNvPr id="1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38663"/>
                        <a:ext cx="18161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3059113" y="5805488"/>
            <a:ext cx="3024187" cy="792162"/>
            <a:chOff x="1791" y="3657"/>
            <a:chExt cx="1905" cy="499"/>
          </a:xfrm>
        </p:grpSpPr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1791" y="3657"/>
              <a:ext cx="1905" cy="499"/>
            </a:xfrm>
            <a:prstGeom prst="rect">
              <a:avLst/>
            </a:prstGeom>
            <a:solidFill>
              <a:sysClr val="window" lastClr="FFFFFF"/>
            </a:solidFill>
            <a:ln w="28575">
              <a:solidFill>
                <a:sysClr val="windowText" lastClr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DBF5F9"/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graphicFrame>
          <p:nvGraphicFramePr>
            <p:cNvPr id="18" name="Object 20"/>
            <p:cNvGraphicFramePr>
              <a:graphicFrameLocks noChangeAspect="1"/>
            </p:cNvGraphicFramePr>
            <p:nvPr/>
          </p:nvGraphicFramePr>
          <p:xfrm>
            <a:off x="1836" y="3658"/>
            <a:ext cx="1816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882900" imgH="787400" progId="">
                    <p:embed/>
                  </p:oleObj>
                </mc:Choice>
                <mc:Fallback>
                  <p:oleObj name="Equation" r:id="rId9" imgW="2882900" imgH="787400" progId="">
                    <p:embed/>
                    <p:pic>
                      <p:nvPicPr>
                        <p:cNvPr id="18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6" y="3658"/>
                          <a:ext cx="1816" cy="4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50824" y="74515"/>
            <a:ext cx="8229600" cy="5760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  <a:latin typeface="Comic Sans MS"/>
              </a:rPr>
              <a:t>The laws of logarithms</a:t>
            </a:r>
          </a:p>
        </p:txBody>
      </p:sp>
      <p:sp>
        <p:nvSpPr>
          <p:cNvPr id="2" name="Rectangle 1">
            <a:hlinkClick r:id="rId11"/>
            <a:extLst>
              <a:ext uri="{FF2B5EF4-FFF2-40B4-BE49-F238E27FC236}">
                <a16:creationId xmlns:a16="http://schemas.microsoft.com/office/drawing/2014/main" id="{C2CC1526-8C29-4BFC-8B1D-6093E7EC0C2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11"/>
            <a:extLst>
              <a:ext uri="{FF2B5EF4-FFF2-40B4-BE49-F238E27FC236}">
                <a16:creationId xmlns:a16="http://schemas.microsoft.com/office/drawing/2014/main" id="{F14ACA43-ABE5-47B9-8FA1-4BD10D8FEE28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26068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2"/>
              </a:buBlip>
            </a:pPr>
            <a:r>
              <a:rPr lang="en-GB" sz="2400" b="1">
                <a:solidFill>
                  <a:prstClr val="black"/>
                </a:solidFill>
                <a:latin typeface="Comic Sans MS"/>
              </a:rPr>
              <a:t>The power law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50825" y="1454151"/>
            <a:ext cx="5905501" cy="461963"/>
            <a:chOff x="158" y="835"/>
            <a:chExt cx="3720" cy="291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58" y="835"/>
              <a:ext cx="4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  <a:latin typeface="Comic Sans MS"/>
                </a:rPr>
                <a:t>Let:</a:t>
              </a:r>
              <a:endParaRPr lang="en-US" sz="2400" i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65" y="835"/>
              <a:ext cx="23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x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baseline="30000" dirty="0">
                  <a:solidFill>
                    <a:prstClr val="black"/>
                  </a:solidFill>
                  <a:latin typeface="Times New Roman" pitchFamily="18" charset="0"/>
                </a:rPr>
                <a:t>m</a:t>
              </a:r>
              <a:r>
                <a:rPr lang="en-US" sz="2400" dirty="0">
                  <a:solidFill>
                    <a:prstClr val="black"/>
                  </a:solidFill>
                  <a:latin typeface="Comic Sans MS"/>
                </a:rPr>
                <a:t>    so,  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m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dirty="0" err="1">
                  <a:solidFill>
                    <a:prstClr val="black"/>
                  </a:solidFill>
                  <a:latin typeface="Comic Sans MS"/>
                </a:rPr>
                <a:t>log</a:t>
              </a:r>
              <a:r>
                <a:rPr lang="en-GB" sz="2400" i="1" baseline="-25000" dirty="0" err="1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x</a:t>
              </a:r>
              <a:endParaRPr lang="en-US" sz="2400" i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50825" y="3038475"/>
            <a:ext cx="4774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Using the power law for indices: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50825" y="4095750"/>
            <a:ext cx="4482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Writing this in log form gives: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50825" y="5151438"/>
            <a:ext cx="25571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But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m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= log</a:t>
            </a:r>
            <a:r>
              <a:rPr lang="en-GB" sz="2400" i="1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x 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so: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250825" y="2132856"/>
            <a:ext cx="5116513" cy="461963"/>
            <a:chOff x="158" y="2016"/>
            <a:chExt cx="3223" cy="291"/>
          </a:xfrm>
        </p:grpSpPr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58" y="2016"/>
              <a:ext cx="2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  <a:latin typeface="Comic Sans MS"/>
                  <a:sym typeface="Symbol" pitchFamily="18" charset="2"/>
                </a:rPr>
                <a:t></a:t>
              </a: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2562" y="2016"/>
              <a:ext cx="81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>
                  <a:solidFill>
                    <a:prstClr val="black"/>
                  </a:solidFill>
                  <a:latin typeface="Times New Roman" pitchFamily="18" charset="0"/>
                </a:rPr>
                <a:t>x</a:t>
              </a:r>
              <a:r>
                <a:rPr lang="en-GB" sz="2400" i="1" baseline="30000">
                  <a:solidFill>
                    <a:prstClr val="black"/>
                  </a:solidFill>
                  <a:latin typeface="Times New Roman" pitchFamily="18" charset="0"/>
                </a:rPr>
                <a:t>n</a:t>
              </a:r>
              <a:r>
                <a:rPr lang="en-GB" sz="2400">
                  <a:solidFill>
                    <a:prstClr val="black"/>
                  </a:solidFill>
                  <a:latin typeface="Comic Sans MS"/>
                </a:rPr>
                <a:t> =(</a:t>
              </a:r>
              <a:r>
                <a:rPr lang="en-GB" sz="2400" i="1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baseline="30000">
                  <a:solidFill>
                    <a:prstClr val="black"/>
                  </a:solidFill>
                  <a:latin typeface="Times New Roman" pitchFamily="18" charset="0"/>
                </a:rPr>
                <a:t>m</a:t>
              </a:r>
              <a:r>
                <a:rPr lang="en-GB" sz="2400">
                  <a:solidFill>
                    <a:prstClr val="black"/>
                  </a:solidFill>
                  <a:latin typeface="Comic Sans MS"/>
                </a:rPr>
                <a:t>)</a:t>
              </a:r>
              <a:r>
                <a:rPr lang="en-GB" sz="2400" i="1" baseline="30000">
                  <a:solidFill>
                    <a:prstClr val="black"/>
                  </a:solidFill>
                  <a:latin typeface="Times New Roman" pitchFamily="18" charset="0"/>
                </a:rPr>
                <a:t>n</a:t>
              </a:r>
              <a:endParaRPr lang="en-US" sz="2400" i="1" baseline="300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4067175" y="3567113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GB" sz="2400" i="1" baseline="30000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=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i="1" baseline="30000">
                <a:solidFill>
                  <a:prstClr val="black"/>
                </a:solidFill>
                <a:latin typeface="Times New Roman" pitchFamily="18" charset="0"/>
              </a:rPr>
              <a:t>mn</a:t>
            </a:r>
            <a:endParaRPr lang="en-US" sz="2400" i="1" baseline="300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705225" y="4622800"/>
            <a:ext cx="173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mn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= log</a:t>
            </a:r>
            <a:r>
              <a:rPr lang="en-GB" sz="2400" i="1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GB" sz="2400" i="1" baseline="30000">
                <a:solidFill>
                  <a:prstClr val="black"/>
                </a:solidFill>
                <a:latin typeface="Times New Roman" pitchFamily="18" charset="0"/>
              </a:rPr>
              <a:t>n</a:t>
            </a:r>
            <a:endParaRPr lang="en-US" sz="2400" i="1" baseline="300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394075" y="5680075"/>
            <a:ext cx="2353529" cy="461665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  <a:effectLst>
            <a:outerShdw dist="35921" dir="2700000" algn="ctr" rotWithShape="0">
              <a:srgbClr val="DBF5F9"/>
            </a:outerShdw>
          </a:effec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n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log</a:t>
            </a:r>
            <a:r>
              <a:rPr kumimoji="0" lang="en-GB" sz="2400" b="0" i="1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= log</a:t>
            </a:r>
            <a:r>
              <a:rPr kumimoji="0" lang="en-GB" sz="2400" b="0" i="1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GB" sz="2400" b="0" i="1" u="none" strike="noStrike" kern="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n</a:t>
            </a:r>
            <a:endParaRPr kumimoji="0" lang="en-US" sz="2400" b="0" i="1" u="none" strike="noStrike" kern="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205582" y="77738"/>
            <a:ext cx="8229600" cy="5760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  <a:latin typeface="Comic Sans MS"/>
              </a:rPr>
              <a:t>The laws of logarithms</a:t>
            </a:r>
            <a:endParaRPr lang="en-GB" sz="2800" dirty="0">
              <a:solidFill>
                <a:srgbClr val="04617B"/>
              </a:solidFill>
              <a:latin typeface="Comic Sans M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7DDC322-9A6E-4219-88DB-35CFA95EDB2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7E2B1F5-EED9-49A3-AF68-75A266E3E8F1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P spid="15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26068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2"/>
              </a:buBlip>
            </a:pPr>
            <a:r>
              <a:rPr lang="en-GB" sz="2400" b="1">
                <a:solidFill>
                  <a:prstClr val="black"/>
                </a:solidFill>
                <a:latin typeface="Comic Sans MS"/>
              </a:rPr>
              <a:t>The power law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50825" y="1751656"/>
            <a:ext cx="3313113" cy="461963"/>
            <a:chOff x="158" y="835"/>
            <a:chExt cx="2087" cy="291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58" y="835"/>
              <a:ext cx="8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What if:</a:t>
              </a:r>
              <a:endParaRPr lang="en-US" sz="2400" i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65" y="835"/>
              <a:ext cx="6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n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-1</a:t>
              </a:r>
              <a:endParaRPr lang="en-US" sz="2400" i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50825" y="3038475"/>
            <a:ext cx="4043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omic Sans MS"/>
              </a:rPr>
              <a:t>Using the power law above:</a:t>
            </a:r>
            <a:endParaRPr lang="en-US" sz="24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50825" y="4095750"/>
            <a:ext cx="4001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omic Sans MS"/>
              </a:rPr>
              <a:t>Simplifying the expression</a:t>
            </a:r>
            <a:endParaRPr lang="en-US" sz="2400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15"/>
              <p:cNvSpPr>
                <a:spLocks noChangeArrowheads="1"/>
              </p:cNvSpPr>
              <p:nvPr/>
            </p:nvSpPr>
            <p:spPr bwMode="auto">
              <a:xfrm>
                <a:off x="4462444" y="1668758"/>
                <a:ext cx="971550" cy="6159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solidFill>
                      <a:prstClr val="black"/>
                    </a:solidFill>
                    <a:latin typeface="Times New Roman" pitchFamily="18" charset="0"/>
                  </a:rPr>
                  <a:t>x</a:t>
                </a:r>
                <a:r>
                  <a:rPr lang="en-GB" sz="2400" baseline="30000" dirty="0">
                    <a:solidFill>
                      <a:prstClr val="black"/>
                    </a:solidFill>
                    <a:latin typeface="Times New Roman" pitchFamily="18" charset="0"/>
                  </a:rPr>
                  <a:t>-1</a:t>
                </a:r>
                <a:r>
                  <a:rPr lang="en-GB" sz="2400" dirty="0">
                    <a:solidFill>
                      <a:prstClr val="black"/>
                    </a:solidFill>
                    <a:latin typeface="Comic Sans M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2400" i="1" baseline="30000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62444" y="1668758"/>
                <a:ext cx="971550" cy="615951"/>
              </a:xfrm>
              <a:prstGeom prst="rect">
                <a:avLst/>
              </a:prstGeom>
              <a:blipFill rotWithShape="0">
                <a:blip r:embed="rId3"/>
                <a:stretch>
                  <a:fillRect l="-9434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075365" y="4622800"/>
            <a:ext cx="1301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omic Sans MS"/>
              </a:rPr>
              <a:t>= -</a:t>
            </a:r>
            <a:r>
              <a:rPr lang="en-GB" sz="2400" dirty="0" err="1">
                <a:solidFill>
                  <a:prstClr val="black"/>
                </a:solidFill>
                <a:latin typeface="Comic Sans MS"/>
              </a:rPr>
              <a:t>log</a:t>
            </a:r>
            <a:r>
              <a:rPr lang="en-GB" sz="2400" i="1" baseline="-25000" dirty="0" err="1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endParaRPr lang="en-US" sz="2400" i="1" baseline="300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18"/>
              <p:cNvSpPr txBox="1">
                <a:spLocks noChangeArrowheads="1"/>
              </p:cNvSpPr>
              <p:nvPr/>
            </p:nvSpPr>
            <p:spPr bwMode="auto">
              <a:xfrm>
                <a:off x="3394075" y="5680075"/>
                <a:ext cx="2136739" cy="615874"/>
              </a:xfrm>
              <a:prstGeom prst="rect">
                <a:avLst/>
              </a:prstGeom>
              <a:solidFill>
                <a:sysClr val="window" lastClr="FFFFFF"/>
              </a:solidFill>
              <a:ln w="28575">
                <a:solidFill>
                  <a:sysClr val="windowText" lastClr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DBF5F9"/>
                </a:outerShdw>
              </a:effectLst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log</a:t>
                </a:r>
                <a:r>
                  <a:rPr kumimoji="0" lang="en-GB" sz="2400" b="0" i="1" u="none" strike="noStrike" kern="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a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= -</a:t>
                </a:r>
                <a:r>
                  <a:rPr kumimoji="0" lang="en-GB" sz="2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log</a:t>
                </a:r>
                <a:r>
                  <a:rPr kumimoji="0" lang="en-GB" sz="2400" b="0" i="1" u="none" strike="noStrike" kern="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a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</a:t>
                </a:r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x</a:t>
                </a:r>
                <a:endParaRPr kumimoji="0" lang="en-US" sz="2400" b="0" i="1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94075" y="5680075"/>
                <a:ext cx="2136739" cy="615874"/>
              </a:xfrm>
              <a:prstGeom prst="rect">
                <a:avLst/>
              </a:prstGeom>
              <a:blipFill rotWithShape="0">
                <a:blip r:embed="rId4"/>
                <a:stretch>
                  <a:fillRect l="-1058"/>
                </a:stretch>
              </a:blipFill>
              <a:ln w="28575">
                <a:solidFill>
                  <a:sysClr val="windowText" lastClr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DBF5F9"/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3394075" y="891688"/>
            <a:ext cx="2353529" cy="461665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  <a:effectLst>
            <a:outerShdw dist="35921" dir="2700000" algn="ctr" rotWithShape="0">
              <a:srgbClr val="DBF5F9"/>
            </a:outerShdw>
          </a:effec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n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log</a:t>
            </a:r>
            <a:r>
              <a:rPr kumimoji="0" lang="en-GB" sz="2400" b="0" i="1" u="none" strike="noStrike" kern="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=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log</a:t>
            </a:r>
            <a:r>
              <a:rPr kumimoji="0" lang="en-GB" sz="2400" b="0" i="1" u="none" strike="noStrike" kern="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sz="24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GB" sz="2400" b="0" i="1" u="none" strike="noStrike" kern="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n</a:t>
            </a:r>
            <a:endParaRPr kumimoji="0" lang="en-US" sz="2400" b="0" i="1" u="none" strike="noStrike" kern="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17"/>
              <p:cNvSpPr txBox="1">
                <a:spLocks noChangeArrowheads="1"/>
              </p:cNvSpPr>
              <p:nvPr/>
            </p:nvSpPr>
            <p:spPr bwMode="auto">
              <a:xfrm>
                <a:off x="3097814" y="2422507"/>
                <a:ext cx="1005019" cy="615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 err="1">
                    <a:solidFill>
                      <a:prstClr val="black"/>
                    </a:solidFill>
                    <a:latin typeface="Comic Sans MS"/>
                  </a:rPr>
                  <a:t>log</a:t>
                </a:r>
                <a:r>
                  <a:rPr lang="en-GB" sz="2400" i="1" baseline="-25000" dirty="0" err="1">
                    <a:solidFill>
                      <a:prstClr val="black"/>
                    </a:solidFill>
                    <a:latin typeface="Times New Roman" pitchFamily="18" charset="0"/>
                  </a:rPr>
                  <a:t>a</a:t>
                </a:r>
                <a:r>
                  <a:rPr lang="en-GB" sz="2400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i="1" dirty="0">
                    <a:solidFill>
                      <a:prstClr val="black"/>
                    </a:solidFill>
                    <a:latin typeface="Times New Roman" pitchFamily="18" charset="0"/>
                  </a:rPr>
                  <a:t> </a:t>
                </a:r>
                <a:endParaRPr lang="en-US" sz="2400" i="1" baseline="30000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7814" y="2422507"/>
                <a:ext cx="1005019" cy="615874"/>
              </a:xfrm>
              <a:prstGeom prst="rect">
                <a:avLst/>
              </a:prstGeom>
              <a:blipFill rotWithShape="0">
                <a:blip r:embed="rId5"/>
                <a:stretch>
                  <a:fillRect l="-9091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114800" y="2499666"/>
            <a:ext cx="13452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omic Sans MS"/>
              </a:rPr>
              <a:t>= </a:t>
            </a:r>
            <a:r>
              <a:rPr lang="en-GB" sz="2400" dirty="0" err="1">
                <a:solidFill>
                  <a:prstClr val="black"/>
                </a:solidFill>
                <a:latin typeface="Comic Sans MS"/>
              </a:rPr>
              <a:t>log</a:t>
            </a:r>
            <a:r>
              <a:rPr lang="en-GB" sz="2400" i="1" baseline="-25000" dirty="0" err="1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prstClr val="black"/>
                </a:solidFill>
                <a:latin typeface="Times New Roman" pitchFamily="18" charset="0"/>
              </a:rPr>
              <a:t>-1</a:t>
            </a:r>
            <a:endParaRPr lang="en-US" sz="2400" baseline="300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950546" y="3564880"/>
            <a:ext cx="1096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 err="1">
                <a:solidFill>
                  <a:prstClr val="black"/>
                </a:solidFill>
                <a:latin typeface="Comic Sans MS"/>
              </a:rPr>
              <a:t>log</a:t>
            </a:r>
            <a:r>
              <a:rPr lang="en-GB" sz="2400" i="1" baseline="-25000" dirty="0" err="1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prstClr val="black"/>
                </a:solidFill>
                <a:latin typeface="Times New Roman" pitchFamily="18" charset="0"/>
              </a:rPr>
              <a:t>-1</a:t>
            </a:r>
            <a:endParaRPr lang="en-US" sz="2400" baseline="300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4047321" y="3597572"/>
            <a:ext cx="16081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omic Sans MS"/>
              </a:rPr>
              <a:t>= -1</a:t>
            </a:r>
            <a:r>
              <a:rPr lang="en-GB" sz="2400" dirty="0">
                <a:solidFill>
                  <a:prstClr val="black"/>
                </a:solidFill>
                <a:latin typeface="Comic Sans MS"/>
                <a:sym typeface="Symbol" panose="05050102010706020507" pitchFamily="18" charset="2"/>
              </a:rPr>
              <a:t>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log</a:t>
            </a:r>
            <a:r>
              <a:rPr lang="en-GB" sz="2400" i="1" baseline="-25000" dirty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endParaRPr lang="en-US" sz="2400" baseline="300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28017" y="1756219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mic Sans MS"/>
              </a:rPr>
              <a:t>so</a:t>
            </a:r>
            <a:endParaRPr lang="en-US" sz="2400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50825" y="29843"/>
            <a:ext cx="8229600" cy="5760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  <a:latin typeface="Comic Sans MS"/>
              </a:rPr>
              <a:t>The laws of logarithms</a:t>
            </a:r>
            <a:endParaRPr lang="en-GB" sz="2800" dirty="0">
              <a:solidFill>
                <a:srgbClr val="04617B"/>
              </a:solidFill>
              <a:latin typeface="Comic Sans MS"/>
            </a:endParaRPr>
          </a:p>
        </p:txBody>
      </p:sp>
      <p:sp>
        <p:nvSpPr>
          <p:cNvPr id="2" name="Rectangle 1">
            <a:hlinkClick r:id="rId6"/>
            <a:extLst>
              <a:ext uri="{FF2B5EF4-FFF2-40B4-BE49-F238E27FC236}">
                <a16:creationId xmlns:a16="http://schemas.microsoft.com/office/drawing/2014/main" id="{53896D59-AD6C-4676-BD46-2442D240C7C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6"/>
            <a:extLst>
              <a:ext uri="{FF2B5EF4-FFF2-40B4-BE49-F238E27FC236}">
                <a16:creationId xmlns:a16="http://schemas.microsoft.com/office/drawing/2014/main" id="{253F1885-0D70-4D8D-919F-58607C43650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2371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2"/>
              </a:buBlip>
            </a:pPr>
            <a:r>
              <a:rPr lang="en-GB" sz="2400" b="1" dirty="0">
                <a:solidFill>
                  <a:prstClr val="black"/>
                </a:solidFill>
                <a:latin typeface="Comic Sans MS"/>
              </a:rPr>
              <a:t>Consider now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57200" y="1481136"/>
            <a:ext cx="4723870" cy="468313"/>
            <a:chOff x="158" y="835"/>
            <a:chExt cx="2463" cy="295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58" y="835"/>
              <a:ext cx="4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  <a:latin typeface="Comic Sans MS"/>
                </a:rPr>
                <a:t>Let:</a:t>
              </a:r>
              <a:endParaRPr lang="en-US" sz="2400" i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565" y="835"/>
                  <a:ext cx="1056" cy="2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r>
                    <a:rPr lang="en-GB" sz="2400" dirty="0">
                      <a:solidFill>
                        <a:prstClr val="black"/>
                      </a:solidFill>
                      <a:latin typeface="Comic Sans MS"/>
                    </a:rPr>
                    <a:t> = </a:t>
                  </a:r>
                  <a:r>
                    <a:rPr lang="en-GB" sz="2400" i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</a:t>
                  </a:r>
                  <a:r>
                    <a:rPr lang="en-GB" sz="2400" i="1" baseline="300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m</a:t>
                  </a:r>
                  <a:endParaRPr lang="en-US" sz="2400" i="1" dirty="0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65" y="835"/>
                  <a:ext cx="1056" cy="295"/>
                </a:xfrm>
                <a:prstGeom prst="rect">
                  <a:avLst/>
                </a:prstGeom>
                <a:blipFill>
                  <a:blip r:embed="rId3"/>
                  <a:stretch>
                    <a:fillRect t="-9091" b="-29870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250825" y="2132856"/>
            <a:ext cx="4738688" cy="461963"/>
            <a:chOff x="158" y="2016"/>
            <a:chExt cx="2985" cy="291"/>
          </a:xfrm>
        </p:grpSpPr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58" y="2016"/>
              <a:ext cx="2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  <a:latin typeface="Comic Sans MS"/>
                  <a:sym typeface="Symbol" pitchFamily="18" charset="2"/>
                </a:rPr>
                <a:t></a:t>
              </a: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2562" y="2016"/>
              <a:ext cx="58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baseline="30000" dirty="0">
                  <a:solidFill>
                    <a:prstClr val="black"/>
                  </a:solidFill>
                  <a:latin typeface="Times New Roman" pitchFamily="18" charset="0"/>
                </a:rPr>
                <a:t>m 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=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x</a:t>
              </a:r>
              <a:endParaRPr lang="en-US" sz="2400" i="1" baseline="30000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8"/>
              <p:cNvSpPr txBox="1">
                <a:spLocks noChangeArrowheads="1"/>
              </p:cNvSpPr>
              <p:nvPr/>
            </p:nvSpPr>
            <p:spPr bwMode="auto">
              <a:xfrm>
                <a:off x="3586434" y="4263182"/>
                <a:ext cx="1635063" cy="468205"/>
              </a:xfrm>
              <a:prstGeom prst="rect">
                <a:avLst/>
              </a:prstGeom>
              <a:solidFill>
                <a:sysClr val="window" lastClr="FFFFFF"/>
              </a:solidFill>
              <a:ln w="28575">
                <a:solidFill>
                  <a:sysClr val="windowText" lastClr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DBF5F9"/>
                </a:outerShdw>
              </a:effectLst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= x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</a:t>
                </a:r>
                <a:endParaRPr kumimoji="0" lang="en-US" sz="2400" b="0" i="1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6434" y="4263182"/>
                <a:ext cx="1635063" cy="468205"/>
              </a:xfrm>
              <a:prstGeom prst="rect">
                <a:avLst/>
              </a:prstGeom>
              <a:blipFill>
                <a:blip r:embed="rId4"/>
                <a:stretch>
                  <a:fillRect t="-4717"/>
                </a:stretch>
              </a:blipFill>
              <a:ln w="28575">
                <a:solidFill>
                  <a:sysClr val="windowText" lastClr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DBF5F9"/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205582" y="77738"/>
            <a:ext cx="8229600" cy="5760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  <a:latin typeface="Comic Sans MS"/>
              </a:rPr>
              <a:t>The laws of logarithms</a:t>
            </a:r>
            <a:endParaRPr lang="en-GB" sz="2800" dirty="0">
              <a:solidFill>
                <a:srgbClr val="04617B"/>
              </a:solidFill>
              <a:latin typeface="Comic Sans MS"/>
            </a:endParaRPr>
          </a:p>
        </p:txBody>
      </p:sp>
      <p:sp>
        <p:nvSpPr>
          <p:cNvPr id="2" name="Rectangle 1">
            <a:hlinkClick r:id="rId5"/>
            <a:extLst>
              <a:ext uri="{FF2B5EF4-FFF2-40B4-BE49-F238E27FC236}">
                <a16:creationId xmlns:a16="http://schemas.microsoft.com/office/drawing/2014/main" id="{97DDC322-9A6E-4219-88DB-35CFA95EDB2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5"/>
            <a:extLst>
              <a:ext uri="{FF2B5EF4-FFF2-40B4-BE49-F238E27FC236}">
                <a16:creationId xmlns:a16="http://schemas.microsoft.com/office/drawing/2014/main" id="{B7E2B1F5-EED9-49A3-AF68-75A266E3E8F1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4A4105-CCFE-4B63-96D0-3C9DD91B23DB}"/>
                  </a:ext>
                </a:extLst>
              </p:cNvPr>
              <p:cNvSpPr txBox="1"/>
              <p:nvPr/>
            </p:nvSpPr>
            <p:spPr>
              <a:xfrm>
                <a:off x="3105693" y="972426"/>
                <a:ext cx="961482" cy="375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54A4105-CCFE-4B63-96D0-3C9DD91B2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693" y="972426"/>
                <a:ext cx="961482" cy="375872"/>
              </a:xfrm>
              <a:prstGeom prst="rect">
                <a:avLst/>
              </a:prstGeom>
              <a:blipFill>
                <a:blip r:embed="rId6"/>
                <a:stretch>
                  <a:fillRect l="-2532" t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8EE5374-ACC0-4664-B160-9F0155CAF8B7}"/>
                  </a:ext>
                </a:extLst>
              </p:cNvPr>
              <p:cNvSpPr txBox="1"/>
              <p:nvPr/>
            </p:nvSpPr>
            <p:spPr>
              <a:xfrm>
                <a:off x="3586434" y="3105821"/>
                <a:ext cx="961482" cy="375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8EE5374-ACC0-4664-B160-9F0155CAF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434" y="3105821"/>
                <a:ext cx="961482" cy="375872"/>
              </a:xfrm>
              <a:prstGeom prst="rect">
                <a:avLst/>
              </a:prstGeom>
              <a:blipFill>
                <a:blip r:embed="rId7"/>
                <a:stretch>
                  <a:fillRect l="-2532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15">
            <a:extLst>
              <a:ext uri="{FF2B5EF4-FFF2-40B4-BE49-F238E27FC236}">
                <a16:creationId xmlns:a16="http://schemas.microsoft.com/office/drawing/2014/main" id="{94C8A33C-0E76-480E-AB7F-B872AA9F4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6086" y="3089161"/>
            <a:ext cx="5854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endParaRPr lang="en-US" sz="2400" i="1" baseline="300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C9F3D9A-3503-40BF-85A1-59F7839843B7}"/>
              </a:ext>
            </a:extLst>
          </p:cNvPr>
          <p:cNvSpPr txBox="1"/>
          <p:nvPr/>
        </p:nvSpPr>
        <p:spPr>
          <a:xfrm>
            <a:off x="5916759" y="1481136"/>
            <a:ext cx="2240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m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= </a:t>
            </a:r>
            <a:r>
              <a:rPr lang="en-GB" sz="2400" dirty="0" err="1">
                <a:solidFill>
                  <a:prstClr val="black"/>
                </a:solidFill>
                <a:latin typeface="Comic Sans MS"/>
              </a:rPr>
              <a:t>log</a:t>
            </a:r>
            <a:r>
              <a:rPr lang="en-GB" sz="2400" i="1" baseline="-25000" dirty="0" err="1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C70D13-AEC9-4B62-ADD6-2B540EA2DEB2}"/>
              </a:ext>
            </a:extLst>
          </p:cNvPr>
          <p:cNvSpPr txBox="1"/>
          <p:nvPr/>
        </p:nvSpPr>
        <p:spPr>
          <a:xfrm>
            <a:off x="5045469" y="1470629"/>
            <a:ext cx="10068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omic Sans MS"/>
              </a:rPr>
              <a:t>so,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7289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/>
      <p:bldP spid="21" grpId="0"/>
      <p:bldP spid="23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omic Sans MS"/>
              </a:rPr>
              <a:t>These three laws can be used to combine several logarithms written to the same base. For 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4"/>
              <p:cNvSpPr txBox="1">
                <a:spLocks noChangeArrowheads="1"/>
              </p:cNvSpPr>
              <p:nvPr/>
            </p:nvSpPr>
            <p:spPr bwMode="auto">
              <a:xfrm>
                <a:off x="731838" y="2005013"/>
                <a:ext cx="8178842" cy="613886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Express log</a:t>
                </a:r>
                <a:r>
                  <a:rPr kumimoji="0" lang="en-GB" sz="2400" b="0" i="1" u="none" strike="noStrike" kern="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2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5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log</a:t>
                </a:r>
                <a:r>
                  <a:rPr kumimoji="0" lang="en-GB" sz="2400" b="0" i="1" u="none" strike="noStrike" kern="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2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36 – log</a:t>
                </a:r>
                <a:r>
                  <a:rPr kumimoji="0" lang="en-GB" sz="2400" b="0" i="1" u="none" strike="noStrike" kern="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2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10 as a single logarithm.</a:t>
                </a: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 xmlns="">
          <p:sp>
            <p:nvSpPr>
              <p:cNvPr id="5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838" y="2005013"/>
                <a:ext cx="8178842" cy="613886"/>
              </a:xfrm>
              <a:prstGeom prst="rect">
                <a:avLst/>
              </a:prstGeom>
              <a:blipFill rotWithShape="0">
                <a:blip r:embed="rId2"/>
                <a:stretch>
                  <a:fillRect l="-965" b="-6604"/>
                </a:stretch>
              </a:blipFill>
              <a:ln w="28575">
                <a:solidFill>
                  <a:sysClr val="windowText" lastClr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71023" y="2815441"/>
                <a:ext cx="4004622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36 – 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10 =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23" y="2815441"/>
                <a:ext cx="4004622" cy="613886"/>
              </a:xfrm>
              <a:prstGeom prst="rect">
                <a:avLst/>
              </a:prstGeom>
              <a:blipFill rotWithShape="0">
                <a:blip r:embed="rId3"/>
                <a:stretch>
                  <a:fillRect l="-2435" r="-1218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49775" y="2832978"/>
                <a:ext cx="3805785" cy="596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5 + 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f>
                          <m:fPr>
                            <m:ctrlPr>
                              <a:rPr lang="en-GB" sz="24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– 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10 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775" y="2832978"/>
                <a:ext cx="3805785" cy="596830"/>
              </a:xfrm>
              <a:prstGeom prst="rect">
                <a:avLst/>
              </a:prstGeom>
              <a:blipFill rotWithShape="0">
                <a:blip r:embed="rId4"/>
                <a:stretch>
                  <a:fillRect l="-2400" r="-1440" b="-23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283968" y="3546291"/>
            <a:ext cx="3595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/>
              </a:rPr>
              <a:t>= log</a:t>
            </a:r>
            <a:r>
              <a:rPr lang="en-GB" sz="2400" i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Comic Sans MS"/>
              </a:rPr>
              <a:t> 5 + log</a:t>
            </a:r>
            <a:r>
              <a:rPr lang="en-GB" sz="2400" i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Comic Sans MS"/>
              </a:rPr>
              <a:t> 6 – log</a:t>
            </a:r>
            <a:r>
              <a:rPr lang="en-GB" sz="2400" i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Comic Sans MS"/>
              </a:rPr>
              <a:t> 10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3968" y="4297270"/>
            <a:ext cx="26613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/>
              </a:rPr>
              <a:t>= log</a:t>
            </a:r>
            <a:r>
              <a:rPr lang="en-GB" sz="2400" i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Comic Sans MS"/>
              </a:rPr>
              <a:t> 30 – log</a:t>
            </a:r>
            <a:r>
              <a:rPr lang="en-GB" sz="2400" i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Comic Sans MS"/>
              </a:rPr>
              <a:t> 10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3968" y="5048249"/>
            <a:ext cx="1225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/>
              </a:rPr>
              <a:t>= log</a:t>
            </a:r>
            <a:r>
              <a:rPr lang="en-GB" sz="2400" i="1" baseline="-25000" dirty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02060"/>
                </a:solidFill>
                <a:latin typeface="Comic Sans MS"/>
              </a:rPr>
              <a:t> 3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50825" y="61722"/>
            <a:ext cx="8229600" cy="5760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  <a:latin typeface="Comic Sans MS"/>
              </a:rPr>
              <a:t>The laws of logarithms</a:t>
            </a:r>
          </a:p>
        </p:txBody>
      </p:sp>
      <p:sp>
        <p:nvSpPr>
          <p:cNvPr id="2" name="Rectangle 1">
            <a:hlinkClick r:id="rId5"/>
            <a:extLst>
              <a:ext uri="{FF2B5EF4-FFF2-40B4-BE49-F238E27FC236}">
                <a16:creationId xmlns:a16="http://schemas.microsoft.com/office/drawing/2014/main" id="{0A1F3503-A068-469F-95AB-B295371F71F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5"/>
            <a:extLst>
              <a:ext uri="{FF2B5EF4-FFF2-40B4-BE49-F238E27FC236}">
                <a16:creationId xmlns:a16="http://schemas.microsoft.com/office/drawing/2014/main" id="{91BA27B0-F4A7-4A09-8E35-87AA59A4BD20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23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These three laws can be used to combine several logarithms written to the same base. For example: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31838" y="2005013"/>
            <a:ext cx="7911140" cy="461665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Express 2log</a:t>
            </a:r>
            <a:r>
              <a:rPr kumimoji="0" lang="en-GB" sz="2400" b="0" i="1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3 + log</a:t>
            </a:r>
            <a:r>
              <a:rPr kumimoji="0" lang="en-GB" sz="2400" b="0" i="1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2 – 2log</a:t>
            </a:r>
            <a:r>
              <a:rPr kumimoji="0" lang="en-GB" sz="2400" b="0" i="1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6 as a single logarithm.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786313" y="2886075"/>
          <a:ext cx="306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60700" imgH="419100" progId="">
                  <p:embed/>
                </p:oleObj>
              </mc:Choice>
              <mc:Fallback>
                <p:oleObj name="Equation" r:id="rId2" imgW="3060700" imgH="419100" progId="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2886075"/>
                        <a:ext cx="3060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95400" y="2925763"/>
          <a:ext cx="3454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54400" imgH="381000" progId="">
                  <p:embed/>
                </p:oleObj>
              </mc:Choice>
              <mc:Fallback>
                <p:oleObj name="Equation" r:id="rId4" imgW="3454400" imgH="381000" progId="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925763"/>
                        <a:ext cx="3454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49775" y="3540125"/>
          <a:ext cx="3213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213100" imgH="381000" progId="">
                  <p:embed/>
                </p:oleObj>
              </mc:Choice>
              <mc:Fallback>
                <p:oleObj name="Equation" r:id="rId6" imgW="3213100" imgH="381000" progId="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775" y="3540125"/>
                        <a:ext cx="3213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49775" y="4078288"/>
          <a:ext cx="17653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65300" imgH="812800" progId="">
                  <p:embed/>
                </p:oleObj>
              </mc:Choice>
              <mc:Fallback>
                <p:oleObj name="Equation" r:id="rId8" imgW="1765300" imgH="812800" progId="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775" y="4078288"/>
                        <a:ext cx="17653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49775" y="5048250"/>
          <a:ext cx="990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90170" imgH="380835" progId="">
                  <p:embed/>
                </p:oleObj>
              </mc:Choice>
              <mc:Fallback>
                <p:oleObj name="Equation" r:id="rId10" imgW="990170" imgH="380835" progId="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775" y="5048250"/>
                        <a:ext cx="990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50825" y="102345"/>
            <a:ext cx="8229600" cy="5760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  <a:latin typeface="Comic Sans MS"/>
              </a:rPr>
              <a:t>The laws of logarithms</a:t>
            </a:r>
          </a:p>
        </p:txBody>
      </p:sp>
      <p:sp>
        <p:nvSpPr>
          <p:cNvPr id="2" name="Rectangle 1">
            <a:hlinkClick r:id="rId12"/>
            <a:extLst>
              <a:ext uri="{FF2B5EF4-FFF2-40B4-BE49-F238E27FC236}">
                <a16:creationId xmlns:a16="http://schemas.microsoft.com/office/drawing/2014/main" id="{F799E276-98F6-437E-8738-BA8D29CD88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12"/>
            <a:extLst>
              <a:ext uri="{FF2B5EF4-FFF2-40B4-BE49-F238E27FC236}">
                <a16:creationId xmlns:a16="http://schemas.microsoft.com/office/drawing/2014/main" id="{450565BB-A063-494D-AE2E-E566837CCFFD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2775" y="1914525"/>
            <a:ext cx="8145463" cy="863600"/>
            <a:chOff x="567" y="527"/>
            <a:chExt cx="5131" cy="544"/>
          </a:xfrm>
        </p:grpSpPr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567" y="527"/>
              <a:ext cx="5131" cy="54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591" y="535"/>
              <a:ext cx="5107" cy="528"/>
              <a:chOff x="735" y="527"/>
              <a:chExt cx="5107" cy="528"/>
            </a:xfrm>
          </p:grpSpPr>
          <p:sp>
            <p:nvSpPr>
              <p:cNvPr id="5" name="Text Box 6"/>
              <p:cNvSpPr txBox="1">
                <a:spLocks noChangeArrowheads="1"/>
              </p:cNvSpPr>
              <p:nvPr/>
            </p:nvSpPr>
            <p:spPr bwMode="auto">
              <a:xfrm>
                <a:off x="735" y="647"/>
                <a:ext cx="510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Express log</a:t>
                </a:r>
                <a:r>
                  <a:rPr kumimoji="0" lang="en-GB" sz="2400" b="0" i="0" u="none" strike="noStrike" kern="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10</a:t>
                </a:r>
                <a:r>
                  <a:rPr kumimoji="0" lang="en-GB" sz="2400" b="0" i="1" u="none" strike="noStrike" kern="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                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in terms of log</a:t>
                </a:r>
                <a:r>
                  <a:rPr kumimoji="0" lang="en-GB" sz="2400" b="0" i="0" u="none" strike="noStrike" kern="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10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</a:t>
                </a:r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a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, log</a:t>
                </a:r>
                <a:r>
                  <a:rPr kumimoji="0" lang="en-GB" sz="2400" b="0" i="0" u="none" strike="noStrike" kern="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10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</a:t>
                </a:r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b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and log</a:t>
                </a:r>
                <a:r>
                  <a:rPr kumimoji="0" lang="en-GB" sz="2400" b="0" i="0" u="none" strike="noStrike" kern="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10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</a:t>
                </a:r>
                <a:r>
                  <a:rPr kumimoji="0" lang="en-GB" sz="2400" b="0" i="1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</a:rPr>
                  <a:t>c</a:t>
                </a:r>
                <a:r>
                  <a:rPr kumimoji="0" lang="en-GB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.</a:t>
                </a: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  <p:graphicFrame>
            <p:nvGraphicFramePr>
              <p:cNvPr id="6" name="Object 7"/>
              <p:cNvGraphicFramePr>
                <a:graphicFrameLocks noChangeAspect="1"/>
              </p:cNvGraphicFramePr>
              <p:nvPr/>
            </p:nvGraphicFramePr>
            <p:xfrm>
              <a:off x="1973" y="527"/>
              <a:ext cx="408" cy="5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647700" imgH="838200" progId="">
                      <p:embed/>
                    </p:oleObj>
                  </mc:Choice>
                  <mc:Fallback>
                    <p:oleObj name="Equation" r:id="rId2" imgW="647700" imgH="838200" progId="">
                      <p:embed/>
                      <p:pic>
                        <p:nvPicPr>
                          <p:cNvPr id="6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73" y="527"/>
                            <a:ext cx="408" cy="5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2771775" y="2963863"/>
          <a:ext cx="153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36700" imgH="838200" progId="">
                  <p:embed/>
                </p:oleObj>
              </mc:Choice>
              <mc:Fallback>
                <p:oleObj name="Equation" r:id="rId4" imgW="1536700" imgH="838200" progId="">
                  <p:embed/>
                  <p:pic>
                    <p:nvPicPr>
                      <p:cNvPr id="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963863"/>
                        <a:ext cx="1536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4357688" y="3179763"/>
          <a:ext cx="2438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38400" imgH="469900" progId="">
                  <p:embed/>
                </p:oleObj>
              </mc:Choice>
              <mc:Fallback>
                <p:oleObj name="Equation" r:id="rId6" imgW="2438400" imgH="469900" progId="">
                  <p:embed/>
                  <p:pic>
                    <p:nvPicPr>
                      <p:cNvPr id="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179763"/>
                        <a:ext cx="24384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4114800" y="3692525"/>
          <a:ext cx="3619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19500" imgH="469900" progId="">
                  <p:embed/>
                </p:oleObj>
              </mc:Choice>
              <mc:Fallback>
                <p:oleObj name="Equation" r:id="rId8" imgW="3619500" imgH="469900" progId="">
                  <p:embed/>
                  <p:pic>
                    <p:nvPicPr>
                      <p:cNvPr id="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692525"/>
                        <a:ext cx="36195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4114800" y="4371975"/>
          <a:ext cx="3835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835400" imgH="381000" progId="">
                  <p:embed/>
                </p:oleObj>
              </mc:Choice>
              <mc:Fallback>
                <p:oleObj name="Equation" r:id="rId10" imgW="3835400" imgH="381000" progId="">
                  <p:embed/>
                  <p:pic>
                    <p:nvPicPr>
                      <p:cNvPr id="1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371975"/>
                        <a:ext cx="3835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50825" y="4862513"/>
            <a:ext cx="840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Logarithms to the base 10 are usually written as log or lg.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50825" y="5495925"/>
            <a:ext cx="6391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We can therefore write this expression as: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graphicFrame>
        <p:nvGraphicFramePr>
          <p:cNvPr id="13" name="Object 14"/>
          <p:cNvGraphicFramePr>
            <a:graphicFrameLocks noChangeAspect="1"/>
          </p:cNvGraphicFramePr>
          <p:nvPr/>
        </p:nvGraphicFramePr>
        <p:xfrm>
          <a:off x="3227388" y="6162675"/>
          <a:ext cx="3213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213100" imgH="381000" progId="">
                  <p:embed/>
                </p:oleObj>
              </mc:Choice>
              <mc:Fallback>
                <p:oleObj name="Equation" r:id="rId12" imgW="3213100" imgH="381000" progId="">
                  <p:embed/>
                  <p:pic>
                    <p:nvPicPr>
                      <p:cNvPr id="1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388" y="6162675"/>
                        <a:ext cx="3213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50825" y="927100"/>
            <a:ext cx="8624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The laws of logarithms can also be used to break down a single logarithm. For example: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93675" y="69156"/>
            <a:ext cx="8229600" cy="5760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  <a:latin typeface="Comic Sans MS"/>
              </a:rPr>
              <a:t>The laws of logarithms</a:t>
            </a:r>
            <a:endParaRPr lang="en-GB" sz="2800" dirty="0">
              <a:solidFill>
                <a:srgbClr val="04617B"/>
              </a:solidFill>
              <a:latin typeface="Comic Sans MS"/>
            </a:endParaRPr>
          </a:p>
        </p:txBody>
      </p:sp>
      <p:sp>
        <p:nvSpPr>
          <p:cNvPr id="15" name="Rectangle 14">
            <a:hlinkClick r:id="rId14"/>
            <a:extLst>
              <a:ext uri="{FF2B5EF4-FFF2-40B4-BE49-F238E27FC236}">
                <a16:creationId xmlns:a16="http://schemas.microsoft.com/office/drawing/2014/main" id="{02E2DE9E-AA63-463F-94A4-4BDA34BEF37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14"/>
            <a:extLst>
              <a:ext uri="{FF2B5EF4-FFF2-40B4-BE49-F238E27FC236}">
                <a16:creationId xmlns:a16="http://schemas.microsoft.com/office/drawing/2014/main" id="{EC8D356D-9DF9-4D80-8932-093F65371E1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2775" y="1914525"/>
            <a:ext cx="7920038" cy="863600"/>
            <a:chOff x="567" y="527"/>
            <a:chExt cx="4989" cy="544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567" y="527"/>
              <a:ext cx="4989" cy="54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85" y="572"/>
                  <a:ext cx="3655" cy="4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</a:rPr>
                    <a:t>Write log</a:t>
                  </a:r>
                  <a:r>
                    <a:rPr kumimoji="0" lang="en-GB" sz="2400" b="0" i="0" u="none" strike="noStrike" kern="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</a:rPr>
                    <a:t>5</a:t>
                  </a:r>
                  <a:r>
                    <a:rPr kumimoji="0" lang="en-GB" sz="2400" b="0" i="1" u="none" strike="noStrike" kern="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 </a:t>
                  </a:r>
                  <a:r>
                    <a:rPr kumimoji="0" lang="en-GB" sz="2400" b="0" i="1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kumimoji="0" lang="en-GB" sz="2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24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kumimoji="0" lang="en-GB" sz="2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kumimoji="0" lang="en-US" sz="2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num>
                            <m:den>
                              <m:sSup>
                                <m:sSupPr>
                                  <m:ctrlPr>
                                    <a:rPr kumimoji="0" lang="en-GB" sz="2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kumimoji="0" lang="en-GB" sz="2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a14:m>
                  <a:r>
                    <a:rPr kumimoji="0" lang="en-GB" sz="2400" b="0" i="1" u="none" strike="noStrike" kern="0" cap="none" spc="0" normalizeH="0" baseline="-25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  </a:t>
                  </a:r>
                  <a:r>
                    <a:rPr kumimoji="0" lang="en-GB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</a:rPr>
                    <a:t>in terms of </a:t>
                  </a:r>
                  <a:r>
                    <a:rPr kumimoji="0" lang="en-GB" sz="2400" b="0" i="1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a</a:t>
                  </a:r>
                  <a:r>
                    <a:rPr kumimoji="0" lang="en-GB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</a:rPr>
                    <a:t>, </a:t>
                  </a:r>
                  <a:r>
                    <a:rPr kumimoji="0" lang="en-GB" sz="2400" b="0" i="1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b</a:t>
                  </a:r>
                  <a:r>
                    <a:rPr kumimoji="0" lang="en-GB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</a:rPr>
                    <a:t> and </a:t>
                  </a:r>
                  <a:r>
                    <a:rPr kumimoji="0" lang="en-GB" sz="2400" b="0" i="1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c</a:t>
                  </a:r>
                  <a:r>
                    <a:rPr kumimoji="0" lang="en-GB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</a:rPr>
                    <a:t>.</a:t>
                  </a:r>
                  <a:endPara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endParaRPr>
                </a:p>
              </p:txBody>
            </p:sp>
          </mc:Choice>
          <mc:Fallback xmlns="">
            <p:sp>
              <p:nvSpPr>
                <p:cNvPr id="732166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85" y="572"/>
                  <a:ext cx="3655" cy="446"/>
                </a:xfrm>
                <a:prstGeom prst="rect">
                  <a:avLst/>
                </a:prstGeom>
                <a:blipFill rotWithShape="0">
                  <a:blip r:embed="rId3" cstate="print"/>
                  <a:stretch>
                    <a:fillRect l="-1682" r="-631" b="-2586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50825" y="927100"/>
            <a:ext cx="8624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omic Sans MS"/>
              </a:rPr>
              <a:t>Given that </a:t>
            </a:r>
            <a:r>
              <a:rPr lang="en-GB" sz="2400" dirty="0">
                <a:solidFill>
                  <a:srgbClr val="FF0000"/>
                </a:solidFill>
                <a:latin typeface="Comic Sans MS"/>
              </a:rPr>
              <a:t>a = log</a:t>
            </a:r>
            <a:r>
              <a:rPr lang="en-GB" sz="2400" baseline="-25000" dirty="0">
                <a:solidFill>
                  <a:srgbClr val="FF0000"/>
                </a:solidFill>
                <a:latin typeface="Comic Sans MS"/>
              </a:rPr>
              <a:t>5</a:t>
            </a:r>
            <a:r>
              <a:rPr lang="en-GB" sz="2400" dirty="0">
                <a:solidFill>
                  <a:srgbClr val="FF0000"/>
                </a:solidFill>
                <a:latin typeface="Comic Sans MS"/>
              </a:rPr>
              <a:t> x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;  </a:t>
            </a:r>
            <a:r>
              <a:rPr lang="en-GB" sz="2400" dirty="0">
                <a:solidFill>
                  <a:srgbClr val="0F6FC6"/>
                </a:solidFill>
                <a:latin typeface="Comic Sans MS"/>
              </a:rPr>
              <a:t>b= log</a:t>
            </a:r>
            <a:r>
              <a:rPr lang="en-GB" sz="2400" baseline="-25000" dirty="0">
                <a:solidFill>
                  <a:srgbClr val="0F6FC6"/>
                </a:solidFill>
                <a:latin typeface="Comic Sans MS"/>
              </a:rPr>
              <a:t>5</a:t>
            </a:r>
            <a:r>
              <a:rPr lang="en-GB" sz="2400" dirty="0">
                <a:solidFill>
                  <a:srgbClr val="0F6FC6"/>
                </a:solidFill>
                <a:latin typeface="Comic Sans MS"/>
              </a:rPr>
              <a:t> y 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and </a:t>
            </a:r>
            <a:r>
              <a:rPr lang="en-GB" sz="2400" dirty="0">
                <a:solidFill>
                  <a:srgbClr val="00B050"/>
                </a:solidFill>
                <a:latin typeface="Comic Sans MS"/>
              </a:rPr>
              <a:t>c = log</a:t>
            </a:r>
            <a:r>
              <a:rPr lang="en-GB" sz="2400" baseline="-25000" dirty="0">
                <a:solidFill>
                  <a:srgbClr val="00B050"/>
                </a:solidFill>
                <a:latin typeface="Comic Sans MS"/>
              </a:rPr>
              <a:t>5</a:t>
            </a:r>
            <a:r>
              <a:rPr lang="en-GB" sz="2400" dirty="0">
                <a:solidFill>
                  <a:srgbClr val="00B050"/>
                </a:solidFill>
                <a:latin typeface="Comic Sans MS"/>
              </a:rPr>
              <a:t> z</a:t>
            </a:r>
            <a:r>
              <a:rPr lang="en-GB" sz="2400" dirty="0">
                <a:solidFill>
                  <a:prstClr val="black"/>
                </a:solidFill>
                <a:latin typeface="Comic Sans MS"/>
              </a:rPr>
              <a:t>,</a:t>
            </a:r>
            <a:endParaRPr lang="en-US" sz="2400" dirty="0">
              <a:solidFill>
                <a:prstClr val="black"/>
              </a:solidFill>
              <a:latin typeface="Comic Sans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95736" y="2992551"/>
                <a:ext cx="1671933" cy="708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prstClr val="black"/>
                    </a:solidFill>
                    <a:latin typeface="Comic Sans MS"/>
                  </a:rPr>
                  <a:t>log</a:t>
                </a:r>
                <a:r>
                  <a:rPr lang="en-GB" sz="2400" baseline="-25000" dirty="0">
                    <a:solidFill>
                      <a:prstClr val="black"/>
                    </a:solidFill>
                    <a:latin typeface="Comic Sans MS"/>
                  </a:rPr>
                  <a:t>5</a:t>
                </a:r>
                <a:r>
                  <a:rPr lang="en-GB" sz="2400" i="1" baseline="-25000" dirty="0">
                    <a:solidFill>
                      <a:prstClr val="black"/>
                    </a:solidFill>
                    <a:latin typeface="Times New Roman" pitchFamily="18" charset="0"/>
                  </a:rPr>
                  <a:t> </a:t>
                </a:r>
                <a:r>
                  <a:rPr lang="en-GB" sz="2400" i="1" dirty="0">
                    <a:solidFill>
                      <a:prstClr val="black"/>
                    </a:solidFill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num>
                          <m:den>
                            <m:sSup>
                              <m:sSupPr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GB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GB" sz="2400" dirty="0">
                  <a:solidFill>
                    <a:prstClr val="black"/>
                  </a:solidFill>
                  <a:latin typeface="Comic Sans MS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992551"/>
                <a:ext cx="1671933" cy="708014"/>
              </a:xfrm>
              <a:prstGeom prst="rect">
                <a:avLst/>
              </a:prstGeom>
              <a:blipFill rotWithShape="0">
                <a:blip r:embed="rId4"/>
                <a:stretch>
                  <a:fillRect l="-5474" b="-2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867669" y="3031366"/>
                <a:ext cx="3082703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= 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5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– 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5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</a:t>
                </a:r>
                <a:r>
                  <a:rPr lang="en-GB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GB" sz="2400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669" y="3031366"/>
                <a:ext cx="3082703" cy="465769"/>
              </a:xfrm>
              <a:prstGeom prst="rect">
                <a:avLst/>
              </a:prstGeom>
              <a:blipFill rotWithShape="0">
                <a:blip r:embed="rId5"/>
                <a:stretch>
                  <a:fillRect l="-2964" t="-10390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67668" y="3639427"/>
                <a:ext cx="2908873" cy="596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= 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5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GB" sz="24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– 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5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</a:t>
                </a:r>
                <a:r>
                  <a:rPr lang="en-GB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GB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GB" sz="2400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 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668" y="3639427"/>
                <a:ext cx="2908873" cy="596830"/>
              </a:xfrm>
              <a:prstGeom prst="rect">
                <a:avLst/>
              </a:prstGeom>
              <a:blipFill rotWithShape="0">
                <a:blip r:embed="rId6"/>
                <a:stretch>
                  <a:fillRect l="-3138" b="-23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67668" y="4368788"/>
                <a:ext cx="4053995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– (log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5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</a:t>
                </a:r>
                <a:r>
                  <a:rPr lang="en-GB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+ log</a:t>
                </a:r>
                <a:r>
                  <a:rPr lang="en-GB" sz="2400" i="1" baseline="-25000" dirty="0">
                    <a:solidFill>
                      <a:srgbClr val="002060"/>
                    </a:solidFill>
                    <a:latin typeface="Times New Roman" pitchFamily="18" charset="0"/>
                  </a:rPr>
                  <a:t>5 </a:t>
                </a:r>
                <a:r>
                  <a:rPr lang="en-GB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GB" sz="2400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)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668" y="4368788"/>
                <a:ext cx="4053995" cy="613886"/>
              </a:xfrm>
              <a:prstGeom prst="rect">
                <a:avLst/>
              </a:prstGeom>
              <a:blipFill rotWithShape="0">
                <a:blip r:embed="rId7"/>
                <a:stretch>
                  <a:fillRect l="-2256" r="-1353" b="-1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67668" y="5661248"/>
                <a:ext cx="2366353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</a:t>
                </a:r>
                <a:r>
                  <a:rPr lang="en-GB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– 2</a:t>
                </a:r>
                <a:r>
                  <a:rPr lang="en-GB" sz="2400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– 3</a:t>
                </a:r>
                <a:r>
                  <a:rPr lang="en-GB" sz="2400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 )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668" y="5661248"/>
                <a:ext cx="2366353" cy="613886"/>
              </a:xfrm>
              <a:prstGeom prst="rect">
                <a:avLst/>
              </a:prstGeom>
              <a:blipFill rotWithShape="0">
                <a:blip r:embed="rId8"/>
                <a:stretch>
                  <a:fillRect l="-3856" r="-2828" b="-1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867668" y="5047362"/>
                <a:ext cx="3856825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/>
                  </a:rPr>
                  <a:t>log</a:t>
                </a:r>
                <a:r>
                  <a:rPr lang="en-GB" sz="2400" i="1" baseline="-25000" dirty="0">
                    <a:solidFill>
                      <a:srgbClr val="FF0000"/>
                    </a:solidFill>
                    <a:latin typeface="Times New Roman" pitchFamily="18" charset="0"/>
                  </a:rPr>
                  <a:t>5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omic Sans MS"/>
                  </a:rPr>
                  <a:t> 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– 2</a:t>
                </a:r>
                <a:r>
                  <a:rPr lang="en-GB" sz="2400" dirty="0">
                    <a:solidFill>
                      <a:srgbClr val="0F6FC6"/>
                    </a:solidFill>
                    <a:latin typeface="Comic Sans MS"/>
                  </a:rPr>
                  <a:t>log</a:t>
                </a:r>
                <a:r>
                  <a:rPr lang="en-GB" sz="2400" i="1" baseline="-25000" dirty="0">
                    <a:solidFill>
                      <a:srgbClr val="0F6FC6"/>
                    </a:solidFill>
                    <a:latin typeface="Times New Roman" pitchFamily="18" charset="0"/>
                  </a:rPr>
                  <a:t>5</a:t>
                </a:r>
                <a:r>
                  <a:rPr lang="en-GB" sz="2400" dirty="0">
                    <a:solidFill>
                      <a:srgbClr val="0F6FC6"/>
                    </a:solidFill>
                    <a:latin typeface="Comic Sans MS"/>
                  </a:rPr>
                  <a:t> </a:t>
                </a:r>
                <a:r>
                  <a:rPr lang="en-GB" sz="2400" i="1" dirty="0">
                    <a:solidFill>
                      <a:srgbClr val="0F6FC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i="1" baseline="30000" dirty="0">
                    <a:solidFill>
                      <a:srgbClr val="0F6FC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002060"/>
                    </a:solidFill>
                    <a:latin typeface="Comic Sans MS"/>
                  </a:rPr>
                  <a:t>– 3</a:t>
                </a:r>
                <a:r>
                  <a:rPr lang="en-GB" sz="2400" dirty="0">
                    <a:solidFill>
                      <a:srgbClr val="00B050"/>
                    </a:solidFill>
                    <a:latin typeface="Comic Sans MS"/>
                  </a:rPr>
                  <a:t>log</a:t>
                </a:r>
                <a:r>
                  <a:rPr lang="en-GB" sz="2400" i="1" baseline="-25000" dirty="0">
                    <a:solidFill>
                      <a:srgbClr val="00B050"/>
                    </a:solidFill>
                    <a:latin typeface="Times New Roman" pitchFamily="18" charset="0"/>
                  </a:rPr>
                  <a:t>5  </a:t>
                </a:r>
                <a:r>
                  <a:rPr lang="en-GB" sz="2400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GB" sz="2400" dirty="0">
                    <a:solidFill>
                      <a:srgbClr val="00B050"/>
                    </a:solidFill>
                    <a:latin typeface="Comic Sans MS"/>
                  </a:rPr>
                  <a:t> 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668" y="5047362"/>
                <a:ext cx="3856825" cy="613886"/>
              </a:xfrm>
              <a:prstGeom prst="rect">
                <a:avLst/>
              </a:prstGeom>
              <a:blipFill rotWithShape="0">
                <a:blip r:embed="rId9"/>
                <a:stretch>
                  <a:fillRect l="-2370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50825" y="43597"/>
            <a:ext cx="8229600" cy="57606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  <a:latin typeface="Comic Sans MS"/>
              </a:rPr>
              <a:t>The laws of logarithms</a:t>
            </a:r>
            <a:endParaRPr lang="en-GB" sz="2800" dirty="0">
              <a:solidFill>
                <a:srgbClr val="04617B"/>
              </a:solidFill>
              <a:latin typeface="Comic Sans MS"/>
            </a:endParaRPr>
          </a:p>
        </p:txBody>
      </p:sp>
      <p:sp>
        <p:nvSpPr>
          <p:cNvPr id="2" name="Rectangle 1">
            <a:hlinkClick r:id="rId10"/>
            <a:extLst>
              <a:ext uri="{FF2B5EF4-FFF2-40B4-BE49-F238E27FC236}">
                <a16:creationId xmlns:a16="http://schemas.microsoft.com/office/drawing/2014/main" id="{09A69CD5-D4B7-4E11-B500-6E0D4AE25DF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10"/>
            <a:extLst>
              <a:ext uri="{FF2B5EF4-FFF2-40B4-BE49-F238E27FC236}">
                <a16:creationId xmlns:a16="http://schemas.microsoft.com/office/drawing/2014/main" id="{C6384927-5379-4CD3-8957-83733BAE4AE7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7323" y="1609976"/>
            <a:ext cx="20234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For example: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8836" y="2852936"/>
            <a:ext cx="7515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It means that we take two as a factor three times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93684" y="4441656"/>
            <a:ext cx="2424062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>
                <a:latin typeface="Comic Sans MS" panose="030F0702030302020204" pitchFamily="66" charset="0"/>
              </a:rPr>
              <a:t>2</a:t>
            </a:r>
            <a:r>
              <a:rPr lang="en-GB" sz="4000" dirty="0">
                <a:latin typeface="Comic Sans MS" panose="030F0702030302020204" pitchFamily="66" charset="0"/>
              </a:rPr>
              <a:t> 8 = 3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077642" y="1486009"/>
            <a:ext cx="7056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2</a:t>
            </a:r>
            <a:r>
              <a:rPr lang="en-GB" sz="4000" b="1" baseline="30000" dirty="0">
                <a:latin typeface="Comic Sans MS" panose="030F0702030302020204" pitchFamily="66" charset="0"/>
              </a:rPr>
              <a:t>3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49138" y="828910"/>
            <a:ext cx="6740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are familiar with the exponential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21695" y="2023817"/>
            <a:ext cx="1273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Base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015581" y="1959530"/>
            <a:ext cx="13057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Power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249494" y="1196752"/>
            <a:ext cx="3310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Index, exponent or logarithm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862414" y="1969229"/>
            <a:ext cx="359244" cy="224666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510551" y="1954578"/>
            <a:ext cx="539776" cy="178212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636083" y="1419823"/>
            <a:ext cx="613411" cy="179720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014114" y="1412621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2891268" y="3169055"/>
            <a:ext cx="31133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2 </a:t>
            </a:r>
            <a:r>
              <a:rPr lang="en-GB" sz="4000" b="1" dirty="0">
                <a:latin typeface="Comic Sans MS" panose="030F0702030302020204" pitchFamily="66" charset="0"/>
                <a:sym typeface="Symbol" panose="05050102010706020507" pitchFamily="18" charset="2"/>
              </a:rPr>
              <a:t> </a:t>
            </a:r>
            <a:r>
              <a:rPr lang="en-GB" sz="4000" b="1" dirty="0">
                <a:latin typeface="Comic Sans MS" panose="030F0702030302020204" pitchFamily="66" charset="0"/>
              </a:rPr>
              <a:t>2 </a:t>
            </a:r>
            <a:r>
              <a:rPr lang="en-GB" sz="4000" b="1" dirty="0">
                <a:latin typeface="Comic Sans MS" panose="030F0702030302020204" pitchFamily="66" charset="0"/>
                <a:sym typeface="Symbol" panose="05050102010706020507" pitchFamily="18" charset="2"/>
              </a:rPr>
              <a:t> </a:t>
            </a:r>
            <a:r>
              <a:rPr lang="en-GB" sz="4000" b="1" dirty="0">
                <a:latin typeface="Comic Sans MS" panose="030F0702030302020204" pitchFamily="66" charset="0"/>
              </a:rPr>
              <a:t>2 =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869120" y="3208666"/>
            <a:ext cx="4972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58836" y="2348880"/>
            <a:ext cx="54617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read: “the third power of two is”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38654" y="1436506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09013" y="3328561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and the power is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58836" y="3944886"/>
            <a:ext cx="72731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can write the same using a different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518649" y="5213553"/>
            <a:ext cx="1273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Base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495185" y="4308320"/>
            <a:ext cx="1278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logarithm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175884" y="5157504"/>
            <a:ext cx="359244" cy="224666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938103" y="4490205"/>
            <a:ext cx="613411" cy="179720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135906" y="5165941"/>
            <a:ext cx="22444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Power or Argument</a:t>
            </a:r>
            <a:endParaRPr lang="en-GB" sz="1800" i="1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049154" y="5062562"/>
            <a:ext cx="539776" cy="178212"/>
          </a:xfrm>
          <a:prstGeom prst="straightConnector1">
            <a:avLst/>
          </a:prstGeom>
          <a:ln w="22225">
            <a:solidFill>
              <a:srgbClr val="FF33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2733420" y="5599284"/>
            <a:ext cx="5032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is called logarithmic notation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013" y="6111442"/>
            <a:ext cx="6595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read: “the logarithm of 8, to base 2 is 3”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03201370-036A-4A10-A3D8-2D98C025FA86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12EA4B-5569-437D-8980-FFBD1418F22A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7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55776" y="1058181"/>
            <a:ext cx="72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7125" y="1520213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can be written in logarithmic form as: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55236" y="2213077"/>
            <a:ext cx="2372765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b="1" i="1" dirty="0">
                <a:latin typeface="Comic Sans MS" panose="030F0702030302020204" pitchFamily="66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x</a:t>
            </a:r>
            <a:endParaRPr lang="en-US" sz="4000" b="1" i="1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06384" y="836712"/>
            <a:ext cx="17347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 err="1">
                <a:latin typeface="Comic Sans MS" panose="030F0702030302020204" pitchFamily="66" charset="0"/>
              </a:rPr>
              <a:t>a</a:t>
            </a:r>
            <a:r>
              <a:rPr lang="en-GB" sz="4000" b="1" i="1" baseline="30000" dirty="0" err="1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93258" y="2996952"/>
            <a:ext cx="51026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is the logarithm of b, to base a.: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25491" y="5330825"/>
            <a:ext cx="16642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81 = 4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57200" y="3538537"/>
            <a:ext cx="866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Being able to change between these two forms allows you to simplify log statements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33808" y="4354378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Examples: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29983" y="4869160"/>
            <a:ext cx="8122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4</a:t>
            </a:r>
            <a:r>
              <a:rPr lang="en-GB" sz="2400" dirty="0">
                <a:latin typeface="Comic Sans MS" panose="030F0702030302020204" pitchFamily="66" charset="0"/>
              </a:rPr>
              <a:t> = 81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25491" y="6254155"/>
            <a:ext cx="1350050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2</a:t>
            </a:r>
            <a:r>
              <a:rPr lang="en-GB" sz="2400" baseline="30000" dirty="0">
                <a:latin typeface="Comic Sans MS" panose="030F0702030302020204" pitchFamily="66" charset="0"/>
              </a:rPr>
              <a:t>7</a:t>
            </a:r>
            <a:r>
              <a:rPr lang="en-GB" sz="2400" dirty="0">
                <a:latin typeface="Comic Sans MS" panose="030F0702030302020204" pitchFamily="66" charset="0"/>
              </a:rPr>
              <a:t> = 128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92571" y="5792490"/>
            <a:ext cx="876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128 = 7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18B84258-0CD2-424A-AB01-9ED48DCBE432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6C2AD9EE-1FAE-4661-9988-66D3CB82FCCC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3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639" y="4684688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omic Sans MS" panose="030F0702030302020204" pitchFamily="66" charset="0"/>
              </a:rPr>
              <a:t>This can be written in logarithmic form as:</a:t>
            </a: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29689" y="5396892"/>
            <a:ext cx="224933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>
                <a:latin typeface="Comic Sans MS" panose="030F0702030302020204" pitchFamily="66" charset="0"/>
              </a:rPr>
              <a:t>log</a:t>
            </a:r>
            <a:r>
              <a:rPr lang="en-GB" sz="4000" i="1" baseline="-25000">
                <a:latin typeface="Comic Sans MS" panose="030F0702030302020204" pitchFamily="66" charset="0"/>
              </a:rPr>
              <a:t>a</a:t>
            </a:r>
            <a:r>
              <a:rPr lang="en-GB" sz="4000">
                <a:latin typeface="Comic Sans MS" panose="030F0702030302020204" pitchFamily="66" charset="0"/>
              </a:rPr>
              <a:t> </a:t>
            </a:r>
            <a:r>
              <a:rPr lang="en-GB" sz="4000" i="1">
                <a:latin typeface="Comic Sans MS" panose="030F0702030302020204" pitchFamily="66" charset="0"/>
              </a:rPr>
              <a:t>a</a:t>
            </a:r>
            <a:r>
              <a:rPr lang="en-GB" sz="4000">
                <a:latin typeface="Comic Sans MS" panose="030F0702030302020204" pitchFamily="66" charset="0"/>
              </a:rPr>
              <a:t> = 1</a:t>
            </a:r>
            <a:endParaRPr lang="en-US" sz="400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164" y="3976863"/>
            <a:ext cx="17219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b="1" baseline="30000" dirty="0">
                <a:latin typeface="Comic Sans MS" panose="030F0702030302020204" pitchFamily="66" charset="0"/>
              </a:rPr>
              <a:t>1</a:t>
            </a:r>
            <a:r>
              <a:rPr lang="en-GB" sz="4000" b="1" dirty="0">
                <a:latin typeface="Comic Sans MS" panose="030F0702030302020204" pitchFamily="66" charset="0"/>
              </a:rPr>
              <a:t> = </a:t>
            </a:r>
            <a:r>
              <a:rPr lang="en-GB" sz="4000" b="1" i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46333" y="2302718"/>
            <a:ext cx="15039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3 = 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1841053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46333" y="3515259"/>
            <a:ext cx="1503938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8</a:t>
            </a:r>
            <a:r>
              <a:rPr lang="en-GB" sz="2400" dirty="0">
                <a:latin typeface="Comic Sans MS" panose="030F0702030302020204" pitchFamily="66" charset="0"/>
              </a:rPr>
              <a:t> 8 = 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0825" y="3053594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8</a:t>
            </a:r>
            <a:r>
              <a:rPr lang="en-GB" sz="2400" baseline="30000" dirty="0">
                <a:latin typeface="Comic Sans MS" panose="030F0702030302020204" pitchFamily="66" charset="0"/>
              </a:rPr>
              <a:t>1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1841053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52320" y="3053594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8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49324" y="4099973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general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AADE53DE-D0EA-42C3-80F2-84EBE0CA1EEF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FE4C1907-EC7F-4654-9ABE-01C86DD42FE2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33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4639" y="4684688"/>
            <a:ext cx="629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omic Sans MS" panose="030F0702030302020204" pitchFamily="66" charset="0"/>
              </a:rPr>
              <a:t>This can be written in logarithmic form as:</a:t>
            </a:r>
            <a:endParaRPr lang="en-US" sz="2400">
              <a:latin typeface="Comic Sans MS" panose="030F0702030302020204" pitchFamily="66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29689" y="5396892"/>
            <a:ext cx="2305439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1 = 0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164" y="3976863"/>
            <a:ext cx="1749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i="1" dirty="0">
                <a:latin typeface="Comic Sans MS" panose="030F0702030302020204" pitchFamily="66" charset="0"/>
              </a:rPr>
              <a:t>a</a:t>
            </a:r>
            <a:r>
              <a:rPr lang="en-GB" sz="4000" b="1" baseline="30000" dirty="0">
                <a:latin typeface="Comic Sans MS" panose="030F0702030302020204" pitchFamily="66" charset="0"/>
              </a:rPr>
              <a:t>0</a:t>
            </a:r>
            <a:r>
              <a:rPr lang="en-GB" sz="4000" b="1" dirty="0"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46333" y="2302718"/>
            <a:ext cx="147668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1 = 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825" y="1841053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3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46333" y="3515259"/>
            <a:ext cx="1476686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log</a:t>
            </a:r>
            <a:r>
              <a:rPr lang="en-GB" sz="2400" i="1" baseline="-25000" dirty="0">
                <a:latin typeface="Comic Sans MS" panose="030F0702030302020204" pitchFamily="66" charset="0"/>
              </a:rPr>
              <a:t>8</a:t>
            </a:r>
            <a:r>
              <a:rPr lang="en-GB" sz="2400" dirty="0">
                <a:latin typeface="Comic Sans MS" panose="030F0702030302020204" pitchFamily="66" charset="0"/>
              </a:rPr>
              <a:t> 1 = 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50825" y="3053594"/>
            <a:ext cx="7362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logarithmic statement for 8</a:t>
            </a:r>
            <a:r>
              <a:rPr lang="en-GB" sz="2400" baseline="30000" dirty="0">
                <a:latin typeface="Comic Sans MS" panose="030F0702030302020204" pitchFamily="66" charset="0"/>
              </a:rPr>
              <a:t>0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1841053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52320" y="3053023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1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849324" y="4099973"/>
            <a:ext cx="18594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 general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7A21CE8E-E8A4-450C-9CDA-617A197891B2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E4090BEB-4580-4FEC-92E4-16D9922AB0A7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44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5724" y="4725144"/>
            <a:ext cx="8184618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is </a:t>
            </a:r>
            <a:r>
              <a:rPr lang="en-GB" sz="4000" dirty="0">
                <a:solidFill>
                  <a:srgbClr val="FF3300"/>
                </a:solidFill>
                <a:latin typeface="Comic Sans MS" panose="030F0702030302020204" pitchFamily="66" charset="0"/>
              </a:rPr>
              <a:t>undefined</a:t>
            </a:r>
            <a:r>
              <a:rPr lang="en-GB" sz="4000" dirty="0">
                <a:latin typeface="Comic Sans MS" panose="030F0702030302020204" pitchFamily="66" charset="0"/>
              </a:rPr>
              <a:t> for any base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if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  <a:r>
              <a:rPr lang="en-GB" sz="4000" dirty="0">
                <a:latin typeface="Comic Sans MS" panose="030F0702030302020204" pitchFamily="66" charset="0"/>
              </a:rPr>
              <a:t> is negative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853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(-27)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you find an exponent that satisfies this equation?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4847" y="1833563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93770" y="3828521"/>
            <a:ext cx="4453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equation has no solution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23952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-27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25FE7412-5581-41AB-93ED-16525F5F32E7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5C00F494-8BA6-4963-8B61-2207359EBA93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1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2818" y="4869160"/>
            <a:ext cx="4758364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  <a:r>
              <a:rPr lang="en-GB" sz="4000" dirty="0">
                <a:latin typeface="Comic Sans MS" panose="030F0702030302020204" pitchFamily="66" charset="0"/>
              </a:rPr>
              <a:t> is </a:t>
            </a:r>
            <a:r>
              <a:rPr lang="en-GB" sz="4000" dirty="0">
                <a:solidFill>
                  <a:srgbClr val="FF3300"/>
                </a:solidFill>
                <a:latin typeface="Comic Sans MS" panose="030F0702030302020204" pitchFamily="66" charset="0"/>
              </a:rPr>
              <a:t>undefined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7999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0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91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Can you find an exponent that satisfies this equation?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72823" y="189665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93770" y="3828521"/>
            <a:ext cx="4453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This equation has no solution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17700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0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E150AA44-63E6-4EBE-A3B1-B462E5158EC1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43F5067-16DB-42E5-AAE2-4D9E2A35D9D3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1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4624"/>
            <a:ext cx="8229600" cy="56467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latin typeface="Comic Sans MS" panose="030F0702030302020204" pitchFamily="66" charset="0"/>
              </a:rPr>
              <a:t>Some important results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0825" y="805931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Some properties of logarithms that is important to remember when manipulating logarithms.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92169" y="4869160"/>
            <a:ext cx="2955246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GB" sz="4000" dirty="0" err="1">
                <a:latin typeface="Comic Sans MS" panose="030F0702030302020204" pitchFamily="66" charset="0"/>
              </a:rPr>
              <a:t>log</a:t>
            </a:r>
            <a:r>
              <a:rPr lang="en-GB" sz="4000" i="1" baseline="-25000" dirty="0" err="1">
                <a:latin typeface="Comic Sans MS" panose="030F0702030302020204" pitchFamily="66" charset="0"/>
              </a:rPr>
              <a:t>a</a:t>
            </a:r>
            <a:r>
              <a:rPr lang="en-GB" sz="4000" dirty="0">
                <a:latin typeface="Comic Sans MS" panose="030F0702030302020204" pitchFamily="66" charset="0"/>
              </a:rPr>
              <a:t> 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(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  <a:r>
              <a:rPr lang="en-GB" sz="4000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r>
              <a:rPr lang="en-GB" sz="4000" dirty="0">
                <a:latin typeface="Comic Sans MS" panose="030F0702030302020204" pitchFamily="66" charset="0"/>
                <a:cs typeface="Times New Roman" panose="02020603050405020304" pitchFamily="18" charset="0"/>
              </a:rPr>
              <a:t>) = </a:t>
            </a:r>
            <a:r>
              <a:rPr lang="en-GB" sz="40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n</a:t>
            </a:r>
            <a:endParaRPr lang="en-US" sz="4000" i="1" dirty="0">
              <a:latin typeface="Comic Sans MS" panose="030F0702030302020204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0825" y="1916006"/>
            <a:ext cx="818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Write the equivalent exponential statement for log</a:t>
            </a:r>
            <a:r>
              <a:rPr lang="en-GB" sz="2400" i="1" baseline="-25000" dirty="0">
                <a:latin typeface="Comic Sans MS" panose="030F0702030302020204" pitchFamily="66" charset="0"/>
              </a:rPr>
              <a:t>3</a:t>
            </a:r>
            <a:r>
              <a:rPr lang="en-GB" sz="2400" dirty="0">
                <a:latin typeface="Comic Sans MS" panose="030F0702030302020204" pitchFamily="66" charset="0"/>
              </a:rPr>
              <a:t> 3</a:t>
            </a:r>
            <a:r>
              <a:rPr lang="en-GB" sz="2400" baseline="30000" dirty="0">
                <a:latin typeface="Comic Sans MS" panose="030F0702030302020204" pitchFamily="66" charset="0"/>
              </a:rPr>
              <a:t>5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5628" y="3164592"/>
            <a:ext cx="7697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We have an exponential equation with the same base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72823" y="189665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= </a:t>
            </a:r>
            <a:r>
              <a:rPr lang="en-GB" sz="2400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62524" y="3786043"/>
            <a:ext cx="5173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exponents must be equal</a:t>
            </a:r>
            <a:endParaRPr lang="en-GB" sz="2400" i="1" dirty="0">
              <a:latin typeface="Comic Sans MS" panose="030F0702030302020204" pitchFamily="66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64924" y="2452102"/>
            <a:ext cx="19784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000" b="1" dirty="0">
                <a:latin typeface="Comic Sans MS" panose="030F0702030302020204" pitchFamily="66" charset="0"/>
              </a:rPr>
              <a:t>3</a:t>
            </a:r>
            <a:r>
              <a:rPr lang="en-GB" sz="4000" b="1" i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x</a:t>
            </a:r>
            <a:r>
              <a:rPr lang="en-GB" sz="4000" b="1" dirty="0">
                <a:latin typeface="Comic Sans MS" panose="030F0702030302020204" pitchFamily="66" charset="0"/>
              </a:rPr>
              <a:t> = 3</a:t>
            </a:r>
            <a:r>
              <a:rPr lang="en-GB" sz="4000" b="1" baseline="30000" dirty="0"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  <a:endParaRPr lang="en-GB" sz="40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6F97F3B1-E40E-4E58-B533-ADE713463254}"/>
              </a:ext>
            </a:extLst>
          </p:cNvPr>
          <p:cNvSpPr/>
          <p:nvPr/>
        </p:nvSpPr>
        <p:spPr>
          <a:xfrm>
            <a:off x="8068234" y="6119446"/>
            <a:ext cx="977292" cy="6330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D40AA53A-739B-45FC-82DE-14F0196F19E6}"/>
              </a:ext>
            </a:extLst>
          </p:cNvPr>
          <p:cNvSpPr/>
          <p:nvPr/>
        </p:nvSpPr>
        <p:spPr>
          <a:xfrm>
            <a:off x="806752" y="6513342"/>
            <a:ext cx="1753567" cy="239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2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50825" y="10965"/>
            <a:ext cx="8229600" cy="576263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The laws of logarithms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The laws of logarithms follow from the laws of indices: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50825" y="1458913"/>
            <a:ext cx="36872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2"/>
              </a:buBlip>
            </a:pPr>
            <a:r>
              <a:rPr lang="en-GB" sz="2400" b="1">
                <a:solidFill>
                  <a:prstClr val="black"/>
                </a:solidFill>
                <a:latin typeface="Comic Sans MS"/>
              </a:rPr>
              <a:t>The multiplication law</a:t>
            </a:r>
          </a:p>
        </p:txBody>
      </p:sp>
      <p:grpSp>
        <p:nvGrpSpPr>
          <p:cNvPr id="23" name="Group 5"/>
          <p:cNvGrpSpPr>
            <a:grpSpLocks/>
          </p:cNvGrpSpPr>
          <p:nvPr/>
        </p:nvGrpSpPr>
        <p:grpSpPr bwMode="auto">
          <a:xfrm>
            <a:off x="250825" y="1938339"/>
            <a:ext cx="8425631" cy="830263"/>
            <a:chOff x="158" y="1221"/>
            <a:chExt cx="4997" cy="523"/>
          </a:xfrm>
        </p:grpSpPr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158" y="1221"/>
              <a:ext cx="4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  <a:latin typeface="Comic Sans MS"/>
                </a:rPr>
                <a:t>Let:</a:t>
              </a:r>
              <a:endParaRPr lang="en-US" sz="2400" i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" name="Rectangle 7"/>
            <p:cNvSpPr>
              <a:spLocks noChangeArrowheads="1"/>
            </p:cNvSpPr>
            <p:nvPr/>
          </p:nvSpPr>
          <p:spPr bwMode="auto">
            <a:xfrm>
              <a:off x="1111" y="1221"/>
              <a:ext cx="404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x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baseline="30000" dirty="0">
                  <a:solidFill>
                    <a:prstClr val="black"/>
                  </a:solidFill>
                  <a:latin typeface="Times New Roman" pitchFamily="18" charset="0"/>
                </a:rPr>
                <a:t>m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 so,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m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dirty="0" err="1">
                  <a:solidFill>
                    <a:prstClr val="black"/>
                  </a:solidFill>
                  <a:latin typeface="Comic Sans MS"/>
                </a:rPr>
                <a:t>log</a:t>
              </a:r>
              <a:r>
                <a:rPr lang="en-GB" sz="2400" i="1" baseline="-25000" dirty="0" err="1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x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    and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y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baseline="30000" dirty="0">
                  <a:solidFill>
                    <a:prstClr val="black"/>
                  </a:solidFill>
                  <a:latin typeface="Times New Roman" pitchFamily="18" charset="0"/>
                </a:rPr>
                <a:t>n 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 so, 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n</a:t>
              </a:r>
              <a:r>
                <a:rPr lang="en-US" sz="2400" i="1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GB" sz="2400" dirty="0">
                  <a:solidFill>
                    <a:prstClr val="black"/>
                  </a:solidFill>
                  <a:latin typeface="Comic Sans MS"/>
                </a:rPr>
                <a:t>= </a:t>
              </a:r>
              <a:r>
                <a:rPr lang="en-GB" sz="2400" dirty="0" err="1">
                  <a:solidFill>
                    <a:prstClr val="black"/>
                  </a:solidFill>
                  <a:latin typeface="Comic Sans MS"/>
                </a:rPr>
                <a:t>log</a:t>
              </a:r>
              <a:r>
                <a:rPr lang="en-GB" sz="2400" i="1" baseline="-25000" dirty="0" err="1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dirty="0">
                  <a:solidFill>
                    <a:prstClr val="black"/>
                  </a:solidFill>
                  <a:latin typeface="Times New Roman" pitchFamily="18" charset="0"/>
                </a:rPr>
                <a:t> y </a:t>
              </a:r>
              <a:endParaRPr lang="en-US" sz="2400" i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871788" y="5967413"/>
            <a:ext cx="3437159" cy="461665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  <a:effectLst>
            <a:outerShdw dist="35921" dir="2700000" algn="ctr" rotWithShape="0">
              <a:srgbClr val="DBF5F9"/>
            </a:outerShdw>
          </a:effec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log</a:t>
            </a:r>
            <a:r>
              <a:rPr kumimoji="0" lang="en-GB" sz="2400" b="0" i="1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+ log</a:t>
            </a:r>
            <a:r>
              <a:rPr kumimoji="0" lang="en-GB" sz="2400" b="0" i="1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y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= log</a:t>
            </a:r>
            <a:r>
              <a:rPr kumimoji="0" lang="en-GB" sz="2400" b="0" i="1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 (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xy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</a:rPr>
              <a:t>)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</a:endParaRPr>
          </a:p>
        </p:txBody>
      </p:sp>
      <p:grpSp>
        <p:nvGrpSpPr>
          <p:cNvPr id="27" name="Group 12"/>
          <p:cNvGrpSpPr>
            <a:grpSpLocks/>
          </p:cNvGrpSpPr>
          <p:nvPr/>
        </p:nvGrpSpPr>
        <p:grpSpPr bwMode="auto">
          <a:xfrm>
            <a:off x="250825" y="2898778"/>
            <a:ext cx="5083175" cy="461963"/>
            <a:chOff x="158" y="1826"/>
            <a:chExt cx="3202" cy="291"/>
          </a:xfrm>
        </p:grpSpPr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158" y="1826"/>
              <a:ext cx="2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>
                  <a:solidFill>
                    <a:prstClr val="black"/>
                  </a:solidFill>
                  <a:latin typeface="Comic Sans MS"/>
                  <a:sym typeface="Symbol" pitchFamily="18" charset="2"/>
                </a:rPr>
                <a:t></a:t>
              </a: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2278" y="1826"/>
              <a:ext cx="108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>
                  <a:solidFill>
                    <a:prstClr val="black"/>
                  </a:solidFill>
                  <a:latin typeface="Times New Roman" pitchFamily="18" charset="0"/>
                </a:rPr>
                <a:t>xy</a:t>
              </a:r>
              <a:r>
                <a:rPr lang="en-GB" sz="2400">
                  <a:solidFill>
                    <a:prstClr val="black"/>
                  </a:solidFill>
                  <a:latin typeface="Comic Sans MS"/>
                </a:rPr>
                <a:t> = </a:t>
              </a:r>
              <a:r>
                <a:rPr lang="en-GB" sz="2400" i="1">
                  <a:solidFill>
                    <a:prstClr val="black"/>
                  </a:solidFill>
                  <a:latin typeface="Times New Roman" pitchFamily="18" charset="0"/>
                </a:rPr>
                <a:t>a</a:t>
              </a:r>
              <a:r>
                <a:rPr lang="en-GB" sz="2400" i="1" baseline="30000">
                  <a:solidFill>
                    <a:prstClr val="black"/>
                  </a:solidFill>
                  <a:latin typeface="Times New Roman" pitchFamily="18" charset="0"/>
                </a:rPr>
                <a:t>m</a:t>
              </a:r>
              <a:r>
                <a:rPr lang="en-GB" sz="2400">
                  <a:solidFill>
                    <a:prstClr val="black"/>
                  </a:solidFill>
                  <a:latin typeface="Comic Sans MS"/>
                </a:rPr>
                <a:t> </a:t>
              </a:r>
              <a:r>
                <a:rPr lang="en-US" sz="2400">
                  <a:solidFill>
                    <a:prstClr val="black"/>
                  </a:solidFill>
                  <a:latin typeface="Comic Sans MS"/>
                  <a:cs typeface="Arial" charset="0"/>
                </a:rPr>
                <a:t>× </a:t>
              </a:r>
              <a:r>
                <a:rPr lang="en-US" sz="2400" i="1">
                  <a:solidFill>
                    <a:prstClr val="black"/>
                  </a:solidFill>
                  <a:latin typeface="Times New Roman" pitchFamily="18" charset="0"/>
                  <a:cs typeface="Arial" charset="0"/>
                </a:rPr>
                <a:t>a</a:t>
              </a:r>
              <a:r>
                <a:rPr lang="en-US" sz="2400" i="1" baseline="30000">
                  <a:solidFill>
                    <a:prstClr val="black"/>
                  </a:solidFill>
                  <a:latin typeface="Times New Roman" pitchFamily="18" charset="0"/>
                  <a:cs typeface="Arial" charset="0"/>
                </a:rPr>
                <a:t>n</a:t>
              </a:r>
            </a:p>
          </p:txBody>
        </p:sp>
      </p:grp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250825" y="3379788"/>
            <a:ext cx="58432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Using the multiplication law for indices: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3844925" y="3859213"/>
            <a:ext cx="145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xy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=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i="1" baseline="30000">
                <a:solidFill>
                  <a:prstClr val="black"/>
                </a:solidFill>
                <a:latin typeface="Times New Roman" pitchFamily="18" charset="0"/>
              </a:rPr>
              <a:t>m </a:t>
            </a:r>
            <a:r>
              <a:rPr lang="en-GB" sz="2400" baseline="30000">
                <a:solidFill>
                  <a:prstClr val="black"/>
                </a:solidFill>
                <a:latin typeface="Comic Sans MS"/>
              </a:rPr>
              <a:t>+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</a:t>
            </a:r>
            <a:r>
              <a:rPr lang="en-US" sz="2400" i="1" baseline="30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</a:t>
            </a: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250825" y="4340225"/>
            <a:ext cx="4482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Writing this in log form gives: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476625" y="4819650"/>
            <a:ext cx="218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m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+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= log</a:t>
            </a:r>
            <a:r>
              <a:rPr lang="en-GB" sz="2400" i="1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xy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250825" y="5300663"/>
            <a:ext cx="4445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solidFill>
                  <a:prstClr val="black"/>
                </a:solidFill>
                <a:latin typeface="Comic Sans MS"/>
              </a:rPr>
              <a:t>But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m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= log</a:t>
            </a:r>
            <a:r>
              <a:rPr lang="en-GB" sz="2400" i="1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 and 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n</a:t>
            </a:r>
            <a:r>
              <a:rPr lang="en-US" sz="2400" i="1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= log</a:t>
            </a:r>
            <a:r>
              <a:rPr lang="en-GB" sz="2400" i="1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en-GB" sz="2400" i="1">
                <a:solidFill>
                  <a:prstClr val="black"/>
                </a:solidFill>
                <a:latin typeface="Times New Roman" pitchFamily="18" charset="0"/>
              </a:rPr>
              <a:t> y </a:t>
            </a:r>
            <a:r>
              <a:rPr lang="en-GB" sz="2400">
                <a:solidFill>
                  <a:prstClr val="black"/>
                </a:solidFill>
                <a:latin typeface="Comic Sans MS"/>
              </a:rPr>
              <a:t>so:</a:t>
            </a:r>
            <a:endParaRPr lang="en-US" sz="240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6B79C58-9F98-407F-BD15-C655EA85671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CE607C2D-B187-439A-8988-AEDD60BA49E0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 animBg="1"/>
      <p:bldP spid="30" grpId="0"/>
      <p:bldP spid="31" grpId="0"/>
      <p:bldP spid="32" grpId="0"/>
      <p:bldP spid="33" grpId="0"/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40</TotalTime>
  <Words>1028</Words>
  <Application>Microsoft Office PowerPoint</Application>
  <PresentationFormat>On-screen Show (4:3)</PresentationFormat>
  <Paragraphs>174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Laws of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Laws of logarithms</dc:title>
  <dc:creator>Mathssupport</dc:creator>
  <cp:lastModifiedBy>Orlando Hurtado</cp:lastModifiedBy>
  <cp:revision>8</cp:revision>
  <dcterms:created xsi:type="dcterms:W3CDTF">2020-03-17T15:32:19Z</dcterms:created>
  <dcterms:modified xsi:type="dcterms:W3CDTF">2023-08-17T13:48:09Z</dcterms:modified>
</cp:coreProperties>
</file>