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372" r:id="rId2"/>
    <p:sldId id="262" r:id="rId3"/>
    <p:sldId id="273" r:id="rId4"/>
    <p:sldId id="274" r:id="rId5"/>
    <p:sldId id="374" r:id="rId6"/>
    <p:sldId id="373" r:id="rId7"/>
    <p:sldId id="377" r:id="rId8"/>
    <p:sldId id="376" r:id="rId9"/>
    <p:sldId id="378" r:id="rId10"/>
    <p:sldId id="31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10066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4300C-1D14-445A-9D9D-39C2A4EAA819}" type="datetimeFigureOut">
              <a:rPr lang="en-GB" smtClean="0"/>
              <a:pPr/>
              <a:t>09/01/2023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5B982-10B9-466B-9B7C-7ADCCCDB1F6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133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1410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195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sp>
        <p:nvSpPr>
          <p:cNvPr id="7" name="6 Rectángulo"/>
          <p:cNvSpPr/>
          <p:nvPr/>
        </p:nvSpPr>
        <p:spPr>
          <a:xfrm>
            <a:off x="62932" y="1449305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0" name="9 Rectángulo"/>
          <p:cNvSpPr/>
          <p:nvPr/>
        </p:nvSpPr>
        <p:spPr>
          <a:xfrm>
            <a:off x="62932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1" name="10 Rectángulo"/>
          <p:cNvSpPr/>
          <p:nvPr/>
        </p:nvSpPr>
        <p:spPr>
          <a:xfrm>
            <a:off x="62932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pic>
        <p:nvPicPr>
          <p:cNvPr id="3" name="Picture 2" descr="A close up of a cage&#10;&#10;Description automatically generated">
            <a:extLst>
              <a:ext uri="{FF2B5EF4-FFF2-40B4-BE49-F238E27FC236}">
                <a16:creationId xmlns:a16="http://schemas.microsoft.com/office/drawing/2014/main" id="{0D075517-0C4E-4FFA-B9AE-AB862B5E4A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963C1CDD-DF52-43FB-9B62-811E7E026D30}"/>
              </a:ext>
            </a:extLst>
          </p:cNvPr>
          <p:cNvSpPr/>
          <p:nvPr userDrawn="1"/>
        </p:nvSpPr>
        <p:spPr>
          <a:xfrm>
            <a:off x="390580" y="6501245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7706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16 Marcador de pie de página">
            <a:extLst>
              <a:ext uri="{FF2B5EF4-FFF2-40B4-BE49-F238E27FC236}">
                <a16:creationId xmlns:a16="http://schemas.microsoft.com/office/drawing/2014/main" id="{AFD345C7-88C8-4C40-8C37-EA0E69DF8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8" name="Picture 7" descr="A close up of a cage&#10;&#10;Description automatically generated">
            <a:extLst>
              <a:ext uri="{FF2B5EF4-FFF2-40B4-BE49-F238E27FC236}">
                <a16:creationId xmlns:a16="http://schemas.microsoft.com/office/drawing/2014/main" id="{027FC195-A4B0-453F-B5BF-518A91BCCEC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60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2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16 Marcador de pie de página">
            <a:extLst>
              <a:ext uri="{FF2B5EF4-FFF2-40B4-BE49-F238E27FC236}">
                <a16:creationId xmlns:a16="http://schemas.microsoft.com/office/drawing/2014/main" id="{2B2C94A5-366B-41C8-AAE3-A6FCCC459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8" name="Picture 7" descr="A close up of a cage&#10;&#10;Description automatically generated">
            <a:extLst>
              <a:ext uri="{FF2B5EF4-FFF2-40B4-BE49-F238E27FC236}">
                <a16:creationId xmlns:a16="http://schemas.microsoft.com/office/drawing/2014/main" id="{A4D7A1A8-5F73-4E09-9CF0-C961111137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433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pic>
        <p:nvPicPr>
          <p:cNvPr id="9" name="Picture 8" descr="A close up of a cage&#10;&#10;Description automatically generated">
            <a:extLst>
              <a:ext uri="{FF2B5EF4-FFF2-40B4-BE49-F238E27FC236}">
                <a16:creationId xmlns:a16="http://schemas.microsoft.com/office/drawing/2014/main" id="{37CA81BE-885C-4673-AF36-4CB1C46743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8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2445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2"/>
            <a:ext cx="7772400" cy="1362075"/>
          </a:xfrm>
        </p:spPr>
        <p:txBody>
          <a:bodyPr anchor="b" anchorCtr="0"/>
          <a:lstStyle>
            <a:lvl1pPr algn="l">
              <a:buNone/>
              <a:defRPr sz="3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3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8" name="7 Rectángulo"/>
          <p:cNvSpPr/>
          <p:nvPr/>
        </p:nvSpPr>
        <p:spPr>
          <a:xfrm>
            <a:off x="69147" y="2341477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9" name="8 Rectángulo"/>
          <p:cNvSpPr/>
          <p:nvPr/>
        </p:nvSpPr>
        <p:spPr>
          <a:xfrm>
            <a:off x="68307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2" name="16 Marcador de pie de página">
            <a:extLst>
              <a:ext uri="{FF2B5EF4-FFF2-40B4-BE49-F238E27FC236}">
                <a16:creationId xmlns:a16="http://schemas.microsoft.com/office/drawing/2014/main" id="{72A59DA7-E9EF-4EC8-8971-A8EBE1D19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48B83A62-81DD-4AFE-9476-42B9F6DBAA6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E1925B72-90DF-40EB-9915-EE284069DDDD}"/>
              </a:ext>
            </a:extLst>
          </p:cNvPr>
          <p:cNvSpPr/>
          <p:nvPr userDrawn="1"/>
        </p:nvSpPr>
        <p:spPr>
          <a:xfrm>
            <a:off x="390580" y="6501245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3275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16 Marcador de pie de página">
            <a:extLst>
              <a:ext uri="{FF2B5EF4-FFF2-40B4-BE49-F238E27FC236}">
                <a16:creationId xmlns:a16="http://schemas.microsoft.com/office/drawing/2014/main" id="{D471BE60-9A94-4F32-ABF3-AD2FDA3AB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035DAF40-1285-451B-87E7-930E14A10F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313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18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18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16 Marcador de pie de página">
            <a:extLst>
              <a:ext uri="{FF2B5EF4-FFF2-40B4-BE49-F238E27FC236}">
                <a16:creationId xmlns:a16="http://schemas.microsoft.com/office/drawing/2014/main" id="{AC40F106-4387-4ECB-A444-BCD7C487E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25AE321E-B7CD-4A06-A49A-DB60C403974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182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16 Marcador de pie de página">
            <a:extLst>
              <a:ext uri="{FF2B5EF4-FFF2-40B4-BE49-F238E27FC236}">
                <a16:creationId xmlns:a16="http://schemas.microsoft.com/office/drawing/2014/main" id="{1CB52BE6-EE12-48FD-86D5-0099C0049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7" name="Picture 6" descr="A close up of a cage&#10;&#10;Description automatically generated">
            <a:extLst>
              <a:ext uri="{FF2B5EF4-FFF2-40B4-BE49-F238E27FC236}">
                <a16:creationId xmlns:a16="http://schemas.microsoft.com/office/drawing/2014/main" id="{40389C13-F826-4771-A1E5-B566176DD59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88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6 Marcador de pie de página">
            <a:extLst>
              <a:ext uri="{FF2B5EF4-FFF2-40B4-BE49-F238E27FC236}">
                <a16:creationId xmlns:a16="http://schemas.microsoft.com/office/drawing/2014/main" id="{B93E19C5-C10A-499F-9E3C-325C69A02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6" name="Picture 5" descr="A close up of a cage&#10;&#10;Description automatically generated">
            <a:extLst>
              <a:ext uri="{FF2B5EF4-FFF2-40B4-BE49-F238E27FC236}">
                <a16:creationId xmlns:a16="http://schemas.microsoft.com/office/drawing/2014/main" id="{301C7021-154E-4087-9A2A-0E90C3A544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790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3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3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16 Marcador de pie de página">
            <a:extLst>
              <a:ext uri="{FF2B5EF4-FFF2-40B4-BE49-F238E27FC236}">
                <a16:creationId xmlns:a16="http://schemas.microsoft.com/office/drawing/2014/main" id="{C6EED7ED-6936-4C87-88C1-5C85D1931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69594C5B-3250-441A-A84A-478F5088486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9AB6645F-974B-4855-9636-D5F832BABE95}"/>
              </a:ext>
            </a:extLst>
          </p:cNvPr>
          <p:cNvSpPr/>
          <p:nvPr userDrawn="1"/>
        </p:nvSpPr>
        <p:spPr>
          <a:xfrm>
            <a:off x="390580" y="6501245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179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1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200"/>
            </a:lvl1pPr>
            <a:lvl2pPr>
              <a:defRPr sz="900"/>
            </a:lvl2pPr>
            <a:lvl3pPr>
              <a:defRPr sz="750"/>
            </a:lvl3pPr>
            <a:lvl4pPr>
              <a:defRPr sz="675"/>
            </a:lvl4pPr>
            <a:lvl5pPr>
              <a:defRPr sz="675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2" name="11 Rectángulo"/>
          <p:cNvSpPr/>
          <p:nvPr/>
        </p:nvSpPr>
        <p:spPr>
          <a:xfrm>
            <a:off x="68509" y="4650476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3" name="12 Rectángulo"/>
          <p:cNvSpPr/>
          <p:nvPr/>
        </p:nvSpPr>
        <p:spPr>
          <a:xfrm>
            <a:off x="68511" y="4773226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9" y="66677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4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4" name="16 Marcador de pie de página">
            <a:extLst>
              <a:ext uri="{FF2B5EF4-FFF2-40B4-BE49-F238E27FC236}">
                <a16:creationId xmlns:a16="http://schemas.microsoft.com/office/drawing/2014/main" id="{173EF3A4-E56A-48E1-8851-999828342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EEC3F205-87EA-4EA9-9083-11ECBF4EE93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747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445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16 Marcador de pie de página">
            <a:extLst>
              <a:ext uri="{FF2B5EF4-FFF2-40B4-BE49-F238E27FC236}">
                <a16:creationId xmlns:a16="http://schemas.microsoft.com/office/drawing/2014/main" id="{8D69E188-FFD4-467E-A532-7C8A51D0E3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r>
              <a:rPr lang="en-US"/>
              <a:t>www.mathssupport.org</a:t>
            </a:r>
            <a:endParaRPr lang="en-GB" dirty="0"/>
          </a:p>
        </p:txBody>
      </p:sp>
      <p:pic>
        <p:nvPicPr>
          <p:cNvPr id="11" name="Picture 10" descr="A close up of a cage&#10;&#10;Description automatically generated">
            <a:extLst>
              <a:ext uri="{FF2B5EF4-FFF2-40B4-BE49-F238E27FC236}">
                <a16:creationId xmlns:a16="http://schemas.microsoft.com/office/drawing/2014/main" id="{EEF646DB-8B05-4408-9BC0-30BB6870A177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403E9F5-475F-4C01-BE9C-AD56D9BA8564}"/>
              </a:ext>
            </a:extLst>
          </p:cNvPr>
          <p:cNvSpPr/>
          <p:nvPr userDrawn="1"/>
        </p:nvSpPr>
        <p:spPr>
          <a:xfrm>
            <a:off x="390580" y="6501245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431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05740" indent="-205740" algn="l" rtl="0" eaLnBrk="1" latinLnBrk="0" hangingPunct="1">
        <a:spcBef>
          <a:spcPts val="435"/>
        </a:spcBef>
        <a:buClr>
          <a:schemeClr val="accent1"/>
        </a:buClr>
        <a:buSzPct val="85000"/>
        <a:buFont typeface="Wingdings 2"/>
        <a:buChar char=""/>
        <a:defRPr kumimoji="0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71450" algn="l" rtl="0" eaLnBrk="1" latinLnBrk="0" hangingPunct="1">
        <a:spcBef>
          <a:spcPts val="278"/>
        </a:spcBef>
        <a:buClr>
          <a:schemeClr val="accent2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17220" indent="-171450" algn="l" rtl="0" eaLnBrk="1" latinLnBrk="0" hangingPunct="1">
        <a:spcBef>
          <a:spcPts val="278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22960" indent="-171450" algn="l" rtl="0" eaLnBrk="1" latinLnBrk="0" hangingPunct="1">
        <a:spcBef>
          <a:spcPts val="278"/>
        </a:spcBef>
        <a:buClr>
          <a:schemeClr val="accent3"/>
        </a:buClr>
        <a:buSzPct val="80000"/>
        <a:buFont typeface="Wingdings 2"/>
        <a:buChar char="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indent="-171450" algn="l" rtl="0" eaLnBrk="1" latinLnBrk="0" hangingPunct="1">
        <a:spcBef>
          <a:spcPts val="278"/>
        </a:spcBef>
        <a:buClr>
          <a:schemeClr val="accent3"/>
        </a:buClr>
        <a:buFontTx/>
        <a:buChar char="o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440" indent="-171450" algn="l" rtl="0" eaLnBrk="1" latinLnBrk="0" hangingPunct="1">
        <a:spcBef>
          <a:spcPts val="278"/>
        </a:spcBef>
        <a:buClr>
          <a:schemeClr val="accent3"/>
        </a:buClr>
        <a:buChar char="•"/>
        <a:defRPr kumimoji="0" sz="135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440180" indent="-171450" algn="l" rtl="0" eaLnBrk="1" latinLnBrk="0" hangingPunct="1">
        <a:spcBef>
          <a:spcPts val="278"/>
        </a:spcBef>
        <a:buClr>
          <a:schemeClr val="accent2"/>
        </a:buClr>
        <a:buChar char="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" indent="-171450" algn="l" rtl="0" eaLnBrk="1" latinLnBrk="0" hangingPunct="1">
        <a:spcBef>
          <a:spcPts val="278"/>
        </a:spcBef>
        <a:buClr>
          <a:schemeClr val="accent1">
            <a:tint val="60000"/>
          </a:schemeClr>
        </a:buClr>
        <a:buChar char="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1851660" indent="-171450" algn="l" rtl="0" eaLnBrk="1" latinLnBrk="0" hangingPunct="1">
        <a:spcBef>
          <a:spcPts val="278"/>
        </a:spcBef>
        <a:buClr>
          <a:schemeClr val="accent2">
            <a:tint val="60000"/>
          </a:schemeClr>
        </a:buClr>
        <a:buChar char="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hlinkClick r:id="rId2"/>
            <a:extLst>
              <a:ext uri="{FF2B5EF4-FFF2-40B4-BE49-F238E27FC236}">
                <a16:creationId xmlns:a16="http://schemas.microsoft.com/office/drawing/2014/main" id="{EF492AFF-A359-48CB-AFDB-E35791A8269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69A8CD2F-EA74-47B7-85DE-A23F53230E42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04DA36-AB37-4DD8-94AA-453030403B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2000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fld id="{B4510FA6-054B-44A2-9CCE-DFDB17D57D33}" type="datetime3">
              <a:rPr lang="en-US" smtClean="0"/>
              <a:t>9 January 2023</a:t>
            </a:fld>
            <a:endParaRPr lang="en-US" dirty="0"/>
          </a:p>
        </p:txBody>
      </p:sp>
      <p:sp>
        <p:nvSpPr>
          <p:cNvPr id="13" name="Subtitle 1">
            <a:extLst>
              <a:ext uri="{FF2B5EF4-FFF2-40B4-BE49-F238E27FC236}">
                <a16:creationId xmlns:a16="http://schemas.microsoft.com/office/drawing/2014/main" id="{072A57B4-D07F-4590-BAAE-A87739E16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algn="l"/>
            <a:r>
              <a:rPr lang="en-US" dirty="0"/>
              <a:t>LO: Solve exponential equations</a:t>
            </a:r>
            <a:endParaRPr lang="en-GB" dirty="0"/>
          </a:p>
        </p:txBody>
      </p:sp>
      <p:sp>
        <p:nvSpPr>
          <p:cNvPr id="14" name="Title 2">
            <a:extLst>
              <a:ext uri="{FF2B5EF4-FFF2-40B4-BE49-F238E27FC236}">
                <a16:creationId xmlns:a16="http://schemas.microsoft.com/office/drawing/2014/main" id="{1195AA4D-AF53-4E42-844B-0BF5156408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>
            <a:normAutofit/>
          </a:bodyPr>
          <a:lstStyle/>
          <a:p>
            <a:r>
              <a:rPr lang="en-GB" sz="3200" dirty="0"/>
              <a:t>Solving exponential equations</a:t>
            </a:r>
            <a:endParaRPr lang="en-GB" dirty="0"/>
          </a:p>
        </p:txBody>
      </p:sp>
      <p:sp>
        <p:nvSpPr>
          <p:cNvPr id="2" name="Rectangle 1">
            <a:hlinkClick r:id="rId2"/>
            <a:extLst>
              <a:ext uri="{FF2B5EF4-FFF2-40B4-BE49-F238E27FC236}">
                <a16:creationId xmlns:a16="http://schemas.microsoft.com/office/drawing/2014/main" id="{03AC0CC5-4141-40D6-A377-14A01F3D44DC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E5FDEA69-5222-46EA-BA6B-D8566BD791EF}"/>
              </a:ext>
            </a:extLst>
          </p:cNvPr>
          <p:cNvSpPr/>
          <p:nvPr/>
        </p:nvSpPr>
        <p:spPr>
          <a:xfrm>
            <a:off x="457053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457053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9" name="Rectangle 13"/>
          <p:cNvSpPr>
            <a:spLocks noGrp="1" noChangeArrowheads="1"/>
          </p:cNvSpPr>
          <p:nvPr>
            <p:ph type="title"/>
          </p:nvPr>
        </p:nvSpPr>
        <p:spPr>
          <a:xfrm>
            <a:off x="534573" y="112542"/>
            <a:ext cx="5791200" cy="773723"/>
          </a:xfrm>
        </p:spPr>
        <p:txBody>
          <a:bodyPr/>
          <a:lstStyle/>
          <a:p>
            <a:r>
              <a:rPr lang="en-US" b="1" dirty="0"/>
              <a:t>Exponential Equations</a:t>
            </a:r>
          </a:p>
        </p:txBody>
      </p:sp>
      <p:sp>
        <p:nvSpPr>
          <p:cNvPr id="4108" name="Rectangle 12"/>
          <p:cNvSpPr>
            <a:spLocks noGrp="1" noChangeArrowheads="1"/>
          </p:cNvSpPr>
          <p:nvPr>
            <p:ph sz="quarter" idx="1"/>
          </p:nvPr>
        </p:nvSpPr>
        <p:spPr>
          <a:xfrm>
            <a:off x="304800" y="1371600"/>
            <a:ext cx="8534400" cy="1600200"/>
          </a:xfrm>
        </p:spPr>
        <p:txBody>
          <a:bodyPr>
            <a:normAutofit fontScale="92500"/>
          </a:bodyPr>
          <a:lstStyle/>
          <a:p>
            <a:r>
              <a:rPr lang="en-US" sz="4000" b="1" u="sng" dirty="0"/>
              <a:t>Exponential equations</a:t>
            </a:r>
            <a:r>
              <a:rPr lang="en-US" sz="4000" dirty="0"/>
              <a:t> are equations involving ‘unknowns’ as exponents.</a:t>
            </a:r>
          </a:p>
        </p:txBody>
      </p:sp>
      <p:sp>
        <p:nvSpPr>
          <p:cNvPr id="2" name="Rectangle 1"/>
          <p:cNvSpPr/>
          <p:nvPr/>
        </p:nvSpPr>
        <p:spPr>
          <a:xfrm>
            <a:off x="1414974" y="3200400"/>
            <a:ext cx="571734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For </a:t>
            </a:r>
            <a:r>
              <a:rPr lang="en-US" sz="4000" dirty="0">
                <a:latin typeface="+mn-lt"/>
              </a:rPr>
              <a:t>example</a:t>
            </a:r>
            <a:r>
              <a:rPr lang="en-US" sz="4000" dirty="0"/>
              <a:t> </a:t>
            </a:r>
            <a:r>
              <a:rPr lang="en-US" sz="4000" b="1" dirty="0">
                <a:cs typeface="Times New Roman" pitchFamily="18" charset="0"/>
              </a:rPr>
              <a:t> 5</a:t>
            </a:r>
            <a:r>
              <a:rPr lang="en-US" sz="40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000" b="1" dirty="0">
                <a:cs typeface="Times New Roman" pitchFamily="18" charset="0"/>
              </a:rPr>
              <a:t> = 25</a:t>
            </a:r>
          </a:p>
        </p:txBody>
      </p:sp>
      <p:sp>
        <p:nvSpPr>
          <p:cNvPr id="3" name="Rectangle 2"/>
          <p:cNvSpPr/>
          <p:nvPr/>
        </p:nvSpPr>
        <p:spPr>
          <a:xfrm>
            <a:off x="4800600" y="4136886"/>
            <a:ext cx="6687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cs typeface="Times New Roman" pitchFamily="18" charset="0"/>
              </a:rPr>
              <a:t>5</a:t>
            </a:r>
            <a:r>
              <a:rPr lang="en-US" sz="40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4000" dirty="0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0369C621-9654-4C71-822C-68477FF1D593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1214F7F5-8827-4441-AABF-1EE8CEB417D1}"/>
              </a:ext>
            </a:extLst>
          </p:cNvPr>
          <p:cNvSpPr/>
          <p:nvPr/>
        </p:nvSpPr>
        <p:spPr>
          <a:xfrm>
            <a:off x="457053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08B5C8-4804-6558-B16B-E0AA0C6C2576}"/>
              </a:ext>
            </a:extLst>
          </p:cNvPr>
          <p:cNvSpPr/>
          <p:nvPr/>
        </p:nvSpPr>
        <p:spPr>
          <a:xfrm>
            <a:off x="4813821" y="5073372"/>
            <a:ext cx="15119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000" b="1" dirty="0">
                <a:cs typeface="Times New Roman" pitchFamily="18" charset="0"/>
              </a:rPr>
              <a:t> = 2</a:t>
            </a:r>
            <a:endParaRPr lang="en-GB" sz="40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00E44ED-1EFD-2D6B-D7D4-2B2092F1F512}"/>
              </a:ext>
            </a:extLst>
          </p:cNvPr>
          <p:cNvSpPr/>
          <p:nvPr/>
        </p:nvSpPr>
        <p:spPr>
          <a:xfrm>
            <a:off x="5991386" y="4136886"/>
            <a:ext cx="6687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cs typeface="Times New Roman" pitchFamily="18" charset="0"/>
              </a:rPr>
              <a:t>5</a:t>
            </a:r>
            <a:r>
              <a:rPr lang="en-US" sz="4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40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AD1DB57-16D0-2DAC-8A0D-033D107E13E6}"/>
              </a:ext>
            </a:extLst>
          </p:cNvPr>
          <p:cNvSpPr/>
          <p:nvPr/>
        </p:nvSpPr>
        <p:spPr>
          <a:xfrm>
            <a:off x="5469373" y="4168914"/>
            <a:ext cx="4972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cs typeface="Times New Roman" pitchFamily="18" charset="0"/>
              </a:rPr>
              <a:t>=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8" grpId="0" build="p"/>
      <p:bldP spid="2" grpId="0"/>
      <p:bldP spid="3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9" name="Rectangle 13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5791200" cy="745588"/>
          </a:xfrm>
        </p:spPr>
        <p:txBody>
          <a:bodyPr/>
          <a:lstStyle/>
          <a:p>
            <a:r>
              <a:rPr lang="en-US" b="1" dirty="0"/>
              <a:t>Exponential Equations</a:t>
            </a:r>
          </a:p>
        </p:txBody>
      </p:sp>
      <p:sp>
        <p:nvSpPr>
          <p:cNvPr id="4108" name="Rectangle 12"/>
          <p:cNvSpPr>
            <a:spLocks noGrp="1" noChangeArrowheads="1"/>
          </p:cNvSpPr>
          <p:nvPr>
            <p:ph sz="quarter" idx="1"/>
          </p:nvPr>
        </p:nvSpPr>
        <p:spPr>
          <a:xfrm>
            <a:off x="304800" y="1371600"/>
            <a:ext cx="8534400" cy="1610751"/>
          </a:xfrm>
        </p:spPr>
        <p:txBody>
          <a:bodyPr>
            <a:normAutofit/>
          </a:bodyPr>
          <a:lstStyle/>
          <a:p>
            <a:r>
              <a:rPr lang="en-US" sz="2800" dirty="0"/>
              <a:t>One way to solve </a:t>
            </a:r>
            <a:r>
              <a:rPr lang="en-US" sz="2800" b="1" u="sng" dirty="0"/>
              <a:t>exponential equations</a:t>
            </a:r>
            <a:r>
              <a:rPr lang="en-US" sz="2800" dirty="0"/>
              <a:t> is to use the property that if 2 powers with the </a:t>
            </a:r>
            <a:r>
              <a:rPr lang="en-US" sz="2800" u="sng" dirty="0"/>
              <a:t>same base</a:t>
            </a:r>
            <a:r>
              <a:rPr lang="en-US" sz="2800" dirty="0"/>
              <a:t> are equal, then their exponents are equal.</a:t>
            </a:r>
          </a:p>
        </p:txBody>
      </p:sp>
      <p:sp>
        <p:nvSpPr>
          <p:cNvPr id="2" name="Rectangle 1"/>
          <p:cNvSpPr/>
          <p:nvPr/>
        </p:nvSpPr>
        <p:spPr>
          <a:xfrm>
            <a:off x="653940" y="3369212"/>
            <a:ext cx="39180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/>
              <a:t>For 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 0 </a:t>
            </a:r>
            <a:r>
              <a:rPr lang="en-US" sz="4000" dirty="0"/>
              <a:t>&amp; 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4000" dirty="0"/>
              <a:t>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≠ 1</a:t>
            </a:r>
            <a:endParaRPr lang="en-US" sz="4000" b="1" i="1" dirty="0">
              <a:cs typeface="Times New Roman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E3D1ED-0199-4C6D-80B1-C23ACEF334CF}"/>
              </a:ext>
            </a:extLst>
          </p:cNvPr>
          <p:cNvSpPr/>
          <p:nvPr/>
        </p:nvSpPr>
        <p:spPr>
          <a:xfrm>
            <a:off x="2040234" y="4463959"/>
            <a:ext cx="499367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cs typeface="Times New Roman" pitchFamily="18" charset="0"/>
              </a:rPr>
              <a:t>if 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40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40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4000" b="1" dirty="0">
                <a:cs typeface="Times New Roman" pitchFamily="18" charset="0"/>
              </a:rPr>
              <a:t>, then 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3" name="Rectangle 2">
            <a:hlinkClick r:id="rId2"/>
            <a:extLst>
              <a:ext uri="{FF2B5EF4-FFF2-40B4-BE49-F238E27FC236}">
                <a16:creationId xmlns:a16="http://schemas.microsoft.com/office/drawing/2014/main" id="{2F5FC0BA-7E28-4632-9972-662D6ABE3ABF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10CAD192-C964-4908-8450-05438549BA79}"/>
              </a:ext>
            </a:extLst>
          </p:cNvPr>
          <p:cNvSpPr/>
          <p:nvPr/>
        </p:nvSpPr>
        <p:spPr>
          <a:xfrm>
            <a:off x="457053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967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96092"/>
            <a:ext cx="7772400" cy="694133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Solve by equating exponents</a:t>
            </a:r>
          </a:p>
        </p:txBody>
      </p:sp>
      <p:sp>
        <p:nvSpPr>
          <p:cNvPr id="34822" name="Oval 6"/>
          <p:cNvSpPr>
            <a:spLocks noChangeArrowheads="1"/>
          </p:cNvSpPr>
          <p:nvPr/>
        </p:nvSpPr>
        <p:spPr bwMode="auto">
          <a:xfrm>
            <a:off x="1780296" y="3779082"/>
            <a:ext cx="1828800" cy="990600"/>
          </a:xfrm>
          <a:prstGeom prst="ellipse">
            <a:avLst/>
          </a:prstGeom>
          <a:noFill/>
          <a:ln w="38100">
            <a:solidFill>
              <a:srgbClr val="33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4769176" y="1977559"/>
            <a:ext cx="3810000" cy="1200329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latin typeface="+mn-lt"/>
              </a:rPr>
              <a:t>Since they don’t have the same bases we have to rewrite the equation with the same base and solve for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+mn-lt"/>
              </a:rPr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2197444" y="2034660"/>
            <a:ext cx="4972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cs typeface="Times New Roman" pitchFamily="18" charset="0"/>
              </a:rPr>
              <a:t>=</a:t>
            </a:r>
            <a:endParaRPr lang="en-GB" sz="4000" baseline="30000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604514" y="2821327"/>
            <a:ext cx="12759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cs typeface="Times New Roman" pitchFamily="18" charset="0"/>
              </a:rPr>
              <a:t>2</a:t>
            </a:r>
            <a:r>
              <a:rPr lang="en-US" sz="40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4000" b="1" dirty="0">
                <a:cs typeface="Times New Roman" pitchFamily="18" charset="0"/>
              </a:rPr>
              <a:t>=</a:t>
            </a:r>
            <a:endParaRPr lang="en-GB" sz="4000" dirty="0"/>
          </a:p>
        </p:txBody>
      </p:sp>
      <p:sp>
        <p:nvSpPr>
          <p:cNvPr id="14" name="Rectangle 13"/>
          <p:cNvSpPr/>
          <p:nvPr/>
        </p:nvSpPr>
        <p:spPr>
          <a:xfrm>
            <a:off x="1932156" y="3937050"/>
            <a:ext cx="15119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000" b="1" dirty="0">
                <a:cs typeface="Times New Roman" pitchFamily="18" charset="0"/>
              </a:rPr>
              <a:t> = 4</a:t>
            </a:r>
            <a:endParaRPr lang="en-GB" sz="4000" dirty="0"/>
          </a:p>
        </p:txBody>
      </p:sp>
      <p:sp>
        <p:nvSpPr>
          <p:cNvPr id="18" name="Rectangle 17"/>
          <p:cNvSpPr/>
          <p:nvPr/>
        </p:nvSpPr>
        <p:spPr>
          <a:xfrm>
            <a:off x="1600431" y="2083972"/>
            <a:ext cx="6687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cs typeface="Times New Roman" pitchFamily="18" charset="0"/>
              </a:rPr>
              <a:t>2</a:t>
            </a:r>
            <a:r>
              <a:rPr lang="en-US" sz="40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4000" baseline="30000" dirty="0"/>
          </a:p>
        </p:txBody>
      </p:sp>
      <p:sp>
        <p:nvSpPr>
          <p:cNvPr id="19" name="Rectangle 18"/>
          <p:cNvSpPr/>
          <p:nvPr/>
        </p:nvSpPr>
        <p:spPr>
          <a:xfrm>
            <a:off x="2879182" y="2054503"/>
            <a:ext cx="80983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cs typeface="Times New Roman" pitchFamily="18" charset="0"/>
              </a:rPr>
              <a:t>16</a:t>
            </a:r>
            <a:endParaRPr lang="en-GB" sz="4000" dirty="0"/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433237" y="1269673"/>
            <a:ext cx="16241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 dirty="0"/>
              <a:t>Solve: </a:t>
            </a:r>
            <a:endParaRPr lang="en-US" sz="4000" dirty="0">
              <a:cs typeface="Times New Roman" pitchFamily="18" charset="0"/>
            </a:endParaRPr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91F8C69F-0277-4354-80E4-7FCC628D0D3E}"/>
              </a:ext>
            </a:extLst>
          </p:cNvPr>
          <p:cNvSpPr/>
          <p:nvPr/>
        </p:nvSpPr>
        <p:spPr>
          <a:xfrm>
            <a:off x="457053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CE09E20-DC87-329D-1EFA-5EC2ADEDE816}"/>
              </a:ext>
            </a:extLst>
          </p:cNvPr>
          <p:cNvSpPr/>
          <p:nvPr/>
        </p:nvSpPr>
        <p:spPr>
          <a:xfrm>
            <a:off x="2885746" y="2839233"/>
            <a:ext cx="6687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cs typeface="Times New Roman" pitchFamily="18" charset="0"/>
              </a:rPr>
              <a:t>2</a:t>
            </a:r>
            <a:r>
              <a:rPr lang="en-US" sz="4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GB" sz="4000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2" grpId="0" animBg="1"/>
      <p:bldP spid="34824" grpId="0" animBg="1"/>
      <p:bldP spid="12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96092"/>
            <a:ext cx="7772400" cy="694133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Solve by equating exponents</a:t>
            </a:r>
          </a:p>
        </p:txBody>
      </p:sp>
      <p:sp>
        <p:nvSpPr>
          <p:cNvPr id="34822" name="Oval 6"/>
          <p:cNvSpPr>
            <a:spLocks noChangeArrowheads="1"/>
          </p:cNvSpPr>
          <p:nvPr/>
        </p:nvSpPr>
        <p:spPr bwMode="auto">
          <a:xfrm>
            <a:off x="1971346" y="4314554"/>
            <a:ext cx="1828800" cy="990600"/>
          </a:xfrm>
          <a:prstGeom prst="ellipse">
            <a:avLst/>
          </a:prstGeom>
          <a:noFill/>
          <a:ln w="38100">
            <a:solidFill>
              <a:srgbClr val="33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4769176" y="1977559"/>
            <a:ext cx="3810000" cy="156966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latin typeface="+mn-lt"/>
              </a:rPr>
              <a:t>Since they have the same bases we can set their exponents equal to each other and solve for </a:t>
            </a:r>
            <a:r>
              <a:rPr lang="en-US" b="1" i="1" dirty="0">
                <a:cs typeface="Times New Roman" panose="02020603050405020304" pitchFamily="18" charset="0"/>
              </a:rPr>
              <a:t>x</a:t>
            </a:r>
            <a:r>
              <a:rPr lang="en-US" dirty="0">
                <a:latin typeface="+mn-lt"/>
              </a:rPr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1014825" y="2039272"/>
            <a:ext cx="28680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cs typeface="Times New Roman" pitchFamily="18" charset="0"/>
              </a:rPr>
              <a:t>2</a:t>
            </a:r>
            <a:r>
              <a:rPr lang="en-US" sz="4000" b="1" baseline="30000" dirty="0">
                <a:cs typeface="Times New Roman" pitchFamily="18" charset="0"/>
              </a:rPr>
              <a:t>3</a:t>
            </a:r>
            <a:r>
              <a:rPr lang="en-US" sz="40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000" b="1" i="1" baseline="30000" dirty="0">
                <a:cs typeface="Times New Roman" pitchFamily="18" charset="0"/>
              </a:rPr>
              <a:t> </a:t>
            </a:r>
            <a:r>
              <a:rPr lang="en-US" sz="4000" b="1" baseline="30000" dirty="0">
                <a:cs typeface="Times New Roman" pitchFamily="18" charset="0"/>
              </a:rPr>
              <a:t>- 3</a:t>
            </a:r>
            <a:r>
              <a:rPr lang="en-US" sz="4000" b="1" dirty="0">
                <a:cs typeface="Times New Roman" pitchFamily="18" charset="0"/>
              </a:rPr>
              <a:t> = 2</a:t>
            </a:r>
            <a:r>
              <a:rPr lang="en-US" sz="4000" baseline="30000" dirty="0">
                <a:cs typeface="Times New Roman" pitchFamily="18" charset="0"/>
              </a:rPr>
              <a:t>9</a:t>
            </a:r>
            <a:endParaRPr lang="en-GB" sz="4000" baseline="30000" dirty="0"/>
          </a:p>
        </p:txBody>
      </p:sp>
      <p:sp>
        <p:nvSpPr>
          <p:cNvPr id="12" name="Rectangle 11"/>
          <p:cNvSpPr/>
          <p:nvPr/>
        </p:nvSpPr>
        <p:spPr>
          <a:xfrm>
            <a:off x="921512" y="2839333"/>
            <a:ext cx="296140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cs typeface="Times New Roman" pitchFamily="18" charset="0"/>
              </a:rPr>
              <a:t>3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000" b="1" i="1" dirty="0">
                <a:cs typeface="Times New Roman" pitchFamily="18" charset="0"/>
              </a:rPr>
              <a:t> – </a:t>
            </a:r>
            <a:r>
              <a:rPr lang="en-US" sz="4000" b="1" dirty="0">
                <a:cs typeface="Times New Roman" pitchFamily="18" charset="0"/>
              </a:rPr>
              <a:t>3</a:t>
            </a:r>
            <a:r>
              <a:rPr lang="en-US" sz="4000" b="1" i="1" dirty="0">
                <a:cs typeface="Times New Roman" pitchFamily="18" charset="0"/>
              </a:rPr>
              <a:t> </a:t>
            </a:r>
            <a:r>
              <a:rPr lang="en-US" sz="4000" b="1" dirty="0">
                <a:cs typeface="Times New Roman" pitchFamily="18" charset="0"/>
              </a:rPr>
              <a:t>= 9</a:t>
            </a:r>
            <a:endParaRPr lang="en-GB" sz="4000" dirty="0"/>
          </a:p>
        </p:txBody>
      </p:sp>
      <p:sp>
        <p:nvSpPr>
          <p:cNvPr id="14" name="Rectangle 13"/>
          <p:cNvSpPr/>
          <p:nvPr/>
        </p:nvSpPr>
        <p:spPr>
          <a:xfrm>
            <a:off x="2123206" y="4472522"/>
            <a:ext cx="15119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000" b="1" dirty="0">
                <a:cs typeface="Times New Roman" pitchFamily="18" charset="0"/>
              </a:rPr>
              <a:t> = 4</a:t>
            </a:r>
            <a:endParaRPr lang="en-GB" sz="4000" dirty="0"/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433237" y="1269673"/>
            <a:ext cx="16241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 dirty="0"/>
              <a:t>Solve: </a:t>
            </a:r>
            <a:endParaRPr lang="en-US" sz="4000" dirty="0">
              <a:cs typeface="Times New Roman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3B645D9-ACF5-45BD-8F5B-692CFD4EF03C}"/>
              </a:ext>
            </a:extLst>
          </p:cNvPr>
          <p:cNvSpPr/>
          <p:nvPr/>
        </p:nvSpPr>
        <p:spPr>
          <a:xfrm>
            <a:off x="1853706" y="3569281"/>
            <a:ext cx="296140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cs typeface="Times New Roman" pitchFamily="18" charset="0"/>
              </a:rPr>
              <a:t>3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000" b="1" i="1" dirty="0">
                <a:cs typeface="Times New Roman" pitchFamily="18" charset="0"/>
              </a:rPr>
              <a:t> </a:t>
            </a:r>
            <a:r>
              <a:rPr lang="en-US" sz="4000" b="1" dirty="0">
                <a:cs typeface="Times New Roman" pitchFamily="18" charset="0"/>
              </a:rPr>
              <a:t>= 12</a:t>
            </a:r>
            <a:endParaRPr lang="en-GB" sz="4000" dirty="0"/>
          </a:p>
        </p:txBody>
      </p:sp>
      <p:sp>
        <p:nvSpPr>
          <p:cNvPr id="3" name="Rectangle 2">
            <a:hlinkClick r:id="rId2"/>
            <a:extLst>
              <a:ext uri="{FF2B5EF4-FFF2-40B4-BE49-F238E27FC236}">
                <a16:creationId xmlns:a16="http://schemas.microsoft.com/office/drawing/2014/main" id="{E546CBD9-F196-437C-8330-ADFE2AEC00B5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91F8C69F-0277-4354-80E4-7FCC628D0D3E}"/>
              </a:ext>
            </a:extLst>
          </p:cNvPr>
          <p:cNvSpPr/>
          <p:nvPr/>
        </p:nvSpPr>
        <p:spPr>
          <a:xfrm>
            <a:off x="457053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3652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2" grpId="0" animBg="1"/>
      <p:bldP spid="34824" grpId="0" animBg="1"/>
      <p:bldP spid="12" grpId="0"/>
      <p:bldP spid="14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96092"/>
            <a:ext cx="7772400" cy="694133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Solve by equating exponents</a:t>
            </a:r>
          </a:p>
        </p:txBody>
      </p:sp>
      <p:sp>
        <p:nvSpPr>
          <p:cNvPr id="34822" name="Oval 6"/>
          <p:cNvSpPr>
            <a:spLocks noChangeArrowheads="1"/>
          </p:cNvSpPr>
          <p:nvPr/>
        </p:nvSpPr>
        <p:spPr bwMode="auto">
          <a:xfrm>
            <a:off x="1971345" y="4314554"/>
            <a:ext cx="2172637" cy="990600"/>
          </a:xfrm>
          <a:prstGeom prst="ellipse">
            <a:avLst/>
          </a:prstGeom>
          <a:noFill/>
          <a:ln w="38100">
            <a:solidFill>
              <a:srgbClr val="33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4769176" y="1977559"/>
            <a:ext cx="3810000" cy="1200329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Since they don’t have the same bases we have to rewrite the equation with the same base and solve for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/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1024553" y="1914989"/>
            <a:ext cx="191590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cs typeface="Times New Roman" pitchFamily="18" charset="0"/>
              </a:rPr>
              <a:t>3</a:t>
            </a:r>
            <a:r>
              <a:rPr lang="en-US" sz="40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000" b="1" i="1" baseline="30000" dirty="0">
                <a:cs typeface="Times New Roman" pitchFamily="18" charset="0"/>
              </a:rPr>
              <a:t> </a:t>
            </a:r>
            <a:r>
              <a:rPr lang="en-US" sz="4000" b="1" baseline="30000" dirty="0">
                <a:cs typeface="Times New Roman" pitchFamily="18" charset="0"/>
              </a:rPr>
              <a:t>+ 2</a:t>
            </a:r>
            <a:r>
              <a:rPr lang="en-US" sz="4000" b="1" dirty="0">
                <a:cs typeface="Times New Roman" pitchFamily="18" charset="0"/>
              </a:rPr>
              <a:t> =</a:t>
            </a:r>
            <a:endParaRPr lang="en-GB" sz="4000" baseline="30000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21512" y="2839333"/>
            <a:ext cx="296140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cs typeface="Times New Roman" pitchFamily="18" charset="0"/>
              </a:rPr>
              <a:t>3</a:t>
            </a:r>
            <a:r>
              <a:rPr lang="en-US" sz="40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000" b="1" i="1" baseline="30000" dirty="0">
                <a:cs typeface="Times New Roman" pitchFamily="18" charset="0"/>
              </a:rPr>
              <a:t> </a:t>
            </a:r>
            <a:r>
              <a:rPr lang="en-US" sz="4000" b="1" baseline="30000" dirty="0">
                <a:cs typeface="Times New Roman" pitchFamily="18" charset="0"/>
              </a:rPr>
              <a:t>+</a:t>
            </a:r>
            <a:r>
              <a:rPr lang="en-US" sz="4000" b="1" i="1" baseline="30000" dirty="0">
                <a:cs typeface="Times New Roman" pitchFamily="18" charset="0"/>
              </a:rPr>
              <a:t> </a:t>
            </a:r>
            <a:r>
              <a:rPr lang="en-US" sz="4000" b="1" baseline="30000" dirty="0">
                <a:cs typeface="Times New Roman" pitchFamily="18" charset="0"/>
              </a:rPr>
              <a:t>2</a:t>
            </a:r>
            <a:r>
              <a:rPr lang="en-US" sz="4000" b="1" i="1" dirty="0">
                <a:cs typeface="Times New Roman" pitchFamily="18" charset="0"/>
              </a:rPr>
              <a:t> </a:t>
            </a:r>
            <a:r>
              <a:rPr lang="en-US" sz="4000" b="1" dirty="0">
                <a:cs typeface="Times New Roman" pitchFamily="18" charset="0"/>
              </a:rPr>
              <a:t>= 3</a:t>
            </a:r>
            <a:r>
              <a:rPr lang="en-US" sz="4000" b="1" baseline="30000" dirty="0">
                <a:cs typeface="Times New Roman" pitchFamily="18" charset="0"/>
              </a:rPr>
              <a:t>‒3</a:t>
            </a:r>
            <a:endParaRPr lang="en-GB" sz="4000" b="1" baseline="30000" dirty="0"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123206" y="4472522"/>
            <a:ext cx="18966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000" b="1" dirty="0">
                <a:cs typeface="Times New Roman" pitchFamily="18" charset="0"/>
              </a:rPr>
              <a:t> =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‒ </a:t>
            </a:r>
            <a:r>
              <a:rPr lang="en-US" sz="4000" b="1" dirty="0">
                <a:cs typeface="Times New Roman" pitchFamily="18" charset="0"/>
              </a:rPr>
              <a:t>5</a:t>
            </a:r>
            <a:endParaRPr lang="en-GB" sz="4000" dirty="0"/>
          </a:p>
        </p:txBody>
      </p:sp>
      <p:sp>
        <p:nvSpPr>
          <p:cNvPr id="19" name="Rectangle 18"/>
          <p:cNvSpPr/>
          <p:nvPr/>
        </p:nvSpPr>
        <p:spPr>
          <a:xfrm>
            <a:off x="3019194" y="1766631"/>
            <a:ext cx="4042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cs typeface="Times New Roman" pitchFamily="18" charset="0"/>
              </a:rPr>
              <a:t>1</a:t>
            </a:r>
            <a:endParaRPr lang="en-GB" sz="2800" dirty="0"/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433237" y="1269673"/>
            <a:ext cx="16241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 dirty="0"/>
              <a:t>Solve: </a:t>
            </a:r>
            <a:endParaRPr lang="en-US" sz="4000" dirty="0">
              <a:cs typeface="Times New Roman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3B645D9-ACF5-45BD-8F5B-692CFD4EF03C}"/>
              </a:ext>
            </a:extLst>
          </p:cNvPr>
          <p:cNvSpPr/>
          <p:nvPr/>
        </p:nvSpPr>
        <p:spPr>
          <a:xfrm>
            <a:off x="1853706" y="3569281"/>
            <a:ext cx="296140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4000" b="1" dirty="0">
                <a:cs typeface="Times New Roman" pitchFamily="18" charset="0"/>
              </a:rPr>
              <a:t>+ 2</a:t>
            </a:r>
            <a:r>
              <a:rPr lang="en-US" sz="4000" b="1" i="1" dirty="0">
                <a:cs typeface="Times New Roman" pitchFamily="18" charset="0"/>
              </a:rPr>
              <a:t> </a:t>
            </a:r>
            <a:r>
              <a:rPr lang="en-US" sz="4000" b="1" dirty="0">
                <a:cs typeface="Times New Roman" pitchFamily="18" charset="0"/>
              </a:rPr>
              <a:t>=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‒</a:t>
            </a:r>
            <a:r>
              <a:rPr lang="en-US" sz="4000" b="1" dirty="0">
                <a:cs typeface="Times New Roman" pitchFamily="18" charset="0"/>
              </a:rPr>
              <a:t>3</a:t>
            </a:r>
            <a:endParaRPr lang="en-GB" sz="4000" dirty="0"/>
          </a:p>
        </p:txBody>
      </p:sp>
      <p:sp>
        <p:nvSpPr>
          <p:cNvPr id="3" name="Rectangle 2">
            <a:hlinkClick r:id="rId2"/>
            <a:extLst>
              <a:ext uri="{FF2B5EF4-FFF2-40B4-BE49-F238E27FC236}">
                <a16:creationId xmlns:a16="http://schemas.microsoft.com/office/drawing/2014/main" id="{E546CBD9-F196-437C-8330-ADFE2AEC00B5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91F8C69F-0277-4354-80E4-7FCC628D0D3E}"/>
              </a:ext>
            </a:extLst>
          </p:cNvPr>
          <p:cNvSpPr/>
          <p:nvPr/>
        </p:nvSpPr>
        <p:spPr>
          <a:xfrm>
            <a:off x="457053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91A628B-4782-AD31-EFE0-D7A0D288D213}"/>
              </a:ext>
            </a:extLst>
          </p:cNvPr>
          <p:cNvSpPr/>
          <p:nvPr/>
        </p:nvSpPr>
        <p:spPr>
          <a:xfrm>
            <a:off x="2913825" y="2267921"/>
            <a:ext cx="6238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cs typeface="Times New Roman" pitchFamily="18" charset="0"/>
              </a:rPr>
              <a:t>27</a:t>
            </a:r>
            <a:endParaRPr lang="en-GB" sz="280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640E226-BC48-98C5-E6AA-3263BCB8F2D3}"/>
              </a:ext>
            </a:extLst>
          </p:cNvPr>
          <p:cNvCxnSpPr/>
          <p:nvPr/>
        </p:nvCxnSpPr>
        <p:spPr>
          <a:xfrm>
            <a:off x="2973683" y="2268932"/>
            <a:ext cx="4953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9907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2" grpId="0" animBg="1"/>
      <p:bldP spid="34824" grpId="0" animBg="1"/>
      <p:bldP spid="12" grpId="0"/>
      <p:bldP spid="14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96092"/>
            <a:ext cx="7772400" cy="694133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Solve by equating exponents</a:t>
            </a:r>
          </a:p>
        </p:txBody>
      </p:sp>
      <p:sp>
        <p:nvSpPr>
          <p:cNvPr id="34822" name="Oval 6"/>
          <p:cNvSpPr>
            <a:spLocks noChangeArrowheads="1"/>
          </p:cNvSpPr>
          <p:nvPr/>
        </p:nvSpPr>
        <p:spPr bwMode="auto">
          <a:xfrm>
            <a:off x="1725719" y="5052984"/>
            <a:ext cx="1828800" cy="1176533"/>
          </a:xfrm>
          <a:prstGeom prst="ellipse">
            <a:avLst/>
          </a:prstGeom>
          <a:noFill/>
          <a:ln w="38100">
            <a:solidFill>
              <a:srgbClr val="33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4769176" y="1977559"/>
            <a:ext cx="3810000" cy="1200329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latin typeface="+mn-lt"/>
              </a:rPr>
              <a:t>Since they don’t have the same bases we have to rewrite the equation with the same base and solve for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+mn-lt"/>
              </a:rPr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2197444" y="2034660"/>
            <a:ext cx="4972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cs typeface="Times New Roman" pitchFamily="18" charset="0"/>
              </a:rPr>
              <a:t>=</a:t>
            </a:r>
            <a:endParaRPr lang="en-GB" sz="4000" baseline="30000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51646" y="2821327"/>
            <a:ext cx="1828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cs typeface="Times New Roman" pitchFamily="18" charset="0"/>
              </a:rPr>
              <a:t>(2</a:t>
            </a:r>
            <a:r>
              <a:rPr lang="en-US" sz="4000" b="1" baseline="30000" dirty="0">
                <a:cs typeface="Times New Roman" pitchFamily="18" charset="0"/>
              </a:rPr>
              <a:t>2</a:t>
            </a:r>
            <a:r>
              <a:rPr lang="en-US" sz="4000" b="1" dirty="0">
                <a:cs typeface="Times New Roman" pitchFamily="18" charset="0"/>
              </a:rPr>
              <a:t>)</a:t>
            </a:r>
            <a:r>
              <a:rPr lang="en-US" sz="40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4000" b="1" dirty="0">
                <a:cs typeface="Times New Roman" pitchFamily="18" charset="0"/>
              </a:rPr>
              <a:t>=</a:t>
            </a:r>
            <a:endParaRPr lang="en-GB" sz="4000" dirty="0"/>
          </a:p>
        </p:txBody>
      </p:sp>
      <p:sp>
        <p:nvSpPr>
          <p:cNvPr id="14" name="Rectangle 13"/>
          <p:cNvSpPr/>
          <p:nvPr/>
        </p:nvSpPr>
        <p:spPr>
          <a:xfrm>
            <a:off x="1877579" y="5210953"/>
            <a:ext cx="11993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000" b="1" dirty="0">
                <a:cs typeface="Times New Roman" pitchFamily="18" charset="0"/>
              </a:rPr>
              <a:t> = </a:t>
            </a:r>
            <a:endParaRPr lang="en-GB" sz="4000" dirty="0"/>
          </a:p>
        </p:txBody>
      </p:sp>
      <p:sp>
        <p:nvSpPr>
          <p:cNvPr id="18" name="Rectangle 17"/>
          <p:cNvSpPr/>
          <p:nvPr/>
        </p:nvSpPr>
        <p:spPr>
          <a:xfrm>
            <a:off x="1600431" y="2083972"/>
            <a:ext cx="6687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cs typeface="Times New Roman" pitchFamily="18" charset="0"/>
              </a:rPr>
              <a:t>4</a:t>
            </a:r>
            <a:r>
              <a:rPr lang="en-US" sz="40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4000" baseline="30000" dirty="0"/>
          </a:p>
        </p:txBody>
      </p:sp>
      <p:sp>
        <p:nvSpPr>
          <p:cNvPr id="19" name="Rectangle 18"/>
          <p:cNvSpPr/>
          <p:nvPr/>
        </p:nvSpPr>
        <p:spPr>
          <a:xfrm>
            <a:off x="2879182" y="2054503"/>
            <a:ext cx="4972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cs typeface="Times New Roman" pitchFamily="18" charset="0"/>
              </a:rPr>
              <a:t>8</a:t>
            </a:r>
            <a:endParaRPr lang="en-GB" sz="4000" dirty="0"/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433237" y="1269673"/>
            <a:ext cx="16241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 dirty="0"/>
              <a:t>Solve: </a:t>
            </a:r>
            <a:endParaRPr lang="en-US" sz="4000" dirty="0">
              <a:cs typeface="Times New Roman" pitchFamily="18" charset="0"/>
            </a:endParaRPr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91F8C69F-0277-4354-80E4-7FCC628D0D3E}"/>
              </a:ext>
            </a:extLst>
          </p:cNvPr>
          <p:cNvSpPr/>
          <p:nvPr/>
        </p:nvSpPr>
        <p:spPr>
          <a:xfrm>
            <a:off x="457053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CE09E20-DC87-329D-1EFA-5EC2ADEDE816}"/>
              </a:ext>
            </a:extLst>
          </p:cNvPr>
          <p:cNvSpPr/>
          <p:nvPr/>
        </p:nvSpPr>
        <p:spPr>
          <a:xfrm>
            <a:off x="2885746" y="2839233"/>
            <a:ext cx="6687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cs typeface="Times New Roman" pitchFamily="18" charset="0"/>
              </a:rPr>
              <a:t>2</a:t>
            </a:r>
            <a:r>
              <a:rPr lang="en-US" sz="4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GB" sz="4000" baseline="30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1294AFD-2151-1047-85D6-06EB2F6373AC}"/>
              </a:ext>
            </a:extLst>
          </p:cNvPr>
          <p:cNvSpPr/>
          <p:nvPr/>
        </p:nvSpPr>
        <p:spPr>
          <a:xfrm>
            <a:off x="1354804" y="3554718"/>
            <a:ext cx="1828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cs typeface="Times New Roman" pitchFamily="18" charset="0"/>
              </a:rPr>
              <a:t>2</a:t>
            </a:r>
            <a:r>
              <a:rPr lang="en-US" sz="4000" b="1" baseline="30000" dirty="0">
                <a:cs typeface="Times New Roman" pitchFamily="18" charset="0"/>
              </a:rPr>
              <a:t>2</a:t>
            </a:r>
            <a:r>
              <a:rPr lang="en-US" sz="40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4000" b="1" dirty="0">
                <a:cs typeface="Times New Roman" pitchFamily="18" charset="0"/>
              </a:rPr>
              <a:t>=</a:t>
            </a:r>
            <a:endParaRPr lang="en-GB" sz="4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DDDE403-A2AD-531F-E988-896452FBD09D}"/>
              </a:ext>
            </a:extLst>
          </p:cNvPr>
          <p:cNvSpPr/>
          <p:nvPr/>
        </p:nvSpPr>
        <p:spPr>
          <a:xfrm>
            <a:off x="2925004" y="3590530"/>
            <a:ext cx="6687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cs typeface="Times New Roman" pitchFamily="18" charset="0"/>
              </a:rPr>
              <a:t>2</a:t>
            </a:r>
            <a:r>
              <a:rPr lang="en-US" sz="4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GB" sz="4000" baseline="300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2CD14B6-5208-E42D-DAF5-B9C090196444}"/>
              </a:ext>
            </a:extLst>
          </p:cNvPr>
          <p:cNvSpPr/>
          <p:nvPr/>
        </p:nvSpPr>
        <p:spPr>
          <a:xfrm>
            <a:off x="1359066" y="4220353"/>
            <a:ext cx="18245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cs typeface="Times New Roman" pitchFamily="18" charset="0"/>
              </a:rPr>
              <a:t>2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000" b="1" dirty="0">
                <a:cs typeface="Times New Roman" pitchFamily="18" charset="0"/>
              </a:rPr>
              <a:t> = 3</a:t>
            </a:r>
            <a:endParaRPr lang="en-GB" sz="40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721CC2-734C-239F-F60B-4329EB55E65F}"/>
              </a:ext>
            </a:extLst>
          </p:cNvPr>
          <p:cNvSpPr/>
          <p:nvPr/>
        </p:nvSpPr>
        <p:spPr>
          <a:xfrm>
            <a:off x="2885746" y="5091573"/>
            <a:ext cx="4042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cs typeface="Times New Roman" pitchFamily="18" charset="0"/>
              </a:rPr>
              <a:t>3</a:t>
            </a:r>
            <a:endParaRPr lang="en-GB" sz="28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C42879C-C5CF-5CE2-0C19-B999954C33D9}"/>
              </a:ext>
            </a:extLst>
          </p:cNvPr>
          <p:cNvSpPr/>
          <p:nvPr/>
        </p:nvSpPr>
        <p:spPr>
          <a:xfrm>
            <a:off x="2885746" y="5593874"/>
            <a:ext cx="4042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cs typeface="Times New Roman" pitchFamily="18" charset="0"/>
              </a:rPr>
              <a:t>2</a:t>
            </a:r>
            <a:endParaRPr lang="en-GB" sz="2800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7766C6D-FDE7-B215-ABAD-F5E964F644F4}"/>
              </a:ext>
            </a:extLst>
          </p:cNvPr>
          <p:cNvCxnSpPr/>
          <p:nvPr/>
        </p:nvCxnSpPr>
        <p:spPr>
          <a:xfrm>
            <a:off x="2840235" y="5593874"/>
            <a:ext cx="4953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5396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2" grpId="0" animBg="1"/>
      <p:bldP spid="34824" grpId="0" animBg="1"/>
      <p:bldP spid="12" grpId="0"/>
      <p:bldP spid="14" grpId="0"/>
      <p:bldP spid="5" grpId="0"/>
      <p:bldP spid="3" grpId="0"/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96092"/>
            <a:ext cx="7772400" cy="694133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Solve by equating exponents</a:t>
            </a:r>
          </a:p>
        </p:txBody>
      </p:sp>
      <p:sp>
        <p:nvSpPr>
          <p:cNvPr id="34822" name="Oval 6"/>
          <p:cNvSpPr>
            <a:spLocks noChangeArrowheads="1"/>
          </p:cNvSpPr>
          <p:nvPr/>
        </p:nvSpPr>
        <p:spPr bwMode="auto">
          <a:xfrm>
            <a:off x="1854143" y="5332335"/>
            <a:ext cx="2172637" cy="990600"/>
          </a:xfrm>
          <a:prstGeom prst="ellipse">
            <a:avLst/>
          </a:prstGeom>
          <a:noFill/>
          <a:ln w="38100">
            <a:solidFill>
              <a:srgbClr val="33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4769176" y="1977559"/>
            <a:ext cx="3810000" cy="1200329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Since they don’t have the same bases we have to rewrite the equation with the same base and solve for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/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1024553" y="1914989"/>
            <a:ext cx="191590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cs typeface="Times New Roman" pitchFamily="18" charset="0"/>
              </a:rPr>
              <a:t>9</a:t>
            </a:r>
            <a:r>
              <a:rPr lang="en-US" sz="40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000" b="1" i="1" baseline="30000" dirty="0">
                <a:cs typeface="Times New Roman" pitchFamily="18" charset="0"/>
              </a:rPr>
              <a:t> </a:t>
            </a:r>
            <a:r>
              <a:rPr lang="en-US" sz="4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‒</a:t>
            </a:r>
            <a:r>
              <a:rPr lang="en-US" sz="4000" b="1" baseline="30000" dirty="0">
                <a:cs typeface="Times New Roman" pitchFamily="18" charset="0"/>
              </a:rPr>
              <a:t> 2</a:t>
            </a:r>
            <a:r>
              <a:rPr lang="en-US" sz="4000" b="1" dirty="0">
                <a:cs typeface="Times New Roman" pitchFamily="18" charset="0"/>
              </a:rPr>
              <a:t> =</a:t>
            </a:r>
            <a:endParaRPr lang="en-GB" sz="4000" baseline="30000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3628" y="2685684"/>
            <a:ext cx="381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cs typeface="Times New Roman" pitchFamily="18" charset="0"/>
              </a:rPr>
              <a:t>(3</a:t>
            </a:r>
            <a:r>
              <a:rPr lang="en-US" sz="4000" b="1" baseline="30000" dirty="0">
                <a:cs typeface="Times New Roman" pitchFamily="18" charset="0"/>
              </a:rPr>
              <a:t>2</a:t>
            </a:r>
            <a:r>
              <a:rPr lang="en-US" sz="4000" b="1" dirty="0">
                <a:cs typeface="Times New Roman" pitchFamily="18" charset="0"/>
              </a:rPr>
              <a:t>)</a:t>
            </a:r>
            <a:r>
              <a:rPr lang="en-US" sz="40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000" b="1" i="1" baseline="30000" dirty="0">
                <a:cs typeface="Times New Roman" pitchFamily="18" charset="0"/>
              </a:rPr>
              <a:t> </a:t>
            </a:r>
            <a:r>
              <a:rPr lang="en-US" sz="4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‒</a:t>
            </a:r>
            <a:r>
              <a:rPr lang="en-US" sz="4000" b="1" i="1" baseline="30000" dirty="0">
                <a:cs typeface="Times New Roman" pitchFamily="18" charset="0"/>
              </a:rPr>
              <a:t> </a:t>
            </a:r>
            <a:r>
              <a:rPr lang="en-US" sz="4000" b="1" baseline="30000" dirty="0">
                <a:cs typeface="Times New Roman" pitchFamily="18" charset="0"/>
              </a:rPr>
              <a:t>2</a:t>
            </a:r>
            <a:r>
              <a:rPr lang="en-US" sz="4000" b="1" i="1" dirty="0">
                <a:cs typeface="Times New Roman" pitchFamily="18" charset="0"/>
              </a:rPr>
              <a:t> </a:t>
            </a:r>
            <a:r>
              <a:rPr lang="en-US" sz="4000" b="1" dirty="0">
                <a:cs typeface="Times New Roman" pitchFamily="18" charset="0"/>
              </a:rPr>
              <a:t>= 3</a:t>
            </a:r>
            <a:r>
              <a:rPr lang="en-US" sz="4000" b="1" baseline="30000" dirty="0">
                <a:cs typeface="Times New Roman" pitchFamily="18" charset="0"/>
              </a:rPr>
              <a:t>‒1</a:t>
            </a:r>
            <a:endParaRPr lang="en-GB" sz="4000" b="1" baseline="30000" dirty="0"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084736" y="5460801"/>
            <a:ext cx="97654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000" b="1" dirty="0">
                <a:cs typeface="Times New Roman" pitchFamily="18" charset="0"/>
              </a:rPr>
              <a:t> =</a:t>
            </a:r>
            <a:endParaRPr lang="en-GB" sz="4000" dirty="0"/>
          </a:p>
        </p:txBody>
      </p:sp>
      <p:sp>
        <p:nvSpPr>
          <p:cNvPr id="19" name="Rectangle 18"/>
          <p:cNvSpPr/>
          <p:nvPr/>
        </p:nvSpPr>
        <p:spPr>
          <a:xfrm>
            <a:off x="3019194" y="1766631"/>
            <a:ext cx="4042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cs typeface="Times New Roman" pitchFamily="18" charset="0"/>
              </a:rPr>
              <a:t>1</a:t>
            </a:r>
            <a:endParaRPr lang="en-GB" sz="2800" dirty="0"/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433237" y="1269673"/>
            <a:ext cx="16241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 dirty="0"/>
              <a:t>Solve: </a:t>
            </a:r>
            <a:endParaRPr lang="en-US" sz="4000" dirty="0">
              <a:cs typeface="Times New Roman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3B645D9-ACF5-45BD-8F5B-692CFD4EF03C}"/>
              </a:ext>
            </a:extLst>
          </p:cNvPr>
          <p:cNvSpPr/>
          <p:nvPr/>
        </p:nvSpPr>
        <p:spPr>
          <a:xfrm>
            <a:off x="602617" y="4139911"/>
            <a:ext cx="375208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cs typeface="Times New Roman" pitchFamily="18" charset="0"/>
              </a:rPr>
              <a:t>2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‒</a:t>
            </a:r>
            <a:r>
              <a:rPr lang="en-US" sz="4000" b="1" dirty="0">
                <a:cs typeface="Times New Roman" pitchFamily="18" charset="0"/>
              </a:rPr>
              <a:t> 4</a:t>
            </a:r>
            <a:r>
              <a:rPr lang="en-US" sz="4000" b="1" i="1" dirty="0">
                <a:cs typeface="Times New Roman" pitchFamily="18" charset="0"/>
              </a:rPr>
              <a:t> </a:t>
            </a:r>
            <a:r>
              <a:rPr lang="en-US" sz="4000" b="1" dirty="0">
                <a:cs typeface="Times New Roman" pitchFamily="18" charset="0"/>
              </a:rPr>
              <a:t>=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‒</a:t>
            </a:r>
            <a:r>
              <a:rPr lang="en-US" sz="4000" b="1" dirty="0">
                <a:cs typeface="Times New Roman" pitchFamily="18" charset="0"/>
              </a:rPr>
              <a:t>1</a:t>
            </a:r>
            <a:endParaRPr lang="en-GB" sz="4000" dirty="0"/>
          </a:p>
        </p:txBody>
      </p:sp>
      <p:sp>
        <p:nvSpPr>
          <p:cNvPr id="3" name="Rectangle 2">
            <a:hlinkClick r:id="rId2"/>
            <a:extLst>
              <a:ext uri="{FF2B5EF4-FFF2-40B4-BE49-F238E27FC236}">
                <a16:creationId xmlns:a16="http://schemas.microsoft.com/office/drawing/2014/main" id="{E546CBD9-F196-437C-8330-ADFE2AEC00B5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91F8C69F-0277-4354-80E4-7FCC628D0D3E}"/>
              </a:ext>
            </a:extLst>
          </p:cNvPr>
          <p:cNvSpPr/>
          <p:nvPr/>
        </p:nvSpPr>
        <p:spPr>
          <a:xfrm>
            <a:off x="457053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91A628B-4782-AD31-EFE0-D7A0D288D213}"/>
              </a:ext>
            </a:extLst>
          </p:cNvPr>
          <p:cNvSpPr/>
          <p:nvPr/>
        </p:nvSpPr>
        <p:spPr>
          <a:xfrm>
            <a:off x="3019194" y="2268932"/>
            <a:ext cx="4042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cs typeface="Times New Roman" pitchFamily="18" charset="0"/>
              </a:rPr>
              <a:t>3</a:t>
            </a:r>
            <a:endParaRPr lang="en-GB" sz="280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640E226-BC48-98C5-E6AA-3263BCB8F2D3}"/>
              </a:ext>
            </a:extLst>
          </p:cNvPr>
          <p:cNvCxnSpPr/>
          <p:nvPr/>
        </p:nvCxnSpPr>
        <p:spPr>
          <a:xfrm>
            <a:off x="2973683" y="2268932"/>
            <a:ext cx="4953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C82F9A3C-FC3C-3C83-0225-957BB690E74C}"/>
              </a:ext>
            </a:extLst>
          </p:cNvPr>
          <p:cNvSpPr/>
          <p:nvPr/>
        </p:nvSpPr>
        <p:spPr>
          <a:xfrm>
            <a:off x="473628" y="3430957"/>
            <a:ext cx="381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cs typeface="Times New Roman" pitchFamily="18" charset="0"/>
              </a:rPr>
              <a:t>3</a:t>
            </a:r>
            <a:r>
              <a:rPr lang="en-US" sz="4000" b="1" baseline="30000" dirty="0">
                <a:cs typeface="Times New Roman" pitchFamily="18" charset="0"/>
              </a:rPr>
              <a:t>2(</a:t>
            </a:r>
            <a:r>
              <a:rPr lang="en-US" sz="40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000" b="1" i="1" baseline="30000" dirty="0">
                <a:cs typeface="Times New Roman" pitchFamily="18" charset="0"/>
              </a:rPr>
              <a:t> </a:t>
            </a:r>
            <a:r>
              <a:rPr lang="en-US" sz="4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‒</a:t>
            </a:r>
            <a:r>
              <a:rPr lang="en-US" sz="4000" b="1" i="1" baseline="30000" dirty="0">
                <a:cs typeface="Times New Roman" pitchFamily="18" charset="0"/>
              </a:rPr>
              <a:t> </a:t>
            </a:r>
            <a:r>
              <a:rPr lang="en-US" sz="4000" b="1" baseline="30000" dirty="0">
                <a:cs typeface="Times New Roman" pitchFamily="18" charset="0"/>
              </a:rPr>
              <a:t>2)</a:t>
            </a:r>
            <a:r>
              <a:rPr lang="en-US" sz="4000" b="1" i="1" dirty="0">
                <a:cs typeface="Times New Roman" pitchFamily="18" charset="0"/>
              </a:rPr>
              <a:t> </a:t>
            </a:r>
            <a:r>
              <a:rPr lang="en-US" sz="4000" b="1" dirty="0">
                <a:cs typeface="Times New Roman" pitchFamily="18" charset="0"/>
              </a:rPr>
              <a:t>= 3</a:t>
            </a:r>
            <a:r>
              <a:rPr lang="en-US" sz="4000" b="1" baseline="30000" dirty="0">
                <a:cs typeface="Times New Roman" pitchFamily="18" charset="0"/>
              </a:rPr>
              <a:t>‒1</a:t>
            </a:r>
            <a:endParaRPr lang="en-GB" sz="4000" b="1" baseline="30000" dirty="0">
              <a:cs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B386E4A-5852-C8EB-CDDA-D4ACE7F1AA6F}"/>
              </a:ext>
            </a:extLst>
          </p:cNvPr>
          <p:cNvSpPr/>
          <p:nvPr/>
        </p:nvSpPr>
        <p:spPr>
          <a:xfrm>
            <a:off x="1547427" y="4651822"/>
            <a:ext cx="375208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cs typeface="Times New Roman" pitchFamily="18" charset="0"/>
              </a:rPr>
              <a:t>2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000" b="1" i="1" dirty="0">
                <a:cs typeface="Times New Roman" pitchFamily="18" charset="0"/>
              </a:rPr>
              <a:t> </a:t>
            </a:r>
            <a:r>
              <a:rPr lang="en-US" sz="4000" b="1" dirty="0">
                <a:cs typeface="Times New Roman" pitchFamily="18" charset="0"/>
              </a:rPr>
              <a:t>= 3</a:t>
            </a:r>
            <a:endParaRPr lang="en-GB" sz="4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F461EAE-58ED-9A6E-AD4C-7384A1BF264B}"/>
              </a:ext>
            </a:extLst>
          </p:cNvPr>
          <p:cNvSpPr/>
          <p:nvPr/>
        </p:nvSpPr>
        <p:spPr>
          <a:xfrm>
            <a:off x="3064705" y="5313810"/>
            <a:ext cx="4042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cs typeface="Times New Roman" pitchFamily="18" charset="0"/>
              </a:rPr>
              <a:t>3</a:t>
            </a:r>
            <a:endParaRPr lang="en-GB" sz="28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01A7A8E-98BA-D6BF-22F0-E97F452353BD}"/>
              </a:ext>
            </a:extLst>
          </p:cNvPr>
          <p:cNvSpPr/>
          <p:nvPr/>
        </p:nvSpPr>
        <p:spPr>
          <a:xfrm>
            <a:off x="3064705" y="5816111"/>
            <a:ext cx="4042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cs typeface="Times New Roman" pitchFamily="18" charset="0"/>
              </a:rPr>
              <a:t>2</a:t>
            </a:r>
            <a:endParaRPr lang="en-GB" sz="28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C0EFF19-4966-43F0-023B-95B067EB213A}"/>
              </a:ext>
            </a:extLst>
          </p:cNvPr>
          <p:cNvCxnSpPr/>
          <p:nvPr/>
        </p:nvCxnSpPr>
        <p:spPr>
          <a:xfrm>
            <a:off x="3019194" y="5816111"/>
            <a:ext cx="4953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2985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2" grpId="0" animBg="1"/>
      <p:bldP spid="34824" grpId="0" animBg="1"/>
      <p:bldP spid="12" grpId="0"/>
      <p:bldP spid="14" grpId="0"/>
      <p:bldP spid="21" grpId="0"/>
      <p:bldP spid="6" grpId="0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96092"/>
            <a:ext cx="7772400" cy="694133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Solve by equating exponents</a:t>
            </a:r>
          </a:p>
        </p:txBody>
      </p:sp>
      <p:sp>
        <p:nvSpPr>
          <p:cNvPr id="34822" name="Oval 6"/>
          <p:cNvSpPr>
            <a:spLocks noChangeArrowheads="1"/>
          </p:cNvSpPr>
          <p:nvPr/>
        </p:nvSpPr>
        <p:spPr bwMode="auto">
          <a:xfrm>
            <a:off x="1725719" y="5052984"/>
            <a:ext cx="1828800" cy="1176533"/>
          </a:xfrm>
          <a:prstGeom prst="ellipse">
            <a:avLst/>
          </a:prstGeom>
          <a:noFill/>
          <a:ln w="38100">
            <a:solidFill>
              <a:srgbClr val="33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4427565" y="1177201"/>
            <a:ext cx="4972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cs typeface="Times New Roman" pitchFamily="18" charset="0"/>
              </a:rPr>
              <a:t>=</a:t>
            </a:r>
            <a:endParaRPr lang="en-GB" sz="4000" baseline="30000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13783" y="1924068"/>
            <a:ext cx="1828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cs typeface="Times New Roman" pitchFamily="18" charset="0"/>
              </a:rPr>
              <a:t>(2</a:t>
            </a:r>
            <a:r>
              <a:rPr lang="en-US" sz="40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000" b="1" dirty="0">
                <a:cs typeface="Times New Roman" pitchFamily="18" charset="0"/>
              </a:rPr>
              <a:t>)</a:t>
            </a:r>
            <a:r>
              <a:rPr lang="en-US" sz="4000" b="1" baseline="30000" dirty="0">
                <a:cs typeface="Times New Roman" pitchFamily="18" charset="0"/>
              </a:rPr>
              <a:t>2</a:t>
            </a:r>
            <a:r>
              <a:rPr lang="en-US" sz="40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>
                <a:cs typeface="Times New Roman" pitchFamily="18" charset="0"/>
              </a:rPr>
              <a:t>+</a:t>
            </a:r>
            <a:endParaRPr lang="en-GB" sz="4000" dirty="0"/>
          </a:p>
        </p:txBody>
      </p:sp>
      <p:sp>
        <p:nvSpPr>
          <p:cNvPr id="14" name="Rectangle 13"/>
          <p:cNvSpPr/>
          <p:nvPr/>
        </p:nvSpPr>
        <p:spPr>
          <a:xfrm>
            <a:off x="1877579" y="5210953"/>
            <a:ext cx="11993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000" b="1" dirty="0">
                <a:cs typeface="Times New Roman" pitchFamily="18" charset="0"/>
              </a:rPr>
              <a:t> = </a:t>
            </a:r>
            <a:endParaRPr lang="en-GB" sz="4000" dirty="0"/>
          </a:p>
        </p:txBody>
      </p:sp>
      <p:sp>
        <p:nvSpPr>
          <p:cNvPr id="18" name="Rectangle 17"/>
          <p:cNvSpPr/>
          <p:nvPr/>
        </p:nvSpPr>
        <p:spPr>
          <a:xfrm>
            <a:off x="2834431" y="1229706"/>
            <a:ext cx="165782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cs typeface="Times New Roman" pitchFamily="18" charset="0"/>
              </a:rPr>
              <a:t>4</a:t>
            </a:r>
            <a:r>
              <a:rPr lang="en-US" sz="40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4000" b="1" dirty="0">
                <a:cs typeface="Times New Roman" pitchFamily="18" charset="0"/>
              </a:rPr>
              <a:t>2</a:t>
            </a:r>
            <a:r>
              <a:rPr lang="en-US" sz="40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4000" baseline="30000" dirty="0"/>
          </a:p>
        </p:txBody>
      </p:sp>
      <p:sp>
        <p:nvSpPr>
          <p:cNvPr id="19" name="Rectangle 18"/>
          <p:cNvSpPr/>
          <p:nvPr/>
        </p:nvSpPr>
        <p:spPr>
          <a:xfrm>
            <a:off x="5109303" y="1197044"/>
            <a:ext cx="80983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cs typeface="Times New Roman" pitchFamily="18" charset="0"/>
              </a:rPr>
              <a:t>20</a:t>
            </a:r>
            <a:endParaRPr lang="en-GB" sz="4000" dirty="0"/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457053" y="1147890"/>
            <a:ext cx="16241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 dirty="0"/>
              <a:t>Solve: </a:t>
            </a:r>
            <a:endParaRPr lang="en-US" sz="4000" dirty="0">
              <a:cs typeface="Times New Roman" pitchFamily="18" charset="0"/>
            </a:endParaRPr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91F8C69F-0277-4354-80E4-7FCC628D0D3E}"/>
              </a:ext>
            </a:extLst>
          </p:cNvPr>
          <p:cNvSpPr/>
          <p:nvPr/>
        </p:nvSpPr>
        <p:spPr>
          <a:xfrm>
            <a:off x="457053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CE09E20-DC87-329D-1EFA-5EC2ADEDE816}"/>
              </a:ext>
            </a:extLst>
          </p:cNvPr>
          <p:cNvSpPr/>
          <p:nvPr/>
        </p:nvSpPr>
        <p:spPr>
          <a:xfrm>
            <a:off x="901303" y="2771547"/>
            <a:ext cx="198444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cs typeface="Times New Roman" pitchFamily="18" charset="0"/>
              </a:rPr>
              <a:t>(2</a:t>
            </a:r>
            <a:r>
              <a:rPr lang="en-US" sz="40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‒ </a:t>
            </a:r>
            <a:r>
              <a:rPr lang="en-US" sz="4000" b="1" dirty="0">
                <a:cs typeface="Times New Roman" pitchFamily="18" charset="0"/>
              </a:rPr>
              <a:t>4)</a:t>
            </a:r>
            <a:endParaRPr lang="en-GB" sz="4000" baseline="30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1294AFD-2151-1047-85D6-06EB2F6373AC}"/>
              </a:ext>
            </a:extLst>
          </p:cNvPr>
          <p:cNvSpPr/>
          <p:nvPr/>
        </p:nvSpPr>
        <p:spPr>
          <a:xfrm>
            <a:off x="1354804" y="3554718"/>
            <a:ext cx="1828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cs typeface="Times New Roman" pitchFamily="18" charset="0"/>
              </a:rPr>
              <a:t>2</a:t>
            </a:r>
            <a:r>
              <a:rPr lang="en-US" sz="40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4000" b="1" dirty="0">
                <a:cs typeface="Times New Roman" pitchFamily="18" charset="0"/>
              </a:rPr>
              <a:t>=</a:t>
            </a:r>
            <a:endParaRPr lang="en-GB" sz="4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DDDE403-A2AD-531F-E988-896452FBD09D}"/>
              </a:ext>
            </a:extLst>
          </p:cNvPr>
          <p:cNvSpPr/>
          <p:nvPr/>
        </p:nvSpPr>
        <p:spPr>
          <a:xfrm>
            <a:off x="2451703" y="3550064"/>
            <a:ext cx="4972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cs typeface="Times New Roman" pitchFamily="18" charset="0"/>
              </a:rPr>
              <a:t>4</a:t>
            </a:r>
            <a:endParaRPr lang="en-GB" sz="4000" baseline="300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2CD14B6-5208-E42D-DAF5-B9C090196444}"/>
              </a:ext>
            </a:extLst>
          </p:cNvPr>
          <p:cNvSpPr/>
          <p:nvPr/>
        </p:nvSpPr>
        <p:spPr>
          <a:xfrm>
            <a:off x="3879874" y="3551953"/>
            <a:ext cx="212429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cs typeface="Times New Roman" pitchFamily="18" charset="0"/>
              </a:rPr>
              <a:t>2</a:t>
            </a:r>
            <a:r>
              <a:rPr lang="en-US" sz="40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000" b="1" dirty="0">
                <a:cs typeface="Times New Roman" pitchFamily="18" charset="0"/>
              </a:rPr>
              <a:t> =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‒ </a:t>
            </a:r>
            <a:r>
              <a:rPr lang="en-US" sz="4000" b="1" dirty="0">
                <a:cs typeface="Times New Roman" pitchFamily="18" charset="0"/>
              </a:rPr>
              <a:t>5</a:t>
            </a:r>
            <a:endParaRPr lang="en-GB" sz="4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C42879C-C5CF-5CE2-0C19-B999954C33D9}"/>
              </a:ext>
            </a:extLst>
          </p:cNvPr>
          <p:cNvSpPr/>
          <p:nvPr/>
        </p:nvSpPr>
        <p:spPr>
          <a:xfrm>
            <a:off x="2834431" y="5265340"/>
            <a:ext cx="4972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cs typeface="Times New Roman" pitchFamily="18" charset="0"/>
              </a:rPr>
              <a:t>2</a:t>
            </a:r>
            <a:endParaRPr lang="en-GB" sz="4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5D627A7-C433-EBC7-6502-EBB4A11EB17E}"/>
              </a:ext>
            </a:extLst>
          </p:cNvPr>
          <p:cNvSpPr/>
          <p:nvPr/>
        </p:nvSpPr>
        <p:spPr>
          <a:xfrm>
            <a:off x="2271682" y="1885037"/>
            <a:ext cx="104387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cs typeface="Times New Roman" pitchFamily="18" charset="0"/>
              </a:rPr>
              <a:t>(2</a:t>
            </a:r>
            <a:r>
              <a:rPr lang="en-US" sz="40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000" b="1" dirty="0">
                <a:cs typeface="Times New Roman" pitchFamily="18" charset="0"/>
              </a:rPr>
              <a:t>)</a:t>
            </a:r>
            <a:endParaRPr lang="en-GB" sz="4000" baseline="300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C0CAF76-2CE0-9B5C-820C-CE61A910A159}"/>
              </a:ext>
            </a:extLst>
          </p:cNvPr>
          <p:cNvSpPr/>
          <p:nvPr/>
        </p:nvSpPr>
        <p:spPr>
          <a:xfrm>
            <a:off x="3297699" y="1905692"/>
            <a:ext cx="119455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‒ </a:t>
            </a:r>
            <a:r>
              <a:rPr lang="en-US" sz="4000" b="1" dirty="0">
                <a:cs typeface="Times New Roman" pitchFamily="18" charset="0"/>
              </a:rPr>
              <a:t>20</a:t>
            </a:r>
            <a:endParaRPr lang="en-GB" sz="40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2F56AC1-A9E6-AC47-1071-4779CAC78CFD}"/>
              </a:ext>
            </a:extLst>
          </p:cNvPr>
          <p:cNvSpPr/>
          <p:nvPr/>
        </p:nvSpPr>
        <p:spPr>
          <a:xfrm>
            <a:off x="4487252" y="1924068"/>
            <a:ext cx="4972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cs typeface="Times New Roman" pitchFamily="18" charset="0"/>
              </a:rPr>
              <a:t>=</a:t>
            </a:r>
            <a:endParaRPr lang="en-GB" sz="4000" baseline="30000" dirty="0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2F6ED5-76C8-C856-B73F-8638EBE453C2}"/>
              </a:ext>
            </a:extLst>
          </p:cNvPr>
          <p:cNvSpPr/>
          <p:nvPr/>
        </p:nvSpPr>
        <p:spPr>
          <a:xfrm>
            <a:off x="4998640" y="1924068"/>
            <a:ext cx="4972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cs typeface="Times New Roman" pitchFamily="18" charset="0"/>
              </a:rPr>
              <a:t>0</a:t>
            </a:r>
            <a:endParaRPr lang="en-GB" sz="40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2ED3EDB-2E40-DB8B-53BA-E12BB31B89B7}"/>
              </a:ext>
            </a:extLst>
          </p:cNvPr>
          <p:cNvSpPr/>
          <p:nvPr/>
        </p:nvSpPr>
        <p:spPr>
          <a:xfrm>
            <a:off x="2700329" y="2788064"/>
            <a:ext cx="198444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cs typeface="Times New Roman" pitchFamily="18" charset="0"/>
              </a:rPr>
              <a:t>(2</a:t>
            </a:r>
            <a:r>
              <a:rPr lang="en-US" sz="40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4000" b="1" dirty="0">
                <a:cs typeface="Times New Roman" pitchFamily="18" charset="0"/>
              </a:rPr>
              <a:t>5)</a:t>
            </a:r>
            <a:endParaRPr lang="en-GB" sz="4000" baseline="300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EA65C6E-DED7-E2E0-C853-C1F5BD53734B}"/>
              </a:ext>
            </a:extLst>
          </p:cNvPr>
          <p:cNvSpPr/>
          <p:nvPr/>
        </p:nvSpPr>
        <p:spPr>
          <a:xfrm>
            <a:off x="4597915" y="2721114"/>
            <a:ext cx="4972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cs typeface="Times New Roman" pitchFamily="18" charset="0"/>
              </a:rPr>
              <a:t>=</a:t>
            </a:r>
            <a:endParaRPr lang="en-GB" sz="4000" baseline="30000" dirty="0">
              <a:solidFill>
                <a:srgbClr val="FF0000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34857E7-B50E-C977-A9E1-85496D94AEE1}"/>
              </a:ext>
            </a:extLst>
          </p:cNvPr>
          <p:cNvSpPr/>
          <p:nvPr/>
        </p:nvSpPr>
        <p:spPr>
          <a:xfrm>
            <a:off x="5109303" y="2721114"/>
            <a:ext cx="4972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cs typeface="Times New Roman" pitchFamily="18" charset="0"/>
              </a:rPr>
              <a:t>0</a:t>
            </a:r>
            <a:endParaRPr lang="en-GB" sz="40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CD5BCF8-BB78-D9EA-5932-5BC5C04FAE94}"/>
              </a:ext>
            </a:extLst>
          </p:cNvPr>
          <p:cNvSpPr/>
          <p:nvPr/>
        </p:nvSpPr>
        <p:spPr>
          <a:xfrm>
            <a:off x="3040722" y="3519420"/>
            <a:ext cx="7008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cs typeface="Times New Roman" pitchFamily="18" charset="0"/>
              </a:rPr>
              <a:t>or</a:t>
            </a:r>
            <a:endParaRPr lang="en-GB" sz="4000" baseline="300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AC15B30-3017-BD04-0DC6-2C473B3D5332}"/>
              </a:ext>
            </a:extLst>
          </p:cNvPr>
          <p:cNvSpPr/>
          <p:nvPr/>
        </p:nvSpPr>
        <p:spPr>
          <a:xfrm>
            <a:off x="1354804" y="4347547"/>
            <a:ext cx="1828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cs typeface="Times New Roman" pitchFamily="18" charset="0"/>
              </a:rPr>
              <a:t>2</a:t>
            </a:r>
            <a:r>
              <a:rPr lang="en-US" sz="40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4000" b="1" dirty="0">
                <a:cs typeface="Times New Roman" pitchFamily="18" charset="0"/>
              </a:rPr>
              <a:t>=</a:t>
            </a:r>
            <a:endParaRPr lang="en-GB" sz="40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D4A49E7-2CF6-744C-DDB9-6586D20985E8}"/>
              </a:ext>
            </a:extLst>
          </p:cNvPr>
          <p:cNvSpPr/>
          <p:nvPr/>
        </p:nvSpPr>
        <p:spPr>
          <a:xfrm>
            <a:off x="2451703" y="4342893"/>
            <a:ext cx="6687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cs typeface="Times New Roman" pitchFamily="18" charset="0"/>
              </a:rPr>
              <a:t>2</a:t>
            </a:r>
            <a:r>
              <a:rPr lang="en-US" sz="4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4000" baseline="300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517362F-2BFA-F7C3-0888-339695AB2B27}"/>
              </a:ext>
            </a:extLst>
          </p:cNvPr>
          <p:cNvSpPr/>
          <p:nvPr/>
        </p:nvSpPr>
        <p:spPr>
          <a:xfrm>
            <a:off x="3894978" y="4287631"/>
            <a:ext cx="42418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cs typeface="Times New Roman" pitchFamily="18" charset="0"/>
              </a:rPr>
              <a:t>2</a:t>
            </a:r>
            <a:r>
              <a:rPr lang="en-US" sz="40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000" b="1" dirty="0">
                <a:cs typeface="Times New Roman" pitchFamily="18" charset="0"/>
              </a:rPr>
              <a:t> </a:t>
            </a:r>
            <a:r>
              <a:rPr lang="en-US" sz="2800" b="1" dirty="0">
                <a:cs typeface="Times New Roman" pitchFamily="18" charset="0"/>
              </a:rPr>
              <a:t>cannot be negative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274007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2" grpId="0" animBg="1"/>
      <p:bldP spid="12" grpId="0"/>
      <p:bldP spid="14" grpId="0"/>
      <p:bldP spid="5" grpId="0"/>
      <p:bldP spid="3" grpId="0"/>
      <p:bldP spid="6" grpId="0"/>
      <p:bldP spid="7" grpId="0"/>
      <p:bldP spid="9" grpId="0"/>
      <p:bldP spid="11" grpId="0"/>
      <p:bldP spid="13" grpId="0"/>
      <p:bldP spid="15" grpId="0"/>
      <p:bldP spid="16" grpId="0"/>
      <p:bldP spid="17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B399F53B-1AAE-4215-9DA5-BDA6FF78F804}" vid="{0DD45F9A-902E-4534-A6C3-0C40942CC5C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632</TotalTime>
  <Words>406</Words>
  <Application>Microsoft Office PowerPoint</Application>
  <PresentationFormat>On-screen Show (4:3)</PresentationFormat>
  <Paragraphs>94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Comic Sans MS</vt:lpstr>
      <vt:lpstr>Times New Roman</vt:lpstr>
      <vt:lpstr>Wingdings 2</vt:lpstr>
      <vt:lpstr>Theme1</vt:lpstr>
      <vt:lpstr>Solving exponential equations</vt:lpstr>
      <vt:lpstr>Exponential Equations</vt:lpstr>
      <vt:lpstr>Exponential Equations</vt:lpstr>
      <vt:lpstr>Solve by equating exponents</vt:lpstr>
      <vt:lpstr>Solve by equating exponents</vt:lpstr>
      <vt:lpstr>Solve by equating exponents</vt:lpstr>
      <vt:lpstr>Solve by equating exponents</vt:lpstr>
      <vt:lpstr>Solve by equating exponents</vt:lpstr>
      <vt:lpstr>Solve by equating exponents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Solving logarithmic equations</dc:title>
  <dc:creator>Mathssupport</dc:creator>
  <cp:lastModifiedBy>Orlando Hurtado</cp:lastModifiedBy>
  <cp:revision>11</cp:revision>
  <dcterms:created xsi:type="dcterms:W3CDTF">2020-03-17T15:46:52Z</dcterms:created>
  <dcterms:modified xsi:type="dcterms:W3CDTF">2023-01-09T18:26:42Z</dcterms:modified>
</cp:coreProperties>
</file>