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72" r:id="rId2"/>
    <p:sldId id="262" r:id="rId3"/>
    <p:sldId id="273" r:id="rId4"/>
    <p:sldId id="274" r:id="rId5"/>
    <p:sldId id="374" r:id="rId6"/>
    <p:sldId id="373" r:id="rId7"/>
    <p:sldId id="377" r:id="rId8"/>
    <p:sldId id="376" r:id="rId9"/>
    <p:sldId id="378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09/01/2023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63C1CDD-DF52-43FB-9B62-811E7E026D30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1925B72-90DF-40EB-9915-EE284069DDDD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AB6645F-974B-4855-9636-D5F832BABE95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390580" y="6501245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9 January 2023</a:t>
            </a:fld>
            <a:endParaRPr lang="en-US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072A57B4-D07F-4590-BAAE-A87739E16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algn="l"/>
            <a:r>
              <a:rPr lang="en-US" dirty="0"/>
              <a:t>LO: Solve exponential equations</a:t>
            </a:r>
            <a:endParaRPr lang="en-GB" dirty="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195AA4D-AF53-4E42-844B-0BF51564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</a:bodyPr>
          <a:lstStyle/>
          <a:p>
            <a:r>
              <a:rPr lang="en-GB" sz="3200" dirty="0"/>
              <a:t>Solving exponential equations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03AC0CC5-4141-40D6-A377-14A01F3D44D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E5FDEA69-5222-46EA-BA6B-D8566BD791EF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534573" y="112542"/>
            <a:ext cx="5791200" cy="773723"/>
          </a:xfrm>
        </p:spPr>
        <p:txBody>
          <a:bodyPr/>
          <a:lstStyle/>
          <a:p>
            <a:r>
              <a:rPr lang="en-US" b="1" dirty="0"/>
              <a:t>Exponential Equations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534400" cy="1600200"/>
          </a:xfrm>
        </p:spPr>
        <p:txBody>
          <a:bodyPr>
            <a:normAutofit fontScale="92500"/>
          </a:bodyPr>
          <a:lstStyle/>
          <a:p>
            <a:r>
              <a:rPr lang="en-US" sz="4000" b="1" u="sng" dirty="0"/>
              <a:t>Exponential equations</a:t>
            </a:r>
            <a:r>
              <a:rPr lang="en-US" sz="4000" dirty="0"/>
              <a:t> are equations involving ‘unknowns’ as exponents.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14974" y="3200400"/>
            <a:ext cx="57173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For </a:t>
            </a:r>
            <a:r>
              <a:rPr lang="en-US" sz="4000" dirty="0">
                <a:latin typeface="+mn-lt"/>
              </a:rPr>
              <a:t>example</a:t>
            </a:r>
            <a:r>
              <a:rPr lang="en-US" sz="4000" dirty="0"/>
              <a:t> </a:t>
            </a:r>
            <a:r>
              <a:rPr lang="en-US" sz="4000" b="1" dirty="0">
                <a:cs typeface="Times New Roman" pitchFamily="18" charset="0"/>
              </a:rPr>
              <a:t> 5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25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0600" y="4136886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5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4000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0369C621-9654-4C71-822C-68477FF1D593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214F7F5-8827-4441-AABF-1EE8CEB417D1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08B5C8-4804-6558-B16B-E0AA0C6C2576}"/>
              </a:ext>
            </a:extLst>
          </p:cNvPr>
          <p:cNvSpPr/>
          <p:nvPr/>
        </p:nvSpPr>
        <p:spPr>
          <a:xfrm>
            <a:off x="4813821" y="5073372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2</a:t>
            </a:r>
            <a:endParaRPr lang="en-GB" sz="4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0E44ED-1EFD-2D6B-D7D4-2B2092F1F512}"/>
              </a:ext>
            </a:extLst>
          </p:cNvPr>
          <p:cNvSpPr/>
          <p:nvPr/>
        </p:nvSpPr>
        <p:spPr>
          <a:xfrm>
            <a:off x="5991386" y="4136886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5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D1DB57-16D0-2DAC-8A0D-033D107E13E6}"/>
              </a:ext>
            </a:extLst>
          </p:cNvPr>
          <p:cNvSpPr/>
          <p:nvPr/>
        </p:nvSpPr>
        <p:spPr>
          <a:xfrm>
            <a:off x="5469373" y="4168914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=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/>
      <p:bldP spid="2" grpId="0"/>
      <p:bldP spid="3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5791200" cy="745588"/>
          </a:xfrm>
        </p:spPr>
        <p:txBody>
          <a:bodyPr/>
          <a:lstStyle/>
          <a:p>
            <a:r>
              <a:rPr lang="en-US" b="1" dirty="0"/>
              <a:t>Exponential Equations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534400" cy="1610751"/>
          </a:xfrm>
        </p:spPr>
        <p:txBody>
          <a:bodyPr>
            <a:normAutofit/>
          </a:bodyPr>
          <a:lstStyle/>
          <a:p>
            <a:r>
              <a:rPr lang="en-US" sz="2800" dirty="0"/>
              <a:t>One way to solve </a:t>
            </a:r>
            <a:r>
              <a:rPr lang="en-US" sz="2800" b="1" u="sng" dirty="0"/>
              <a:t>exponential equations</a:t>
            </a:r>
            <a:r>
              <a:rPr lang="en-US" sz="2800" dirty="0"/>
              <a:t> is to use the property that if 2 powers with the </a:t>
            </a:r>
            <a:r>
              <a:rPr lang="en-US" sz="2800" u="sng" dirty="0"/>
              <a:t>same base</a:t>
            </a:r>
            <a:r>
              <a:rPr lang="en-US" sz="2800" dirty="0"/>
              <a:t> are equal, then their exponents are equal.</a:t>
            </a:r>
          </a:p>
        </p:txBody>
      </p:sp>
      <p:sp>
        <p:nvSpPr>
          <p:cNvPr id="2" name="Rectangle 1"/>
          <p:cNvSpPr/>
          <p:nvPr/>
        </p:nvSpPr>
        <p:spPr>
          <a:xfrm>
            <a:off x="653940" y="3369212"/>
            <a:ext cx="3918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For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 </a:t>
            </a:r>
            <a:r>
              <a:rPr lang="en-US" sz="4000" dirty="0"/>
              <a:t>&amp;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/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1</a:t>
            </a:r>
            <a:endParaRPr lang="en-US" sz="4000" b="1" i="1" dirty="0"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3D1ED-0199-4C6D-80B1-C23ACEF334CF}"/>
              </a:ext>
            </a:extLst>
          </p:cNvPr>
          <p:cNvSpPr/>
          <p:nvPr/>
        </p:nvSpPr>
        <p:spPr>
          <a:xfrm>
            <a:off x="2040234" y="4463959"/>
            <a:ext cx="49936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if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b="1" dirty="0">
                <a:cs typeface="Times New Roman" pitchFamily="18" charset="0"/>
              </a:rPr>
              <a:t>, then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2F5FC0BA-7E28-4632-9972-662D6ABE3ABF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10CAD192-C964-4908-8450-05438549BA79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6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by equating exponents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780296" y="3779082"/>
            <a:ext cx="1828800" cy="9906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769176" y="1977559"/>
            <a:ext cx="3810000" cy="1200329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+mn-lt"/>
              </a:rPr>
              <a:t>Since they don’t have the same bases we have to rewrite the equation with the same base and solve for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197444" y="2034660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=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4514" y="2821327"/>
            <a:ext cx="1275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</a:t>
            </a:r>
            <a:endParaRPr lang="en-GB" sz="4000" dirty="0"/>
          </a:p>
        </p:txBody>
      </p:sp>
      <p:sp>
        <p:nvSpPr>
          <p:cNvPr id="14" name="Rectangle 13"/>
          <p:cNvSpPr/>
          <p:nvPr/>
        </p:nvSpPr>
        <p:spPr>
          <a:xfrm>
            <a:off x="1932156" y="3937050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4</a:t>
            </a:r>
            <a:endParaRPr lang="en-GB" sz="4000" dirty="0"/>
          </a:p>
        </p:txBody>
      </p:sp>
      <p:sp>
        <p:nvSpPr>
          <p:cNvPr id="18" name="Rectangle 17"/>
          <p:cNvSpPr/>
          <p:nvPr/>
        </p:nvSpPr>
        <p:spPr>
          <a:xfrm>
            <a:off x="1600431" y="2083972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4000" baseline="30000" dirty="0"/>
          </a:p>
        </p:txBody>
      </p:sp>
      <p:sp>
        <p:nvSpPr>
          <p:cNvPr id="19" name="Rectangle 18"/>
          <p:cNvSpPr/>
          <p:nvPr/>
        </p:nvSpPr>
        <p:spPr>
          <a:xfrm>
            <a:off x="2879182" y="2054503"/>
            <a:ext cx="8098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16</a:t>
            </a:r>
            <a:endParaRPr lang="en-GB" sz="40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33237" y="1269673"/>
            <a:ext cx="1624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Solve: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E09E20-DC87-329D-1EFA-5EC2ADEDE816}"/>
              </a:ext>
            </a:extLst>
          </p:cNvPr>
          <p:cNvSpPr/>
          <p:nvPr/>
        </p:nvSpPr>
        <p:spPr>
          <a:xfrm>
            <a:off x="2885746" y="2839233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4" grpId="0" animBg="1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by equating exponents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971346" y="4314554"/>
            <a:ext cx="1828800" cy="9906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769176" y="1977559"/>
            <a:ext cx="3810000" cy="156966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+mn-lt"/>
              </a:rPr>
              <a:t>Since they have the same bases we can set their exponents equal to each other and solve for </a:t>
            </a:r>
            <a:r>
              <a:rPr lang="en-US" b="1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4825" y="2039272"/>
            <a:ext cx="2868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baseline="30000" dirty="0">
                <a:cs typeface="Times New Roman" pitchFamily="18" charset="0"/>
              </a:rPr>
              <a:t>3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cs typeface="Times New Roman" pitchFamily="18" charset="0"/>
              </a:rPr>
              <a:t>- 3</a:t>
            </a:r>
            <a:r>
              <a:rPr lang="en-US" sz="4000" b="1" dirty="0">
                <a:cs typeface="Times New Roman" pitchFamily="18" charset="0"/>
              </a:rPr>
              <a:t> = 2</a:t>
            </a:r>
            <a:r>
              <a:rPr lang="en-US" sz="4000" baseline="30000" dirty="0">
                <a:cs typeface="Times New Roman" pitchFamily="18" charset="0"/>
              </a:rPr>
              <a:t>9</a:t>
            </a:r>
            <a:endParaRPr lang="en-GB" sz="4000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921512" y="2839333"/>
            <a:ext cx="2961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3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dirty="0">
                <a:cs typeface="Times New Roman" pitchFamily="18" charset="0"/>
              </a:rPr>
              <a:t> – </a:t>
            </a:r>
            <a:r>
              <a:rPr lang="en-US" sz="4000" b="1" dirty="0">
                <a:cs typeface="Times New Roman" pitchFamily="18" charset="0"/>
              </a:rPr>
              <a:t>3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9</a:t>
            </a:r>
            <a:endParaRPr lang="en-GB" sz="4000" dirty="0"/>
          </a:p>
        </p:txBody>
      </p:sp>
      <p:sp>
        <p:nvSpPr>
          <p:cNvPr id="14" name="Rectangle 13"/>
          <p:cNvSpPr/>
          <p:nvPr/>
        </p:nvSpPr>
        <p:spPr>
          <a:xfrm>
            <a:off x="2123206" y="4472522"/>
            <a:ext cx="1511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4</a:t>
            </a:r>
            <a:endParaRPr lang="en-GB" sz="40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33237" y="1269673"/>
            <a:ext cx="1624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Solve: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645D9-ACF5-45BD-8F5B-692CFD4EF03C}"/>
              </a:ext>
            </a:extLst>
          </p:cNvPr>
          <p:cNvSpPr/>
          <p:nvPr/>
        </p:nvSpPr>
        <p:spPr>
          <a:xfrm>
            <a:off x="1853706" y="3569281"/>
            <a:ext cx="2961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3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12</a:t>
            </a:r>
            <a:endParaRPr lang="en-GB" sz="4000" dirty="0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5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4" grpId="0" animBg="1"/>
      <p:bldP spid="12" grpId="0"/>
      <p:bldP spid="14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by equating exponents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971345" y="4314554"/>
            <a:ext cx="2172637" cy="9906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769176" y="1977559"/>
            <a:ext cx="3810000" cy="1200329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Since they don’t have the same bases we have to rewrite the equation with the same base and solve for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4553" y="1914989"/>
            <a:ext cx="19159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3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cs typeface="Times New Roman" pitchFamily="18" charset="0"/>
              </a:rPr>
              <a:t>+ 2</a:t>
            </a:r>
            <a:r>
              <a:rPr lang="en-US" sz="4000" b="1" dirty="0">
                <a:cs typeface="Times New Roman" pitchFamily="18" charset="0"/>
              </a:rPr>
              <a:t> =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1512" y="2839333"/>
            <a:ext cx="2961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3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cs typeface="Times New Roman" pitchFamily="18" charset="0"/>
              </a:rPr>
              <a:t>+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3</a:t>
            </a:r>
            <a:r>
              <a:rPr lang="en-US" sz="4000" b="1" baseline="30000" dirty="0">
                <a:cs typeface="Times New Roman" pitchFamily="18" charset="0"/>
              </a:rPr>
              <a:t>‒3</a:t>
            </a:r>
            <a:endParaRPr lang="en-GB" sz="4000" b="1" baseline="30000" dirty="0"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3206" y="4472522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4000" b="1" dirty="0">
                <a:cs typeface="Times New Roman" pitchFamily="18" charset="0"/>
              </a:rPr>
              <a:t>5</a:t>
            </a:r>
            <a:endParaRPr lang="en-GB" sz="4000" dirty="0"/>
          </a:p>
        </p:txBody>
      </p:sp>
      <p:sp>
        <p:nvSpPr>
          <p:cNvPr id="19" name="Rectangle 18"/>
          <p:cNvSpPr/>
          <p:nvPr/>
        </p:nvSpPr>
        <p:spPr>
          <a:xfrm>
            <a:off x="3019194" y="1766631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1</a:t>
            </a:r>
            <a:endParaRPr lang="en-GB" sz="28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33237" y="1269673"/>
            <a:ext cx="1624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Solve: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645D9-ACF5-45BD-8F5B-692CFD4EF03C}"/>
              </a:ext>
            </a:extLst>
          </p:cNvPr>
          <p:cNvSpPr/>
          <p:nvPr/>
        </p:nvSpPr>
        <p:spPr>
          <a:xfrm>
            <a:off x="1853706" y="3569281"/>
            <a:ext cx="2961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+ 2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en-US" sz="4000" b="1" dirty="0">
                <a:cs typeface="Times New Roman" pitchFamily="18" charset="0"/>
              </a:rPr>
              <a:t>3</a:t>
            </a:r>
            <a:endParaRPr lang="en-GB" sz="4000" dirty="0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1A628B-4782-AD31-EFE0-D7A0D288D213}"/>
              </a:ext>
            </a:extLst>
          </p:cNvPr>
          <p:cNvSpPr/>
          <p:nvPr/>
        </p:nvSpPr>
        <p:spPr>
          <a:xfrm>
            <a:off x="2913825" y="2267921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27</a:t>
            </a:r>
            <a:endParaRPr lang="en-GB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40E226-BC48-98C5-E6AA-3263BCB8F2D3}"/>
              </a:ext>
            </a:extLst>
          </p:cNvPr>
          <p:cNvCxnSpPr/>
          <p:nvPr/>
        </p:nvCxnSpPr>
        <p:spPr>
          <a:xfrm>
            <a:off x="2973683" y="2268932"/>
            <a:ext cx="495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90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4" grpId="0" animBg="1"/>
      <p:bldP spid="12" grpId="0"/>
      <p:bldP spid="14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by equating exponents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725719" y="5052984"/>
            <a:ext cx="1828800" cy="1176533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769176" y="1977559"/>
            <a:ext cx="3810000" cy="1200329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+mn-lt"/>
              </a:rPr>
              <a:t>Since they don’t have the same bases we have to rewrite the equation with the same base and solve for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197444" y="2034660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=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51646" y="2821327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(2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dirty="0">
                <a:cs typeface="Times New Roman" pitchFamily="18" charset="0"/>
              </a:rPr>
              <a:t>)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</a:t>
            </a:r>
            <a:endParaRPr lang="en-GB" sz="4000" dirty="0"/>
          </a:p>
        </p:txBody>
      </p:sp>
      <p:sp>
        <p:nvSpPr>
          <p:cNvPr id="14" name="Rectangle 13"/>
          <p:cNvSpPr/>
          <p:nvPr/>
        </p:nvSpPr>
        <p:spPr>
          <a:xfrm>
            <a:off x="1877579" y="5210953"/>
            <a:ext cx="1199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</a:t>
            </a:r>
            <a:endParaRPr lang="en-GB" sz="4000" dirty="0"/>
          </a:p>
        </p:txBody>
      </p:sp>
      <p:sp>
        <p:nvSpPr>
          <p:cNvPr id="18" name="Rectangle 17"/>
          <p:cNvSpPr/>
          <p:nvPr/>
        </p:nvSpPr>
        <p:spPr>
          <a:xfrm>
            <a:off x="1600431" y="2083972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4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4000" baseline="30000" dirty="0"/>
          </a:p>
        </p:txBody>
      </p:sp>
      <p:sp>
        <p:nvSpPr>
          <p:cNvPr id="19" name="Rectangle 18"/>
          <p:cNvSpPr/>
          <p:nvPr/>
        </p:nvSpPr>
        <p:spPr>
          <a:xfrm>
            <a:off x="2879182" y="2054503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8</a:t>
            </a:r>
            <a:endParaRPr lang="en-GB" sz="40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33237" y="1269673"/>
            <a:ext cx="1624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Solve: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E09E20-DC87-329D-1EFA-5EC2ADEDE816}"/>
              </a:ext>
            </a:extLst>
          </p:cNvPr>
          <p:cNvSpPr/>
          <p:nvPr/>
        </p:nvSpPr>
        <p:spPr>
          <a:xfrm>
            <a:off x="2885746" y="2839233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4000" baseline="30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294AFD-2151-1047-85D6-06EB2F6373AC}"/>
              </a:ext>
            </a:extLst>
          </p:cNvPr>
          <p:cNvSpPr/>
          <p:nvPr/>
        </p:nvSpPr>
        <p:spPr>
          <a:xfrm>
            <a:off x="1354804" y="3554718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</a:t>
            </a:r>
            <a:endParaRPr lang="en-GB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DDE403-A2AD-531F-E988-896452FBD09D}"/>
              </a:ext>
            </a:extLst>
          </p:cNvPr>
          <p:cNvSpPr/>
          <p:nvPr/>
        </p:nvSpPr>
        <p:spPr>
          <a:xfrm>
            <a:off x="2925004" y="3590530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4000" baseline="30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CD14B6-5208-E42D-DAF5-B9C090196444}"/>
              </a:ext>
            </a:extLst>
          </p:cNvPr>
          <p:cNvSpPr/>
          <p:nvPr/>
        </p:nvSpPr>
        <p:spPr>
          <a:xfrm>
            <a:off x="1359066" y="4220353"/>
            <a:ext cx="1824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3</a:t>
            </a:r>
            <a:endParaRPr lang="en-GB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721CC2-734C-239F-F60B-4329EB55E65F}"/>
              </a:ext>
            </a:extLst>
          </p:cNvPr>
          <p:cNvSpPr/>
          <p:nvPr/>
        </p:nvSpPr>
        <p:spPr>
          <a:xfrm>
            <a:off x="2885746" y="5091573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3</a:t>
            </a:r>
            <a:endParaRPr lang="en-GB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42879C-C5CF-5CE2-0C19-B999954C33D9}"/>
              </a:ext>
            </a:extLst>
          </p:cNvPr>
          <p:cNvSpPr/>
          <p:nvPr/>
        </p:nvSpPr>
        <p:spPr>
          <a:xfrm>
            <a:off x="2885746" y="559387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2</a:t>
            </a:r>
            <a:endParaRPr lang="en-GB" sz="2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766C6D-FDE7-B215-ABAD-F5E964F644F4}"/>
              </a:ext>
            </a:extLst>
          </p:cNvPr>
          <p:cNvCxnSpPr/>
          <p:nvPr/>
        </p:nvCxnSpPr>
        <p:spPr>
          <a:xfrm>
            <a:off x="2840235" y="5593874"/>
            <a:ext cx="495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39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4" grpId="0" animBg="1"/>
      <p:bldP spid="12" grpId="0"/>
      <p:bldP spid="14" grpId="0"/>
      <p:bldP spid="5" grpId="0"/>
      <p:bldP spid="3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by equating exponents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854143" y="5332335"/>
            <a:ext cx="2172637" cy="990600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769176" y="1977559"/>
            <a:ext cx="3810000" cy="1200329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Since they don’t have the same bases we have to rewrite the equation with the same base and solve for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4553" y="1914989"/>
            <a:ext cx="19159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9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en-US" sz="4000" b="1" baseline="30000" dirty="0">
                <a:cs typeface="Times New Roman" pitchFamily="18" charset="0"/>
              </a:rPr>
              <a:t> 2</a:t>
            </a:r>
            <a:r>
              <a:rPr lang="en-US" sz="4000" b="1" dirty="0">
                <a:cs typeface="Times New Roman" pitchFamily="18" charset="0"/>
              </a:rPr>
              <a:t> =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3628" y="268568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(3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dirty="0">
                <a:cs typeface="Times New Roman" pitchFamily="18" charset="0"/>
              </a:rPr>
              <a:t>)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3</a:t>
            </a:r>
            <a:r>
              <a:rPr lang="en-US" sz="4000" b="1" baseline="30000" dirty="0">
                <a:cs typeface="Times New Roman" pitchFamily="18" charset="0"/>
              </a:rPr>
              <a:t>‒1</a:t>
            </a:r>
            <a:endParaRPr lang="en-GB" sz="4000" b="1" baseline="30000" dirty="0"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84736" y="5460801"/>
            <a:ext cx="976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</a:t>
            </a:r>
            <a:endParaRPr lang="en-GB" sz="4000" dirty="0"/>
          </a:p>
        </p:txBody>
      </p:sp>
      <p:sp>
        <p:nvSpPr>
          <p:cNvPr id="19" name="Rectangle 18"/>
          <p:cNvSpPr/>
          <p:nvPr/>
        </p:nvSpPr>
        <p:spPr>
          <a:xfrm>
            <a:off x="3019194" y="1766631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1</a:t>
            </a:r>
            <a:endParaRPr lang="en-GB" sz="28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33237" y="1269673"/>
            <a:ext cx="1624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Solve: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645D9-ACF5-45BD-8F5B-692CFD4EF03C}"/>
              </a:ext>
            </a:extLst>
          </p:cNvPr>
          <p:cNvSpPr/>
          <p:nvPr/>
        </p:nvSpPr>
        <p:spPr>
          <a:xfrm>
            <a:off x="602617" y="4139911"/>
            <a:ext cx="3752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en-US" sz="4000" b="1" dirty="0">
                <a:cs typeface="Times New Roman" pitchFamily="18" charset="0"/>
              </a:rPr>
              <a:t> 4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en-US" sz="4000" b="1" dirty="0">
                <a:cs typeface="Times New Roman" pitchFamily="18" charset="0"/>
              </a:rPr>
              <a:t>1</a:t>
            </a:r>
            <a:endParaRPr lang="en-GB" sz="4000" dirty="0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546CBD9-F196-437C-8330-ADFE2AEC00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1A628B-4782-AD31-EFE0-D7A0D288D213}"/>
              </a:ext>
            </a:extLst>
          </p:cNvPr>
          <p:cNvSpPr/>
          <p:nvPr/>
        </p:nvSpPr>
        <p:spPr>
          <a:xfrm>
            <a:off x="3019194" y="2268932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3</a:t>
            </a:r>
            <a:endParaRPr lang="en-GB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40E226-BC48-98C5-E6AA-3263BCB8F2D3}"/>
              </a:ext>
            </a:extLst>
          </p:cNvPr>
          <p:cNvCxnSpPr/>
          <p:nvPr/>
        </p:nvCxnSpPr>
        <p:spPr>
          <a:xfrm>
            <a:off x="2973683" y="2268932"/>
            <a:ext cx="495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82F9A3C-FC3C-3C83-0225-957BB690E74C}"/>
              </a:ext>
            </a:extLst>
          </p:cNvPr>
          <p:cNvSpPr/>
          <p:nvPr/>
        </p:nvSpPr>
        <p:spPr>
          <a:xfrm>
            <a:off x="473628" y="3430957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3</a:t>
            </a:r>
            <a:r>
              <a:rPr lang="en-US" sz="4000" b="1" baseline="30000" dirty="0">
                <a:cs typeface="Times New Roman" pitchFamily="18" charset="0"/>
              </a:rPr>
              <a:t>2(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en-US" sz="4000" b="1" i="1" baseline="30000" dirty="0">
                <a:cs typeface="Times New Roman" pitchFamily="18" charset="0"/>
              </a:rPr>
              <a:t> </a:t>
            </a:r>
            <a:r>
              <a:rPr lang="en-US" sz="4000" b="1" baseline="30000" dirty="0">
                <a:cs typeface="Times New Roman" pitchFamily="18" charset="0"/>
              </a:rPr>
              <a:t>2)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3</a:t>
            </a:r>
            <a:r>
              <a:rPr lang="en-US" sz="4000" b="1" baseline="30000" dirty="0">
                <a:cs typeface="Times New Roman" pitchFamily="18" charset="0"/>
              </a:rPr>
              <a:t>‒1</a:t>
            </a:r>
            <a:endParaRPr lang="en-GB" sz="4000" b="1" baseline="30000" dirty="0"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386E4A-5852-C8EB-CDDA-D4ACE7F1AA6F}"/>
              </a:ext>
            </a:extLst>
          </p:cNvPr>
          <p:cNvSpPr/>
          <p:nvPr/>
        </p:nvSpPr>
        <p:spPr>
          <a:xfrm>
            <a:off x="1547427" y="4651822"/>
            <a:ext cx="3752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dirty="0">
                <a:cs typeface="Times New Roman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= 3</a:t>
            </a:r>
            <a:endParaRPr lang="en-GB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461EAE-58ED-9A6E-AD4C-7384A1BF264B}"/>
              </a:ext>
            </a:extLst>
          </p:cNvPr>
          <p:cNvSpPr/>
          <p:nvPr/>
        </p:nvSpPr>
        <p:spPr>
          <a:xfrm>
            <a:off x="3064705" y="5313810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3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1A7A8E-98BA-D6BF-22F0-E97F452353BD}"/>
              </a:ext>
            </a:extLst>
          </p:cNvPr>
          <p:cNvSpPr/>
          <p:nvPr/>
        </p:nvSpPr>
        <p:spPr>
          <a:xfrm>
            <a:off x="3064705" y="5816111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2</a:t>
            </a:r>
            <a:endParaRPr lang="en-GB" sz="2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0EFF19-4966-43F0-023B-95B067EB213A}"/>
              </a:ext>
            </a:extLst>
          </p:cNvPr>
          <p:cNvCxnSpPr/>
          <p:nvPr/>
        </p:nvCxnSpPr>
        <p:spPr>
          <a:xfrm>
            <a:off x="3019194" y="5816111"/>
            <a:ext cx="495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98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4" grpId="0" animBg="1"/>
      <p:bldP spid="12" grpId="0"/>
      <p:bldP spid="14" grpId="0"/>
      <p:bldP spid="21" grpId="0"/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6092"/>
            <a:ext cx="7772400" cy="69413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Solve by equating exponents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725719" y="5052984"/>
            <a:ext cx="1828800" cy="1176533"/>
          </a:xfrm>
          <a:prstGeom prst="ellips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427565" y="1177201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=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3783" y="1924068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(2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)</a:t>
            </a:r>
            <a:r>
              <a:rPr lang="en-US" sz="4000" b="1" baseline="30000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cs typeface="Times New Roman" pitchFamily="18" charset="0"/>
              </a:rPr>
              <a:t>+</a:t>
            </a:r>
            <a:endParaRPr lang="en-GB" sz="4000" dirty="0"/>
          </a:p>
        </p:txBody>
      </p:sp>
      <p:sp>
        <p:nvSpPr>
          <p:cNvPr id="14" name="Rectangle 13"/>
          <p:cNvSpPr/>
          <p:nvPr/>
        </p:nvSpPr>
        <p:spPr>
          <a:xfrm>
            <a:off x="1877579" y="5210953"/>
            <a:ext cx="11993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</a:t>
            </a:r>
            <a:endParaRPr lang="en-GB" sz="4000" dirty="0"/>
          </a:p>
        </p:txBody>
      </p:sp>
      <p:sp>
        <p:nvSpPr>
          <p:cNvPr id="18" name="Rectangle 17"/>
          <p:cNvSpPr/>
          <p:nvPr/>
        </p:nvSpPr>
        <p:spPr>
          <a:xfrm>
            <a:off x="2834431" y="1229706"/>
            <a:ext cx="16578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4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4000" baseline="30000" dirty="0"/>
          </a:p>
        </p:txBody>
      </p:sp>
      <p:sp>
        <p:nvSpPr>
          <p:cNvPr id="19" name="Rectangle 18"/>
          <p:cNvSpPr/>
          <p:nvPr/>
        </p:nvSpPr>
        <p:spPr>
          <a:xfrm>
            <a:off x="5109303" y="1197044"/>
            <a:ext cx="8098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20</a:t>
            </a:r>
            <a:endParaRPr lang="en-GB" sz="40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57053" y="1147890"/>
            <a:ext cx="16241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Solve: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1F8C69F-0277-4354-80E4-7FCC628D0D3E}"/>
              </a:ext>
            </a:extLst>
          </p:cNvPr>
          <p:cNvSpPr/>
          <p:nvPr/>
        </p:nvSpPr>
        <p:spPr>
          <a:xfrm>
            <a:off x="457053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E09E20-DC87-329D-1EFA-5EC2ADEDE816}"/>
              </a:ext>
            </a:extLst>
          </p:cNvPr>
          <p:cNvSpPr/>
          <p:nvPr/>
        </p:nvSpPr>
        <p:spPr>
          <a:xfrm>
            <a:off x="901303" y="2771547"/>
            <a:ext cx="1984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(2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4000" b="1" dirty="0">
                <a:cs typeface="Times New Roman" pitchFamily="18" charset="0"/>
              </a:rPr>
              <a:t>4)</a:t>
            </a:r>
            <a:endParaRPr lang="en-GB" sz="4000" baseline="30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294AFD-2151-1047-85D6-06EB2F6373AC}"/>
              </a:ext>
            </a:extLst>
          </p:cNvPr>
          <p:cNvSpPr/>
          <p:nvPr/>
        </p:nvSpPr>
        <p:spPr>
          <a:xfrm>
            <a:off x="1354804" y="3554718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</a:t>
            </a:r>
            <a:endParaRPr lang="en-GB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DDE403-A2AD-531F-E988-896452FBD09D}"/>
              </a:ext>
            </a:extLst>
          </p:cNvPr>
          <p:cNvSpPr/>
          <p:nvPr/>
        </p:nvSpPr>
        <p:spPr>
          <a:xfrm>
            <a:off x="2451703" y="3550064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4</a:t>
            </a:r>
            <a:endParaRPr lang="en-GB" sz="4000" baseline="30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CD14B6-5208-E42D-DAF5-B9C090196444}"/>
              </a:ext>
            </a:extLst>
          </p:cNvPr>
          <p:cNvSpPr/>
          <p:nvPr/>
        </p:nvSpPr>
        <p:spPr>
          <a:xfrm>
            <a:off x="3879874" y="3551953"/>
            <a:ext cx="21242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=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4000" b="1" dirty="0">
                <a:cs typeface="Times New Roman" pitchFamily="18" charset="0"/>
              </a:rPr>
              <a:t>5</a:t>
            </a:r>
            <a:endParaRPr lang="en-GB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42879C-C5CF-5CE2-0C19-B999954C33D9}"/>
              </a:ext>
            </a:extLst>
          </p:cNvPr>
          <p:cNvSpPr/>
          <p:nvPr/>
        </p:nvSpPr>
        <p:spPr>
          <a:xfrm>
            <a:off x="2834431" y="5265340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endParaRPr lang="en-GB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D627A7-C433-EBC7-6502-EBB4A11EB17E}"/>
              </a:ext>
            </a:extLst>
          </p:cNvPr>
          <p:cNvSpPr/>
          <p:nvPr/>
        </p:nvSpPr>
        <p:spPr>
          <a:xfrm>
            <a:off x="2271682" y="1885037"/>
            <a:ext cx="10438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(2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)</a:t>
            </a:r>
            <a:endParaRPr lang="en-GB" sz="4000" baseline="30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0CAF76-2CE0-9B5C-820C-CE61A910A159}"/>
              </a:ext>
            </a:extLst>
          </p:cNvPr>
          <p:cNvSpPr/>
          <p:nvPr/>
        </p:nvSpPr>
        <p:spPr>
          <a:xfrm>
            <a:off x="3297699" y="1905692"/>
            <a:ext cx="11945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en-US" sz="4000" b="1" dirty="0">
                <a:cs typeface="Times New Roman" pitchFamily="18" charset="0"/>
              </a:rPr>
              <a:t>20</a:t>
            </a:r>
            <a:endParaRPr lang="en-GB" sz="4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F56AC1-A9E6-AC47-1071-4779CAC78CFD}"/>
              </a:ext>
            </a:extLst>
          </p:cNvPr>
          <p:cNvSpPr/>
          <p:nvPr/>
        </p:nvSpPr>
        <p:spPr>
          <a:xfrm>
            <a:off x="4487252" y="1924068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=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2F6ED5-76C8-C856-B73F-8638EBE453C2}"/>
              </a:ext>
            </a:extLst>
          </p:cNvPr>
          <p:cNvSpPr/>
          <p:nvPr/>
        </p:nvSpPr>
        <p:spPr>
          <a:xfrm>
            <a:off x="4998640" y="1924068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0</a:t>
            </a:r>
            <a:endParaRPr lang="en-GB" sz="4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ED3EDB-2E40-DB8B-53BA-E12BB31B89B7}"/>
              </a:ext>
            </a:extLst>
          </p:cNvPr>
          <p:cNvSpPr/>
          <p:nvPr/>
        </p:nvSpPr>
        <p:spPr>
          <a:xfrm>
            <a:off x="2700329" y="2788064"/>
            <a:ext cx="1984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(2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>
                <a:cs typeface="Times New Roman" pitchFamily="18" charset="0"/>
              </a:rPr>
              <a:t>5)</a:t>
            </a:r>
            <a:endParaRPr lang="en-GB" sz="4000" baseline="30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A65C6E-DED7-E2E0-C853-C1F5BD53734B}"/>
              </a:ext>
            </a:extLst>
          </p:cNvPr>
          <p:cNvSpPr/>
          <p:nvPr/>
        </p:nvSpPr>
        <p:spPr>
          <a:xfrm>
            <a:off x="4597915" y="2721114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=</a:t>
            </a:r>
            <a:endParaRPr lang="en-GB" sz="4000" baseline="30000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4857E7-B50E-C977-A9E1-85496D94AEE1}"/>
              </a:ext>
            </a:extLst>
          </p:cNvPr>
          <p:cNvSpPr/>
          <p:nvPr/>
        </p:nvSpPr>
        <p:spPr>
          <a:xfrm>
            <a:off x="5109303" y="2721114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0</a:t>
            </a:r>
            <a:endParaRPr lang="en-GB" sz="4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CD5BCF8-BB78-D9EA-5932-5BC5C04FAE94}"/>
              </a:ext>
            </a:extLst>
          </p:cNvPr>
          <p:cNvSpPr/>
          <p:nvPr/>
        </p:nvSpPr>
        <p:spPr>
          <a:xfrm>
            <a:off x="3040722" y="3519420"/>
            <a:ext cx="7008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or</a:t>
            </a:r>
            <a:endParaRPr lang="en-GB" sz="4000" baseline="30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C15B30-3017-BD04-0DC6-2C473B3D5332}"/>
              </a:ext>
            </a:extLst>
          </p:cNvPr>
          <p:cNvSpPr/>
          <p:nvPr/>
        </p:nvSpPr>
        <p:spPr>
          <a:xfrm>
            <a:off x="1354804" y="4347547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cs typeface="Times New Roman" pitchFamily="18" charset="0"/>
              </a:rPr>
              <a:t>=</a:t>
            </a:r>
            <a:endParaRPr lang="en-GB" sz="4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4A49E7-2CF6-744C-DDB9-6586D20985E8}"/>
              </a:ext>
            </a:extLst>
          </p:cNvPr>
          <p:cNvSpPr/>
          <p:nvPr/>
        </p:nvSpPr>
        <p:spPr>
          <a:xfrm>
            <a:off x="2451703" y="4342893"/>
            <a:ext cx="668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4000" baseline="30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17362F-2BFA-F7C3-0888-339695AB2B27}"/>
              </a:ext>
            </a:extLst>
          </p:cNvPr>
          <p:cNvSpPr/>
          <p:nvPr/>
        </p:nvSpPr>
        <p:spPr>
          <a:xfrm>
            <a:off x="3894978" y="4287631"/>
            <a:ext cx="4241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cs typeface="Times New Roman" pitchFamily="18" charset="0"/>
              </a:rPr>
              <a:t>2</a:t>
            </a:r>
            <a:r>
              <a:rPr lang="en-US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cannot be negative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7400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12" grpId="0"/>
      <p:bldP spid="14" grpId="0"/>
      <p:bldP spid="5" grpId="0"/>
      <p:bldP spid="3" grpId="0"/>
      <p:bldP spid="6" grpId="0"/>
      <p:bldP spid="7" grpId="0"/>
      <p:bldP spid="9" grpId="0"/>
      <p:bldP spid="11" grpId="0"/>
      <p:bldP spid="13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632</TotalTime>
  <Words>406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Times New Roman</vt:lpstr>
      <vt:lpstr>Wingdings 2</vt:lpstr>
      <vt:lpstr>Theme1</vt:lpstr>
      <vt:lpstr>Solving exponential equations</vt:lpstr>
      <vt:lpstr>Exponential Equations</vt:lpstr>
      <vt:lpstr>Exponential Equations</vt:lpstr>
      <vt:lpstr>Solve by equating exponents</vt:lpstr>
      <vt:lpstr>Solve by equating exponents</vt:lpstr>
      <vt:lpstr>Solve by equating exponents</vt:lpstr>
      <vt:lpstr>Solve by equating exponents</vt:lpstr>
      <vt:lpstr>Solve by equating exponents</vt:lpstr>
      <vt:lpstr>Solve by equating exponents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logarithmic equations</dc:title>
  <dc:creator>Mathssupport</dc:creator>
  <cp:lastModifiedBy>Orlando Hurtado</cp:lastModifiedBy>
  <cp:revision>11</cp:revision>
  <dcterms:created xsi:type="dcterms:W3CDTF">2020-03-17T15:46:52Z</dcterms:created>
  <dcterms:modified xsi:type="dcterms:W3CDTF">2023-01-09T18:26:42Z</dcterms:modified>
</cp:coreProperties>
</file>