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7" r:id="rId3"/>
    <p:sldId id="344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298" r:id="rId2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  <a:srgbClr val="CC0099"/>
    <a:srgbClr val="99CCFF"/>
    <a:srgbClr val="FF7C8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6" autoAdjust="0"/>
    <p:restoredTop sz="9466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B19CAC-4ADF-40D9-80E2-CF329D1A4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0EA90-397B-41BE-BFFD-EAEE08333F1D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FFAF-1E6C-494C-BB6B-3F3017F4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BC5FDF6F-438B-4719-B23F-CF9DE862B1F0}" type="datetime3">
              <a:rPr lang="en-US" smtClean="0"/>
              <a:pPr/>
              <a:t>9 January 2023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  <p:pic>
        <p:nvPicPr>
          <p:cNvPr id="16" name="Picture 15" descr="A close up of a cage&#10;&#10;Description automatically generated">
            <a:extLst>
              <a:ext uri="{FF2B5EF4-FFF2-40B4-BE49-F238E27FC236}">
                <a16:creationId xmlns:a16="http://schemas.microsoft.com/office/drawing/2014/main" id="{AA617FE1-7A16-43B4-8CEB-A70EEF14DC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72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www.mathssupport.org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www.mathssupport.org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6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www.mathssupport.org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2022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/>
              <a:t>www.mathssupport.org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  <p:pic>
        <p:nvPicPr>
          <p:cNvPr id="14" name="Picture 13" descr="A close up of a cage&#10;&#10;Description automatically generated">
            <a:extLst>
              <a:ext uri="{FF2B5EF4-FFF2-40B4-BE49-F238E27FC236}">
                <a16:creationId xmlns:a16="http://schemas.microsoft.com/office/drawing/2014/main" id="{202B6E7A-CC62-4D5D-9BF7-27581EF5A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79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www.mathssupport.org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419562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www.mathssupport.org</a:t>
            </a:r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053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www.mathssupport.org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www.mathssupport.org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www.mathssupport.org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77049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/>
              <a:t>www.mathssupport.org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918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1/9/2023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chemeClr val="tx2">
                    <a:shade val="90000"/>
                  </a:schemeClr>
                </a:solidFill>
              </a:rPr>
              <a:t>www.mathssupport.org</a:t>
            </a:r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  <p:pic>
        <p:nvPicPr>
          <p:cNvPr id="12" name="Picture 11" descr="A close up of a cage&#10;&#10;Description automatically generated">
            <a:extLst>
              <a:ext uri="{FF2B5EF4-FFF2-40B4-BE49-F238E27FC236}">
                <a16:creationId xmlns:a16="http://schemas.microsoft.com/office/drawing/2014/main" id="{04DA20BB-A869-49CE-9BE5-BE8706E6B3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2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27063" indent="-627063" algn="l"/>
            <a:r>
              <a:rPr lang="en-US" dirty="0"/>
              <a:t>LO: To use the GDC to solve equations, including those which may be unfamiliar.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0" y="457200"/>
            <a:ext cx="3200400" cy="457200"/>
          </a:xfrm>
        </p:spPr>
        <p:txBody>
          <a:bodyPr/>
          <a:lstStyle/>
          <a:p>
            <a:fld id="{418FB1FA-1B83-4CC8-939D-C627A9A0057A}" type="datetime3">
              <a:rPr lang="en-US" sz="2400" smtClean="0"/>
              <a:t>9 January 2023</a:t>
            </a:fld>
            <a:endParaRPr lang="en-US" sz="24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848600" cy="1295400"/>
          </a:xfrm>
        </p:spPr>
        <p:txBody>
          <a:bodyPr>
            <a:normAutofit/>
          </a:bodyPr>
          <a:lstStyle/>
          <a:p>
            <a:r>
              <a:rPr lang="en-US" dirty="0"/>
              <a:t>Graphical solution of equations</a:t>
            </a:r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2F43E7F0-1217-4F85-A364-5CA09B6B1762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7F9C32C1-689D-42D3-977B-7DE74D2EBED4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86537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867829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265176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343814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3438144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D7F094-223E-FB9C-CDA9-C4DC31EF697F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F48C15-512B-8E63-FC30-7716DC8B55E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F7E1C7-7D08-B0C5-4F63-1AF8AF7140B2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grpSp>
        <p:nvGrpSpPr>
          <p:cNvPr id="24" name="Group 470">
            <a:extLst>
              <a:ext uri="{FF2B5EF4-FFF2-40B4-BE49-F238E27FC236}">
                <a16:creationId xmlns:a16="http://schemas.microsoft.com/office/drawing/2014/main" id="{5E0EE848-8D93-A5B1-CE60-5051A08CAFDE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7314895" cy="509059"/>
            <a:chOff x="106" y="2934"/>
            <a:chExt cx="4633" cy="302"/>
          </a:xfrm>
        </p:grpSpPr>
        <p:grpSp>
          <p:nvGrpSpPr>
            <p:cNvPr id="25" name="Group 468">
              <a:extLst>
                <a:ext uri="{FF2B5EF4-FFF2-40B4-BE49-F238E27FC236}">
                  <a16:creationId xmlns:a16="http://schemas.microsoft.com/office/drawing/2014/main" id="{DCF694E6-9765-1136-3F0D-E5DD258002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3255" cy="286"/>
              <a:chOff x="1460" y="2658"/>
              <a:chExt cx="3255" cy="286"/>
            </a:xfrm>
          </p:grpSpPr>
          <p:sp>
            <p:nvSpPr>
              <p:cNvPr id="30" name="Text Box 456">
                <a:extLst>
                  <a:ext uri="{FF2B5EF4-FFF2-40B4-BE49-F238E27FC236}">
                    <a16:creationId xmlns:a16="http://schemas.microsoft.com/office/drawing/2014/main" id="{1EEB150A-9697-28F7-B4CA-F44DEB497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94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3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4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+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2 </a:t>
                </a:r>
              </a:p>
            </p:txBody>
          </p:sp>
          <p:sp>
            <p:nvSpPr>
              <p:cNvPr id="31" name="Text Box 466">
                <a:extLst>
                  <a:ext uri="{FF2B5EF4-FFF2-40B4-BE49-F238E27FC236}">
                    <a16:creationId xmlns:a16="http://schemas.microsoft.com/office/drawing/2014/main" id="{4CD3AD3C-CB8A-7504-9E48-EDC884486B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29" name="Text Box 469">
              <a:extLst>
                <a:ext uri="{FF2B5EF4-FFF2-40B4-BE49-F238E27FC236}">
                  <a16:creationId xmlns:a16="http://schemas.microsoft.com/office/drawing/2014/main" id="{DFAA6EF9-2615-6BA8-ABDE-E153C143B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2</a:t>
              </a:r>
            </a:p>
          </p:txBody>
        </p:sp>
      </p:grpSp>
      <p:sp>
        <p:nvSpPr>
          <p:cNvPr id="32" name="Text Box 456">
            <a:extLst>
              <a:ext uri="{FF2B5EF4-FFF2-40B4-BE49-F238E27FC236}">
                <a16:creationId xmlns:a16="http://schemas.microsoft.com/office/drawing/2014/main" id="{0B5BA4CF-3C53-6881-14AB-ACCA8288F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912" y="2953512"/>
            <a:ext cx="157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 </a:t>
            </a:r>
            <a:r>
              <a:rPr lang="en-GB" altLang="en-US" dirty="0">
                <a:latin typeface="Comic Sans MS" panose="030F0702030302020204" pitchFamily="66" charset="0"/>
              </a:rPr>
              <a:t>+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2</a:t>
            </a:r>
          </a:p>
        </p:txBody>
      </p:sp>
      <p:sp>
        <p:nvSpPr>
          <p:cNvPr id="33" name="Text Box 456">
            <a:extLst>
              <a:ext uri="{FF2B5EF4-FFF2-40B4-BE49-F238E27FC236}">
                <a16:creationId xmlns:a16="http://schemas.microsoft.com/office/drawing/2014/main" id="{6A5315DC-BD6B-A467-F32A-55B625C79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21992"/>
            <a:ext cx="1901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3</a:t>
            </a:r>
            <a:r>
              <a:rPr lang="en-GB" altLang="en-US" dirty="0">
                <a:latin typeface="Comic Sans MS" panose="030F0702030302020204" pitchFamily="66" charset="0"/>
              </a:rPr>
              <a:t> – 4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F38AD-603E-FA96-2318-014CAADB13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81721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09728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100740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86081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865376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2649415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343821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3433303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5EED66-226E-01CF-0D78-AA6A1B30EB07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E183A2D-E3F6-7990-E96B-D445CD5B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423193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5: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E99D6EB7-88EB-0263-8DE7-ED11E43D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4233672"/>
            <a:ext cx="4825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Find the </a:t>
            </a:r>
            <a:r>
              <a:rPr lang="en-GB" sz="2200" i="1" dirty="0">
                <a:cs typeface="Times New Roman" panose="02020603050405020304" pitchFamily="18" charset="0"/>
              </a:rPr>
              <a:t>x</a:t>
            </a:r>
            <a:r>
              <a:rPr lang="en-GB" sz="2200" dirty="0">
                <a:latin typeface="Comic Sans MS" panose="030F0702030302020204" pitchFamily="66" charset="0"/>
              </a:rPr>
              <a:t>-value of any intersection of the two graphs.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AF9EFC-9B5C-430A-65CF-8483DF8256B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56739-FFDA-33B5-C980-5F6D33FC8FE9}"/>
              </a:ext>
            </a:extLst>
          </p:cNvPr>
          <p:cNvSpPr txBox="1"/>
          <p:nvPr/>
        </p:nvSpPr>
        <p:spPr>
          <a:xfrm>
            <a:off x="4888836" y="4954950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G-Solv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43D76-0525-DA28-B4F2-08CFCC8E0A6B}"/>
              </a:ext>
            </a:extLst>
          </p:cNvPr>
          <p:cNvSpPr txBox="1"/>
          <p:nvPr/>
        </p:nvSpPr>
        <p:spPr>
          <a:xfrm>
            <a:off x="4315480" y="495249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608DF-E8C0-3F94-6FE4-57AFFA436A93}"/>
              </a:ext>
            </a:extLst>
          </p:cNvPr>
          <p:cNvSpPr txBox="1"/>
          <p:nvPr/>
        </p:nvSpPr>
        <p:spPr>
          <a:xfrm>
            <a:off x="7177675" y="4973248"/>
            <a:ext cx="1672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INTSECT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641535-87F5-60F8-C933-5404FF6C9830}"/>
              </a:ext>
            </a:extLst>
          </p:cNvPr>
          <p:cNvSpPr txBox="1"/>
          <p:nvPr/>
        </p:nvSpPr>
        <p:spPr>
          <a:xfrm>
            <a:off x="6604320" y="4970792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D36C3-4674-899A-6B59-F7ADDAA2FAC9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grpSp>
        <p:nvGrpSpPr>
          <p:cNvPr id="34" name="Group 470">
            <a:extLst>
              <a:ext uri="{FF2B5EF4-FFF2-40B4-BE49-F238E27FC236}">
                <a16:creationId xmlns:a16="http://schemas.microsoft.com/office/drawing/2014/main" id="{BFB3D04F-3155-6D6C-8001-C139A52957A7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7314895" cy="509059"/>
            <a:chOff x="106" y="2934"/>
            <a:chExt cx="4633" cy="302"/>
          </a:xfrm>
        </p:grpSpPr>
        <p:grpSp>
          <p:nvGrpSpPr>
            <p:cNvPr id="35" name="Group 468">
              <a:extLst>
                <a:ext uri="{FF2B5EF4-FFF2-40B4-BE49-F238E27FC236}">
                  <a16:creationId xmlns:a16="http://schemas.microsoft.com/office/drawing/2014/main" id="{3BBEF08E-8690-232F-6026-8EF7751354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3255" cy="286"/>
              <a:chOff x="1460" y="2658"/>
              <a:chExt cx="3255" cy="286"/>
            </a:xfrm>
          </p:grpSpPr>
          <p:sp>
            <p:nvSpPr>
              <p:cNvPr id="39" name="Text Box 456">
                <a:extLst>
                  <a:ext uri="{FF2B5EF4-FFF2-40B4-BE49-F238E27FC236}">
                    <a16:creationId xmlns:a16="http://schemas.microsoft.com/office/drawing/2014/main" id="{CC378273-E3D0-6AEF-B5BA-ECA68A4C2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94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3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4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+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2 </a:t>
                </a:r>
              </a:p>
            </p:txBody>
          </p:sp>
          <p:sp>
            <p:nvSpPr>
              <p:cNvPr id="40" name="Text Box 466">
                <a:extLst>
                  <a:ext uri="{FF2B5EF4-FFF2-40B4-BE49-F238E27FC236}">
                    <a16:creationId xmlns:a16="http://schemas.microsoft.com/office/drawing/2014/main" id="{C91859B8-67AE-DC07-1460-12D363B9CE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36" name="Text Box 469">
              <a:extLst>
                <a:ext uri="{FF2B5EF4-FFF2-40B4-BE49-F238E27FC236}">
                  <a16:creationId xmlns:a16="http://schemas.microsoft.com/office/drawing/2014/main" id="{385BF7E7-1AAD-D796-EA45-A896399CA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2</a:t>
              </a:r>
            </a:p>
          </p:txBody>
        </p:sp>
      </p:grpSp>
      <p:sp>
        <p:nvSpPr>
          <p:cNvPr id="41" name="Text Box 456">
            <a:extLst>
              <a:ext uri="{FF2B5EF4-FFF2-40B4-BE49-F238E27FC236}">
                <a16:creationId xmlns:a16="http://schemas.microsoft.com/office/drawing/2014/main" id="{4B1448A2-2467-781C-B5A6-74177FA1E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912" y="2953512"/>
            <a:ext cx="157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 </a:t>
            </a:r>
            <a:r>
              <a:rPr lang="en-GB" altLang="en-US" dirty="0">
                <a:latin typeface="Comic Sans MS" panose="030F0702030302020204" pitchFamily="66" charset="0"/>
              </a:rPr>
              <a:t>+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2</a:t>
            </a:r>
          </a:p>
        </p:txBody>
      </p:sp>
      <p:sp>
        <p:nvSpPr>
          <p:cNvPr id="42" name="Text Box 456">
            <a:extLst>
              <a:ext uri="{FF2B5EF4-FFF2-40B4-BE49-F238E27FC236}">
                <a16:creationId xmlns:a16="http://schemas.microsoft.com/office/drawing/2014/main" id="{493C3624-1F8D-8139-05A1-C19EFA7F8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21992"/>
            <a:ext cx="1901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3</a:t>
            </a:r>
            <a:r>
              <a:rPr lang="en-GB" altLang="en-US" dirty="0">
                <a:latin typeface="Comic Sans MS" panose="030F0702030302020204" pitchFamily="66" charset="0"/>
              </a:rPr>
              <a:t> – 4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E300E-C640-510D-9C1B-63C54AE8DC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79932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0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86081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865376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2649415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343821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3433303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5EED66-226E-01CF-0D78-AA6A1B30EB07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E183A2D-E3F6-7990-E96B-D445CD5B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423193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5: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E99D6EB7-88EB-0263-8DE7-ED11E43D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4233672"/>
            <a:ext cx="4825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Find the </a:t>
            </a:r>
            <a:r>
              <a:rPr lang="en-GB" sz="2200" i="1" dirty="0">
                <a:cs typeface="Times New Roman" panose="02020603050405020304" pitchFamily="18" charset="0"/>
              </a:rPr>
              <a:t>x</a:t>
            </a:r>
            <a:r>
              <a:rPr lang="en-GB" sz="2200" dirty="0">
                <a:latin typeface="Comic Sans MS" panose="030F0702030302020204" pitchFamily="66" charset="0"/>
              </a:rPr>
              <a:t>-value of any intersection of the two graphs.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AF9EFC-9B5C-430A-65CF-8483DF8256B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56739-FFDA-33B5-C980-5F6D33FC8FE9}"/>
              </a:ext>
            </a:extLst>
          </p:cNvPr>
          <p:cNvSpPr txBox="1"/>
          <p:nvPr/>
        </p:nvSpPr>
        <p:spPr>
          <a:xfrm>
            <a:off x="4888836" y="4954950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G-Solv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43D76-0525-DA28-B4F2-08CFCC8E0A6B}"/>
              </a:ext>
            </a:extLst>
          </p:cNvPr>
          <p:cNvSpPr txBox="1"/>
          <p:nvPr/>
        </p:nvSpPr>
        <p:spPr>
          <a:xfrm>
            <a:off x="4315480" y="495249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608DF-E8C0-3F94-6FE4-57AFFA436A93}"/>
              </a:ext>
            </a:extLst>
          </p:cNvPr>
          <p:cNvSpPr txBox="1"/>
          <p:nvPr/>
        </p:nvSpPr>
        <p:spPr>
          <a:xfrm>
            <a:off x="7177675" y="4973248"/>
            <a:ext cx="1672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INTSECT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641535-87F5-60F8-C933-5404FF6C9830}"/>
              </a:ext>
            </a:extLst>
          </p:cNvPr>
          <p:cNvSpPr txBox="1"/>
          <p:nvPr/>
        </p:nvSpPr>
        <p:spPr>
          <a:xfrm>
            <a:off x="6604320" y="4970792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77C4BF-D4CE-6B15-BEF9-4B544C0E731C}"/>
              </a:ext>
            </a:extLst>
          </p:cNvPr>
          <p:cNvSpPr txBox="1"/>
          <p:nvPr/>
        </p:nvSpPr>
        <p:spPr>
          <a:xfrm>
            <a:off x="4876800" y="5517143"/>
            <a:ext cx="1627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≈</a:t>
            </a:r>
            <a:r>
              <a:rPr lang="en-GB" dirty="0">
                <a:latin typeface="Comic Sans MS" panose="030F0702030302020204" pitchFamily="66" charset="0"/>
              </a:rPr>
              <a:t> -0.732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D4C9DD-0EC6-1042-95F6-44492D3F8104}"/>
              </a:ext>
            </a:extLst>
          </p:cNvPr>
          <p:cNvSpPr txBox="1"/>
          <p:nvPr/>
        </p:nvSpPr>
        <p:spPr>
          <a:xfrm>
            <a:off x="3476694" y="5491102"/>
            <a:ext cx="1646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AD52F3-74A9-EEA6-A049-0834BBD3A733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grpSp>
        <p:nvGrpSpPr>
          <p:cNvPr id="36" name="Group 470">
            <a:extLst>
              <a:ext uri="{FF2B5EF4-FFF2-40B4-BE49-F238E27FC236}">
                <a16:creationId xmlns:a16="http://schemas.microsoft.com/office/drawing/2014/main" id="{B230BAF5-D3A8-EF5D-EBAB-1EF74199FA62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7314895" cy="509059"/>
            <a:chOff x="106" y="2934"/>
            <a:chExt cx="4633" cy="302"/>
          </a:xfrm>
        </p:grpSpPr>
        <p:grpSp>
          <p:nvGrpSpPr>
            <p:cNvPr id="39" name="Group 468">
              <a:extLst>
                <a:ext uri="{FF2B5EF4-FFF2-40B4-BE49-F238E27FC236}">
                  <a16:creationId xmlns:a16="http://schemas.microsoft.com/office/drawing/2014/main" id="{6675C47D-0014-031E-2184-50A9D000A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3255" cy="286"/>
              <a:chOff x="1460" y="2658"/>
              <a:chExt cx="3255" cy="286"/>
            </a:xfrm>
          </p:grpSpPr>
          <p:sp>
            <p:nvSpPr>
              <p:cNvPr id="41" name="Text Box 456">
                <a:extLst>
                  <a:ext uri="{FF2B5EF4-FFF2-40B4-BE49-F238E27FC236}">
                    <a16:creationId xmlns:a16="http://schemas.microsoft.com/office/drawing/2014/main" id="{1ED7ACFB-BB27-07EF-A901-93F10668BA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94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3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4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+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2 </a:t>
                </a:r>
              </a:p>
            </p:txBody>
          </p:sp>
          <p:sp>
            <p:nvSpPr>
              <p:cNvPr id="42" name="Text Box 466">
                <a:extLst>
                  <a:ext uri="{FF2B5EF4-FFF2-40B4-BE49-F238E27FC236}">
                    <a16:creationId xmlns:a16="http://schemas.microsoft.com/office/drawing/2014/main" id="{6A4AE576-CD97-0998-9D84-84CB8A8967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0" name="Text Box 469">
              <a:extLst>
                <a:ext uri="{FF2B5EF4-FFF2-40B4-BE49-F238E27FC236}">
                  <a16:creationId xmlns:a16="http://schemas.microsoft.com/office/drawing/2014/main" id="{C8078054-5356-C9BD-F110-7C81CFF1B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2</a:t>
              </a:r>
            </a:p>
          </p:txBody>
        </p:sp>
      </p:grpSp>
      <p:sp>
        <p:nvSpPr>
          <p:cNvPr id="43" name="Text Box 456">
            <a:extLst>
              <a:ext uri="{FF2B5EF4-FFF2-40B4-BE49-F238E27FC236}">
                <a16:creationId xmlns:a16="http://schemas.microsoft.com/office/drawing/2014/main" id="{8973CC84-36CF-9400-2969-B0FFE8C4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912" y="2953512"/>
            <a:ext cx="157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 </a:t>
            </a:r>
            <a:r>
              <a:rPr lang="en-GB" altLang="en-US" dirty="0">
                <a:latin typeface="Comic Sans MS" panose="030F0702030302020204" pitchFamily="66" charset="0"/>
              </a:rPr>
              <a:t>+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2</a:t>
            </a:r>
          </a:p>
        </p:txBody>
      </p:sp>
      <p:sp>
        <p:nvSpPr>
          <p:cNvPr id="44" name="Text Box 456">
            <a:extLst>
              <a:ext uri="{FF2B5EF4-FFF2-40B4-BE49-F238E27FC236}">
                <a16:creationId xmlns:a16="http://schemas.microsoft.com/office/drawing/2014/main" id="{18CA0252-9DF9-4C20-F24C-6213B1EE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21992"/>
            <a:ext cx="1901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3</a:t>
            </a:r>
            <a:r>
              <a:rPr lang="en-GB" altLang="en-US" dirty="0">
                <a:latin typeface="Comic Sans MS" panose="030F0702030302020204" pitchFamily="66" charset="0"/>
              </a:rPr>
              <a:t> – 4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8402A-D853-8642-7A32-FAC2CD735A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813016" cy="530352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63C6BD0-C06E-C949-F546-E715FCD3B68B}"/>
              </a:ext>
            </a:extLst>
          </p:cNvPr>
          <p:cNvSpPr txBox="1"/>
          <p:nvPr/>
        </p:nvSpPr>
        <p:spPr>
          <a:xfrm>
            <a:off x="6280123" y="5470501"/>
            <a:ext cx="447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sym typeface="Webdings" panose="05030102010509060703" pitchFamily="18" charset="2"/>
              </a:rPr>
              <a:t>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86081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865376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2649415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343821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3433303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5EED66-226E-01CF-0D78-AA6A1B30EB07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E183A2D-E3F6-7990-E96B-D445CD5B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423193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5: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E99D6EB7-88EB-0263-8DE7-ED11E43D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4233672"/>
            <a:ext cx="4825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Find the </a:t>
            </a:r>
            <a:r>
              <a:rPr lang="en-GB" sz="2200" i="1" dirty="0">
                <a:cs typeface="Times New Roman" panose="02020603050405020304" pitchFamily="18" charset="0"/>
              </a:rPr>
              <a:t>x</a:t>
            </a:r>
            <a:r>
              <a:rPr lang="en-GB" sz="2200" dirty="0">
                <a:latin typeface="Comic Sans MS" panose="030F0702030302020204" pitchFamily="66" charset="0"/>
              </a:rPr>
              <a:t>-value of any intersection of the two graphs.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AF9EFC-9B5C-430A-65CF-8483DF8256B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56739-FFDA-33B5-C980-5F6D33FC8FE9}"/>
              </a:ext>
            </a:extLst>
          </p:cNvPr>
          <p:cNvSpPr txBox="1"/>
          <p:nvPr/>
        </p:nvSpPr>
        <p:spPr>
          <a:xfrm>
            <a:off x="4888836" y="4954950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G-Solv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43D76-0525-DA28-B4F2-08CFCC8E0A6B}"/>
              </a:ext>
            </a:extLst>
          </p:cNvPr>
          <p:cNvSpPr txBox="1"/>
          <p:nvPr/>
        </p:nvSpPr>
        <p:spPr>
          <a:xfrm>
            <a:off x="4315480" y="495249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608DF-E8C0-3F94-6FE4-57AFFA436A93}"/>
              </a:ext>
            </a:extLst>
          </p:cNvPr>
          <p:cNvSpPr txBox="1"/>
          <p:nvPr/>
        </p:nvSpPr>
        <p:spPr>
          <a:xfrm>
            <a:off x="7177675" y="4973248"/>
            <a:ext cx="1672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INTSECT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641535-87F5-60F8-C933-5404FF6C9830}"/>
              </a:ext>
            </a:extLst>
          </p:cNvPr>
          <p:cNvSpPr txBox="1"/>
          <p:nvPr/>
        </p:nvSpPr>
        <p:spPr>
          <a:xfrm>
            <a:off x="6604320" y="4970792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AD52F3-74A9-EEA6-A049-0834BBD3A733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grpSp>
        <p:nvGrpSpPr>
          <p:cNvPr id="36" name="Group 470">
            <a:extLst>
              <a:ext uri="{FF2B5EF4-FFF2-40B4-BE49-F238E27FC236}">
                <a16:creationId xmlns:a16="http://schemas.microsoft.com/office/drawing/2014/main" id="{B230BAF5-D3A8-EF5D-EBAB-1EF74199FA62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7314895" cy="509059"/>
            <a:chOff x="106" y="2934"/>
            <a:chExt cx="4633" cy="302"/>
          </a:xfrm>
        </p:grpSpPr>
        <p:grpSp>
          <p:nvGrpSpPr>
            <p:cNvPr id="39" name="Group 468">
              <a:extLst>
                <a:ext uri="{FF2B5EF4-FFF2-40B4-BE49-F238E27FC236}">
                  <a16:creationId xmlns:a16="http://schemas.microsoft.com/office/drawing/2014/main" id="{6675C47D-0014-031E-2184-50A9D000A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3255" cy="286"/>
              <a:chOff x="1460" y="2658"/>
              <a:chExt cx="3255" cy="286"/>
            </a:xfrm>
          </p:grpSpPr>
          <p:sp>
            <p:nvSpPr>
              <p:cNvPr id="41" name="Text Box 456">
                <a:extLst>
                  <a:ext uri="{FF2B5EF4-FFF2-40B4-BE49-F238E27FC236}">
                    <a16:creationId xmlns:a16="http://schemas.microsoft.com/office/drawing/2014/main" id="{1ED7ACFB-BB27-07EF-A901-93F10668BA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94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3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4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+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2 </a:t>
                </a:r>
              </a:p>
            </p:txBody>
          </p:sp>
          <p:sp>
            <p:nvSpPr>
              <p:cNvPr id="42" name="Text Box 466">
                <a:extLst>
                  <a:ext uri="{FF2B5EF4-FFF2-40B4-BE49-F238E27FC236}">
                    <a16:creationId xmlns:a16="http://schemas.microsoft.com/office/drawing/2014/main" id="{6A4AE576-CD97-0998-9D84-84CB8A8967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0" name="Text Box 469">
              <a:extLst>
                <a:ext uri="{FF2B5EF4-FFF2-40B4-BE49-F238E27FC236}">
                  <a16:creationId xmlns:a16="http://schemas.microsoft.com/office/drawing/2014/main" id="{C8078054-5356-C9BD-F110-7C81CFF1B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2</a:t>
              </a:r>
            </a:p>
          </p:txBody>
        </p:sp>
      </p:grpSp>
      <p:sp>
        <p:nvSpPr>
          <p:cNvPr id="43" name="Text Box 456">
            <a:extLst>
              <a:ext uri="{FF2B5EF4-FFF2-40B4-BE49-F238E27FC236}">
                <a16:creationId xmlns:a16="http://schemas.microsoft.com/office/drawing/2014/main" id="{8973CC84-36CF-9400-2969-B0FFE8C4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912" y="2953512"/>
            <a:ext cx="157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 </a:t>
            </a:r>
            <a:r>
              <a:rPr lang="en-GB" altLang="en-US" dirty="0">
                <a:latin typeface="Comic Sans MS" panose="030F0702030302020204" pitchFamily="66" charset="0"/>
              </a:rPr>
              <a:t>+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2</a:t>
            </a:r>
          </a:p>
        </p:txBody>
      </p:sp>
      <p:sp>
        <p:nvSpPr>
          <p:cNvPr id="44" name="Text Box 456">
            <a:extLst>
              <a:ext uri="{FF2B5EF4-FFF2-40B4-BE49-F238E27FC236}">
                <a16:creationId xmlns:a16="http://schemas.microsoft.com/office/drawing/2014/main" id="{18CA0252-9DF9-4C20-F24C-6213B1EE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21992"/>
            <a:ext cx="1901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3</a:t>
            </a:r>
            <a:r>
              <a:rPr lang="en-GB" altLang="en-US" dirty="0">
                <a:latin typeface="Comic Sans MS" panose="030F0702030302020204" pitchFamily="66" charset="0"/>
              </a:rPr>
              <a:t> – 4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B29A0-D96F-FCC7-A7A6-F98517DDE9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803036" cy="53035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1A008CC-2703-CF71-DE06-F050B6D36F95}"/>
              </a:ext>
            </a:extLst>
          </p:cNvPr>
          <p:cNvSpPr txBox="1"/>
          <p:nvPr/>
        </p:nvSpPr>
        <p:spPr>
          <a:xfrm>
            <a:off x="4876800" y="5517143"/>
            <a:ext cx="1627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≈</a:t>
            </a:r>
            <a:r>
              <a:rPr lang="en-GB" dirty="0">
                <a:latin typeface="Comic Sans MS" panose="030F0702030302020204" pitchFamily="66" charset="0"/>
              </a:rPr>
              <a:t> -0.732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95BB72-CB75-32E0-59BC-E001799434FE}"/>
              </a:ext>
            </a:extLst>
          </p:cNvPr>
          <p:cNvSpPr txBox="1"/>
          <p:nvPr/>
        </p:nvSpPr>
        <p:spPr>
          <a:xfrm>
            <a:off x="3476694" y="5491102"/>
            <a:ext cx="1646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758ABB-BABB-9EF2-88A7-6C7784E4FA24}"/>
              </a:ext>
            </a:extLst>
          </p:cNvPr>
          <p:cNvSpPr txBox="1"/>
          <p:nvPr/>
        </p:nvSpPr>
        <p:spPr>
          <a:xfrm>
            <a:off x="6280123" y="5470501"/>
            <a:ext cx="447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sym typeface="Webdings" panose="05030102010509060703" pitchFamily="18" charset="2"/>
              </a:rPr>
              <a:t>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7A768C-A144-71EB-A3D8-3A80FD285375}"/>
              </a:ext>
            </a:extLst>
          </p:cNvPr>
          <p:cNvSpPr txBox="1"/>
          <p:nvPr/>
        </p:nvSpPr>
        <p:spPr>
          <a:xfrm>
            <a:off x="6707116" y="5406585"/>
            <a:ext cx="1177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= 0.5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6BB076-3EB8-91E4-686B-FDBA34AF1EEB}"/>
              </a:ext>
            </a:extLst>
          </p:cNvPr>
          <p:cNvSpPr txBox="1"/>
          <p:nvPr/>
        </p:nvSpPr>
        <p:spPr>
          <a:xfrm>
            <a:off x="7658719" y="5384650"/>
            <a:ext cx="447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sym typeface="Webdings" panose="05030102010509060703" pitchFamily="18" charset="2"/>
              </a:rPr>
              <a:t>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8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86081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865376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2649415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343821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3433303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5EED66-226E-01CF-0D78-AA6A1B30EB07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E183A2D-E3F6-7990-E96B-D445CD5B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423193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5: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E99D6EB7-88EB-0263-8DE7-ED11E43D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4233672"/>
            <a:ext cx="4825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Find the </a:t>
            </a:r>
            <a:r>
              <a:rPr lang="en-GB" sz="2200" i="1" dirty="0">
                <a:cs typeface="Times New Roman" panose="02020603050405020304" pitchFamily="18" charset="0"/>
              </a:rPr>
              <a:t>x</a:t>
            </a:r>
            <a:r>
              <a:rPr lang="en-GB" sz="2200" dirty="0">
                <a:latin typeface="Comic Sans MS" panose="030F0702030302020204" pitchFamily="66" charset="0"/>
              </a:rPr>
              <a:t>-value of any intersection of the two graphs.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AF9EFC-9B5C-430A-65CF-8483DF8256B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56739-FFDA-33B5-C980-5F6D33FC8FE9}"/>
              </a:ext>
            </a:extLst>
          </p:cNvPr>
          <p:cNvSpPr txBox="1"/>
          <p:nvPr/>
        </p:nvSpPr>
        <p:spPr>
          <a:xfrm>
            <a:off x="4888836" y="4954950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G-Solv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43D76-0525-DA28-B4F2-08CFCC8E0A6B}"/>
              </a:ext>
            </a:extLst>
          </p:cNvPr>
          <p:cNvSpPr txBox="1"/>
          <p:nvPr/>
        </p:nvSpPr>
        <p:spPr>
          <a:xfrm>
            <a:off x="4315480" y="495249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608DF-E8C0-3F94-6FE4-57AFFA436A93}"/>
              </a:ext>
            </a:extLst>
          </p:cNvPr>
          <p:cNvSpPr txBox="1"/>
          <p:nvPr/>
        </p:nvSpPr>
        <p:spPr>
          <a:xfrm>
            <a:off x="7177675" y="4973248"/>
            <a:ext cx="1672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INTSECT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641535-87F5-60F8-C933-5404FF6C9830}"/>
              </a:ext>
            </a:extLst>
          </p:cNvPr>
          <p:cNvSpPr txBox="1"/>
          <p:nvPr/>
        </p:nvSpPr>
        <p:spPr>
          <a:xfrm>
            <a:off x="6604320" y="4970792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AD52F3-74A9-EEA6-A049-0834BBD3A733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grpSp>
        <p:nvGrpSpPr>
          <p:cNvPr id="36" name="Group 470">
            <a:extLst>
              <a:ext uri="{FF2B5EF4-FFF2-40B4-BE49-F238E27FC236}">
                <a16:creationId xmlns:a16="http://schemas.microsoft.com/office/drawing/2014/main" id="{B230BAF5-D3A8-EF5D-EBAB-1EF74199FA62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7314895" cy="509059"/>
            <a:chOff x="106" y="2934"/>
            <a:chExt cx="4633" cy="302"/>
          </a:xfrm>
        </p:grpSpPr>
        <p:grpSp>
          <p:nvGrpSpPr>
            <p:cNvPr id="39" name="Group 468">
              <a:extLst>
                <a:ext uri="{FF2B5EF4-FFF2-40B4-BE49-F238E27FC236}">
                  <a16:creationId xmlns:a16="http://schemas.microsoft.com/office/drawing/2014/main" id="{6675C47D-0014-031E-2184-50A9D000A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3255" cy="286"/>
              <a:chOff x="1460" y="2658"/>
              <a:chExt cx="3255" cy="286"/>
            </a:xfrm>
          </p:grpSpPr>
          <p:sp>
            <p:nvSpPr>
              <p:cNvPr id="41" name="Text Box 456">
                <a:extLst>
                  <a:ext uri="{FF2B5EF4-FFF2-40B4-BE49-F238E27FC236}">
                    <a16:creationId xmlns:a16="http://schemas.microsoft.com/office/drawing/2014/main" id="{1ED7ACFB-BB27-07EF-A901-93F10668BA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94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3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4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+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2 </a:t>
                </a:r>
              </a:p>
            </p:txBody>
          </p:sp>
          <p:sp>
            <p:nvSpPr>
              <p:cNvPr id="42" name="Text Box 466">
                <a:extLst>
                  <a:ext uri="{FF2B5EF4-FFF2-40B4-BE49-F238E27FC236}">
                    <a16:creationId xmlns:a16="http://schemas.microsoft.com/office/drawing/2014/main" id="{6A4AE576-CD97-0998-9D84-84CB8A8967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0" name="Text Box 469">
              <a:extLst>
                <a:ext uri="{FF2B5EF4-FFF2-40B4-BE49-F238E27FC236}">
                  <a16:creationId xmlns:a16="http://schemas.microsoft.com/office/drawing/2014/main" id="{C8078054-5356-C9BD-F110-7C81CFF1B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2</a:t>
              </a:r>
            </a:p>
          </p:txBody>
        </p:sp>
      </p:grpSp>
      <p:sp>
        <p:nvSpPr>
          <p:cNvPr id="43" name="Text Box 456">
            <a:extLst>
              <a:ext uri="{FF2B5EF4-FFF2-40B4-BE49-F238E27FC236}">
                <a16:creationId xmlns:a16="http://schemas.microsoft.com/office/drawing/2014/main" id="{8973CC84-36CF-9400-2969-B0FFE8C4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912" y="2953512"/>
            <a:ext cx="157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 </a:t>
            </a:r>
            <a:r>
              <a:rPr lang="en-GB" altLang="en-US" dirty="0">
                <a:latin typeface="Comic Sans MS" panose="030F0702030302020204" pitchFamily="66" charset="0"/>
              </a:rPr>
              <a:t>+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2</a:t>
            </a:r>
          </a:p>
        </p:txBody>
      </p:sp>
      <p:sp>
        <p:nvSpPr>
          <p:cNvPr id="44" name="Text Box 456">
            <a:extLst>
              <a:ext uri="{FF2B5EF4-FFF2-40B4-BE49-F238E27FC236}">
                <a16:creationId xmlns:a16="http://schemas.microsoft.com/office/drawing/2014/main" id="{18CA0252-9DF9-4C20-F24C-6213B1EE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21992"/>
            <a:ext cx="1901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3</a:t>
            </a:r>
            <a:r>
              <a:rPr lang="en-GB" altLang="en-US" dirty="0">
                <a:latin typeface="Comic Sans MS" panose="030F0702030302020204" pitchFamily="66" charset="0"/>
              </a:rPr>
              <a:t> – 4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D3256-FD01-24CA-D652-72CA8E4E71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799329" cy="53035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6210086-3438-D178-6DC8-37B5AC64349C}"/>
              </a:ext>
            </a:extLst>
          </p:cNvPr>
          <p:cNvSpPr txBox="1"/>
          <p:nvPr/>
        </p:nvSpPr>
        <p:spPr>
          <a:xfrm>
            <a:off x="4876800" y="5517143"/>
            <a:ext cx="1627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≈</a:t>
            </a:r>
            <a:r>
              <a:rPr lang="en-GB" dirty="0">
                <a:latin typeface="Comic Sans MS" panose="030F0702030302020204" pitchFamily="66" charset="0"/>
              </a:rPr>
              <a:t> -0.732</a:t>
            </a:r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3CCD60-B255-5C83-7C6D-ADD3AA7C921D}"/>
              </a:ext>
            </a:extLst>
          </p:cNvPr>
          <p:cNvSpPr txBox="1"/>
          <p:nvPr/>
        </p:nvSpPr>
        <p:spPr>
          <a:xfrm>
            <a:off x="3476694" y="5491102"/>
            <a:ext cx="1646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EA9315-780C-1834-0E4C-B070DD949546}"/>
              </a:ext>
            </a:extLst>
          </p:cNvPr>
          <p:cNvSpPr txBox="1"/>
          <p:nvPr/>
        </p:nvSpPr>
        <p:spPr>
          <a:xfrm>
            <a:off x="6280123" y="5470501"/>
            <a:ext cx="447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sym typeface="Webdings" panose="05030102010509060703" pitchFamily="18" charset="2"/>
              </a:rPr>
              <a:t></a:t>
            </a:r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A11538-9805-A3C8-196C-D5D0479CC1C0}"/>
              </a:ext>
            </a:extLst>
          </p:cNvPr>
          <p:cNvSpPr txBox="1"/>
          <p:nvPr/>
        </p:nvSpPr>
        <p:spPr>
          <a:xfrm>
            <a:off x="6707116" y="5406585"/>
            <a:ext cx="1177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= 0.5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38AC56-A6C8-0640-8888-B038DB363F66}"/>
              </a:ext>
            </a:extLst>
          </p:cNvPr>
          <p:cNvSpPr txBox="1"/>
          <p:nvPr/>
        </p:nvSpPr>
        <p:spPr>
          <a:xfrm>
            <a:off x="4977248" y="5952625"/>
            <a:ext cx="1627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≈</a:t>
            </a:r>
            <a:r>
              <a:rPr lang="en-GB" dirty="0">
                <a:latin typeface="Comic Sans MS" panose="030F0702030302020204" pitchFamily="66" charset="0"/>
              </a:rPr>
              <a:t> 2.732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0037DB-84B6-D2AD-EDC8-0F2F4B8C63B7}"/>
              </a:ext>
            </a:extLst>
          </p:cNvPr>
          <p:cNvSpPr txBox="1"/>
          <p:nvPr/>
        </p:nvSpPr>
        <p:spPr>
          <a:xfrm>
            <a:off x="7670604" y="5381967"/>
            <a:ext cx="447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sym typeface="Webdings" panose="05030102010509060703" pitchFamily="18" charset="2"/>
              </a:rPr>
              <a:t>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1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0" name="Group 470">
            <a:extLst>
              <a:ext uri="{FF2B5EF4-FFF2-40B4-BE49-F238E27FC236}">
                <a16:creationId xmlns:a16="http://schemas.microsoft.com/office/drawing/2014/main" id="{9AD994C1-604C-4A4F-8524-FF81E99D0260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5922334" cy="509059"/>
            <a:chOff x="106" y="2934"/>
            <a:chExt cx="3751" cy="302"/>
          </a:xfrm>
        </p:grpSpPr>
        <p:grpSp>
          <p:nvGrpSpPr>
            <p:cNvPr id="461" name="Group 468">
              <a:extLst>
                <a:ext uri="{FF2B5EF4-FFF2-40B4-BE49-F238E27FC236}">
                  <a16:creationId xmlns:a16="http://schemas.microsoft.com/office/drawing/2014/main" id="{B60F3A01-76AC-4CE3-8C5C-E9E8B781D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2373" cy="286"/>
              <a:chOff x="1460" y="2658"/>
              <a:chExt cx="2373" cy="286"/>
            </a:xfrm>
          </p:grpSpPr>
          <p:sp>
            <p:nvSpPr>
              <p:cNvPr id="463" name="Text Box 456">
                <a:extLst>
                  <a:ext uri="{FF2B5EF4-FFF2-40B4-BE49-F238E27FC236}">
                    <a16:creationId xmlns:a16="http://schemas.microsoft.com/office/drawing/2014/main" id="{E620CDDB-0058-4338-B60A-B4E424ADD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baseline="30000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= 5 – 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endParaRPr lang="en-GB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66" name="Text Box 466">
                <a:extLst>
                  <a:ext uri="{FF2B5EF4-FFF2-40B4-BE49-F238E27FC236}">
                    <a16:creationId xmlns:a16="http://schemas.microsoft.com/office/drawing/2014/main" id="{47580670-6CE3-491D-852B-0AE5D7F527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62" name="Text Box 469">
              <a:extLst>
                <a:ext uri="{FF2B5EF4-FFF2-40B4-BE49-F238E27FC236}">
                  <a16:creationId xmlns:a16="http://schemas.microsoft.com/office/drawing/2014/main" id="{D340953B-DDB1-4F6A-A3D2-C6111534C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3</a:t>
              </a:r>
            </a:p>
          </p:txBody>
        </p:sp>
      </p:grp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D8085-9A36-247B-A8C7-8DC36E02A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6082"/>
            <a:ext cx="2794616" cy="5303520"/>
          </a:xfrm>
          <a:prstGeom prst="rect">
            <a:avLst/>
          </a:prstGeom>
        </p:spPr>
      </p:pic>
      <p:sp>
        <p:nvSpPr>
          <p:cNvPr id="478" name="Text Box 9">
            <a:extLst>
              <a:ext uri="{FF2B5EF4-FFF2-40B4-BE49-F238E27FC236}">
                <a16:creationId xmlns:a16="http://schemas.microsoft.com/office/drawing/2014/main" id="{695AB56F-5D91-780F-87CB-6B1AF342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86537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479" name="Text Box 9">
            <a:extLst>
              <a:ext uri="{FF2B5EF4-FFF2-40B4-BE49-F238E27FC236}">
                <a16:creationId xmlns:a16="http://schemas.microsoft.com/office/drawing/2014/main" id="{BEDD356A-7BA9-1260-6FF3-7C2FCD7A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867829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480" name="Text Box 456">
            <a:extLst>
              <a:ext uri="{FF2B5EF4-FFF2-40B4-BE49-F238E27FC236}">
                <a16:creationId xmlns:a16="http://schemas.microsoft.com/office/drawing/2014/main" id="{11A90A81-884E-1269-8DD6-59C03321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048" y="2221992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baseline="30000" dirty="0">
                <a:cs typeface="Times New Roman" panose="02020603050405020304" pitchFamily="18" charset="0"/>
              </a:rPr>
              <a:t>x</a:t>
            </a:r>
            <a:endParaRPr lang="en-GB" altLang="en-US" baseline="30000" dirty="0">
              <a:latin typeface="Comic Sans MS" panose="030F0702030302020204" pitchFamily="66" charset="0"/>
            </a:endParaRP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4C3CCE6E-17DC-D94F-1833-D55BA01E7F6E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</p:spTree>
    <p:extLst>
      <p:ext uri="{BB962C8B-B14F-4D97-AF65-F5344CB8AC3E}">
        <p14:creationId xmlns:p14="http://schemas.microsoft.com/office/powerpoint/2010/main" val="1709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/>
      <p:bldP spid="475" grpId="0"/>
      <p:bldP spid="478" grpId="0"/>
      <p:bldP spid="479" grpId="0"/>
      <p:bldP spid="4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86537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867829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8" name="Text Box 456">
            <a:extLst>
              <a:ext uri="{FF2B5EF4-FFF2-40B4-BE49-F238E27FC236}">
                <a16:creationId xmlns:a16="http://schemas.microsoft.com/office/drawing/2014/main" id="{E612D7C9-478D-85B6-1F2D-F0719871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048" y="2221992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baseline="30000" dirty="0">
                <a:cs typeface="Times New Roman" panose="02020603050405020304" pitchFamily="18" charset="0"/>
              </a:rPr>
              <a:t>x</a:t>
            </a:r>
            <a:endParaRPr lang="en-GB" altLang="en-US" baseline="30000" dirty="0">
              <a:latin typeface="Comic Sans MS" panose="030F0702030302020204" pitchFamily="66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265176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1" name="Text Box 456">
            <a:extLst>
              <a:ext uri="{FF2B5EF4-FFF2-40B4-BE49-F238E27FC236}">
                <a16:creationId xmlns:a16="http://schemas.microsoft.com/office/drawing/2014/main" id="{75CE6DF0-2B45-FA41-97D8-58808EF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912" y="2953512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5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ACF95C-7FD7-B8BA-0244-76D5B7738539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grpSp>
        <p:nvGrpSpPr>
          <p:cNvPr id="23" name="Group 470">
            <a:extLst>
              <a:ext uri="{FF2B5EF4-FFF2-40B4-BE49-F238E27FC236}">
                <a16:creationId xmlns:a16="http://schemas.microsoft.com/office/drawing/2014/main" id="{1CA03DF5-CD85-141F-1E52-50932F147761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5922334" cy="509059"/>
            <a:chOff x="106" y="2934"/>
            <a:chExt cx="3751" cy="302"/>
          </a:xfrm>
        </p:grpSpPr>
        <p:grpSp>
          <p:nvGrpSpPr>
            <p:cNvPr id="24" name="Group 468">
              <a:extLst>
                <a:ext uri="{FF2B5EF4-FFF2-40B4-BE49-F238E27FC236}">
                  <a16:creationId xmlns:a16="http://schemas.microsoft.com/office/drawing/2014/main" id="{C43EF795-D135-509A-A989-C7066A8A7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2373" cy="286"/>
              <a:chOff x="1460" y="2658"/>
              <a:chExt cx="2373" cy="286"/>
            </a:xfrm>
          </p:grpSpPr>
          <p:sp>
            <p:nvSpPr>
              <p:cNvPr id="26" name="Text Box 456">
                <a:extLst>
                  <a:ext uri="{FF2B5EF4-FFF2-40B4-BE49-F238E27FC236}">
                    <a16:creationId xmlns:a16="http://schemas.microsoft.com/office/drawing/2014/main" id="{73B06A71-F130-D317-FF21-C99E2D232F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baseline="30000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= 5 – 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endParaRPr lang="en-GB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Text Box 466">
                <a:extLst>
                  <a:ext uri="{FF2B5EF4-FFF2-40B4-BE49-F238E27FC236}">
                    <a16:creationId xmlns:a16="http://schemas.microsoft.com/office/drawing/2014/main" id="{82D412A5-74DD-7B1B-5959-35943A4F21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25" name="Text Box 469">
              <a:extLst>
                <a:ext uri="{FF2B5EF4-FFF2-40B4-BE49-F238E27FC236}">
                  <a16:creationId xmlns:a16="http://schemas.microsoft.com/office/drawing/2014/main" id="{984EFBBD-0085-F60A-D163-A831BF515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2D7D98-EA39-05A0-7ADF-291E3CDD46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78523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86537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867829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8" name="Text Box 456">
            <a:extLst>
              <a:ext uri="{FF2B5EF4-FFF2-40B4-BE49-F238E27FC236}">
                <a16:creationId xmlns:a16="http://schemas.microsoft.com/office/drawing/2014/main" id="{E612D7C9-478D-85B6-1F2D-F0719871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048" y="2221992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baseline="30000" dirty="0">
                <a:cs typeface="Times New Roman" panose="02020603050405020304" pitchFamily="18" charset="0"/>
              </a:rPr>
              <a:t>x</a:t>
            </a:r>
            <a:endParaRPr lang="en-GB" altLang="en-US" baseline="30000" dirty="0">
              <a:latin typeface="Comic Sans MS" panose="030F0702030302020204" pitchFamily="66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265176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1" name="Text Box 456">
            <a:extLst>
              <a:ext uri="{FF2B5EF4-FFF2-40B4-BE49-F238E27FC236}">
                <a16:creationId xmlns:a16="http://schemas.microsoft.com/office/drawing/2014/main" id="{75CE6DF0-2B45-FA41-97D8-58808EF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912" y="2953512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5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343814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3438144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D7F094-223E-FB9C-CDA9-C4DC31EF697F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F48C15-512B-8E63-FC30-7716DC8B55E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F7E1C7-7D08-B0C5-4F63-1AF8AF7140B2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grpSp>
        <p:nvGrpSpPr>
          <p:cNvPr id="24" name="Group 470">
            <a:extLst>
              <a:ext uri="{FF2B5EF4-FFF2-40B4-BE49-F238E27FC236}">
                <a16:creationId xmlns:a16="http://schemas.microsoft.com/office/drawing/2014/main" id="{ECAFEBE6-9ACE-72FB-E000-F1647AD324E6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5922334" cy="509059"/>
            <a:chOff x="106" y="2934"/>
            <a:chExt cx="3751" cy="302"/>
          </a:xfrm>
        </p:grpSpPr>
        <p:grpSp>
          <p:nvGrpSpPr>
            <p:cNvPr id="25" name="Group 468">
              <a:extLst>
                <a:ext uri="{FF2B5EF4-FFF2-40B4-BE49-F238E27FC236}">
                  <a16:creationId xmlns:a16="http://schemas.microsoft.com/office/drawing/2014/main" id="{19AF4D84-4169-7B05-4DFA-2C80A87CA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2373" cy="286"/>
              <a:chOff x="1460" y="2658"/>
              <a:chExt cx="2373" cy="286"/>
            </a:xfrm>
          </p:grpSpPr>
          <p:sp>
            <p:nvSpPr>
              <p:cNvPr id="30" name="Text Box 456">
                <a:extLst>
                  <a:ext uri="{FF2B5EF4-FFF2-40B4-BE49-F238E27FC236}">
                    <a16:creationId xmlns:a16="http://schemas.microsoft.com/office/drawing/2014/main" id="{97B2DE2B-66A5-0D89-A317-D54A01ECD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baseline="30000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= 5 – 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endParaRPr lang="en-GB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Text Box 466">
                <a:extLst>
                  <a:ext uri="{FF2B5EF4-FFF2-40B4-BE49-F238E27FC236}">
                    <a16:creationId xmlns:a16="http://schemas.microsoft.com/office/drawing/2014/main" id="{CE36F18B-6548-CC07-1F74-2AA00F2BD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29" name="Text Box 469">
              <a:extLst>
                <a:ext uri="{FF2B5EF4-FFF2-40B4-BE49-F238E27FC236}">
                  <a16:creationId xmlns:a16="http://schemas.microsoft.com/office/drawing/2014/main" id="{F4C73B3E-22C4-0911-BC85-869FD44EA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6161E1-326D-3C72-03D2-592F28F2C2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785688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09728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100740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86081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865376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8" name="Text Box 456">
            <a:extLst>
              <a:ext uri="{FF2B5EF4-FFF2-40B4-BE49-F238E27FC236}">
                <a16:creationId xmlns:a16="http://schemas.microsoft.com/office/drawing/2014/main" id="{E612D7C9-478D-85B6-1F2D-F0719871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997" y="2225033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baseline="30000" dirty="0">
                <a:cs typeface="Times New Roman" panose="02020603050405020304" pitchFamily="18" charset="0"/>
              </a:rPr>
              <a:t>x</a:t>
            </a:r>
            <a:endParaRPr lang="en-GB" altLang="en-US" baseline="30000" dirty="0">
              <a:latin typeface="Comic Sans MS" panose="030F0702030302020204" pitchFamily="66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2649415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1" name="Text Box 456">
            <a:extLst>
              <a:ext uri="{FF2B5EF4-FFF2-40B4-BE49-F238E27FC236}">
                <a16:creationId xmlns:a16="http://schemas.microsoft.com/office/drawing/2014/main" id="{75CE6DF0-2B45-FA41-97D8-58808EF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953" y="2955983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5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343821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3433303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5EED66-226E-01CF-0D78-AA6A1B30EB07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E183A2D-E3F6-7990-E96B-D445CD5B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423193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5: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E99D6EB7-88EB-0263-8DE7-ED11E43D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4233672"/>
            <a:ext cx="4825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Find the </a:t>
            </a:r>
            <a:r>
              <a:rPr lang="en-GB" sz="2200" i="1" dirty="0">
                <a:cs typeface="Times New Roman" panose="02020603050405020304" pitchFamily="18" charset="0"/>
              </a:rPr>
              <a:t>x</a:t>
            </a:r>
            <a:r>
              <a:rPr lang="en-GB" sz="2200" dirty="0">
                <a:latin typeface="Comic Sans MS" panose="030F0702030302020204" pitchFamily="66" charset="0"/>
              </a:rPr>
              <a:t>-value of any intersection of the two graphs.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AF9EFC-9B5C-430A-65CF-8483DF8256B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56739-FFDA-33B5-C980-5F6D33FC8FE9}"/>
              </a:ext>
            </a:extLst>
          </p:cNvPr>
          <p:cNvSpPr txBox="1"/>
          <p:nvPr/>
        </p:nvSpPr>
        <p:spPr>
          <a:xfrm>
            <a:off x="4888836" y="4954950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G-Solv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43D76-0525-DA28-B4F2-08CFCC8E0A6B}"/>
              </a:ext>
            </a:extLst>
          </p:cNvPr>
          <p:cNvSpPr txBox="1"/>
          <p:nvPr/>
        </p:nvSpPr>
        <p:spPr>
          <a:xfrm>
            <a:off x="4315480" y="495249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608DF-E8C0-3F94-6FE4-57AFFA436A93}"/>
              </a:ext>
            </a:extLst>
          </p:cNvPr>
          <p:cNvSpPr txBox="1"/>
          <p:nvPr/>
        </p:nvSpPr>
        <p:spPr>
          <a:xfrm>
            <a:off x="7177675" y="4973248"/>
            <a:ext cx="1672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INTSECT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641535-87F5-60F8-C933-5404FF6C9830}"/>
              </a:ext>
            </a:extLst>
          </p:cNvPr>
          <p:cNvSpPr txBox="1"/>
          <p:nvPr/>
        </p:nvSpPr>
        <p:spPr>
          <a:xfrm>
            <a:off x="6604320" y="4970792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D36C3-4674-899A-6B59-F7ADDAA2FAC9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grpSp>
        <p:nvGrpSpPr>
          <p:cNvPr id="34" name="Group 470">
            <a:extLst>
              <a:ext uri="{FF2B5EF4-FFF2-40B4-BE49-F238E27FC236}">
                <a16:creationId xmlns:a16="http://schemas.microsoft.com/office/drawing/2014/main" id="{B81BB8F2-8105-5958-2C41-006ACC6F0F56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5922334" cy="509059"/>
            <a:chOff x="106" y="2934"/>
            <a:chExt cx="3751" cy="302"/>
          </a:xfrm>
        </p:grpSpPr>
        <p:grpSp>
          <p:nvGrpSpPr>
            <p:cNvPr id="35" name="Group 468">
              <a:extLst>
                <a:ext uri="{FF2B5EF4-FFF2-40B4-BE49-F238E27FC236}">
                  <a16:creationId xmlns:a16="http://schemas.microsoft.com/office/drawing/2014/main" id="{2690DD13-CF27-04BB-60E1-848268E37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2373" cy="286"/>
              <a:chOff x="1460" y="2658"/>
              <a:chExt cx="2373" cy="286"/>
            </a:xfrm>
          </p:grpSpPr>
          <p:sp>
            <p:nvSpPr>
              <p:cNvPr id="39" name="Text Box 456">
                <a:extLst>
                  <a:ext uri="{FF2B5EF4-FFF2-40B4-BE49-F238E27FC236}">
                    <a16:creationId xmlns:a16="http://schemas.microsoft.com/office/drawing/2014/main" id="{797FBC95-7755-4392-7C1F-FE776F3D1A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baseline="30000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= 5 – 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endParaRPr lang="en-GB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 Box 466">
                <a:extLst>
                  <a:ext uri="{FF2B5EF4-FFF2-40B4-BE49-F238E27FC236}">
                    <a16:creationId xmlns:a16="http://schemas.microsoft.com/office/drawing/2014/main" id="{D9EC0EB4-A775-D8FE-59E5-566D86155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36" name="Text Box 469">
              <a:extLst>
                <a:ext uri="{FF2B5EF4-FFF2-40B4-BE49-F238E27FC236}">
                  <a16:creationId xmlns:a16="http://schemas.microsoft.com/office/drawing/2014/main" id="{8958B7E7-B3A3-1BE3-DA77-8FA8DB87D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42396F-030F-30ED-BD6F-79294DDC8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2" y="1188720"/>
            <a:ext cx="280354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86081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865376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8" name="Text Box 456">
            <a:extLst>
              <a:ext uri="{FF2B5EF4-FFF2-40B4-BE49-F238E27FC236}">
                <a16:creationId xmlns:a16="http://schemas.microsoft.com/office/drawing/2014/main" id="{E612D7C9-478D-85B6-1F2D-F0719871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997" y="2225033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baseline="30000" dirty="0">
                <a:cs typeface="Times New Roman" panose="02020603050405020304" pitchFamily="18" charset="0"/>
              </a:rPr>
              <a:t>x</a:t>
            </a:r>
            <a:endParaRPr lang="en-GB" altLang="en-US" baseline="30000" dirty="0">
              <a:latin typeface="Comic Sans MS" panose="030F0702030302020204" pitchFamily="66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2649415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1" name="Text Box 456">
            <a:extLst>
              <a:ext uri="{FF2B5EF4-FFF2-40B4-BE49-F238E27FC236}">
                <a16:creationId xmlns:a16="http://schemas.microsoft.com/office/drawing/2014/main" id="{75CE6DF0-2B45-FA41-97D8-58808EF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953" y="2955983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5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343821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3433303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5EED66-226E-01CF-0D78-AA6A1B30EB07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E183A2D-E3F6-7990-E96B-D445CD5B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423193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5: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E99D6EB7-88EB-0263-8DE7-ED11E43D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4233672"/>
            <a:ext cx="4825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Find the </a:t>
            </a:r>
            <a:r>
              <a:rPr lang="en-GB" sz="2200" i="1" dirty="0">
                <a:cs typeface="Times New Roman" panose="02020603050405020304" pitchFamily="18" charset="0"/>
              </a:rPr>
              <a:t>x</a:t>
            </a:r>
            <a:r>
              <a:rPr lang="en-GB" sz="2200" dirty="0">
                <a:latin typeface="Comic Sans MS" panose="030F0702030302020204" pitchFamily="66" charset="0"/>
              </a:rPr>
              <a:t>-value of any intersection of the two graphs.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AF9EFC-9B5C-430A-65CF-8483DF8256B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56739-FFDA-33B5-C980-5F6D33FC8FE9}"/>
              </a:ext>
            </a:extLst>
          </p:cNvPr>
          <p:cNvSpPr txBox="1"/>
          <p:nvPr/>
        </p:nvSpPr>
        <p:spPr>
          <a:xfrm>
            <a:off x="4888836" y="4954950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G-Solv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43D76-0525-DA28-B4F2-08CFCC8E0A6B}"/>
              </a:ext>
            </a:extLst>
          </p:cNvPr>
          <p:cNvSpPr txBox="1"/>
          <p:nvPr/>
        </p:nvSpPr>
        <p:spPr>
          <a:xfrm>
            <a:off x="4315480" y="495249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608DF-E8C0-3F94-6FE4-57AFFA436A93}"/>
              </a:ext>
            </a:extLst>
          </p:cNvPr>
          <p:cNvSpPr txBox="1"/>
          <p:nvPr/>
        </p:nvSpPr>
        <p:spPr>
          <a:xfrm>
            <a:off x="7177675" y="4973248"/>
            <a:ext cx="1672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INTSECT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641535-87F5-60F8-C933-5404FF6C9830}"/>
              </a:ext>
            </a:extLst>
          </p:cNvPr>
          <p:cNvSpPr txBox="1"/>
          <p:nvPr/>
        </p:nvSpPr>
        <p:spPr>
          <a:xfrm>
            <a:off x="6604320" y="4970792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77C4BF-D4CE-6B15-BEF9-4B544C0E731C}"/>
              </a:ext>
            </a:extLst>
          </p:cNvPr>
          <p:cNvSpPr txBox="1"/>
          <p:nvPr/>
        </p:nvSpPr>
        <p:spPr>
          <a:xfrm>
            <a:off x="4977248" y="5517143"/>
            <a:ext cx="1347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≈</a:t>
            </a:r>
            <a:r>
              <a:rPr lang="en-GB" dirty="0">
                <a:latin typeface="Comic Sans MS" panose="030F0702030302020204" pitchFamily="66" charset="0"/>
              </a:rPr>
              <a:t> 1.72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D4C9DD-0EC6-1042-95F6-44492D3F8104}"/>
              </a:ext>
            </a:extLst>
          </p:cNvPr>
          <p:cNvSpPr txBox="1"/>
          <p:nvPr/>
        </p:nvSpPr>
        <p:spPr>
          <a:xfrm>
            <a:off x="3476694" y="5491102"/>
            <a:ext cx="1646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AD52F3-74A9-EEA6-A049-0834BBD3A733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grpSp>
        <p:nvGrpSpPr>
          <p:cNvPr id="36" name="Group 470">
            <a:extLst>
              <a:ext uri="{FF2B5EF4-FFF2-40B4-BE49-F238E27FC236}">
                <a16:creationId xmlns:a16="http://schemas.microsoft.com/office/drawing/2014/main" id="{5769FBD5-FB74-1786-E453-570A18CAC149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5922334" cy="509059"/>
            <a:chOff x="106" y="2934"/>
            <a:chExt cx="3751" cy="302"/>
          </a:xfrm>
        </p:grpSpPr>
        <p:grpSp>
          <p:nvGrpSpPr>
            <p:cNvPr id="39" name="Group 468">
              <a:extLst>
                <a:ext uri="{FF2B5EF4-FFF2-40B4-BE49-F238E27FC236}">
                  <a16:creationId xmlns:a16="http://schemas.microsoft.com/office/drawing/2014/main" id="{7C6841D6-DBFB-8429-AEE3-6AB779DD9F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2373" cy="286"/>
              <a:chOff x="1460" y="2658"/>
              <a:chExt cx="2373" cy="286"/>
            </a:xfrm>
          </p:grpSpPr>
          <p:sp>
            <p:nvSpPr>
              <p:cNvPr id="41" name="Text Box 456">
                <a:extLst>
                  <a:ext uri="{FF2B5EF4-FFF2-40B4-BE49-F238E27FC236}">
                    <a16:creationId xmlns:a16="http://schemas.microsoft.com/office/drawing/2014/main" id="{12776EEB-9C40-FC9D-928F-1AF258854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baseline="30000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= 5 – 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endParaRPr lang="en-GB" altLang="en-US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Text Box 466">
                <a:extLst>
                  <a:ext uri="{FF2B5EF4-FFF2-40B4-BE49-F238E27FC236}">
                    <a16:creationId xmlns:a16="http://schemas.microsoft.com/office/drawing/2014/main" id="{CD744C5B-D4C8-833B-6E21-25A7E8BA7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0" name="Text Box 469">
              <a:extLst>
                <a:ext uri="{FF2B5EF4-FFF2-40B4-BE49-F238E27FC236}">
                  <a16:creationId xmlns:a16="http://schemas.microsoft.com/office/drawing/2014/main" id="{9FEFB87F-FD57-B0F7-3F03-D152D65D5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6E0FAB-7069-29E2-D5A5-3F792587CA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79461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8DC160-7CD5-49A2-4544-37043C9FFB90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3AB8C8E-B9F8-C7F4-694D-2B93CC84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1430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can use the GDC to solve equations graphically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C1F64BEA-34FE-1EF4-2A9F-E6298FCB9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72" y="1828800"/>
            <a:ext cx="8304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solve equations graphically follow these steps: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8FA7852C-695D-C258-DDED-8A129D35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0E5FC87-FCF8-6616-CA9A-706C4268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2087"/>
            <a:ext cx="7199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C0C1C19-1397-C065-D931-A6089A652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38" y="3510113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33D2760-8786-0141-36D9-DC342FD2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238" y="3505200"/>
            <a:ext cx="7199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E8F5E6FD-2AD6-F29C-CF15-E946E46CB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17" y="4043905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46003569-1C16-AA69-AD0B-9055A4E3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616" y="4038992"/>
            <a:ext cx="7349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EE3C6B35-7B37-CD98-0525-94E96DD8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4687857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9C67D947-7EF1-EEF2-2A05-72F52462A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099" y="4682944"/>
            <a:ext cx="7349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06E4E17B-0DE5-33F3-950E-E24E50D8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78" y="5149522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5: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0D6B217F-EC0A-E1EC-92D9-014DBD0DB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477" y="5144609"/>
            <a:ext cx="7349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Find the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-value of any intersection of the two graphs.</a:t>
            </a:r>
          </a:p>
        </p:txBody>
      </p:sp>
    </p:spTree>
    <p:extLst>
      <p:ext uri="{BB962C8B-B14F-4D97-AF65-F5344CB8AC3E}">
        <p14:creationId xmlns:p14="http://schemas.microsoft.com/office/powerpoint/2010/main" val="21123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  <p:sp>
        <p:nvSpPr>
          <p:cNvPr id="14" name="Rectangle 13">
            <a:hlinkClick r:id="rId5"/>
            <a:extLst>
              <a:ext uri="{FF2B5EF4-FFF2-40B4-BE49-F238E27FC236}">
                <a16:creationId xmlns:a16="http://schemas.microsoft.com/office/drawing/2014/main" id="{0FFB291B-44E3-48C3-811B-20809D6D5FAF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C5F37A8B-1007-44EE-9F4E-28C2E8B920B8}"/>
              </a:ext>
            </a:extLst>
          </p:cNvPr>
          <p:cNvSpPr/>
          <p:nvPr/>
        </p:nvSpPr>
        <p:spPr>
          <a:xfrm>
            <a:off x="8001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"/>
    </mc:Choice>
    <mc:Fallback xmlns="">
      <p:transition spd="slow" advTm="5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0" name="Group 470">
            <a:extLst>
              <a:ext uri="{FF2B5EF4-FFF2-40B4-BE49-F238E27FC236}">
                <a16:creationId xmlns:a16="http://schemas.microsoft.com/office/drawing/2014/main" id="{9AD994C1-604C-4A4F-8524-FF81E99D0260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5922334" cy="509059"/>
            <a:chOff x="106" y="2934"/>
            <a:chExt cx="3751" cy="302"/>
          </a:xfrm>
        </p:grpSpPr>
        <p:grpSp>
          <p:nvGrpSpPr>
            <p:cNvPr id="461" name="Group 468">
              <a:extLst>
                <a:ext uri="{FF2B5EF4-FFF2-40B4-BE49-F238E27FC236}">
                  <a16:creationId xmlns:a16="http://schemas.microsoft.com/office/drawing/2014/main" id="{B60F3A01-76AC-4CE3-8C5C-E9E8B781D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2373" cy="286"/>
              <a:chOff x="1460" y="2658"/>
              <a:chExt cx="2373" cy="286"/>
            </a:xfrm>
          </p:grpSpPr>
          <p:sp>
            <p:nvSpPr>
              <p:cNvPr id="463" name="Text Box 456">
                <a:extLst>
                  <a:ext uri="{FF2B5EF4-FFF2-40B4-BE49-F238E27FC236}">
                    <a16:creationId xmlns:a16="http://schemas.microsoft.com/office/drawing/2014/main" id="{E620CDDB-0058-4338-B60A-B4E424ADD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8 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1 </a:t>
                </a:r>
              </a:p>
            </p:txBody>
          </p:sp>
          <p:sp>
            <p:nvSpPr>
              <p:cNvPr id="466" name="Text Box 466">
                <a:extLst>
                  <a:ext uri="{FF2B5EF4-FFF2-40B4-BE49-F238E27FC236}">
                    <a16:creationId xmlns:a16="http://schemas.microsoft.com/office/drawing/2014/main" id="{47580670-6CE3-491D-852B-0AE5D7F527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62" name="Text Box 469">
              <a:extLst>
                <a:ext uri="{FF2B5EF4-FFF2-40B4-BE49-F238E27FC236}">
                  <a16:creationId xmlns:a16="http://schemas.microsoft.com/office/drawing/2014/main" id="{D340953B-DDB1-4F6A-A3D2-C6111534C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Example 1</a:t>
              </a:r>
            </a:p>
          </p:txBody>
        </p:sp>
      </p:grp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D8085-9A36-247B-A8C7-8DC36E02A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6082"/>
            <a:ext cx="2794616" cy="5303520"/>
          </a:xfrm>
          <a:prstGeom prst="rect">
            <a:avLst/>
          </a:prstGeom>
        </p:spPr>
      </p:pic>
      <p:sp>
        <p:nvSpPr>
          <p:cNvPr id="478" name="Text Box 9">
            <a:extLst>
              <a:ext uri="{FF2B5EF4-FFF2-40B4-BE49-F238E27FC236}">
                <a16:creationId xmlns:a16="http://schemas.microsoft.com/office/drawing/2014/main" id="{695AB56F-5D91-780F-87CB-6B1AF342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86537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479" name="Text Box 9">
            <a:extLst>
              <a:ext uri="{FF2B5EF4-FFF2-40B4-BE49-F238E27FC236}">
                <a16:creationId xmlns:a16="http://schemas.microsoft.com/office/drawing/2014/main" id="{BEDD356A-7BA9-1260-6FF3-7C2FCD7A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867829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480" name="Text Box 456">
            <a:extLst>
              <a:ext uri="{FF2B5EF4-FFF2-40B4-BE49-F238E27FC236}">
                <a16:creationId xmlns:a16="http://schemas.microsoft.com/office/drawing/2014/main" id="{11A90A81-884E-1269-8DD6-59C03321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048" y="2221992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8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4C3CCE6E-17DC-D94F-1833-D55BA01E7F6E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</p:spTree>
    <p:extLst>
      <p:ext uri="{BB962C8B-B14F-4D97-AF65-F5344CB8AC3E}">
        <p14:creationId xmlns:p14="http://schemas.microsoft.com/office/powerpoint/2010/main" val="12909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/>
      <p:bldP spid="475" grpId="0"/>
      <p:bldP spid="478" grpId="0"/>
      <p:bldP spid="479" grpId="0"/>
      <p:bldP spid="4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0" name="Group 470">
            <a:extLst>
              <a:ext uri="{FF2B5EF4-FFF2-40B4-BE49-F238E27FC236}">
                <a16:creationId xmlns:a16="http://schemas.microsoft.com/office/drawing/2014/main" id="{9AD994C1-604C-4A4F-8524-FF81E99D0260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5922334" cy="509059"/>
            <a:chOff x="106" y="2934"/>
            <a:chExt cx="3751" cy="302"/>
          </a:xfrm>
        </p:grpSpPr>
        <p:grpSp>
          <p:nvGrpSpPr>
            <p:cNvPr id="461" name="Group 468">
              <a:extLst>
                <a:ext uri="{FF2B5EF4-FFF2-40B4-BE49-F238E27FC236}">
                  <a16:creationId xmlns:a16="http://schemas.microsoft.com/office/drawing/2014/main" id="{B60F3A01-76AC-4CE3-8C5C-E9E8B781D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2373" cy="286"/>
              <a:chOff x="1460" y="2658"/>
              <a:chExt cx="2373" cy="286"/>
            </a:xfrm>
          </p:grpSpPr>
          <p:sp>
            <p:nvSpPr>
              <p:cNvPr id="463" name="Text Box 456">
                <a:extLst>
                  <a:ext uri="{FF2B5EF4-FFF2-40B4-BE49-F238E27FC236}">
                    <a16:creationId xmlns:a16="http://schemas.microsoft.com/office/drawing/2014/main" id="{E620CDDB-0058-4338-B60A-B4E424ADD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8 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1 </a:t>
                </a:r>
              </a:p>
            </p:txBody>
          </p:sp>
          <p:sp>
            <p:nvSpPr>
              <p:cNvPr id="466" name="Text Box 466">
                <a:extLst>
                  <a:ext uri="{FF2B5EF4-FFF2-40B4-BE49-F238E27FC236}">
                    <a16:creationId xmlns:a16="http://schemas.microsoft.com/office/drawing/2014/main" id="{47580670-6CE3-491D-852B-0AE5D7F527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62" name="Text Box 469">
              <a:extLst>
                <a:ext uri="{FF2B5EF4-FFF2-40B4-BE49-F238E27FC236}">
                  <a16:creationId xmlns:a16="http://schemas.microsoft.com/office/drawing/2014/main" id="{D340953B-DDB1-4F6A-A3D2-C6111534C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Example 1</a:t>
              </a:r>
            </a:p>
          </p:txBody>
        </p:sp>
      </p:grp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86537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867829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97813-8F29-FCEE-FC73-C3D8F4A8C6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90625"/>
            <a:ext cx="2772091" cy="5303520"/>
          </a:xfrm>
          <a:prstGeom prst="rect">
            <a:avLst/>
          </a:prstGeom>
        </p:spPr>
      </p:pic>
      <p:sp>
        <p:nvSpPr>
          <p:cNvPr id="18" name="Text Box 456">
            <a:extLst>
              <a:ext uri="{FF2B5EF4-FFF2-40B4-BE49-F238E27FC236}">
                <a16:creationId xmlns:a16="http://schemas.microsoft.com/office/drawing/2014/main" id="{E612D7C9-478D-85B6-1F2D-F0719871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048" y="2221992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8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265176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1" name="Text Box 456">
            <a:extLst>
              <a:ext uri="{FF2B5EF4-FFF2-40B4-BE49-F238E27FC236}">
                <a16:creationId xmlns:a16="http://schemas.microsoft.com/office/drawing/2014/main" id="{75CE6DF0-2B45-FA41-97D8-58808EF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912" y="2953512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ACF95C-7FD7-B8BA-0244-76D5B7738539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</p:spTree>
    <p:extLst>
      <p:ext uri="{BB962C8B-B14F-4D97-AF65-F5344CB8AC3E}">
        <p14:creationId xmlns:p14="http://schemas.microsoft.com/office/powerpoint/2010/main" val="14862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0" name="Group 470">
            <a:extLst>
              <a:ext uri="{FF2B5EF4-FFF2-40B4-BE49-F238E27FC236}">
                <a16:creationId xmlns:a16="http://schemas.microsoft.com/office/drawing/2014/main" id="{9AD994C1-604C-4A4F-8524-FF81E99D0260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5922334" cy="509059"/>
            <a:chOff x="106" y="2934"/>
            <a:chExt cx="3751" cy="302"/>
          </a:xfrm>
        </p:grpSpPr>
        <p:grpSp>
          <p:nvGrpSpPr>
            <p:cNvPr id="461" name="Group 468">
              <a:extLst>
                <a:ext uri="{FF2B5EF4-FFF2-40B4-BE49-F238E27FC236}">
                  <a16:creationId xmlns:a16="http://schemas.microsoft.com/office/drawing/2014/main" id="{B60F3A01-76AC-4CE3-8C5C-E9E8B781D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2373" cy="286"/>
              <a:chOff x="1460" y="2658"/>
              <a:chExt cx="2373" cy="286"/>
            </a:xfrm>
          </p:grpSpPr>
          <p:sp>
            <p:nvSpPr>
              <p:cNvPr id="463" name="Text Box 456">
                <a:extLst>
                  <a:ext uri="{FF2B5EF4-FFF2-40B4-BE49-F238E27FC236}">
                    <a16:creationId xmlns:a16="http://schemas.microsoft.com/office/drawing/2014/main" id="{E620CDDB-0058-4338-B60A-B4E424ADD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8 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1 </a:t>
                </a:r>
              </a:p>
            </p:txBody>
          </p:sp>
          <p:sp>
            <p:nvSpPr>
              <p:cNvPr id="466" name="Text Box 466">
                <a:extLst>
                  <a:ext uri="{FF2B5EF4-FFF2-40B4-BE49-F238E27FC236}">
                    <a16:creationId xmlns:a16="http://schemas.microsoft.com/office/drawing/2014/main" id="{47580670-6CE3-491D-852B-0AE5D7F527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62" name="Text Box 469">
              <a:extLst>
                <a:ext uri="{FF2B5EF4-FFF2-40B4-BE49-F238E27FC236}">
                  <a16:creationId xmlns:a16="http://schemas.microsoft.com/office/drawing/2014/main" id="{D340953B-DDB1-4F6A-A3D2-C6111534C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Example 1</a:t>
              </a:r>
            </a:p>
          </p:txBody>
        </p:sp>
      </p:grp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86537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867829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8" name="Text Box 456">
            <a:extLst>
              <a:ext uri="{FF2B5EF4-FFF2-40B4-BE49-F238E27FC236}">
                <a16:creationId xmlns:a16="http://schemas.microsoft.com/office/drawing/2014/main" id="{E612D7C9-478D-85B6-1F2D-F0719871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048" y="2221992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8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265176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1" name="Text Box 456">
            <a:extLst>
              <a:ext uri="{FF2B5EF4-FFF2-40B4-BE49-F238E27FC236}">
                <a16:creationId xmlns:a16="http://schemas.microsoft.com/office/drawing/2014/main" id="{75CE6DF0-2B45-FA41-97D8-58808EF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912" y="2953512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53401-D46E-44F1-D166-14EF901230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785239" cy="5303520"/>
          </a:xfrm>
          <a:prstGeom prst="rect">
            <a:avLst/>
          </a:prstGeom>
        </p:spPr>
      </p:pic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343814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3438144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D7F094-223E-FB9C-CDA9-C4DC31EF697F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F48C15-512B-8E63-FC30-7716DC8B55E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F7E1C7-7D08-B0C5-4F63-1AF8AF7140B2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</p:spTree>
    <p:extLst>
      <p:ext uri="{BB962C8B-B14F-4D97-AF65-F5344CB8AC3E}">
        <p14:creationId xmlns:p14="http://schemas.microsoft.com/office/powerpoint/2010/main" val="37052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0" name="Group 470">
            <a:extLst>
              <a:ext uri="{FF2B5EF4-FFF2-40B4-BE49-F238E27FC236}">
                <a16:creationId xmlns:a16="http://schemas.microsoft.com/office/drawing/2014/main" id="{9AD994C1-604C-4A4F-8524-FF81E99D0260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5922334" cy="509059"/>
            <a:chOff x="106" y="2934"/>
            <a:chExt cx="3751" cy="302"/>
          </a:xfrm>
        </p:grpSpPr>
        <p:grpSp>
          <p:nvGrpSpPr>
            <p:cNvPr id="461" name="Group 468">
              <a:extLst>
                <a:ext uri="{FF2B5EF4-FFF2-40B4-BE49-F238E27FC236}">
                  <a16:creationId xmlns:a16="http://schemas.microsoft.com/office/drawing/2014/main" id="{B60F3A01-76AC-4CE3-8C5C-E9E8B781D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2373" cy="286"/>
              <a:chOff x="1460" y="2658"/>
              <a:chExt cx="2373" cy="286"/>
            </a:xfrm>
          </p:grpSpPr>
          <p:sp>
            <p:nvSpPr>
              <p:cNvPr id="463" name="Text Box 456">
                <a:extLst>
                  <a:ext uri="{FF2B5EF4-FFF2-40B4-BE49-F238E27FC236}">
                    <a16:creationId xmlns:a16="http://schemas.microsoft.com/office/drawing/2014/main" id="{E620CDDB-0058-4338-B60A-B4E424ADD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8 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1 </a:t>
                </a:r>
              </a:p>
            </p:txBody>
          </p:sp>
          <p:sp>
            <p:nvSpPr>
              <p:cNvPr id="466" name="Text Box 466">
                <a:extLst>
                  <a:ext uri="{FF2B5EF4-FFF2-40B4-BE49-F238E27FC236}">
                    <a16:creationId xmlns:a16="http://schemas.microsoft.com/office/drawing/2014/main" id="{47580670-6CE3-491D-852B-0AE5D7F527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62" name="Text Box 469">
              <a:extLst>
                <a:ext uri="{FF2B5EF4-FFF2-40B4-BE49-F238E27FC236}">
                  <a16:creationId xmlns:a16="http://schemas.microsoft.com/office/drawing/2014/main" id="{D340953B-DDB1-4F6A-A3D2-C6111534C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Example 1</a:t>
              </a:r>
            </a:p>
          </p:txBody>
        </p:sp>
      </p:grp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09728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100740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86081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865376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8" name="Text Box 456">
            <a:extLst>
              <a:ext uri="{FF2B5EF4-FFF2-40B4-BE49-F238E27FC236}">
                <a16:creationId xmlns:a16="http://schemas.microsoft.com/office/drawing/2014/main" id="{E612D7C9-478D-85B6-1F2D-F0719871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997" y="2225033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8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2649415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1" name="Text Box 456">
            <a:extLst>
              <a:ext uri="{FF2B5EF4-FFF2-40B4-BE49-F238E27FC236}">
                <a16:creationId xmlns:a16="http://schemas.microsoft.com/office/drawing/2014/main" id="{75CE6DF0-2B45-FA41-97D8-58808EF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953" y="2955983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1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343821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3433303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5EED66-226E-01CF-0D78-AA6A1B30EB07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7FD1E-358B-9506-1538-403FFC9911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789919" cy="5303520"/>
          </a:xfrm>
          <a:prstGeom prst="rect">
            <a:avLst/>
          </a:prstGeom>
        </p:spPr>
      </p:pic>
      <p:sp>
        <p:nvSpPr>
          <p:cNvPr id="26" name="Text Box 9">
            <a:extLst>
              <a:ext uri="{FF2B5EF4-FFF2-40B4-BE49-F238E27FC236}">
                <a16:creationId xmlns:a16="http://schemas.microsoft.com/office/drawing/2014/main" id="{7E183A2D-E3F6-7990-E96B-D445CD5B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423193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5: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E99D6EB7-88EB-0263-8DE7-ED11E43D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4233672"/>
            <a:ext cx="4825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Find the </a:t>
            </a:r>
            <a:r>
              <a:rPr lang="en-GB" sz="2200" i="1" dirty="0">
                <a:cs typeface="Times New Roman" panose="02020603050405020304" pitchFamily="18" charset="0"/>
              </a:rPr>
              <a:t>x</a:t>
            </a:r>
            <a:r>
              <a:rPr lang="en-GB" sz="2200" dirty="0">
                <a:latin typeface="Comic Sans MS" panose="030F0702030302020204" pitchFamily="66" charset="0"/>
              </a:rPr>
              <a:t>-value of any intersection of the two graphs.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AF9EFC-9B5C-430A-65CF-8483DF8256B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56739-FFDA-33B5-C980-5F6D33FC8FE9}"/>
              </a:ext>
            </a:extLst>
          </p:cNvPr>
          <p:cNvSpPr txBox="1"/>
          <p:nvPr/>
        </p:nvSpPr>
        <p:spPr>
          <a:xfrm>
            <a:off x="4888836" y="4954950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G-Solv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43D76-0525-DA28-B4F2-08CFCC8E0A6B}"/>
              </a:ext>
            </a:extLst>
          </p:cNvPr>
          <p:cNvSpPr txBox="1"/>
          <p:nvPr/>
        </p:nvSpPr>
        <p:spPr>
          <a:xfrm>
            <a:off x="4315480" y="495249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608DF-E8C0-3F94-6FE4-57AFFA436A93}"/>
              </a:ext>
            </a:extLst>
          </p:cNvPr>
          <p:cNvSpPr txBox="1"/>
          <p:nvPr/>
        </p:nvSpPr>
        <p:spPr>
          <a:xfrm>
            <a:off x="7177675" y="4973248"/>
            <a:ext cx="1672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INTSECT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641535-87F5-60F8-C933-5404FF6C9830}"/>
              </a:ext>
            </a:extLst>
          </p:cNvPr>
          <p:cNvSpPr txBox="1"/>
          <p:nvPr/>
        </p:nvSpPr>
        <p:spPr>
          <a:xfrm>
            <a:off x="6604320" y="4970792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D36C3-4674-899A-6B59-F7ADDAA2FAC9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</p:spTree>
    <p:extLst>
      <p:ext uri="{BB962C8B-B14F-4D97-AF65-F5344CB8AC3E}">
        <p14:creationId xmlns:p14="http://schemas.microsoft.com/office/powerpoint/2010/main" val="33434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0" name="Group 470">
            <a:extLst>
              <a:ext uri="{FF2B5EF4-FFF2-40B4-BE49-F238E27FC236}">
                <a16:creationId xmlns:a16="http://schemas.microsoft.com/office/drawing/2014/main" id="{9AD994C1-604C-4A4F-8524-FF81E99D0260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5922334" cy="509059"/>
            <a:chOff x="106" y="2934"/>
            <a:chExt cx="3751" cy="302"/>
          </a:xfrm>
        </p:grpSpPr>
        <p:grpSp>
          <p:nvGrpSpPr>
            <p:cNvPr id="461" name="Group 468">
              <a:extLst>
                <a:ext uri="{FF2B5EF4-FFF2-40B4-BE49-F238E27FC236}">
                  <a16:creationId xmlns:a16="http://schemas.microsoft.com/office/drawing/2014/main" id="{B60F3A01-76AC-4CE3-8C5C-E9E8B781D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2373" cy="286"/>
              <a:chOff x="1460" y="2658"/>
              <a:chExt cx="2373" cy="286"/>
            </a:xfrm>
          </p:grpSpPr>
          <p:sp>
            <p:nvSpPr>
              <p:cNvPr id="463" name="Text Box 456">
                <a:extLst>
                  <a:ext uri="{FF2B5EF4-FFF2-40B4-BE49-F238E27FC236}">
                    <a16:creationId xmlns:a16="http://schemas.microsoft.com/office/drawing/2014/main" id="{E620CDDB-0058-4338-B60A-B4E424ADD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8 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1 </a:t>
                </a:r>
              </a:p>
            </p:txBody>
          </p:sp>
          <p:sp>
            <p:nvSpPr>
              <p:cNvPr id="466" name="Text Box 466">
                <a:extLst>
                  <a:ext uri="{FF2B5EF4-FFF2-40B4-BE49-F238E27FC236}">
                    <a16:creationId xmlns:a16="http://schemas.microsoft.com/office/drawing/2014/main" id="{47580670-6CE3-491D-852B-0AE5D7F527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62" name="Text Box 469">
              <a:extLst>
                <a:ext uri="{FF2B5EF4-FFF2-40B4-BE49-F238E27FC236}">
                  <a16:creationId xmlns:a16="http://schemas.microsoft.com/office/drawing/2014/main" id="{D340953B-DDB1-4F6A-A3D2-C6111534C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Example 1</a:t>
              </a:r>
            </a:p>
          </p:txBody>
        </p:sp>
      </p:grp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5" y="186081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1865376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8" name="Text Box 456">
            <a:extLst>
              <a:ext uri="{FF2B5EF4-FFF2-40B4-BE49-F238E27FC236}">
                <a16:creationId xmlns:a16="http://schemas.microsoft.com/office/drawing/2014/main" id="{E612D7C9-478D-85B6-1F2D-F0719871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997" y="2225033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8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2649415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1" name="Text Box 456">
            <a:extLst>
              <a:ext uri="{FF2B5EF4-FFF2-40B4-BE49-F238E27FC236}">
                <a16:creationId xmlns:a16="http://schemas.microsoft.com/office/drawing/2014/main" id="{75CE6DF0-2B45-FA41-97D8-58808EF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953" y="2955983"/>
            <a:ext cx="1219199" cy="4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1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8B848EA-DC6F-72A5-89F9-CAA7F829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343821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4: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5C9C857E-1DC6-DD1F-D34A-228B975A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3433303"/>
            <a:ext cx="444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 the graph on the screen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5EED66-226E-01CF-0D78-AA6A1B30EB07}"/>
              </a:ext>
            </a:extLst>
          </p:cNvPr>
          <p:cNvSpPr txBox="1"/>
          <p:nvPr/>
        </p:nvSpPr>
        <p:spPr>
          <a:xfrm>
            <a:off x="4977248" y="3830160"/>
            <a:ext cx="1054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Draw</a:t>
            </a:r>
            <a:endParaRPr lang="en-GB" dirty="0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E183A2D-E3F6-7990-E96B-D445CD5B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676" y="423193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5: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E99D6EB7-88EB-0263-8DE7-ED11E43D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675" y="4233672"/>
            <a:ext cx="4825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Find the </a:t>
            </a:r>
            <a:r>
              <a:rPr lang="en-GB" sz="2200" i="1" dirty="0">
                <a:cs typeface="Times New Roman" panose="02020603050405020304" pitchFamily="18" charset="0"/>
              </a:rPr>
              <a:t>x</a:t>
            </a:r>
            <a:r>
              <a:rPr lang="en-GB" sz="2200" dirty="0">
                <a:latin typeface="Comic Sans MS" panose="030F0702030302020204" pitchFamily="66" charset="0"/>
              </a:rPr>
              <a:t>-value of any intersection of the two graphs.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AF9EFC-9B5C-430A-65CF-8483DF8256B0}"/>
              </a:ext>
            </a:extLst>
          </p:cNvPr>
          <p:cNvSpPr txBox="1"/>
          <p:nvPr/>
        </p:nvSpPr>
        <p:spPr>
          <a:xfrm>
            <a:off x="4403892" y="382770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556739-FFDA-33B5-C980-5F6D33FC8FE9}"/>
              </a:ext>
            </a:extLst>
          </p:cNvPr>
          <p:cNvSpPr txBox="1"/>
          <p:nvPr/>
        </p:nvSpPr>
        <p:spPr>
          <a:xfrm>
            <a:off x="4888836" y="4954950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G-Solv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D43D76-0525-DA28-B4F2-08CFCC8E0A6B}"/>
              </a:ext>
            </a:extLst>
          </p:cNvPr>
          <p:cNvSpPr txBox="1"/>
          <p:nvPr/>
        </p:nvSpPr>
        <p:spPr>
          <a:xfrm>
            <a:off x="4315480" y="4952494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608DF-E8C0-3F94-6FE4-57AFFA436A93}"/>
              </a:ext>
            </a:extLst>
          </p:cNvPr>
          <p:cNvSpPr txBox="1"/>
          <p:nvPr/>
        </p:nvSpPr>
        <p:spPr>
          <a:xfrm>
            <a:off x="7177675" y="4973248"/>
            <a:ext cx="1672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INTSECT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641535-87F5-60F8-C933-5404FF6C9830}"/>
              </a:ext>
            </a:extLst>
          </p:cNvPr>
          <p:cNvSpPr txBox="1"/>
          <p:nvPr/>
        </p:nvSpPr>
        <p:spPr>
          <a:xfrm>
            <a:off x="6604320" y="4970792"/>
            <a:ext cx="807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7429A-0BC5-1459-D17C-82907EE050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781007" cy="53035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877C4BF-D4CE-6B15-BEF9-4B544C0E731C}"/>
              </a:ext>
            </a:extLst>
          </p:cNvPr>
          <p:cNvSpPr txBox="1"/>
          <p:nvPr/>
        </p:nvSpPr>
        <p:spPr>
          <a:xfrm>
            <a:off x="4977248" y="5517143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cs typeface="Times New Roman" panose="02020603050405020304" pitchFamily="18" charset="0"/>
              </a:rPr>
              <a:t>x</a:t>
            </a:r>
            <a:r>
              <a:rPr lang="en-GB" dirty="0">
                <a:latin typeface="Comic Sans MS" panose="030F0702030302020204" pitchFamily="66" charset="0"/>
              </a:rPr>
              <a:t> = 7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D4C9DD-0EC6-1042-95F6-44492D3F8104}"/>
              </a:ext>
            </a:extLst>
          </p:cNvPr>
          <p:cNvSpPr txBox="1"/>
          <p:nvPr/>
        </p:nvSpPr>
        <p:spPr>
          <a:xfrm>
            <a:off x="3476694" y="5491102"/>
            <a:ext cx="1646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Solution: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AD52F3-74A9-EEA6-A049-0834BBD3A733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</p:spTree>
    <p:extLst>
      <p:ext uri="{BB962C8B-B14F-4D97-AF65-F5344CB8AC3E}">
        <p14:creationId xmlns:p14="http://schemas.microsoft.com/office/powerpoint/2010/main" val="1042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0" name="Group 470">
            <a:extLst>
              <a:ext uri="{FF2B5EF4-FFF2-40B4-BE49-F238E27FC236}">
                <a16:creationId xmlns:a16="http://schemas.microsoft.com/office/drawing/2014/main" id="{9AD994C1-604C-4A4F-8524-FF81E99D0260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7314895" cy="509059"/>
            <a:chOff x="106" y="2934"/>
            <a:chExt cx="4633" cy="302"/>
          </a:xfrm>
        </p:grpSpPr>
        <p:grpSp>
          <p:nvGrpSpPr>
            <p:cNvPr id="461" name="Group 468">
              <a:extLst>
                <a:ext uri="{FF2B5EF4-FFF2-40B4-BE49-F238E27FC236}">
                  <a16:creationId xmlns:a16="http://schemas.microsoft.com/office/drawing/2014/main" id="{B60F3A01-76AC-4CE3-8C5C-E9E8B781D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3255" cy="286"/>
              <a:chOff x="1460" y="2658"/>
              <a:chExt cx="3255" cy="286"/>
            </a:xfrm>
          </p:grpSpPr>
          <p:sp>
            <p:nvSpPr>
              <p:cNvPr id="463" name="Text Box 456">
                <a:extLst>
                  <a:ext uri="{FF2B5EF4-FFF2-40B4-BE49-F238E27FC236}">
                    <a16:creationId xmlns:a16="http://schemas.microsoft.com/office/drawing/2014/main" id="{E620CDDB-0058-4338-B60A-B4E424ADD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94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3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4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+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2 </a:t>
                </a:r>
              </a:p>
            </p:txBody>
          </p:sp>
          <p:sp>
            <p:nvSpPr>
              <p:cNvPr id="466" name="Text Box 466">
                <a:extLst>
                  <a:ext uri="{FF2B5EF4-FFF2-40B4-BE49-F238E27FC236}">
                    <a16:creationId xmlns:a16="http://schemas.microsoft.com/office/drawing/2014/main" id="{47580670-6CE3-491D-852B-0AE5D7F527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462" name="Text Box 469">
              <a:extLst>
                <a:ext uri="{FF2B5EF4-FFF2-40B4-BE49-F238E27FC236}">
                  <a16:creationId xmlns:a16="http://schemas.microsoft.com/office/drawing/2014/main" id="{D340953B-DDB1-4F6A-A3D2-C6111534C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2</a:t>
              </a:r>
            </a:p>
          </p:txBody>
        </p:sp>
      </p:grp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D8085-9A36-247B-A8C7-8DC36E02A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6082"/>
            <a:ext cx="2794616" cy="5303520"/>
          </a:xfrm>
          <a:prstGeom prst="rect">
            <a:avLst/>
          </a:prstGeom>
        </p:spPr>
      </p:pic>
      <p:sp>
        <p:nvSpPr>
          <p:cNvPr id="478" name="Text Box 9">
            <a:extLst>
              <a:ext uri="{FF2B5EF4-FFF2-40B4-BE49-F238E27FC236}">
                <a16:creationId xmlns:a16="http://schemas.microsoft.com/office/drawing/2014/main" id="{695AB56F-5D91-780F-87CB-6B1AF342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86537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479" name="Text Box 9">
            <a:extLst>
              <a:ext uri="{FF2B5EF4-FFF2-40B4-BE49-F238E27FC236}">
                <a16:creationId xmlns:a16="http://schemas.microsoft.com/office/drawing/2014/main" id="{BEDD356A-7BA9-1260-6FF3-7C2FCD7A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867829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480" name="Text Box 456">
            <a:extLst>
              <a:ext uri="{FF2B5EF4-FFF2-40B4-BE49-F238E27FC236}">
                <a16:creationId xmlns:a16="http://schemas.microsoft.com/office/drawing/2014/main" id="{11A90A81-884E-1269-8DD6-59C03321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21992"/>
            <a:ext cx="1901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3</a:t>
            </a:r>
            <a:r>
              <a:rPr lang="en-GB" altLang="en-US" dirty="0">
                <a:latin typeface="Comic Sans MS" panose="030F0702030302020204" pitchFamily="66" charset="0"/>
              </a:rPr>
              <a:t> – 4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4C3CCE6E-17DC-D94F-1833-D55BA01E7F6E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</p:spTree>
    <p:extLst>
      <p:ext uri="{BB962C8B-B14F-4D97-AF65-F5344CB8AC3E}">
        <p14:creationId xmlns:p14="http://schemas.microsoft.com/office/powerpoint/2010/main" val="2224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/>
      <p:bldP spid="475" grpId="0"/>
      <p:bldP spid="478" grpId="0"/>
      <p:bldP spid="479" grpId="0"/>
      <p:bldP spid="4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rId2"/>
            <a:extLst>
              <a:ext uri="{FF2B5EF4-FFF2-40B4-BE49-F238E27FC236}">
                <a16:creationId xmlns:a16="http://schemas.microsoft.com/office/drawing/2014/main" id="{47D19E1C-4140-4AC6-A78D-EFA4DE2BBF95}"/>
              </a:ext>
            </a:extLst>
          </p:cNvPr>
          <p:cNvSpPr/>
          <p:nvPr/>
        </p:nvSpPr>
        <p:spPr>
          <a:xfrm>
            <a:off x="8042453" y="9378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2"/>
            <a:extLst>
              <a:ext uri="{FF2B5EF4-FFF2-40B4-BE49-F238E27FC236}">
                <a16:creationId xmlns:a16="http://schemas.microsoft.com/office/drawing/2014/main" id="{9CB5DA68-DD11-45AF-928B-10C1038B8083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hlinkClick r:id="rId2"/>
            <a:extLst>
              <a:ext uri="{FF2B5EF4-FFF2-40B4-BE49-F238E27FC236}">
                <a16:creationId xmlns:a16="http://schemas.microsoft.com/office/drawing/2014/main" id="{E22B9C62-DA7B-4E42-9205-EE02A6D4C5F0}"/>
              </a:ext>
            </a:extLst>
          </p:cNvPr>
          <p:cNvSpPr/>
          <p:nvPr/>
        </p:nvSpPr>
        <p:spPr>
          <a:xfrm>
            <a:off x="2535105" y="63692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Text Box 9">
            <a:extLst>
              <a:ext uri="{FF2B5EF4-FFF2-40B4-BE49-F238E27FC236}">
                <a16:creationId xmlns:a16="http://schemas.microsoft.com/office/drawing/2014/main" id="{B97E2F82-0982-4A9D-3089-8324C832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106424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1:</a:t>
            </a:r>
          </a:p>
        </p:txBody>
      </p:sp>
      <p:sp>
        <p:nvSpPr>
          <p:cNvPr id="475" name="Text Box 9">
            <a:extLst>
              <a:ext uri="{FF2B5EF4-FFF2-40B4-BE49-F238E27FC236}">
                <a16:creationId xmlns:a16="http://schemas.microsoft.com/office/drawing/2014/main" id="{446C243C-600B-F0ED-F45B-39BDE934C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106424"/>
            <a:ext cx="4375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Turn on the GDC and select the Graph option from the menu.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F966BE2A-5380-4911-51D1-D79DB33C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1865376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2: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219FAE-E2A1-A4B6-C62D-D71D42D58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1867829"/>
            <a:ext cx="43755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left hand side of the equation on Y1.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078D86D-E6ED-3625-27DE-47086249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968" y="2651760"/>
            <a:ext cx="133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Step 3: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BA8C0AE-36B1-D7D7-9958-8BB984FB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68" y="2651760"/>
            <a:ext cx="444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Type in the right hand side of the equation on Y2.</a:t>
            </a:r>
          </a:p>
        </p:txBody>
      </p:sp>
      <p:sp>
        <p:nvSpPr>
          <p:cNvPr id="21" name="Text Box 456">
            <a:extLst>
              <a:ext uri="{FF2B5EF4-FFF2-40B4-BE49-F238E27FC236}">
                <a16:creationId xmlns:a16="http://schemas.microsoft.com/office/drawing/2014/main" id="{75CE6DF0-2B45-FA41-97D8-58808EF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912" y="2953512"/>
            <a:ext cx="157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 </a:t>
            </a:r>
            <a:r>
              <a:rPr lang="en-GB" altLang="en-US" dirty="0">
                <a:latin typeface="Comic Sans MS" panose="030F0702030302020204" pitchFamily="66" charset="0"/>
              </a:rPr>
              <a:t>+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Comic Sans MS" panose="030F0702030302020204" pitchFamily="66" charset="0"/>
              </a:rPr>
              <a:t> –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ACF95C-7FD7-B8BA-0244-76D5B7738539}"/>
              </a:ext>
            </a:extLst>
          </p:cNvPr>
          <p:cNvSpPr txBox="1"/>
          <p:nvPr/>
        </p:nvSpPr>
        <p:spPr>
          <a:xfrm>
            <a:off x="110947" y="105506"/>
            <a:ext cx="7931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Graphical Solution of Equations</a:t>
            </a:r>
          </a:p>
        </p:txBody>
      </p:sp>
      <p:sp>
        <p:nvSpPr>
          <p:cNvPr id="23" name="Text Box 456">
            <a:extLst>
              <a:ext uri="{FF2B5EF4-FFF2-40B4-BE49-F238E27FC236}">
                <a16:creationId xmlns:a16="http://schemas.microsoft.com/office/drawing/2014/main" id="{6FB5AE40-6317-9E1F-CEED-377EA4822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221992"/>
            <a:ext cx="1901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2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3</a:t>
            </a:r>
            <a:r>
              <a:rPr lang="en-GB" altLang="en-US" dirty="0">
                <a:latin typeface="Comic Sans MS" panose="030F0702030302020204" pitchFamily="66" charset="0"/>
              </a:rPr>
              <a:t> – 4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r>
              <a:rPr lang="en-GB" altLang="en-US" baseline="30000" dirty="0"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– </a:t>
            </a:r>
            <a:r>
              <a:rPr lang="en-GB" altLang="en-US" i="1" dirty="0">
                <a:cs typeface="Times New Roman" panose="02020603050405020304" pitchFamily="18" charset="0"/>
              </a:rPr>
              <a:t>x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grpSp>
        <p:nvGrpSpPr>
          <p:cNvPr id="24" name="Group 470">
            <a:extLst>
              <a:ext uri="{FF2B5EF4-FFF2-40B4-BE49-F238E27FC236}">
                <a16:creationId xmlns:a16="http://schemas.microsoft.com/office/drawing/2014/main" id="{BC1B0D5B-18B5-0830-98E0-B876C924127B}"/>
              </a:ext>
            </a:extLst>
          </p:cNvPr>
          <p:cNvGrpSpPr>
            <a:grpSpLocks/>
          </p:cNvGrpSpPr>
          <p:nvPr/>
        </p:nvGrpSpPr>
        <p:grpSpPr bwMode="auto">
          <a:xfrm>
            <a:off x="304802" y="558009"/>
            <a:ext cx="7314895" cy="509059"/>
            <a:chOff x="106" y="2934"/>
            <a:chExt cx="4633" cy="302"/>
          </a:xfrm>
        </p:grpSpPr>
        <p:grpSp>
          <p:nvGrpSpPr>
            <p:cNvPr id="25" name="Group 468">
              <a:extLst>
                <a:ext uri="{FF2B5EF4-FFF2-40B4-BE49-F238E27FC236}">
                  <a16:creationId xmlns:a16="http://schemas.microsoft.com/office/drawing/2014/main" id="{EC0AE865-5893-F213-98F1-321FBEE7AA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4" y="2934"/>
              <a:ext cx="3255" cy="286"/>
              <a:chOff x="1460" y="2658"/>
              <a:chExt cx="3255" cy="286"/>
            </a:xfrm>
          </p:grpSpPr>
          <p:sp>
            <p:nvSpPr>
              <p:cNvPr id="27" name="Text Box 456">
                <a:extLst>
                  <a:ext uri="{FF2B5EF4-FFF2-40B4-BE49-F238E27FC236}">
                    <a16:creationId xmlns:a16="http://schemas.microsoft.com/office/drawing/2014/main" id="{69801E5A-F9F3-4651-CBF2-B1D0A5FF6F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" y="2658"/>
                <a:ext cx="2945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        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2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3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4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=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baseline="30000" dirty="0">
                    <a:latin typeface="Comic Sans MS" panose="030F0702030302020204" pitchFamily="66" charset="0"/>
                  </a:rPr>
                  <a:t>2 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+ </a:t>
                </a:r>
                <a:r>
                  <a:rPr lang="en-GB" altLang="en-US" i="1" dirty="0">
                    <a:cs typeface="Times New Roman" panose="02020603050405020304" pitchFamily="18" charset="0"/>
                  </a:rPr>
                  <a:t>x</a:t>
                </a:r>
                <a:r>
                  <a:rPr lang="en-GB" altLang="en-US" dirty="0">
                    <a:latin typeface="Comic Sans MS" panose="030F0702030302020204" pitchFamily="66" charset="0"/>
                  </a:rPr>
                  <a:t> – 2 </a:t>
                </a:r>
              </a:p>
            </p:txBody>
          </p:sp>
          <p:sp>
            <p:nvSpPr>
              <p:cNvPr id="28" name="Text Box 466">
                <a:extLst>
                  <a:ext uri="{FF2B5EF4-FFF2-40B4-BE49-F238E27FC236}">
                    <a16:creationId xmlns:a16="http://schemas.microsoft.com/office/drawing/2014/main" id="{3C61E8E1-5286-01F8-19E8-69A689C9A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0" y="2670"/>
                <a:ext cx="1063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Solve</a:t>
                </a:r>
              </a:p>
            </p:txBody>
          </p:sp>
        </p:grpSp>
        <p:sp>
          <p:nvSpPr>
            <p:cNvPr id="26" name="Text Box 469">
              <a:extLst>
                <a:ext uri="{FF2B5EF4-FFF2-40B4-BE49-F238E27FC236}">
                  <a16:creationId xmlns:a16="http://schemas.microsoft.com/office/drawing/2014/main" id="{C744AAAD-C721-61B1-EC12-422D6B66B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" y="2962"/>
              <a:ext cx="1061" cy="2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Example 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EA528E-B9CA-D6E7-87E8-B4621AA2BE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188720"/>
            <a:ext cx="278523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E14AAE-E93A-4A17-A9BD-3CF3637F990A}" vid="{1C8CFEF6-9068-404E-9A4F-905BFDF90C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5_IBAA_HL</Template>
  <TotalTime>466</TotalTime>
  <Words>1573</Words>
  <Application>Microsoft Office PowerPoint</Application>
  <PresentationFormat>On-screen Show (4:3)</PresentationFormat>
  <Paragraphs>326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Comic Sans MS</vt:lpstr>
      <vt:lpstr>Times New Roman</vt:lpstr>
      <vt:lpstr>Wingdings 2</vt:lpstr>
      <vt:lpstr>Theme1</vt:lpstr>
      <vt:lpstr>Graphical solution of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Mathssupport</dc:creator>
  <cp:lastModifiedBy>Orlando Hurtado</cp:lastModifiedBy>
  <cp:revision>34</cp:revision>
  <dcterms:created xsi:type="dcterms:W3CDTF">2020-03-25T10:21:37Z</dcterms:created>
  <dcterms:modified xsi:type="dcterms:W3CDTF">2023-01-09T18:14:39Z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