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0" r:id="rId3"/>
    <p:sldId id="268" r:id="rId4"/>
    <p:sldId id="271" r:id="rId5"/>
    <p:sldId id="269" r:id="rId6"/>
    <p:sldId id="266" r:id="rId7"/>
    <p:sldId id="272" r:id="rId8"/>
    <p:sldId id="273" r:id="rId9"/>
    <p:sldId id="298" r:id="rId10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1/7/2023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25D817-FB1A-46A5-8426-503BED57309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Stress that the indices can only be added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2409006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25D817-FB1A-46A5-8426-503BED57309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Stress that the indices can only be added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12566855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25D817-FB1A-46A5-8426-503BED57309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Stress that the indices can only be added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2968825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1C6806-A830-4429-800C-5AEAAA705CE6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9792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1C6806-A830-4429-800C-5AEAAA705CE6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70208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25D817-FB1A-46A5-8426-503BED57309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Stress that the indices can only be added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1366370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7 January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1/7/2023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9.png"/><Relationship Id="rId3" Type="http://schemas.openxmlformats.org/officeDocument/2006/relationships/image" Target="../media/image36.png"/><Relationship Id="rId7" Type="http://schemas.openxmlformats.org/officeDocument/2006/relationships/image" Target="../media/image5.png"/><Relationship Id="rId12" Type="http://schemas.openxmlformats.org/officeDocument/2006/relationships/image" Target="../media/image11.png"/><Relationship Id="rId17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0.png"/><Relationship Id="rId11" Type="http://schemas.openxmlformats.org/officeDocument/2006/relationships/image" Target="../media/image100.png"/><Relationship Id="rId5" Type="http://schemas.openxmlformats.org/officeDocument/2006/relationships/image" Target="../media/image50.png"/><Relationship Id="rId15" Type="http://schemas.openxmlformats.org/officeDocument/2006/relationships/image" Target="../media/image10.png"/><Relationship Id="rId10" Type="http://schemas.openxmlformats.org/officeDocument/2006/relationships/image" Target="../media/image8.png"/><Relationship Id="rId4" Type="http://schemas.openxmlformats.org/officeDocument/2006/relationships/image" Target="../media/image40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18" Type="http://schemas.openxmlformats.org/officeDocument/2006/relationships/hyperlink" Target="http://www.mathssupport.org/" TargetMode="External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15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8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9.png"/><Relationship Id="rId9" Type="http://schemas.openxmlformats.org/officeDocument/2006/relationships/hyperlink" Target="http://www.mathssupport.org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180.png"/><Relationship Id="rId21" Type="http://schemas.openxmlformats.org/officeDocument/2006/relationships/hyperlink" Target="http://www.mathssupport.org/" TargetMode="External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31.png"/><Relationship Id="rId20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0.png"/><Relationship Id="rId15" Type="http://schemas.openxmlformats.org/officeDocument/2006/relationships/image" Target="../media/image30.png"/><Relationship Id="rId10" Type="http://schemas.openxmlformats.org/officeDocument/2006/relationships/image" Target="../media/image25.png"/><Relationship Id="rId4" Type="http://schemas.openxmlformats.org/officeDocument/2006/relationships/image" Target="../media/image190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5" Type="http://schemas.openxmlformats.org/officeDocument/2006/relationships/image" Target="../media/image39.png"/><Relationship Id="rId10" Type="http://schemas.openxmlformats.org/officeDocument/2006/relationships/hyperlink" Target="http://www.mathssupport.org/" TargetMode="External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7 January 2023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 fontScale="90000"/>
          </a:bodyPr>
          <a:lstStyle/>
          <a:p>
            <a:r>
              <a:rPr lang="en-US" dirty="0"/>
              <a:t>Laws of indices for fractional exponents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633413" indent="-633413"/>
            <a:r>
              <a:rPr lang="en-US" dirty="0"/>
              <a:t>LO: To understand and use the Laws of indices for rational exponents. </a:t>
            </a:r>
            <a:endParaRPr lang="en-GB" dirty="0"/>
          </a:p>
          <a:p>
            <a:pPr marL="2743200" indent="-2743200" algn="l"/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4820D9A3-E5DA-4684-95C6-38A3BF1584A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B170989C-CE57-4C9B-B2ED-870234FC195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0032E3A7-DA71-470D-9269-7CCF9314FDA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176213"/>
            <a:ext cx="7772400" cy="598487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Fractional exponents</a:t>
            </a:r>
          </a:p>
        </p:txBody>
      </p:sp>
      <p:sp>
        <p:nvSpPr>
          <p:cNvPr id="5" name="Text Box 25">
            <a:extLst>
              <a:ext uri="{FF2B5EF4-FFF2-40B4-BE49-F238E27FC236}">
                <a16:creationId xmlns:a16="http://schemas.microsoft.com/office/drawing/2014/main" id="{7AAF7CBB-7E3B-4DAC-A430-DA76B7E17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266" y="1282391"/>
            <a:ext cx="81834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exponents that you have used so far have been integers, either positive or negative.</a:t>
            </a:r>
          </a:p>
        </p:txBody>
      </p:sp>
      <p:sp>
        <p:nvSpPr>
          <p:cNvPr id="6" name="Text Box 25">
            <a:extLst>
              <a:ext uri="{FF2B5EF4-FFF2-40B4-BE49-F238E27FC236}">
                <a16:creationId xmlns:a16="http://schemas.microsoft.com/office/drawing/2014/main" id="{4DF77735-E3C6-4C38-8741-43E519D337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266" y="2303546"/>
            <a:ext cx="81834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However, exponents can also be fractions.</a:t>
            </a:r>
          </a:p>
        </p:txBody>
      </p:sp>
      <p:sp>
        <p:nvSpPr>
          <p:cNvPr id="7" name="Text Box 25">
            <a:extLst>
              <a:ext uri="{FF2B5EF4-FFF2-40B4-BE49-F238E27FC236}">
                <a16:creationId xmlns:a16="http://schemas.microsoft.com/office/drawing/2014/main" id="{02BCF132-6D93-44B4-98C4-2EF8C8A4AD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266" y="3131195"/>
            <a:ext cx="81834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Example.</a:t>
            </a:r>
          </a:p>
        </p:txBody>
      </p:sp>
      <p:sp>
        <p:nvSpPr>
          <p:cNvPr id="8" name="Text Box 25">
            <a:extLst>
              <a:ext uri="{FF2B5EF4-FFF2-40B4-BE49-F238E27FC236}">
                <a16:creationId xmlns:a16="http://schemas.microsoft.com/office/drawing/2014/main" id="{048555A4-86EE-42E7-A28E-FCCBA5AC8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5885" y="3941259"/>
            <a:ext cx="31084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is                 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B3DBB57-2E0B-42EC-BC01-7AE7EA3CD48A}"/>
                  </a:ext>
                </a:extLst>
              </p:cNvPr>
              <p:cNvSpPr txBox="1"/>
              <p:nvPr/>
            </p:nvSpPr>
            <p:spPr>
              <a:xfrm>
                <a:off x="2716477" y="3833537"/>
                <a:ext cx="793487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16</m:t>
                      </m:r>
                    </m:oMath>
                  </m:oMathPara>
                </a14:m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B3DBB57-2E0B-42EC-BC01-7AE7EA3CD4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6477" y="3833537"/>
                <a:ext cx="793487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F517A4E-011C-4712-B437-1439213E4224}"/>
                  </a:ext>
                </a:extLst>
              </p:cNvPr>
              <p:cNvSpPr/>
              <p:nvPr/>
            </p:nvSpPr>
            <p:spPr>
              <a:xfrm>
                <a:off x="3319046" y="3561155"/>
                <a:ext cx="381836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F517A4E-011C-4712-B437-1439213E42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9046" y="3561155"/>
                <a:ext cx="381836" cy="6109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 Box 25">
            <a:extLst>
              <a:ext uri="{FF2B5EF4-FFF2-40B4-BE49-F238E27FC236}">
                <a16:creationId xmlns:a16="http://schemas.microsoft.com/office/drawing/2014/main" id="{FB9CC092-D424-40AA-BBF0-21D0F944B1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266" y="4865685"/>
            <a:ext cx="81834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understand the meaning of fractional exponents let’s look at the following examples.</a:t>
            </a:r>
          </a:p>
        </p:txBody>
      </p:sp>
      <p:sp>
        <p:nvSpPr>
          <p:cNvPr id="10" name="Rectangle 9">
            <a:hlinkClick r:id="rId4"/>
            <a:extLst>
              <a:ext uri="{FF2B5EF4-FFF2-40B4-BE49-F238E27FC236}">
                <a16:creationId xmlns:a16="http://schemas.microsoft.com/office/drawing/2014/main" id="{AFCA6A85-76DD-424E-82CD-C94662CF1B0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4"/>
            <a:extLst>
              <a:ext uri="{FF2B5EF4-FFF2-40B4-BE49-F238E27FC236}">
                <a16:creationId xmlns:a16="http://schemas.microsoft.com/office/drawing/2014/main" id="{9D6DD78E-37C1-4D0F-A611-D8F8824D8F8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095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49" name="Text Box 25"/>
          <p:cNvSpPr txBox="1">
            <a:spLocks noChangeArrowheads="1"/>
          </p:cNvSpPr>
          <p:nvPr/>
        </p:nvSpPr>
        <p:spPr bwMode="auto">
          <a:xfrm>
            <a:off x="678144" y="818157"/>
            <a:ext cx="81834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If we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multiply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the following powers we can see an interesting result.</a:t>
            </a:r>
          </a:p>
        </p:txBody>
      </p:sp>
      <p:sp>
        <p:nvSpPr>
          <p:cNvPr id="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76213"/>
            <a:ext cx="7772400" cy="598487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Fractional exponents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468533" y="1654134"/>
            <a:ext cx="1009057" cy="518989"/>
            <a:chOff x="1149195" y="1661510"/>
            <a:chExt cx="1009057" cy="518989"/>
          </a:xfrm>
        </p:grpSpPr>
        <p:sp>
          <p:nvSpPr>
            <p:cNvPr id="231451" name="Text Box 27"/>
            <p:cNvSpPr txBox="1">
              <a:spLocks noChangeArrowheads="1"/>
            </p:cNvSpPr>
            <p:nvPr/>
          </p:nvSpPr>
          <p:spPr bwMode="auto">
            <a:xfrm>
              <a:off x="1149195" y="1718834"/>
              <a:ext cx="981359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x</a:t>
              </a: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  <a:cs typeface="+mn-cs"/>
                </a:rPr>
                <a:t>⨯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  <a:r>
                <a: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x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1408765" y="1661510"/>
                  <a:ext cx="109004" cy="2881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8765" y="1661510"/>
                  <a:ext cx="109004" cy="288156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29412" t="-2083" r="-29412" b="-1458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2049248" y="1665046"/>
                  <a:ext cx="109004" cy="2881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49248" y="1665046"/>
                  <a:ext cx="109004" cy="288156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29412" t="-2128" r="-29412" b="-1489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950330" y="1640198"/>
            <a:ext cx="14686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Simplify:</a:t>
            </a:r>
          </a:p>
        </p:txBody>
      </p:sp>
      <p:sp>
        <p:nvSpPr>
          <p:cNvPr id="27" name="Text Box 31"/>
          <p:cNvSpPr txBox="1">
            <a:spLocks noChangeArrowheads="1"/>
          </p:cNvSpPr>
          <p:nvPr/>
        </p:nvSpPr>
        <p:spPr bwMode="auto">
          <a:xfrm>
            <a:off x="6479464" y="1573986"/>
            <a:ext cx="14093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⨯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8" name="Text Box 42"/>
          <p:cNvSpPr txBox="1">
            <a:spLocks noChangeArrowheads="1"/>
          </p:cNvSpPr>
          <p:nvPr/>
        </p:nvSpPr>
        <p:spPr bwMode="auto">
          <a:xfrm>
            <a:off x="7656112" y="1573985"/>
            <a:ext cx="10679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(m + n)</a:t>
            </a: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3570167" y="1604429"/>
            <a:ext cx="28504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If we use this rule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4191310" y="2130721"/>
            <a:ext cx="1412566" cy="542840"/>
            <a:chOff x="1149195" y="1665046"/>
            <a:chExt cx="1412566" cy="542840"/>
          </a:xfrm>
        </p:grpSpPr>
        <p:sp>
          <p:nvSpPr>
            <p:cNvPr id="31" name="Text Box 27"/>
            <p:cNvSpPr txBox="1">
              <a:spLocks noChangeArrowheads="1"/>
            </p:cNvSpPr>
            <p:nvPr/>
          </p:nvSpPr>
          <p:spPr bwMode="auto">
            <a:xfrm>
              <a:off x="1149195" y="1746221"/>
              <a:ext cx="1412566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x</a:t>
              </a: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  <a:cs typeface="+mn-cs"/>
                </a:rPr>
                <a:t>⨯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  <a:r>
                <a: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x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 =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1408765" y="1688897"/>
                  <a:ext cx="109004" cy="2881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8765" y="1688897"/>
                  <a:ext cx="109004" cy="288156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27778" t="-2128" r="-22222" b="-1702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2049248" y="1665046"/>
                  <a:ext cx="109004" cy="2881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49248" y="1665046"/>
                  <a:ext cx="109004" cy="288156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22222" t="-2128" r="-27778" b="-1702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4" name="Group 33"/>
          <p:cNvGrpSpPr/>
          <p:nvPr/>
        </p:nvGrpSpPr>
        <p:grpSpPr>
          <a:xfrm>
            <a:off x="5445998" y="2113143"/>
            <a:ext cx="628144" cy="518989"/>
            <a:chOff x="1149195" y="1661510"/>
            <a:chExt cx="628144" cy="518989"/>
          </a:xfrm>
        </p:grpSpPr>
        <p:sp>
          <p:nvSpPr>
            <p:cNvPr id="35" name="Text Box 27"/>
            <p:cNvSpPr txBox="1">
              <a:spLocks noChangeArrowheads="1"/>
            </p:cNvSpPr>
            <p:nvPr/>
          </p:nvSpPr>
          <p:spPr bwMode="auto">
            <a:xfrm>
              <a:off x="1149195" y="1718834"/>
              <a:ext cx="473206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x</a:t>
              </a: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1408765" y="1661510"/>
                  <a:ext cx="109004" cy="2881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8765" y="1661510"/>
                  <a:ext cx="109004" cy="288156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27778" t="-2083" r="-22222" b="-1458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1521949" y="1663837"/>
                  <a:ext cx="255390" cy="2881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1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+ </m:t>
                        </m:r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21949" y="1663837"/>
                  <a:ext cx="255390" cy="288156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9524" t="-2128" r="-11905" b="-1489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8" name="Text Box 42"/>
          <p:cNvSpPr txBox="1">
            <a:spLocks noChangeArrowheads="1"/>
          </p:cNvSpPr>
          <p:nvPr/>
        </p:nvSpPr>
        <p:spPr bwMode="auto">
          <a:xfrm>
            <a:off x="6162970" y="2151520"/>
            <a:ext cx="6799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</a:p>
        </p:txBody>
      </p:sp>
      <p:sp>
        <p:nvSpPr>
          <p:cNvPr id="39" name="Text Box 42"/>
          <p:cNvSpPr txBox="1">
            <a:spLocks noChangeArrowheads="1"/>
          </p:cNvSpPr>
          <p:nvPr/>
        </p:nvSpPr>
        <p:spPr bwMode="auto">
          <a:xfrm>
            <a:off x="6806173" y="2139377"/>
            <a:ext cx="569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977390" y="2833441"/>
            <a:ext cx="1362489" cy="478988"/>
            <a:chOff x="2198548" y="2650824"/>
            <a:chExt cx="1362489" cy="47898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1454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2198548" y="2664043"/>
                  <a:ext cx="1362489" cy="4657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altLang="en-US" sz="2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rPr>
                    <a:t>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0" lang="en-GB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US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</m:rad>
                      <m:r>
                        <a:rPr kumimoji="0" lang="en-US" alt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   </m:t>
                      </m:r>
                      <m:r>
                        <a:rPr kumimoji="0" lang="en-US" alt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kumimoji="0" lang="en-US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US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</m:e>
                      </m:rad>
                    </m:oMath>
                  </a14:m>
                  <a:endParaRPr kumimoji="0" lang="en-GB" altLang="en-US" sz="2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31454" name="Text 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198548" y="2664043"/>
                  <a:ext cx="1362489" cy="465769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Rectangle 6"/>
            <p:cNvSpPr/>
            <p:nvPr/>
          </p:nvSpPr>
          <p:spPr>
            <a:xfrm>
              <a:off x="2762118" y="2650824"/>
              <a:ext cx="40427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  <a:cs typeface="+mn-cs"/>
                </a:rPr>
                <a:t>⨯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 Box 33"/>
              <p:cNvSpPr txBox="1">
                <a:spLocks noChangeArrowheads="1"/>
              </p:cNvSpPr>
              <p:nvPr/>
            </p:nvSpPr>
            <p:spPr bwMode="auto">
              <a:xfrm>
                <a:off x="5296676" y="2870056"/>
                <a:ext cx="1206099" cy="4657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d>
                          <m:dPr>
                            <m:ctrlPr>
                              <a:rPr kumimoji="0" lang="en-GB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kumimoji="0" lang="en-GB" altLang="en-US" sz="24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kumimoji="0" lang="en-US" alt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sup>
                    </m:sSup>
                  </m:oMath>
                </a14:m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2" name="Text 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96676" y="2870056"/>
                <a:ext cx="1206099" cy="465769"/>
              </a:xfrm>
              <a:prstGeom prst="rect">
                <a:avLst/>
              </a:prstGeom>
              <a:blipFill>
                <a:blip r:embed="rId8"/>
                <a:stretch>
                  <a:fillRect l="-8081" t="-9211" b="-3026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 Box 42"/>
          <p:cNvSpPr txBox="1">
            <a:spLocks noChangeArrowheads="1"/>
          </p:cNvSpPr>
          <p:nvPr/>
        </p:nvSpPr>
        <p:spPr bwMode="auto">
          <a:xfrm>
            <a:off x="6447729" y="2865913"/>
            <a:ext cx="569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4" name="Text Box 26"/>
          <p:cNvSpPr txBox="1">
            <a:spLocks noChangeArrowheads="1"/>
          </p:cNvSpPr>
          <p:nvPr/>
        </p:nvSpPr>
        <p:spPr bwMode="auto">
          <a:xfrm>
            <a:off x="560371" y="2890360"/>
            <a:ext cx="35700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However, we know that</a:t>
            </a:r>
          </a:p>
        </p:txBody>
      </p:sp>
      <p:sp>
        <p:nvSpPr>
          <p:cNvPr id="45" name="Text Box 26"/>
          <p:cNvSpPr txBox="1">
            <a:spLocks noChangeArrowheads="1"/>
          </p:cNvSpPr>
          <p:nvPr/>
        </p:nvSpPr>
        <p:spPr bwMode="auto">
          <a:xfrm>
            <a:off x="719730" y="3443575"/>
            <a:ext cx="31566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So, we conclude that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 Box 30"/>
              <p:cNvSpPr txBox="1">
                <a:spLocks noChangeArrowheads="1"/>
              </p:cNvSpPr>
              <p:nvPr/>
            </p:nvSpPr>
            <p:spPr bwMode="auto">
              <a:xfrm>
                <a:off x="5186546" y="3444627"/>
                <a:ext cx="650947" cy="4657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/>
                      <m:e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𝑥</m:t>
                        </m:r>
                      </m:e>
                    </m:rad>
                  </m:oMath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6" name="Text 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86546" y="3444627"/>
                <a:ext cx="650947" cy="46576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 Box 27"/>
          <p:cNvSpPr txBox="1">
            <a:spLocks noChangeArrowheads="1"/>
          </p:cNvSpPr>
          <p:nvPr/>
        </p:nvSpPr>
        <p:spPr bwMode="auto">
          <a:xfrm>
            <a:off x="4577983" y="3479509"/>
            <a:ext cx="7825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860390" y="3491286"/>
                <a:ext cx="109004" cy="2881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390" y="3491286"/>
                <a:ext cx="109004" cy="288156"/>
              </a:xfrm>
              <a:prstGeom prst="rect">
                <a:avLst/>
              </a:prstGeom>
              <a:blipFill>
                <a:blip r:embed="rId10"/>
                <a:stretch>
                  <a:fillRect l="-22222" t="-2128" r="-27778" b="-14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 Box 26"/>
          <p:cNvSpPr txBox="1">
            <a:spLocks noChangeArrowheads="1"/>
          </p:cNvSpPr>
          <p:nvPr/>
        </p:nvSpPr>
        <p:spPr bwMode="auto">
          <a:xfrm>
            <a:off x="1881767" y="4200862"/>
            <a:ext cx="15359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Similarly: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399969" y="4214798"/>
            <a:ext cx="1721375" cy="518989"/>
            <a:chOff x="2332500" y="3569712"/>
            <a:chExt cx="1721375" cy="518989"/>
          </a:xfrm>
        </p:grpSpPr>
        <p:grpSp>
          <p:nvGrpSpPr>
            <p:cNvPr id="49" name="Group 48"/>
            <p:cNvGrpSpPr/>
            <p:nvPr/>
          </p:nvGrpSpPr>
          <p:grpSpPr>
            <a:xfrm>
              <a:off x="2332500" y="3569712"/>
              <a:ext cx="1721375" cy="518989"/>
              <a:chOff x="1149194" y="1661510"/>
              <a:chExt cx="1721375" cy="518989"/>
            </a:xfrm>
          </p:grpSpPr>
          <p:sp>
            <p:nvSpPr>
              <p:cNvPr id="50" name="Text Box 27"/>
              <p:cNvSpPr txBox="1">
                <a:spLocks noChangeArrowheads="1"/>
              </p:cNvSpPr>
              <p:nvPr/>
            </p:nvSpPr>
            <p:spPr bwMode="auto">
              <a:xfrm>
                <a:off x="1149194" y="1718834"/>
                <a:ext cx="1721375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a</a:t>
                </a:r>
                <a:r>
                  <a:rPr kumimoji="0" lang="en-GB" altLang="en-US" sz="2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 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⨯ 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a  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⨯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a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1" name="TextBox 50"/>
                  <p:cNvSpPr txBox="1"/>
                  <p:nvPr/>
                </p:nvSpPr>
                <p:spPr>
                  <a:xfrm>
                    <a:off x="1408765" y="1661510"/>
                    <a:ext cx="109004" cy="289118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kumimoji="0" lang="en-GB" sz="1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r>
                                <a:rPr kumimoji="0" lang="en-US" sz="1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1</m:t>
                              </m:r>
                            </m:num>
                            <m:den>
                              <m:r>
                                <a:rPr kumimoji="0" lang="en-US" sz="1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3</m:t>
                              </m:r>
                            </m:den>
                          </m:f>
                        </m:oMath>
                      </m:oMathPara>
                    </a14:m>
                    <a:endParaRPr kumimoji="0" lang="en-GB" sz="10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endParaRPr>
                  </a:p>
                </p:txBody>
              </p:sp>
            </mc:Choice>
            <mc:Fallback xmlns="">
              <p:sp>
                <p:nvSpPr>
                  <p:cNvPr id="51" name="TextBox 5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08765" y="1661510"/>
                    <a:ext cx="109004" cy="289118"/>
                  </a:xfrm>
                  <a:prstGeom prst="rect">
                    <a:avLst/>
                  </a:prstGeom>
                  <a:blipFill rotWithShape="0">
                    <a:blip r:embed="rId11"/>
                    <a:stretch>
                      <a:fillRect l="-22222" t="-2128" r="-27778" b="-14894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2" name="TextBox 51"/>
                  <p:cNvSpPr txBox="1"/>
                  <p:nvPr/>
                </p:nvSpPr>
                <p:spPr>
                  <a:xfrm>
                    <a:off x="2049248" y="1665046"/>
                    <a:ext cx="109004" cy="289118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kumimoji="0" lang="en-GB" sz="1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r>
                                <a:rPr kumimoji="0" lang="en-US" sz="1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1</m:t>
                              </m:r>
                            </m:num>
                            <m:den>
                              <m:r>
                                <a:rPr kumimoji="0" lang="en-US" sz="1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3</m:t>
                              </m:r>
                            </m:den>
                          </m:f>
                        </m:oMath>
                      </m:oMathPara>
                    </a14:m>
                    <a:endParaRPr kumimoji="0" lang="en-GB" sz="10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endParaRPr>
                  </a:p>
                </p:txBody>
              </p:sp>
            </mc:Choice>
            <mc:Fallback xmlns="">
              <p:sp>
                <p:nvSpPr>
                  <p:cNvPr id="52" name="TextBox 5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49248" y="1665046"/>
                    <a:ext cx="109004" cy="289118"/>
                  </a:xfrm>
                  <a:prstGeom prst="rect">
                    <a:avLst/>
                  </a:prstGeom>
                  <a:blipFill rotWithShape="0">
                    <a:blip r:embed="rId12"/>
                    <a:stretch>
                      <a:fillRect l="-22222" t="-2083" r="-27778" b="-14583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TextBox 57"/>
                <p:cNvSpPr txBox="1"/>
                <p:nvPr/>
              </p:nvSpPr>
              <p:spPr>
                <a:xfrm>
                  <a:off x="3874014" y="3577731"/>
                  <a:ext cx="109004" cy="28911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58" name="TextBox 5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74014" y="3577731"/>
                  <a:ext cx="109004" cy="289118"/>
                </a:xfrm>
                <a:prstGeom prst="rect">
                  <a:avLst/>
                </a:prstGeom>
                <a:blipFill>
                  <a:blip r:embed="rId13"/>
                  <a:stretch>
                    <a:fillRect l="-29412" t="-2128" r="-29412" b="-1489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" name="Group 9"/>
          <p:cNvGrpSpPr/>
          <p:nvPr/>
        </p:nvGrpSpPr>
        <p:grpSpPr>
          <a:xfrm>
            <a:off x="3196698" y="4974468"/>
            <a:ext cx="2061334" cy="490268"/>
            <a:chOff x="4922482" y="3555776"/>
            <a:chExt cx="2061334" cy="49026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4922482" y="3555776"/>
                  <a:ext cx="2061334" cy="4657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altLang="en-US" sz="2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rPr>
                    <a:t> </a:t>
                  </a:r>
                  <a14:m>
                    <m:oMath xmlns:m="http://schemas.openxmlformats.org/officeDocument/2006/math">
                      <m:rad>
                        <m:radPr>
                          <m:ctrlPr>
                            <a:rPr kumimoji="0" lang="en-GB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kumimoji="0" lang="en-US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g>
                        <m:e>
                          <m:r>
                            <a:rPr kumimoji="0" lang="en-US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𝑎</m:t>
                          </m:r>
                        </m:e>
                      </m:rad>
                      <m:r>
                        <a:rPr kumimoji="0" lang="en-US" alt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   </m:t>
                      </m:r>
                      <m:rad>
                        <m:radPr>
                          <m:ctrlPr>
                            <a:rPr kumimoji="0" lang="en-GB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kumimoji="0" lang="en-US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g>
                        <m:e>
                          <m:r>
                            <a:rPr kumimoji="0" lang="en-US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𝑎</m:t>
                          </m:r>
                        </m:e>
                      </m:rad>
                      <m:r>
                        <a:rPr kumimoji="0" lang="en-US" alt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   </m:t>
                      </m:r>
                      <m:rad>
                        <m:radPr>
                          <m:ctrlPr>
                            <a:rPr kumimoji="0" lang="en-GB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kumimoji="0" lang="en-US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g>
                        <m:e>
                          <m:r>
                            <a:rPr kumimoji="0" lang="en-US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𝑎</m:t>
                          </m:r>
                        </m:e>
                      </m:rad>
                    </m:oMath>
                  </a14:m>
                  <a:endParaRPr kumimoji="0" lang="en-GB" altLang="en-US" sz="2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60" name="Text 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922482" y="3555776"/>
                  <a:ext cx="2061334" cy="465769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1" name="Rectangle 60"/>
            <p:cNvSpPr/>
            <p:nvPr/>
          </p:nvSpPr>
          <p:spPr>
            <a:xfrm>
              <a:off x="6193221" y="3584379"/>
              <a:ext cx="40427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  <a:cs typeface="+mn-cs"/>
                </a:rPr>
                <a:t>⨯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5509088" y="3579852"/>
              <a:ext cx="40427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  <a:cs typeface="+mn-cs"/>
                </a:rPr>
                <a:t>⨯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64" name="Text Box 42"/>
          <p:cNvSpPr txBox="1">
            <a:spLocks noChangeArrowheads="1"/>
          </p:cNvSpPr>
          <p:nvPr/>
        </p:nvSpPr>
        <p:spPr bwMode="auto">
          <a:xfrm>
            <a:off x="5195385" y="4259792"/>
            <a:ext cx="5902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Times New Roman" panose="02020603050405020304" pitchFamily="18" charset="0"/>
              </a:rPr>
              <a:t>a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5" name="Text Box 42"/>
          <p:cNvSpPr txBox="1">
            <a:spLocks noChangeArrowheads="1"/>
          </p:cNvSpPr>
          <p:nvPr/>
        </p:nvSpPr>
        <p:spPr bwMode="auto">
          <a:xfrm>
            <a:off x="5243960" y="4971363"/>
            <a:ext cx="5902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Times New Roman" panose="02020603050405020304" pitchFamily="18" charset="0"/>
              </a:rPr>
              <a:t>a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6" name="Text Box 26"/>
          <p:cNvSpPr txBox="1">
            <a:spLocks noChangeArrowheads="1"/>
          </p:cNvSpPr>
          <p:nvPr/>
        </p:nvSpPr>
        <p:spPr bwMode="auto">
          <a:xfrm>
            <a:off x="2345413" y="4974024"/>
            <a:ext cx="6848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 Box 30"/>
              <p:cNvSpPr txBox="1">
                <a:spLocks noChangeArrowheads="1"/>
              </p:cNvSpPr>
              <p:nvPr/>
            </p:nvSpPr>
            <p:spPr bwMode="auto">
              <a:xfrm>
                <a:off x="5443747" y="5543654"/>
                <a:ext cx="691600" cy="4657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3</m:t>
                        </m:r>
                      </m:deg>
                      <m:e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𝑎</m:t>
                        </m:r>
                      </m:e>
                    </m:rad>
                  </m:oMath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7" name="Text 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43747" y="5543654"/>
                <a:ext cx="691600" cy="46576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 Box 27"/>
          <p:cNvSpPr txBox="1">
            <a:spLocks noChangeArrowheads="1"/>
          </p:cNvSpPr>
          <p:nvPr/>
        </p:nvSpPr>
        <p:spPr bwMode="auto">
          <a:xfrm>
            <a:off x="4872981" y="5590006"/>
            <a:ext cx="8034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121344" y="5592251"/>
                <a:ext cx="109004" cy="2891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1344" y="5592251"/>
                <a:ext cx="109004" cy="289118"/>
              </a:xfrm>
              <a:prstGeom prst="rect">
                <a:avLst/>
              </a:prstGeom>
              <a:blipFill>
                <a:blip r:embed="rId16"/>
                <a:stretch>
                  <a:fillRect l="-22222" t="-2083" r="-27778" b="-145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Text Box 26"/>
          <p:cNvSpPr txBox="1">
            <a:spLocks noChangeArrowheads="1"/>
          </p:cNvSpPr>
          <p:nvPr/>
        </p:nvSpPr>
        <p:spPr bwMode="auto">
          <a:xfrm>
            <a:off x="3365660" y="5579896"/>
            <a:ext cx="11544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And so</a:t>
            </a:r>
          </a:p>
        </p:txBody>
      </p:sp>
      <p:sp>
        <p:nvSpPr>
          <p:cNvPr id="54" name="Rectangle 53">
            <a:hlinkClick r:id="rId17"/>
            <a:extLst>
              <a:ext uri="{FF2B5EF4-FFF2-40B4-BE49-F238E27FC236}">
                <a16:creationId xmlns:a16="http://schemas.microsoft.com/office/drawing/2014/main" id="{8A9CFA34-DE36-414B-9134-048EE41B18AB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>
            <a:hlinkClick r:id="rId17"/>
            <a:extLst>
              <a:ext uri="{FF2B5EF4-FFF2-40B4-BE49-F238E27FC236}">
                <a16:creationId xmlns:a16="http://schemas.microsoft.com/office/drawing/2014/main" id="{F3C07610-A84B-4B76-A677-29187BF849A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440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utoUpdateAnimBg="0"/>
      <p:bldP spid="27" grpId="0" autoUpdateAnimBg="0"/>
      <p:bldP spid="28" grpId="0" autoUpdateAnimBg="0"/>
      <p:bldP spid="29" grpId="0" autoUpdateAnimBg="0"/>
      <p:bldP spid="38" grpId="0" autoUpdateAnimBg="0"/>
      <p:bldP spid="39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46" grpId="0"/>
      <p:bldP spid="47" grpId="0"/>
      <p:bldP spid="48" grpId="0"/>
      <p:bldP spid="53" grpId="0" autoUpdateAnimBg="0"/>
      <p:bldP spid="64" grpId="0" autoUpdateAnimBg="0"/>
      <p:bldP spid="65" grpId="0" autoUpdateAnimBg="0"/>
      <p:bldP spid="66" grpId="0" autoUpdateAnimBg="0"/>
      <p:bldP spid="67" grpId="0"/>
      <p:bldP spid="68" grpId="0"/>
      <p:bldP spid="69" grpId="0"/>
      <p:bldP spid="7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19213" y="3886200"/>
            <a:ext cx="2705573" cy="1100081"/>
          </a:xfrm>
          <a:prstGeom prst="rect">
            <a:avLst/>
          </a:prstGeom>
          <a:solidFill>
            <a:srgbClr val="FFFF99"/>
          </a:solidFill>
          <a:ln w="4762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49" name="Text Box 25"/>
          <p:cNvSpPr txBox="1">
            <a:spLocks noChangeArrowheads="1"/>
          </p:cNvSpPr>
          <p:nvPr/>
        </p:nvSpPr>
        <p:spPr bwMode="auto">
          <a:xfrm>
            <a:off x="622262" y="1074213"/>
            <a:ext cx="81834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From the previous examples we can conclude.</a:t>
            </a:r>
          </a:p>
        </p:txBody>
      </p:sp>
      <p:sp>
        <p:nvSpPr>
          <p:cNvPr id="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76213"/>
            <a:ext cx="7772400" cy="598487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Fractional exponents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196788" y="2453769"/>
            <a:ext cx="6750424" cy="823633"/>
            <a:chOff x="1684666" y="5091280"/>
            <a:chExt cx="6491146" cy="823633"/>
          </a:xfrm>
        </p:grpSpPr>
        <p:sp>
          <p:nvSpPr>
            <p:cNvPr id="231461" name="Text Box 37"/>
            <p:cNvSpPr txBox="1">
              <a:spLocks noChangeArrowheads="1"/>
            </p:cNvSpPr>
            <p:nvPr/>
          </p:nvSpPr>
          <p:spPr bwMode="auto">
            <a:xfrm>
              <a:off x="1684666" y="5091280"/>
              <a:ext cx="6491146" cy="82363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If we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raise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a number to a fractional power   is the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same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as the </a:t>
              </a:r>
              <a:r>
                <a: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th  root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of the number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TextBox 69"/>
                <p:cNvSpPr txBox="1"/>
                <p:nvPr/>
              </p:nvSpPr>
              <p:spPr>
                <a:xfrm>
                  <a:off x="7652813" y="5105729"/>
                  <a:ext cx="158570" cy="40472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0" lang="en-GB" sz="1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𝑛</m:t>
                            </m:r>
                          </m:den>
                        </m:f>
                      </m:oMath>
                    </m:oMathPara>
                  </a14:m>
                  <a:endPara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70" name="TextBox 6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52813" y="5105729"/>
                  <a:ext cx="158570" cy="404726"/>
                </a:xfrm>
                <a:prstGeom prst="rect">
                  <a:avLst/>
                </a:prstGeom>
                <a:blipFill rotWithShape="0">
                  <a:blip r:embed="rId15"/>
                  <a:stretch>
                    <a:fillRect l="-18519" r="-14815" b="-895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 Box 30"/>
              <p:cNvSpPr txBox="1">
                <a:spLocks noChangeArrowheads="1"/>
              </p:cNvSpPr>
              <p:nvPr/>
            </p:nvSpPr>
            <p:spPr bwMode="auto">
              <a:xfrm>
                <a:off x="3339068" y="4187647"/>
                <a:ext cx="974819" cy="6526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kumimoji="0" lang="en-GB" alt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kumimoji="0" lang="en-US" alt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𝑛</m:t>
                        </m:r>
                      </m:deg>
                      <m:e>
                        <m:r>
                          <a:rPr kumimoji="0" lang="en-US" alt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𝑎</m:t>
                        </m:r>
                      </m:e>
                    </m:rad>
                  </m:oMath>
                </a14:m>
                <a:endParaRPr kumimoji="0" lang="en-GB" altLang="en-US" sz="36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2" name="Text 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39068" y="4187647"/>
                <a:ext cx="974819" cy="65261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ext Box 27"/>
          <p:cNvSpPr txBox="1">
            <a:spLocks noChangeArrowheads="1"/>
          </p:cNvSpPr>
          <p:nvPr/>
        </p:nvSpPr>
        <p:spPr bwMode="auto">
          <a:xfrm>
            <a:off x="4528250" y="4146951"/>
            <a:ext cx="139653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r>
              <a:rPr kumimoji="0" lang="en-GB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</a:rPr>
              <a:t> </a:t>
            </a:r>
            <a:r>
              <a:rPr kumimoji="0" lang="en-GB" altLang="en-US" sz="40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Times New Roman" panose="02020603050405020304" pitchFamily="18" charset="0"/>
              </a:rPr>
              <a:t>a</a:t>
            </a:r>
            <a:r>
              <a:rPr kumimoji="0" lang="en-GB" altLang="en-US" sz="40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</a:rPr>
              <a:t>  </a:t>
            </a:r>
            <a:r>
              <a:rPr kumimoji="0" lang="en-GB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</a:rPr>
              <a:t>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5379893" y="4096168"/>
                <a:ext cx="158570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9893" y="4096168"/>
                <a:ext cx="158570" cy="404726"/>
              </a:xfrm>
              <a:prstGeom prst="rect">
                <a:avLst/>
              </a:prstGeom>
              <a:blipFill>
                <a:blip r:embed="rId17"/>
                <a:stretch>
                  <a:fillRect l="-23077" r="-15385"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hlinkClick r:id="rId18"/>
            <a:extLst>
              <a:ext uri="{FF2B5EF4-FFF2-40B4-BE49-F238E27FC236}">
                <a16:creationId xmlns:a16="http://schemas.microsoft.com/office/drawing/2014/main" id="{479CB7C3-ACBC-4A4F-A44D-9A8ABD9DED7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18"/>
            <a:extLst>
              <a:ext uri="{FF2B5EF4-FFF2-40B4-BE49-F238E27FC236}">
                <a16:creationId xmlns:a16="http://schemas.microsoft.com/office/drawing/2014/main" id="{733BFB87-B76B-4F91-9E78-163168EB2321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036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2" grpId="0"/>
      <p:bldP spid="73" grpId="0"/>
      <p:bldP spid="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49" name="Text Box 25"/>
          <p:cNvSpPr txBox="1">
            <a:spLocks noChangeArrowheads="1"/>
          </p:cNvSpPr>
          <p:nvPr/>
        </p:nvSpPr>
        <p:spPr bwMode="auto">
          <a:xfrm>
            <a:off x="678144" y="818157"/>
            <a:ext cx="81834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Example.</a:t>
            </a:r>
          </a:p>
        </p:txBody>
      </p:sp>
      <p:sp>
        <p:nvSpPr>
          <p:cNvPr id="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90500"/>
            <a:ext cx="7772400" cy="596900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Fractional exponents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708614" y="1385507"/>
            <a:ext cx="33441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Write in radical form: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4146462" y="1327778"/>
            <a:ext cx="662361" cy="577122"/>
            <a:chOff x="1149195" y="1603377"/>
            <a:chExt cx="662361" cy="577122"/>
          </a:xfrm>
        </p:grpSpPr>
        <p:sp>
          <p:nvSpPr>
            <p:cNvPr id="35" name="Text Box 27"/>
            <p:cNvSpPr txBox="1">
              <a:spLocks noChangeArrowheads="1"/>
            </p:cNvSpPr>
            <p:nvPr/>
          </p:nvSpPr>
          <p:spPr bwMode="auto">
            <a:xfrm>
              <a:off x="1149195" y="1718834"/>
              <a:ext cx="662361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13</a:t>
              </a: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1545929" y="1603377"/>
                  <a:ext cx="109004" cy="2881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45929" y="1603377"/>
                  <a:ext cx="109004" cy="288156"/>
                </a:xfrm>
                <a:prstGeom prst="rect">
                  <a:avLst/>
                </a:prstGeom>
                <a:blipFill>
                  <a:blip r:embed="rId3"/>
                  <a:stretch>
                    <a:fillRect l="-22222" t="-2128" r="-27778" b="-1489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6" name="Text Box 30"/>
          <p:cNvSpPr txBox="1">
            <a:spLocks noChangeArrowheads="1"/>
          </p:cNvSpPr>
          <p:nvPr/>
        </p:nvSpPr>
        <p:spPr bwMode="auto">
          <a:xfrm>
            <a:off x="3657600" y="2438400"/>
            <a:ext cx="5100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13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067115" y="2358255"/>
                <a:ext cx="109004" cy="2881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115" y="2358255"/>
                <a:ext cx="109004" cy="288156"/>
              </a:xfrm>
              <a:prstGeom prst="rect">
                <a:avLst/>
              </a:prstGeom>
              <a:blipFill>
                <a:blip r:embed="rId3"/>
                <a:stretch>
                  <a:fillRect l="-22222" t="-2128" r="-27778" b="-14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 Box 25">
            <a:extLst>
              <a:ext uri="{FF2B5EF4-FFF2-40B4-BE49-F238E27FC236}">
                <a16:creationId xmlns:a16="http://schemas.microsoft.com/office/drawing/2014/main" id="{E5F64552-6573-4AC3-B035-CF052B038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464" y="3269291"/>
            <a:ext cx="81834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Example.</a:t>
            </a:r>
          </a:p>
        </p:txBody>
      </p:sp>
      <p:sp>
        <p:nvSpPr>
          <p:cNvPr id="59" name="Text Box 26">
            <a:extLst>
              <a:ext uri="{FF2B5EF4-FFF2-40B4-BE49-F238E27FC236}">
                <a16:creationId xmlns:a16="http://schemas.microsoft.com/office/drawing/2014/main" id="{2F870C71-4B41-4C5E-AF7F-818B886B6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934" y="3836641"/>
            <a:ext cx="2605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Find the value of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7EF56643-AACC-4299-8B97-069262BCCB35}"/>
              </a:ext>
            </a:extLst>
          </p:cNvPr>
          <p:cNvGrpSpPr/>
          <p:nvPr/>
        </p:nvGrpSpPr>
        <p:grpSpPr>
          <a:xfrm>
            <a:off x="4187169" y="3778912"/>
            <a:ext cx="712054" cy="577122"/>
            <a:chOff x="1066582" y="1603377"/>
            <a:chExt cx="712054" cy="577122"/>
          </a:xfrm>
        </p:grpSpPr>
        <p:sp>
          <p:nvSpPr>
            <p:cNvPr id="71" name="Text Box 27">
              <a:extLst>
                <a:ext uri="{FF2B5EF4-FFF2-40B4-BE49-F238E27FC236}">
                  <a16:creationId xmlns:a16="http://schemas.microsoft.com/office/drawing/2014/main" id="{E3BD7BCD-BFB7-4C3C-8B8A-9D08577345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6582" y="1718834"/>
              <a:ext cx="71205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64</a:t>
              </a: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TextBox 75">
                  <a:extLst>
                    <a:ext uri="{FF2B5EF4-FFF2-40B4-BE49-F238E27FC236}">
                      <a16:creationId xmlns:a16="http://schemas.microsoft.com/office/drawing/2014/main" id="{3E92105D-89F9-4AA1-954F-6117B56FC7E7}"/>
                    </a:ext>
                  </a:extLst>
                </p:cNvPr>
                <p:cNvSpPr txBox="1"/>
                <p:nvPr/>
              </p:nvSpPr>
              <p:spPr>
                <a:xfrm>
                  <a:off x="1545929" y="1603377"/>
                  <a:ext cx="109004" cy="28911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76" name="TextBox 75">
                  <a:extLst>
                    <a:ext uri="{FF2B5EF4-FFF2-40B4-BE49-F238E27FC236}">
                      <a16:creationId xmlns:a16="http://schemas.microsoft.com/office/drawing/2014/main" id="{3E92105D-89F9-4AA1-954F-6117B56FC7E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45929" y="1603377"/>
                  <a:ext cx="109004" cy="289118"/>
                </a:xfrm>
                <a:prstGeom prst="rect">
                  <a:avLst/>
                </a:prstGeom>
                <a:blipFill>
                  <a:blip r:embed="rId4"/>
                  <a:stretch>
                    <a:fillRect l="-29412" t="-2128" r="-29412" b="-1489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7" name="Text Box 30">
            <a:extLst>
              <a:ext uri="{FF2B5EF4-FFF2-40B4-BE49-F238E27FC236}">
                <a16:creationId xmlns:a16="http://schemas.microsoft.com/office/drawing/2014/main" id="{503D22AA-3E30-461E-9146-52F75DB457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7342" y="4676110"/>
            <a:ext cx="5597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64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6D58049E-A485-4DBD-B3F6-1F8EEE0F7CC0}"/>
                  </a:ext>
                </a:extLst>
              </p:cNvPr>
              <p:cNvSpPr txBox="1"/>
              <p:nvPr/>
            </p:nvSpPr>
            <p:spPr>
              <a:xfrm>
                <a:off x="4389979" y="4551551"/>
                <a:ext cx="109004" cy="2891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6D58049E-A485-4DBD-B3F6-1F8EEE0F7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979" y="4551551"/>
                <a:ext cx="109004" cy="289118"/>
              </a:xfrm>
              <a:prstGeom prst="rect">
                <a:avLst/>
              </a:prstGeom>
              <a:blipFill>
                <a:blip r:embed="rId5"/>
                <a:stretch>
                  <a:fillRect l="-22222" t="-2128" r="-27778" b="-14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 Box 30">
                <a:extLst>
                  <a:ext uri="{FF2B5EF4-FFF2-40B4-BE49-F238E27FC236}">
                    <a16:creationId xmlns:a16="http://schemas.microsoft.com/office/drawing/2014/main" id="{C81A7BAC-9C09-48E9-BF44-3248AE3B163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55705" y="5414765"/>
                <a:ext cx="1288430" cy="4964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rad>
                      <m:radPr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3</m:t>
                        </m:r>
                      </m:deg>
                      <m:e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64</m:t>
                        </m:r>
                      </m:e>
                    </m:rad>
                  </m:oMath>
                </a14:m>
                <a:r>
                  <a:rPr lang="en-GB" altLang="en-US" dirty="0">
                    <a:solidFill>
                      <a:prstClr val="black"/>
                    </a:solidFill>
                    <a:latin typeface="Comic Sans MS"/>
                  </a:rPr>
                  <a:t> = 4</a:t>
                </a:r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9" name="Text Box 30">
                <a:extLst>
                  <a:ext uri="{FF2B5EF4-FFF2-40B4-BE49-F238E27FC236}">
                    <a16:creationId xmlns:a16="http://schemas.microsoft.com/office/drawing/2014/main" id="{C81A7BAC-9C09-48E9-BF44-3248AE3B16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55705" y="5414765"/>
                <a:ext cx="1288430" cy="496483"/>
              </a:xfrm>
              <a:prstGeom prst="rect">
                <a:avLst/>
              </a:prstGeom>
              <a:blipFill>
                <a:blip r:embed="rId6"/>
                <a:stretch>
                  <a:fillRect t="-2439" r="-6604" b="-2682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 Box 30">
                <a:extLst>
                  <a:ext uri="{FF2B5EF4-FFF2-40B4-BE49-F238E27FC236}">
                    <a16:creationId xmlns:a16="http://schemas.microsoft.com/office/drawing/2014/main" id="{5A2FEA62-8505-4E35-9C40-3F7C36EBE8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21285" y="2395971"/>
                <a:ext cx="975075" cy="4964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/>
                      <m:e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13</m:t>
                        </m:r>
                      </m:e>
                    </m:rad>
                  </m:oMath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0" name="Text Box 30">
                <a:extLst>
                  <a:ext uri="{FF2B5EF4-FFF2-40B4-BE49-F238E27FC236}">
                    <a16:creationId xmlns:a16="http://schemas.microsoft.com/office/drawing/2014/main" id="{5A2FEA62-8505-4E35-9C40-3F7C36EBE8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21285" y="2395971"/>
                <a:ext cx="975075" cy="496483"/>
              </a:xfrm>
              <a:prstGeom prst="rect">
                <a:avLst/>
              </a:prstGeom>
              <a:blipFill>
                <a:blip r:embed="rId7"/>
                <a:stretch>
                  <a:fillRect l="-10000" t="-2469" b="-2839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 Box 30">
                <a:extLst>
                  <a:ext uri="{FF2B5EF4-FFF2-40B4-BE49-F238E27FC236}">
                    <a16:creationId xmlns:a16="http://schemas.microsoft.com/office/drawing/2014/main" id="{7F94ECF8-1AC0-435E-8B1A-F773D26036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18673" y="4650184"/>
                <a:ext cx="1009507" cy="4964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3</m:t>
                        </m:r>
                      </m:deg>
                      <m:e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64</m:t>
                        </m:r>
                      </m:e>
                    </m:rad>
                  </m:oMath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1" name="Text Box 30">
                <a:extLst>
                  <a:ext uri="{FF2B5EF4-FFF2-40B4-BE49-F238E27FC236}">
                    <a16:creationId xmlns:a16="http://schemas.microsoft.com/office/drawing/2014/main" id="{7F94ECF8-1AC0-435E-8B1A-F773D26036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18673" y="4650184"/>
                <a:ext cx="1009507" cy="496483"/>
              </a:xfrm>
              <a:prstGeom prst="rect">
                <a:avLst/>
              </a:prstGeom>
              <a:blipFill>
                <a:blip r:embed="rId8"/>
                <a:stretch>
                  <a:fillRect l="-9036" t="-2469" b="-2839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>
            <a:hlinkClick r:id="rId9"/>
            <a:extLst>
              <a:ext uri="{FF2B5EF4-FFF2-40B4-BE49-F238E27FC236}">
                <a16:creationId xmlns:a16="http://schemas.microsoft.com/office/drawing/2014/main" id="{12F29F5B-EC5E-4397-B553-3825A2087F0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9"/>
            <a:extLst>
              <a:ext uri="{FF2B5EF4-FFF2-40B4-BE49-F238E27FC236}">
                <a16:creationId xmlns:a16="http://schemas.microsoft.com/office/drawing/2014/main" id="{D3304124-5428-43F7-9AAD-072058BBF89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923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8" grpId="0"/>
      <p:bldP spid="57" grpId="0"/>
      <p:bldP spid="59" grpId="0" autoUpdateAnimBg="0"/>
      <p:bldP spid="77" grpId="0"/>
      <p:bldP spid="78" grpId="0"/>
      <p:bldP spid="79" grpId="0"/>
      <p:bldP spid="80" grpId="0"/>
      <p:bldP spid="8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42" name="Text Box 14"/>
          <p:cNvSpPr txBox="1">
            <a:spLocks noChangeArrowheads="1"/>
          </p:cNvSpPr>
          <p:nvPr/>
        </p:nvSpPr>
        <p:spPr bwMode="auto">
          <a:xfrm>
            <a:off x="768115" y="961890"/>
            <a:ext cx="14686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Simplify:</a:t>
            </a:r>
          </a:p>
        </p:txBody>
      </p:sp>
      <p:sp>
        <p:nvSpPr>
          <p:cNvPr id="227358" name="Text Box 30"/>
          <p:cNvSpPr txBox="1">
            <a:spLocks noChangeArrowheads="1"/>
          </p:cNvSpPr>
          <p:nvPr/>
        </p:nvSpPr>
        <p:spPr bwMode="auto">
          <a:xfrm>
            <a:off x="1186791" y="1643313"/>
            <a:ext cx="9733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Since</a:t>
            </a:r>
          </a:p>
        </p:txBody>
      </p:sp>
      <p:sp>
        <p:nvSpPr>
          <p:cNvPr id="227359" name="Text Box 31"/>
          <p:cNvSpPr txBox="1">
            <a:spLocks noChangeArrowheads="1"/>
          </p:cNvSpPr>
          <p:nvPr/>
        </p:nvSpPr>
        <p:spPr bwMode="auto">
          <a:xfrm>
            <a:off x="2728294" y="1587313"/>
            <a:ext cx="6944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596900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Roots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505124" y="966558"/>
                <a:ext cx="861966" cy="5528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kumimoji="0" lang="en-GB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kumimoji="0" lang="en-US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g>
                        <m:e>
                          <m:sSup>
                            <m:sSupPr>
                              <m:ctrlPr>
                                <a:rPr kumimoji="0" lang="en-US" alt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en-US" alt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</m:e>
                            <m:sup>
                              <m:r>
                                <a:rPr kumimoji="0" lang="en-US" alt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6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5124" y="966558"/>
                <a:ext cx="861966" cy="55284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 Box 34"/>
          <p:cNvSpPr txBox="1">
            <a:spLocks noChangeArrowheads="1"/>
          </p:cNvSpPr>
          <p:nvPr/>
        </p:nvSpPr>
        <p:spPr bwMode="auto">
          <a:xfrm>
            <a:off x="3367090" y="1592664"/>
            <a:ext cx="15936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2366328" y="2057637"/>
                <a:ext cx="861966" cy="5528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kumimoji="0" lang="en-GB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kumimoji="0" lang="en-US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g>
                        <m:e>
                          <m:sSup>
                            <m:sSupPr>
                              <m:ctrlPr>
                                <a:rPr kumimoji="0" lang="en-US" alt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en-US" alt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</m:e>
                            <m:sup>
                              <m:r>
                                <a:rPr kumimoji="0" lang="en-US" alt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6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6328" y="2057637"/>
                <a:ext cx="861966" cy="55284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3053885" y="2046024"/>
            <a:ext cx="2552183" cy="569195"/>
            <a:chOff x="3053885" y="2180494"/>
            <a:chExt cx="2552183" cy="5691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Rectangle 25"/>
                <p:cNvSpPr/>
                <p:nvPr/>
              </p:nvSpPr>
              <p:spPr>
                <a:xfrm>
                  <a:off x="3053885" y="2180494"/>
                  <a:ext cx="2552183" cy="56919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ctrlPr>
                              <a:rPr kumimoji="0" lang="en-GB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kumimoji="0" lang="en-US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3</m:t>
                            </m:r>
                          </m:deg>
                          <m:e>
                            <m:sSup>
                              <m:sSupPr>
                                <m:ctrlPr>
                                  <a:rPr kumimoji="0" lang="en-US" alt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sSupPr>
                              <m:e>
                                <m:r>
                                  <a:rPr kumimoji="0" lang="en-US" alt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kumimoji="0" lang="en-US" alt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kumimoji="0" lang="en-US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    </m:t>
                            </m:r>
                            <m:sSup>
                              <m:sSupPr>
                                <m:ctrlPr>
                                  <a:rPr kumimoji="0" lang="en-US" alt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+mn-cs"/>
                                  </a:rPr>
                                </m:ctrlPr>
                              </m:sSupPr>
                              <m:e>
                                <m:r>
                                  <a:rPr kumimoji="0" lang="en-US" alt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+mn-cs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kumimoji="0" lang="en-US" alt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+mn-cs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kumimoji="0" lang="en-US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  <m:t>   </m:t>
                            </m:r>
                            <m:sSup>
                              <m:sSupPr>
                                <m:ctrlPr>
                                  <a:rPr kumimoji="0" lang="en-US" alt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+mn-cs"/>
                                  </a:rPr>
                                </m:ctrlPr>
                              </m:sSupPr>
                              <m:e>
                                <m:r>
                                  <a:rPr kumimoji="0" lang="en-US" alt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+mn-cs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kumimoji="0" lang="en-US" alt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+mn-cs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oMath>
                    </m:oMathPara>
                  </a14:m>
                  <a:endPara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6" name="Rectangle 2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53885" y="2180494"/>
                  <a:ext cx="2552183" cy="569195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" name="Rectangle 2"/>
            <p:cNvSpPr/>
            <p:nvPr/>
          </p:nvSpPr>
          <p:spPr>
            <a:xfrm>
              <a:off x="4533926" y="2274751"/>
              <a:ext cx="33214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×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997835" y="2277726"/>
              <a:ext cx="33214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×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28" name="Text Box 39"/>
          <p:cNvSpPr txBox="1">
            <a:spLocks noChangeArrowheads="1"/>
          </p:cNvSpPr>
          <p:nvPr/>
        </p:nvSpPr>
        <p:spPr bwMode="auto">
          <a:xfrm>
            <a:off x="3131945" y="2110979"/>
            <a:ext cx="3417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2366328" y="2626231"/>
                <a:ext cx="861966" cy="5528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kumimoji="0" lang="en-GB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kumimoji="0" lang="en-US" alt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g>
                        <m:e>
                          <m:sSup>
                            <m:sSupPr>
                              <m:ctrlPr>
                                <a:rPr kumimoji="0" lang="en-US" alt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en-US" alt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</m:e>
                            <m:sup>
                              <m:r>
                                <a:rPr kumimoji="0" lang="en-US" alt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6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6328" y="2626231"/>
                <a:ext cx="861966" cy="55284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 Box 34"/>
          <p:cNvSpPr txBox="1">
            <a:spLocks noChangeArrowheads="1"/>
          </p:cNvSpPr>
          <p:nvPr/>
        </p:nvSpPr>
        <p:spPr bwMode="auto">
          <a:xfrm>
            <a:off x="3201018" y="2673918"/>
            <a:ext cx="15936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1" name="Text Box 27"/>
          <p:cNvSpPr txBox="1">
            <a:spLocks noChangeArrowheads="1"/>
          </p:cNvSpPr>
          <p:nvPr/>
        </p:nvSpPr>
        <p:spPr bwMode="auto">
          <a:xfrm>
            <a:off x="3855296" y="2692331"/>
            <a:ext cx="8739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381082" y="2675349"/>
                <a:ext cx="109004" cy="2891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6</m:t>
                          </m:r>
                        </m:num>
                        <m:den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1082" y="2675349"/>
                <a:ext cx="109004" cy="289118"/>
              </a:xfrm>
              <a:prstGeom prst="rect">
                <a:avLst/>
              </a:prstGeom>
              <a:blipFill rotWithShape="0">
                <a:blip r:embed="rId7"/>
                <a:stretch>
                  <a:fillRect l="-27778" t="-2128" r="-22222" b="-14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 Box 30"/>
          <p:cNvSpPr txBox="1">
            <a:spLocks noChangeArrowheads="1"/>
          </p:cNvSpPr>
          <p:nvPr/>
        </p:nvSpPr>
        <p:spPr bwMode="auto">
          <a:xfrm>
            <a:off x="1186791" y="3849835"/>
            <a:ext cx="9733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 Box 31"/>
              <p:cNvSpPr txBox="1">
                <a:spLocks noChangeArrowheads="1"/>
              </p:cNvSpPr>
              <p:nvPr/>
            </p:nvSpPr>
            <p:spPr bwMode="auto">
              <a:xfrm>
                <a:off x="3580351" y="3864729"/>
                <a:ext cx="1094530" cy="4948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ad>
                      <m:radPr>
                        <m:ctrlPr>
                          <a:rPr kumimoji="0" lang="en-GB" alt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kumimoji="0" lang="en-US" alt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𝑛</m:t>
                        </m:r>
                      </m:deg>
                      <m:e>
                        <m:sSup>
                          <m:sSupPr>
                            <m:ctrlPr>
                              <a:rPr kumimoji="0" lang="en-US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𝑎</m:t>
                            </m:r>
                          </m:e>
                          <m:sup>
                            <m:r>
                              <a:rPr kumimoji="0" lang="en-US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𝑚</m:t>
                            </m:r>
                          </m:sup>
                        </m:sSup>
                      </m:e>
                    </m:rad>
                  </m:oMath>
                </a14:m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=</a:t>
                </a:r>
              </a:p>
            </p:txBody>
          </p:sp>
        </mc:Choice>
        <mc:Fallback xmlns="">
          <p:sp>
            <p:nvSpPr>
              <p:cNvPr id="34" name="Text 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80351" y="3864729"/>
                <a:ext cx="1094530" cy="494879"/>
              </a:xfrm>
              <a:prstGeom prst="rect">
                <a:avLst/>
              </a:prstGeom>
              <a:blipFill>
                <a:blip r:embed="rId8"/>
                <a:stretch>
                  <a:fillRect t="-2469" r="-7778" b="-2839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 Box 34"/>
              <p:cNvSpPr txBox="1">
                <a:spLocks noChangeArrowheads="1"/>
              </p:cNvSpPr>
              <p:nvPr/>
            </p:nvSpPr>
            <p:spPr bwMode="auto">
              <a:xfrm>
                <a:off x="4624103" y="3860905"/>
                <a:ext cx="1116234" cy="4657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0" lang="en-GB" alt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ad>
                                <m:radPr>
                                  <m:ctrlPr>
                                    <a:rPr kumimoji="0" lang="en-GB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radPr>
                                <m:deg>
                                  <m:r>
                                    <m:rPr>
                                      <m:brk m:alnAt="7"/>
                                    </m:rPr>
                                    <a:rPr kumimoji="0" lang="en-US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𝑛</m:t>
                                  </m:r>
                                </m:deg>
                                <m:e>
                                  <m:r>
                                    <a:rPr kumimoji="0" lang="en-US" alt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𝑎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kumimoji="0" lang="en-US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5" name="Text 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24103" y="3860905"/>
                <a:ext cx="1116234" cy="46576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897656" y="3280701"/>
            <a:ext cx="14686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Simplify: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2634665" y="3285369"/>
                <a:ext cx="937436" cy="5020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kumimoji="0" lang="en-GB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kumimoji="0" lang="en-US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𝑛</m:t>
                          </m:r>
                        </m:deg>
                        <m:e>
                          <m:sSup>
                            <m:sSupPr>
                              <m:ctrlPr>
                                <a:rPr kumimoji="0" lang="en-US" alt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en-US" alt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</m:e>
                            <m:sup>
                              <m:r>
                                <a:rPr kumimoji="0" lang="en-US" alt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𝑚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4665" y="3285369"/>
                <a:ext cx="937436" cy="502061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 Box 31"/>
              <p:cNvSpPr txBox="1">
                <a:spLocks noChangeArrowheads="1"/>
              </p:cNvSpPr>
              <p:nvPr/>
            </p:nvSpPr>
            <p:spPr bwMode="auto">
              <a:xfrm>
                <a:off x="3604221" y="4482176"/>
                <a:ext cx="1094530" cy="4948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ad>
                      <m:radPr>
                        <m:ctrlPr>
                          <a:rPr kumimoji="0" lang="en-GB" alt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kumimoji="0" lang="en-US" alt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𝑛</m:t>
                        </m:r>
                      </m:deg>
                      <m:e>
                        <m:sSup>
                          <m:sSupPr>
                            <m:ctrlPr>
                              <a:rPr kumimoji="0" lang="en-US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𝑎</m:t>
                            </m:r>
                          </m:e>
                          <m:sup>
                            <m:r>
                              <a:rPr kumimoji="0" lang="en-US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𝑚</m:t>
                            </m:r>
                          </m:sup>
                        </m:sSup>
                      </m:e>
                    </m:rad>
                  </m:oMath>
                </a14:m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=</a:t>
                </a:r>
              </a:p>
            </p:txBody>
          </p:sp>
        </mc:Choice>
        <mc:Fallback xmlns="">
          <p:sp>
            <p:nvSpPr>
              <p:cNvPr id="48" name="Text 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04221" y="4482176"/>
                <a:ext cx="1094530" cy="494879"/>
              </a:xfrm>
              <a:prstGeom prst="rect">
                <a:avLst/>
              </a:prstGeom>
              <a:blipFill>
                <a:blip r:embed="rId11"/>
                <a:stretch>
                  <a:fillRect t="-2469" r="-7778" b="-2839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 Box 34"/>
              <p:cNvSpPr txBox="1">
                <a:spLocks noChangeArrowheads="1"/>
              </p:cNvSpPr>
              <p:nvPr/>
            </p:nvSpPr>
            <p:spPr bwMode="auto">
              <a:xfrm>
                <a:off x="4647973" y="4503538"/>
                <a:ext cx="1116234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0" lang="en-GB" alt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en-US" alt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  <m:r>
                                <a:rPr kumimoji="0" lang="en-US" alt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 </m:t>
                              </m:r>
                            </m:e>
                          </m:d>
                        </m:e>
                        <m:sup>
                          <m:r>
                            <a:rPr kumimoji="0" lang="en-US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9" name="Text 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47973" y="4503538"/>
                <a:ext cx="1116234" cy="46166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115949" y="4526852"/>
                <a:ext cx="114390" cy="289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5949" y="4526852"/>
                <a:ext cx="114390" cy="289182"/>
              </a:xfrm>
              <a:prstGeom prst="rect">
                <a:avLst/>
              </a:prstGeom>
              <a:blipFill>
                <a:blip r:embed="rId13"/>
                <a:stretch>
                  <a:fillRect l="-21053" t="-2128" r="-21053" b="-106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 Box 31"/>
              <p:cNvSpPr txBox="1">
                <a:spLocks noChangeArrowheads="1"/>
              </p:cNvSpPr>
              <p:nvPr/>
            </p:nvSpPr>
            <p:spPr bwMode="auto">
              <a:xfrm>
                <a:off x="3571008" y="5185152"/>
                <a:ext cx="1094530" cy="4948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ad>
                      <m:radPr>
                        <m:ctrlPr>
                          <a:rPr kumimoji="0" lang="en-GB" alt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kumimoji="0" lang="en-US" alt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𝑛</m:t>
                        </m:r>
                      </m:deg>
                      <m:e>
                        <m:sSup>
                          <m:sSupPr>
                            <m:ctrlPr>
                              <a:rPr kumimoji="0" lang="en-US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𝑎</m:t>
                            </m:r>
                          </m:e>
                          <m:sup>
                            <m:r>
                              <a:rPr kumimoji="0" lang="en-US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𝑚</m:t>
                            </m:r>
                          </m:sup>
                        </m:sSup>
                      </m:e>
                    </m:rad>
                  </m:oMath>
                </a14:m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=</a:t>
                </a:r>
              </a:p>
            </p:txBody>
          </p:sp>
        </mc:Choice>
        <mc:Fallback xmlns="">
          <p:sp>
            <p:nvSpPr>
              <p:cNvPr id="52" name="Text 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71008" y="5185152"/>
                <a:ext cx="1094530" cy="494879"/>
              </a:xfrm>
              <a:prstGeom prst="rect">
                <a:avLst/>
              </a:prstGeom>
              <a:blipFill>
                <a:blip r:embed="rId14"/>
                <a:stretch>
                  <a:fillRect t="-2469" r="-7821" b="-2839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 Box 34"/>
              <p:cNvSpPr txBox="1">
                <a:spLocks noChangeArrowheads="1"/>
              </p:cNvSpPr>
              <p:nvPr/>
            </p:nvSpPr>
            <p:spPr bwMode="auto">
              <a:xfrm>
                <a:off x="4647973" y="5218366"/>
                <a:ext cx="582366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alt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𝑎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3" name="Text 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47973" y="5218366"/>
                <a:ext cx="582366" cy="46166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020267" y="5229813"/>
                <a:ext cx="148054" cy="2635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𝑚</m:t>
                          </m:r>
                        </m:num>
                        <m:den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0267" y="5229813"/>
                <a:ext cx="148054" cy="263598"/>
              </a:xfrm>
              <a:prstGeom prst="rect">
                <a:avLst/>
              </a:prstGeom>
              <a:blipFill>
                <a:blip r:embed="rId16"/>
                <a:stretch>
                  <a:fillRect l="-12500" r="-833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5273928" y="2034172"/>
                <a:ext cx="1516837" cy="5395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kumimoji="0" lang="en-US" alt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3</m:t>
                        </m:r>
                      </m:deg>
                      <m:e>
                        <m:sSup>
                          <m:sSupPr>
                            <m:ctrlPr>
                              <a:rPr kumimoji="0" lang="en-US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kumimoji="0" lang="en-US" altLang="en-US" sz="24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kumimoji="0" lang="en-US" altLang="en-US" sz="24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0" lang="en-US" altLang="en-US" sz="24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kumimoji="0" lang="en-US" altLang="en-US" sz="24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</m:e>
                          <m:sup>
                            <m:r>
                              <a:rPr kumimoji="0" lang="en-US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3</m:t>
                            </m:r>
                          </m:sup>
                        </m:sSup>
                      </m:e>
                    </m:rad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928" y="2034172"/>
                <a:ext cx="1516837" cy="539571"/>
              </a:xfrm>
              <a:prstGeom prst="rect">
                <a:avLst/>
              </a:prstGeom>
              <a:blipFill rotWithShape="0">
                <a:blip r:embed="rId20"/>
                <a:stretch>
                  <a:fillRect l="-6024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Line 31"/>
          <p:cNvSpPr>
            <a:spLocks noChangeShapeType="1"/>
          </p:cNvSpPr>
          <p:nvPr/>
        </p:nvSpPr>
        <p:spPr bwMode="auto">
          <a:xfrm flipH="1" flipV="1">
            <a:off x="6429397" y="2167175"/>
            <a:ext cx="170222" cy="246303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8" name="Line 31"/>
          <p:cNvSpPr>
            <a:spLocks noChangeShapeType="1"/>
          </p:cNvSpPr>
          <p:nvPr/>
        </p:nvSpPr>
        <p:spPr bwMode="auto">
          <a:xfrm flipH="1" flipV="1">
            <a:off x="5639795" y="2180805"/>
            <a:ext cx="170222" cy="246303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9" name="Rectangle 38">
            <a:hlinkClick r:id="rId21"/>
            <a:extLst>
              <a:ext uri="{FF2B5EF4-FFF2-40B4-BE49-F238E27FC236}">
                <a16:creationId xmlns:a16="http://schemas.microsoft.com/office/drawing/2014/main" id="{966EB631-AEA5-4C89-8D9A-660301040FE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21"/>
            <a:extLst>
              <a:ext uri="{FF2B5EF4-FFF2-40B4-BE49-F238E27FC236}">
                <a16:creationId xmlns:a16="http://schemas.microsoft.com/office/drawing/2014/main" id="{8DF707B3-74E3-4E15-9862-2CA433C2DFD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3619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58" grpId="0" autoUpdateAnimBg="0"/>
      <p:bldP spid="227359" grpId="0" autoUpdateAnimBg="0"/>
      <p:bldP spid="24" grpId="0" autoUpdateAnimBg="0"/>
      <p:bldP spid="25" grpId="0"/>
      <p:bldP spid="28" grpId="0" autoUpdateAnimBg="0"/>
      <p:bldP spid="29" grpId="0"/>
      <p:bldP spid="30" grpId="0" autoUpdateAnimBg="0"/>
      <p:bldP spid="31" grpId="0"/>
      <p:bldP spid="32" grpId="0"/>
      <p:bldP spid="33" grpId="0" autoUpdateAnimBg="0"/>
      <p:bldP spid="34" grpId="0" autoUpdateAnimBg="0"/>
      <p:bldP spid="35" grpId="0" autoUpdateAnimBg="0"/>
      <p:bldP spid="46" grpId="0"/>
      <p:bldP spid="47" grpId="0"/>
      <p:bldP spid="48" grpId="0" autoUpdateAnimBg="0"/>
      <p:bldP spid="49" grpId="0" autoUpdateAnimBg="0"/>
      <p:bldP spid="50" grpId="0"/>
      <p:bldP spid="52" grpId="0" autoUpdateAnimBg="0"/>
      <p:bldP spid="53" grpId="0" autoUpdateAnimBg="0"/>
      <p:bldP spid="54" grpId="0"/>
      <p:bldP spid="36" grpId="0"/>
      <p:bldP spid="37" grpId="0" animBg="1"/>
      <p:bldP spid="3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0260" y="243288"/>
            <a:ext cx="7772400" cy="596900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Roots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581401" y="3644952"/>
            <a:ext cx="2448442" cy="886456"/>
          </a:xfrm>
          <a:prstGeom prst="rect">
            <a:avLst/>
          </a:prstGeom>
          <a:solidFill>
            <a:srgbClr val="FFFF99"/>
          </a:solidFill>
          <a:ln w="4762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 Box 31"/>
              <p:cNvSpPr txBox="1">
                <a:spLocks noChangeArrowheads="1"/>
              </p:cNvSpPr>
              <p:nvPr/>
            </p:nvSpPr>
            <p:spPr bwMode="auto">
              <a:xfrm>
                <a:off x="3581400" y="3768122"/>
                <a:ext cx="1702774" cy="7632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ad>
                      <m:radPr>
                        <m:ctrlPr>
                          <a:rPr kumimoji="0" lang="en-GB" altLang="en-US" sz="4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kumimoji="0" lang="en-US" altLang="en-US" sz="4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𝑛</m:t>
                        </m:r>
                      </m:deg>
                      <m:e>
                        <m:sSup>
                          <m:sSupPr>
                            <m:ctrlPr>
                              <a:rPr kumimoji="0" lang="en-US" altLang="en-US" sz="4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altLang="en-US" sz="4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𝑎</m:t>
                            </m:r>
                          </m:e>
                          <m:sup>
                            <m:r>
                              <a:rPr kumimoji="0" lang="en-US" altLang="en-US" sz="4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𝑚</m:t>
                            </m:r>
                          </m:sup>
                        </m:sSup>
                      </m:e>
                    </m:rad>
                  </m:oMath>
                </a14:m>
                <a:r>
                  <a:rPr kumimoji="0" lang="en-GB" altLang="en-US" sz="4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=</a:t>
                </a:r>
              </a:p>
            </p:txBody>
          </p:sp>
        </mc:Choice>
        <mc:Fallback xmlns="">
          <p:sp>
            <p:nvSpPr>
              <p:cNvPr id="55" name="Text 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81400" y="3768122"/>
                <a:ext cx="1702774" cy="763286"/>
              </a:xfrm>
              <a:prstGeom prst="rect">
                <a:avLst/>
              </a:prstGeom>
              <a:blipFill>
                <a:blip r:embed="rId3"/>
                <a:stretch>
                  <a:fillRect t="-6400" r="-11470" b="-344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 Box 34"/>
              <p:cNvSpPr txBox="1">
                <a:spLocks noChangeArrowheads="1"/>
              </p:cNvSpPr>
              <p:nvPr/>
            </p:nvSpPr>
            <p:spPr bwMode="auto">
              <a:xfrm>
                <a:off x="5103746" y="3768122"/>
                <a:ext cx="582366" cy="707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alt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𝑎</m:t>
                      </m:r>
                    </m:oMath>
                  </m:oMathPara>
                </a14:m>
                <a:endParaRPr kumimoji="0" lang="en-GB" sz="40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6" name="Text 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03746" y="3768122"/>
                <a:ext cx="582366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509253" y="3791421"/>
                <a:ext cx="206660" cy="3689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𝑚</m:t>
                          </m:r>
                        </m:num>
                        <m:den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9253" y="3791421"/>
                <a:ext cx="206660" cy="368947"/>
              </a:xfrm>
              <a:prstGeom prst="rect">
                <a:avLst/>
              </a:prstGeom>
              <a:blipFill>
                <a:blip r:embed="rId5"/>
                <a:stretch>
                  <a:fillRect l="-11765" r="-2941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 Box 37"/>
          <p:cNvSpPr txBox="1">
            <a:spLocks noChangeArrowheads="1"/>
          </p:cNvSpPr>
          <p:nvPr/>
        </p:nvSpPr>
        <p:spPr bwMode="auto">
          <a:xfrm>
            <a:off x="1803242" y="2438400"/>
            <a:ext cx="6750424" cy="49479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Any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root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can be written as a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fractional power.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" name="Rectangle 7">
            <a:hlinkClick r:id="rId6"/>
            <a:extLst>
              <a:ext uri="{FF2B5EF4-FFF2-40B4-BE49-F238E27FC236}">
                <a16:creationId xmlns:a16="http://schemas.microsoft.com/office/drawing/2014/main" id="{403E9A0A-ED3A-4165-A382-C0D7F633FBF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hlinkClick r:id="rId6"/>
            <a:extLst>
              <a:ext uri="{FF2B5EF4-FFF2-40B4-BE49-F238E27FC236}">
                <a16:creationId xmlns:a16="http://schemas.microsoft.com/office/drawing/2014/main" id="{9E10298F-65BB-4E35-B821-00C7F751BB4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18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55" grpId="0" autoUpdateAnimBg="0"/>
      <p:bldP spid="56" grpId="0" autoUpdateAnimBg="0"/>
      <p:bldP spid="57" grpId="0"/>
      <p:bldP spid="4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49" name="Text Box 25"/>
          <p:cNvSpPr txBox="1">
            <a:spLocks noChangeArrowheads="1"/>
          </p:cNvSpPr>
          <p:nvPr/>
        </p:nvSpPr>
        <p:spPr bwMode="auto">
          <a:xfrm>
            <a:off x="678144" y="818157"/>
            <a:ext cx="81834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Example.</a:t>
            </a:r>
          </a:p>
        </p:txBody>
      </p:sp>
      <p:sp>
        <p:nvSpPr>
          <p:cNvPr id="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90500"/>
            <a:ext cx="7772400" cy="596900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Fractional exponents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708614" y="1385507"/>
            <a:ext cx="36840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Write in exponent form: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5241732" y="2197225"/>
            <a:ext cx="721672" cy="548344"/>
            <a:chOff x="855759" y="1677117"/>
            <a:chExt cx="721672" cy="548344"/>
          </a:xfrm>
        </p:grpSpPr>
        <p:sp>
          <p:nvSpPr>
            <p:cNvPr id="35" name="Text Box 27"/>
            <p:cNvSpPr txBox="1">
              <a:spLocks noChangeArrowheads="1"/>
            </p:cNvSpPr>
            <p:nvPr/>
          </p:nvSpPr>
          <p:spPr bwMode="auto">
            <a:xfrm>
              <a:off x="855759" y="1763796"/>
              <a:ext cx="721672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= </a:t>
              </a:r>
              <a:r>
                <a: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Times New Roman" panose="02020603050405020304" pitchFamily="18" charset="0"/>
                </a:rPr>
                <a:t>x</a:t>
              </a: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1329027" y="1677117"/>
                  <a:ext cx="109004" cy="2881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3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29027" y="1677117"/>
                  <a:ext cx="109004" cy="288156"/>
                </a:xfrm>
                <a:prstGeom prst="rect">
                  <a:avLst/>
                </a:prstGeom>
                <a:blipFill>
                  <a:blip r:embed="rId3"/>
                  <a:stretch>
                    <a:fillRect l="-29412" t="-2083" r="-29412" b="-1458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 Box 30"/>
              <p:cNvSpPr txBox="1">
                <a:spLocks noChangeArrowheads="1"/>
              </p:cNvSpPr>
              <p:nvPr/>
            </p:nvSpPr>
            <p:spPr bwMode="auto">
              <a:xfrm>
                <a:off x="4354122" y="2182260"/>
                <a:ext cx="831510" cy="5528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GB" alt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n-US" alt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sSup>
                            <m:sSupPr>
                              <m:ctrlPr>
                                <a:rPr lang="en-GB" alt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6" name="Text 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54122" y="2182260"/>
                <a:ext cx="831510" cy="5528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 Box 25">
            <a:extLst>
              <a:ext uri="{FF2B5EF4-FFF2-40B4-BE49-F238E27FC236}">
                <a16:creationId xmlns:a16="http://schemas.microsoft.com/office/drawing/2014/main" id="{E5F64552-6573-4AC3-B035-CF052B038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255" y="3354980"/>
            <a:ext cx="81834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Example.</a:t>
            </a:r>
          </a:p>
        </p:txBody>
      </p:sp>
      <p:sp>
        <p:nvSpPr>
          <p:cNvPr id="59" name="Text Box 26">
            <a:extLst>
              <a:ext uri="{FF2B5EF4-FFF2-40B4-BE49-F238E27FC236}">
                <a16:creationId xmlns:a16="http://schemas.microsoft.com/office/drawing/2014/main" id="{2F870C71-4B41-4C5E-AF7F-818B886B6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934" y="3836641"/>
            <a:ext cx="2605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Find the value of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7EF56643-AACC-4299-8B97-069262BCCB35}"/>
              </a:ext>
            </a:extLst>
          </p:cNvPr>
          <p:cNvGrpSpPr/>
          <p:nvPr/>
        </p:nvGrpSpPr>
        <p:grpSpPr>
          <a:xfrm>
            <a:off x="3675090" y="3747312"/>
            <a:ext cx="524503" cy="577679"/>
            <a:chOff x="1066582" y="1602820"/>
            <a:chExt cx="524503" cy="577679"/>
          </a:xfrm>
        </p:grpSpPr>
        <p:sp>
          <p:nvSpPr>
            <p:cNvPr id="71" name="Text Box 27">
              <a:extLst>
                <a:ext uri="{FF2B5EF4-FFF2-40B4-BE49-F238E27FC236}">
                  <a16:creationId xmlns:a16="http://schemas.microsoft.com/office/drawing/2014/main" id="{E3BD7BCD-BFB7-4C3C-8B8A-9D08577345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6582" y="1718834"/>
              <a:ext cx="524503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8</a:t>
              </a: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TextBox 75">
                  <a:extLst>
                    <a:ext uri="{FF2B5EF4-FFF2-40B4-BE49-F238E27FC236}">
                      <a16:creationId xmlns:a16="http://schemas.microsoft.com/office/drawing/2014/main" id="{3E92105D-89F9-4AA1-954F-6117B56FC7E7}"/>
                    </a:ext>
                  </a:extLst>
                </p:cNvPr>
                <p:cNvSpPr txBox="1"/>
                <p:nvPr/>
              </p:nvSpPr>
              <p:spPr>
                <a:xfrm>
                  <a:off x="1411743" y="1602820"/>
                  <a:ext cx="109004" cy="28911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76" name="TextBox 75">
                  <a:extLst>
                    <a:ext uri="{FF2B5EF4-FFF2-40B4-BE49-F238E27FC236}">
                      <a16:creationId xmlns:a16="http://schemas.microsoft.com/office/drawing/2014/main" id="{3E92105D-89F9-4AA1-954F-6117B56FC7E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11743" y="1602820"/>
                  <a:ext cx="109004" cy="289118"/>
                </a:xfrm>
                <a:prstGeom prst="rect">
                  <a:avLst/>
                </a:prstGeom>
                <a:blipFill>
                  <a:blip r:embed="rId5"/>
                  <a:stretch>
                    <a:fillRect l="-22222" t="-2128" r="-27778" b="-1489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7" name="Text Box 30">
            <a:extLst>
              <a:ext uri="{FF2B5EF4-FFF2-40B4-BE49-F238E27FC236}">
                <a16:creationId xmlns:a16="http://schemas.microsoft.com/office/drawing/2014/main" id="{503D22AA-3E30-461E-9146-52F75DB457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7342" y="4676110"/>
            <a:ext cx="3722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8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6D58049E-A485-4DBD-B3F6-1F8EEE0F7CC0}"/>
                  </a:ext>
                </a:extLst>
              </p:cNvPr>
              <p:cNvSpPr txBox="1"/>
              <p:nvPr/>
            </p:nvSpPr>
            <p:spPr>
              <a:xfrm>
                <a:off x="4215241" y="4532032"/>
                <a:ext cx="109004" cy="2891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num>
                        <m:den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6D58049E-A485-4DBD-B3F6-1F8EEE0F7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5241" y="4532032"/>
                <a:ext cx="109004" cy="289118"/>
              </a:xfrm>
              <a:prstGeom prst="rect">
                <a:avLst/>
              </a:prstGeom>
              <a:blipFill>
                <a:blip r:embed="rId6"/>
                <a:stretch>
                  <a:fillRect l="-22222" t="-2083" r="-27778" b="-145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 Box 30">
                <a:extLst>
                  <a:ext uri="{FF2B5EF4-FFF2-40B4-BE49-F238E27FC236}">
                    <a16:creationId xmlns:a16="http://schemas.microsoft.com/office/drawing/2014/main" id="{C81A7BAC-9C09-48E9-BF44-3248AE3B163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55705" y="5414765"/>
                <a:ext cx="1288430" cy="4964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rad>
                      <m:radPr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3</m:t>
                        </m:r>
                      </m:deg>
                      <m:e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64</m:t>
                        </m:r>
                      </m:e>
                    </m:rad>
                  </m:oMath>
                </a14:m>
                <a:r>
                  <a:rPr lang="en-GB" altLang="en-US" dirty="0">
                    <a:solidFill>
                      <a:prstClr val="black"/>
                    </a:solidFill>
                    <a:latin typeface="Comic Sans MS"/>
                  </a:rPr>
                  <a:t> = 4</a:t>
                </a:r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9" name="Text Box 30">
                <a:extLst>
                  <a:ext uri="{FF2B5EF4-FFF2-40B4-BE49-F238E27FC236}">
                    <a16:creationId xmlns:a16="http://schemas.microsoft.com/office/drawing/2014/main" id="{C81A7BAC-9C09-48E9-BF44-3248AE3B16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55705" y="5414765"/>
                <a:ext cx="1288430" cy="496483"/>
              </a:xfrm>
              <a:prstGeom prst="rect">
                <a:avLst/>
              </a:prstGeom>
              <a:blipFill>
                <a:blip r:embed="rId7"/>
                <a:stretch>
                  <a:fillRect t="-2439" r="-6604" b="-2682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30">
                <a:extLst>
                  <a:ext uri="{FF2B5EF4-FFF2-40B4-BE49-F238E27FC236}">
                    <a16:creationId xmlns:a16="http://schemas.microsoft.com/office/drawing/2014/main" id="{F225D973-1135-4D8A-A37F-F6E8571E8FA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06247" y="1404381"/>
                <a:ext cx="835485" cy="5098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rad>
                      <m:radPr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4</m:t>
                        </m:r>
                      </m:deg>
                      <m:e>
                        <m:sSup>
                          <m:sSupPr>
                            <m:ctrlPr>
                              <a:rPr kumimoji="0" lang="en-GB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</m:e>
                          <m:sup>
                            <m:r>
                              <a:rPr kumimoji="0" lang="en-US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3</m:t>
                            </m:r>
                          </m:sup>
                        </m:sSup>
                      </m:e>
                    </m:rad>
                  </m:oMath>
                </a14:m>
                <a:r>
                  <a:rPr lang="en-GB" altLang="en-US" dirty="0">
                    <a:solidFill>
                      <a:prstClr val="black"/>
                    </a:solidFill>
                    <a:latin typeface="Comic Sans MS"/>
                  </a:rPr>
                  <a:t> </a:t>
                </a:r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8" name="Text Box 30">
                <a:extLst>
                  <a:ext uri="{FF2B5EF4-FFF2-40B4-BE49-F238E27FC236}">
                    <a16:creationId xmlns:a16="http://schemas.microsoft.com/office/drawing/2014/main" id="{F225D973-1135-4D8A-A37F-F6E8571E8F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06247" y="1404381"/>
                <a:ext cx="835485" cy="50988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Box 30">
                <a:extLst>
                  <a:ext uri="{FF2B5EF4-FFF2-40B4-BE49-F238E27FC236}">
                    <a16:creationId xmlns:a16="http://schemas.microsoft.com/office/drawing/2014/main" id="{EEEBA4DC-18F8-4C73-A0EE-1626A95BBA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49945" y="4608010"/>
                <a:ext cx="982192" cy="5099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3</m:t>
                        </m:r>
                      </m:deg>
                      <m:e>
                        <m:sSup>
                          <m:sSupPr>
                            <m:ctrlPr>
                              <a:rPr kumimoji="0" lang="en-GB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8</m:t>
                            </m:r>
                          </m:e>
                          <m:sup>
                            <m:r>
                              <a:rPr kumimoji="0" lang="en-US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9" name="Text Box 30">
                <a:extLst>
                  <a:ext uri="{FF2B5EF4-FFF2-40B4-BE49-F238E27FC236}">
                    <a16:creationId xmlns:a16="http://schemas.microsoft.com/office/drawing/2014/main" id="{EEEBA4DC-18F8-4C73-A0EE-1626A95BBA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49945" y="4608010"/>
                <a:ext cx="982192" cy="509948"/>
              </a:xfrm>
              <a:prstGeom prst="rect">
                <a:avLst/>
              </a:prstGeom>
              <a:blipFill>
                <a:blip r:embed="rId9"/>
                <a:stretch>
                  <a:fillRect l="-9259" b="-2738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>
            <a:hlinkClick r:id="rId10"/>
            <a:extLst>
              <a:ext uri="{FF2B5EF4-FFF2-40B4-BE49-F238E27FC236}">
                <a16:creationId xmlns:a16="http://schemas.microsoft.com/office/drawing/2014/main" id="{77C15088-8D92-4A8E-B3EC-BE689E91F0F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10"/>
            <a:extLst>
              <a:ext uri="{FF2B5EF4-FFF2-40B4-BE49-F238E27FC236}">
                <a16:creationId xmlns:a16="http://schemas.microsoft.com/office/drawing/2014/main" id="{EDDBF337-235D-42E6-85F1-77C8C23BDD0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326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57" grpId="0"/>
      <p:bldP spid="59" grpId="0" autoUpdateAnimBg="0"/>
      <p:bldP spid="77" grpId="0"/>
      <p:bldP spid="78" grpId="0"/>
      <p:bldP spid="79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45</TotalTime>
  <Words>422</Words>
  <Application>Microsoft Office PowerPoint</Application>
  <PresentationFormat>On-screen Show (4:3)</PresentationFormat>
  <Paragraphs>137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Calibri</vt:lpstr>
      <vt:lpstr>Cambria Math</vt:lpstr>
      <vt:lpstr>Comic Sans MS</vt:lpstr>
      <vt:lpstr>Times New Roman</vt:lpstr>
      <vt:lpstr>Wingdings 2</vt:lpstr>
      <vt:lpstr>Theme1</vt:lpstr>
      <vt:lpstr>Laws of indices for fractional exponents</vt:lpstr>
      <vt:lpstr>Fractional exponents</vt:lpstr>
      <vt:lpstr>Fractional exponents</vt:lpstr>
      <vt:lpstr>Fractional exponents</vt:lpstr>
      <vt:lpstr>Fractional exponents</vt:lpstr>
      <vt:lpstr>Roots</vt:lpstr>
      <vt:lpstr>Roots</vt:lpstr>
      <vt:lpstr>Fractional exponents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7</cp:revision>
  <dcterms:created xsi:type="dcterms:W3CDTF">2020-04-08T11:07:31Z</dcterms:created>
  <dcterms:modified xsi:type="dcterms:W3CDTF">2023-01-07T11:12:24Z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