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59" r:id="rId4"/>
    <p:sldId id="260" r:id="rId5"/>
    <p:sldId id="271" r:id="rId6"/>
    <p:sldId id="272" r:id="rId7"/>
    <p:sldId id="273" r:id="rId8"/>
    <p:sldId id="274" r:id="rId9"/>
    <p:sldId id="275" r:id="rId10"/>
    <p:sldId id="269" r:id="rId11"/>
    <p:sldId id="261" r:id="rId12"/>
    <p:sldId id="270" r:id="rId13"/>
    <p:sldId id="265" r:id="rId14"/>
    <p:sldId id="262" r:id="rId15"/>
    <p:sldId id="267" r:id="rId16"/>
    <p:sldId id="299" r:id="rId17"/>
    <p:sldId id="317" r:id="rId18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91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6319A3-9005-4918-B501-F8B973A7E9E5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Talk about the use of index notation as a mathematical shorthand.</a:t>
            </a:r>
          </a:p>
        </p:txBody>
      </p:sp>
    </p:spTree>
    <p:extLst>
      <p:ext uri="{BB962C8B-B14F-4D97-AF65-F5344CB8AC3E}">
        <p14:creationId xmlns:p14="http://schemas.microsoft.com/office/powerpoint/2010/main" val="2454544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9287A8-7FA9-44BD-852A-8A3BF1C8EA0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Stress that the indices can only be subtracted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42619107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9287A8-7FA9-44BD-852A-8A3BF1C8EA0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Stress that the indices can only be subtracted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1404344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1387551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C6806-A830-4429-800C-5AEAAA705CE6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61833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9287A8-7FA9-44BD-852A-8A3BF1C8EA0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Stress that the indices can only be subtracted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35958411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9287A8-7FA9-44BD-852A-8A3BF1C8EA0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Stress that the indices can only be subtracted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982710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1E5FA0-FEFE-4E39-A51C-9D875353F31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Talk through each example.</a:t>
            </a:r>
          </a:p>
          <a:p>
            <a:r>
              <a:rPr lang="en-GB" altLang="en-US"/>
              <a:t>Recall that two negative numbers multiply together to give a positive number. So if we calculate –1 × –1 × –1 × –1 × –1, for example, there are five negatives multiplied together. That makes two positive numbers with one negative number left over. The answer is therefore negative.</a:t>
            </a:r>
          </a:p>
          <a:p>
            <a:r>
              <a:rPr lang="en-GB" altLang="en-US"/>
              <a:t>Remind pupils that 6</a:t>
            </a:r>
            <a:r>
              <a:rPr lang="en-GB" altLang="en-US" baseline="30000"/>
              <a:t>2</a:t>
            </a:r>
            <a:r>
              <a:rPr lang="en-GB" altLang="en-US"/>
              <a:t> can be said as ‘six squared’ or ‘six to the power of two’ and that (</a:t>
            </a:r>
            <a:r>
              <a:rPr lang="en-GB" altLang="en-US">
                <a:cs typeface="Times New Roman" panose="02020603050405020304" pitchFamily="18" charset="0"/>
              </a:rPr>
              <a:t>–</a:t>
            </a:r>
            <a:r>
              <a:rPr lang="en-GB" altLang="en-US"/>
              <a:t>5)</a:t>
            </a:r>
            <a:r>
              <a:rPr lang="en-GB" altLang="en-US" baseline="30000"/>
              <a:t>3</a:t>
            </a:r>
            <a:r>
              <a:rPr lang="en-GB" altLang="en-US"/>
              <a:t> can be said as ‘negative five cubed’ or ‘negative five to the power of three’.</a:t>
            </a:r>
          </a:p>
          <a:p>
            <a:endParaRPr lang="en-GB" altLang="en-US"/>
          </a:p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163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2954906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4211689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3476669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3862676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2561980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2627617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865603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18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1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18 August 2023</a:t>
            </a:fld>
            <a:endParaRPr lang="en-US" sz="2400" dirty="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86A2FD02-962A-44B7-B558-A20F6BED033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CEE1C43E-E93D-46A6-A9D8-87E2F6328B1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4D2CC200-0398-42FF-A588-33E6C1660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6294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Know and use the Laws of exponents. </a:t>
            </a:r>
            <a:endParaRPr lang="en-GB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68C07F58-5BA5-463C-909B-D4F16390E4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/>
          <a:lstStyle/>
          <a:p>
            <a:r>
              <a:rPr lang="en-US" dirty="0"/>
              <a:t>Exponents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Laws of exponents -</a:t>
            </a:r>
          </a:p>
        </p:txBody>
      </p:sp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85392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powers with different bases but the same exponent we can see an interesting result.</a:t>
            </a:r>
          </a:p>
        </p:txBody>
      </p:sp>
      <p:sp>
        <p:nvSpPr>
          <p:cNvPr id="231450" name="Text Box 26"/>
          <p:cNvSpPr txBox="1">
            <a:spLocks noChangeArrowheads="1"/>
          </p:cNvSpPr>
          <p:nvPr/>
        </p:nvSpPr>
        <p:spPr bwMode="auto">
          <a:xfrm>
            <a:off x="673812" y="1667435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31451" name="Text Box 27"/>
          <p:cNvSpPr txBox="1">
            <a:spLocks noChangeArrowheads="1"/>
          </p:cNvSpPr>
          <p:nvPr/>
        </p:nvSpPr>
        <p:spPr bwMode="auto">
          <a:xfrm>
            <a:off x="1140117" y="2067903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b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2" name="Text Box 28"/>
          <p:cNvSpPr txBox="1">
            <a:spLocks noChangeArrowheads="1"/>
          </p:cNvSpPr>
          <p:nvPr/>
        </p:nvSpPr>
        <p:spPr bwMode="auto">
          <a:xfrm>
            <a:off x="2387576" y="2080932"/>
            <a:ext cx="43043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(a × a × a × a) × (b × b × b × b)</a:t>
            </a:r>
          </a:p>
        </p:txBody>
      </p:sp>
      <p:sp>
        <p:nvSpPr>
          <p:cNvPr id="231453" name="Text Box 29"/>
          <p:cNvSpPr txBox="1">
            <a:spLocks noChangeArrowheads="1"/>
          </p:cNvSpPr>
          <p:nvPr/>
        </p:nvSpPr>
        <p:spPr bwMode="auto">
          <a:xfrm>
            <a:off x="2070120" y="2472997"/>
            <a:ext cx="28745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ab × ab × ab × ab </a:t>
            </a:r>
          </a:p>
        </p:txBody>
      </p:sp>
      <p:sp>
        <p:nvSpPr>
          <p:cNvPr id="231454" name="Text Box 30"/>
          <p:cNvSpPr txBox="1">
            <a:spLocks noChangeArrowheads="1"/>
          </p:cNvSpPr>
          <p:nvPr/>
        </p:nvSpPr>
        <p:spPr bwMode="auto">
          <a:xfrm>
            <a:off x="2158252" y="2907927"/>
            <a:ext cx="11224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(ab)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</a:p>
        </p:txBody>
      </p:sp>
      <p:sp>
        <p:nvSpPr>
          <p:cNvPr id="231464" name="Text Box 40"/>
          <p:cNvSpPr txBox="1">
            <a:spLocks noChangeArrowheads="1"/>
          </p:cNvSpPr>
          <p:nvPr/>
        </p:nvSpPr>
        <p:spPr bwMode="auto">
          <a:xfrm>
            <a:off x="2981731" y="3747951"/>
            <a:ext cx="3576291" cy="47400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31461" name="Text Box 37"/>
          <p:cNvSpPr txBox="1">
            <a:spLocks noChangeArrowheads="1"/>
          </p:cNvSpPr>
          <p:nvPr/>
        </p:nvSpPr>
        <p:spPr bwMode="auto">
          <a:xfrm>
            <a:off x="673812" y="4472043"/>
            <a:ext cx="8012988" cy="126985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powers with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different bases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but the indices are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same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equal to the product of the bases with the same exponent</a:t>
            </a: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3454474" y="6077653"/>
            <a:ext cx="1285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GB" altLang="en-US" sz="2400" b="0" i="0" u="none" strike="noStrike" kern="1200" cap="none" spc="0" normalizeH="0" baseline="30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4631122" y="6077652"/>
            <a:ext cx="976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n</a:t>
            </a:r>
          </a:p>
        </p:txBody>
      </p:sp>
      <p:sp>
        <p:nvSpPr>
          <p:cNvPr id="3" name="Rectangle 2"/>
          <p:cNvSpPr/>
          <p:nvPr/>
        </p:nvSpPr>
        <p:spPr>
          <a:xfrm>
            <a:off x="5257800" y="293690"/>
            <a:ext cx="3108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multiplication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C37C7FD0-583A-4488-A3E4-3D897A98870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C66C2B13-229A-4139-8951-2B631FA16C3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94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1450" grpId="0" autoUpdateAnimBg="0"/>
      <p:bldP spid="231451" grpId="0" autoUpdateAnimBg="0"/>
      <p:bldP spid="231452" grpId="0" autoUpdateAnimBg="0"/>
      <p:bldP spid="231453" grpId="0" autoUpdateAnimBg="0"/>
      <p:bldP spid="231454" grpId="0" autoUpdateAnimBg="0"/>
      <p:bldP spid="231464" grpId="0" animBg="1" autoUpdateAnimBg="0"/>
      <p:bldP spid="231461" grpId="0" animBg="1" autoUpdateAnimBg="0"/>
      <p:bldP spid="19" grpId="0" autoUpdateAnimBg="0"/>
      <p:bldP spid="2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96" name="Text Box 20"/>
          <p:cNvSpPr txBox="1">
            <a:spLocks noChangeArrowheads="1"/>
          </p:cNvSpPr>
          <p:nvPr/>
        </p:nvSpPr>
        <p:spPr bwMode="auto">
          <a:xfrm>
            <a:off x="479821" y="916363"/>
            <a:ext cx="84759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numbers written in index form and with the same base we can see another interesting result.</a:t>
            </a:r>
          </a:p>
        </p:txBody>
      </p:sp>
      <p:sp>
        <p:nvSpPr>
          <p:cNvPr id="280597" name="Text Box 21"/>
          <p:cNvSpPr txBox="1">
            <a:spLocks noChangeArrowheads="1"/>
          </p:cNvSpPr>
          <p:nvPr/>
        </p:nvSpPr>
        <p:spPr bwMode="auto">
          <a:xfrm>
            <a:off x="492893" y="1836392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80598" name="Text Box 22"/>
          <p:cNvSpPr txBox="1">
            <a:spLocks noChangeArrowheads="1"/>
          </p:cNvSpPr>
          <p:nvPr/>
        </p:nvSpPr>
        <p:spPr bwMode="auto">
          <a:xfrm>
            <a:off x="918533" y="2452684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4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599" name="Group 23"/>
          <p:cNvGrpSpPr>
            <a:grpSpLocks/>
          </p:cNvGrpSpPr>
          <p:nvPr/>
        </p:nvGrpSpPr>
        <p:grpSpPr bwMode="auto">
          <a:xfrm>
            <a:off x="2349102" y="2350152"/>
            <a:ext cx="2725341" cy="747714"/>
            <a:chOff x="1104" y="1536"/>
            <a:chExt cx="2289" cy="628"/>
          </a:xfrm>
        </p:grpSpPr>
        <p:grpSp>
          <p:nvGrpSpPr>
            <p:cNvPr id="280600" name="Group 24"/>
            <p:cNvGrpSpPr>
              <a:grpSpLocks/>
            </p:cNvGrpSpPr>
            <p:nvPr/>
          </p:nvGrpSpPr>
          <p:grpSpPr bwMode="auto">
            <a:xfrm>
              <a:off x="1104" y="1536"/>
              <a:ext cx="2059" cy="628"/>
              <a:chOff x="1104" y="1536"/>
              <a:chExt cx="2059" cy="628"/>
            </a:xfrm>
          </p:grpSpPr>
          <p:sp>
            <p:nvSpPr>
              <p:cNvPr id="280601" name="Text Box 25"/>
              <p:cNvSpPr txBox="1">
                <a:spLocks noChangeArrowheads="1"/>
              </p:cNvSpPr>
              <p:nvPr/>
            </p:nvSpPr>
            <p:spPr bwMode="auto">
              <a:xfrm>
                <a:off x="1111" y="1536"/>
                <a:ext cx="2052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4 × 4 × 4 × 4 × 4</a:t>
                </a:r>
              </a:p>
            </p:txBody>
          </p:sp>
          <p:sp>
            <p:nvSpPr>
              <p:cNvPr id="280602" name="Line 26"/>
              <p:cNvSpPr>
                <a:spLocks noChangeShapeType="1"/>
              </p:cNvSpPr>
              <p:nvPr/>
            </p:nvSpPr>
            <p:spPr bwMode="auto">
              <a:xfrm>
                <a:off x="1104" y="1844"/>
                <a:ext cx="1997" cy="0"/>
              </a:xfrm>
              <a:prstGeom prst="line">
                <a:avLst/>
              </a:prstGeom>
              <a:noFill/>
              <a:ln w="28575">
                <a:solidFill>
                  <a:schemeClr val="tx1">
                    <a:alpha val="96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03" name="Text Box 27"/>
              <p:cNvSpPr txBox="1">
                <a:spLocks noChangeArrowheads="1"/>
              </p:cNvSpPr>
              <p:nvPr/>
            </p:nvSpPr>
            <p:spPr bwMode="auto">
              <a:xfrm>
                <a:off x="1598" y="1776"/>
                <a:ext cx="747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4 × 4</a:t>
                </a:r>
              </a:p>
            </p:txBody>
          </p:sp>
        </p:grpSp>
        <p:sp>
          <p:nvSpPr>
            <p:cNvPr id="280604" name="Text Box 28"/>
            <p:cNvSpPr txBox="1">
              <a:spLocks noChangeArrowheads="1"/>
            </p:cNvSpPr>
            <p:nvPr/>
          </p:nvSpPr>
          <p:spPr bwMode="auto">
            <a:xfrm>
              <a:off x="3106" y="1656"/>
              <a:ext cx="28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</a:t>
              </a:r>
            </a:p>
          </p:txBody>
        </p:sp>
      </p:grpSp>
      <p:sp>
        <p:nvSpPr>
          <p:cNvPr id="280605" name="Line 29"/>
          <p:cNvSpPr>
            <a:spLocks noChangeShapeType="1"/>
          </p:cNvSpPr>
          <p:nvPr/>
        </p:nvSpPr>
        <p:spPr bwMode="auto">
          <a:xfrm flipV="1">
            <a:off x="2460039" y="2461088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6" name="Line 30"/>
          <p:cNvSpPr>
            <a:spLocks noChangeShapeType="1"/>
          </p:cNvSpPr>
          <p:nvPr/>
        </p:nvSpPr>
        <p:spPr bwMode="auto">
          <a:xfrm flipV="1">
            <a:off x="3058433" y="2733391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7" name="Line 31"/>
          <p:cNvSpPr>
            <a:spLocks noChangeShapeType="1"/>
          </p:cNvSpPr>
          <p:nvPr/>
        </p:nvSpPr>
        <p:spPr bwMode="auto">
          <a:xfrm flipV="1">
            <a:off x="3008006" y="2420747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8" name="Line 32"/>
          <p:cNvSpPr>
            <a:spLocks noChangeShapeType="1"/>
          </p:cNvSpPr>
          <p:nvPr/>
        </p:nvSpPr>
        <p:spPr bwMode="auto">
          <a:xfrm flipV="1">
            <a:off x="3592953" y="271994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9" name="Text Box 33"/>
          <p:cNvSpPr txBox="1">
            <a:spLocks noChangeArrowheads="1"/>
          </p:cNvSpPr>
          <p:nvPr/>
        </p:nvSpPr>
        <p:spPr bwMode="auto">
          <a:xfrm>
            <a:off x="4981819" y="2467270"/>
            <a:ext cx="16562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 × 4 × 4 =</a:t>
            </a:r>
          </a:p>
        </p:txBody>
      </p:sp>
      <p:sp>
        <p:nvSpPr>
          <p:cNvPr id="280610" name="Text Box 34"/>
          <p:cNvSpPr txBox="1">
            <a:spLocks noChangeArrowheads="1"/>
          </p:cNvSpPr>
          <p:nvPr/>
        </p:nvSpPr>
        <p:spPr bwMode="auto">
          <a:xfrm>
            <a:off x="6587862" y="2452684"/>
            <a:ext cx="4972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sp>
        <p:nvSpPr>
          <p:cNvPr id="280611" name="Text Box 35"/>
          <p:cNvSpPr txBox="1">
            <a:spLocks noChangeArrowheads="1"/>
          </p:cNvSpPr>
          <p:nvPr/>
        </p:nvSpPr>
        <p:spPr bwMode="auto">
          <a:xfrm>
            <a:off x="923796" y="3115833"/>
            <a:ext cx="1321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612" name="Group 36"/>
          <p:cNvGrpSpPr>
            <a:grpSpLocks/>
          </p:cNvGrpSpPr>
          <p:nvPr/>
        </p:nvGrpSpPr>
        <p:grpSpPr bwMode="auto">
          <a:xfrm>
            <a:off x="2357436" y="2986867"/>
            <a:ext cx="3213499" cy="826296"/>
            <a:chOff x="1104" y="2286"/>
            <a:chExt cx="2699" cy="694"/>
          </a:xfrm>
        </p:grpSpPr>
        <p:grpSp>
          <p:nvGrpSpPr>
            <p:cNvPr id="280613" name="Group 37"/>
            <p:cNvGrpSpPr>
              <a:grpSpLocks/>
            </p:cNvGrpSpPr>
            <p:nvPr/>
          </p:nvGrpSpPr>
          <p:grpSpPr bwMode="auto">
            <a:xfrm>
              <a:off x="1104" y="2286"/>
              <a:ext cx="2458" cy="694"/>
              <a:chOff x="1104" y="2286"/>
              <a:chExt cx="2458" cy="694"/>
            </a:xfrm>
          </p:grpSpPr>
          <p:sp>
            <p:nvSpPr>
              <p:cNvPr id="280614" name="Text Box 38"/>
              <p:cNvSpPr txBox="1">
                <a:spLocks noChangeArrowheads="1"/>
              </p:cNvSpPr>
              <p:nvPr/>
            </p:nvSpPr>
            <p:spPr bwMode="auto">
              <a:xfrm>
                <a:off x="1116" y="2286"/>
                <a:ext cx="237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15" name="Line 39"/>
              <p:cNvSpPr>
                <a:spLocks noChangeShapeType="1"/>
              </p:cNvSpPr>
              <p:nvPr/>
            </p:nvSpPr>
            <p:spPr bwMode="auto">
              <a:xfrm>
                <a:off x="1104" y="2616"/>
                <a:ext cx="24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16" name="Text Box 40"/>
              <p:cNvSpPr txBox="1">
                <a:spLocks noChangeArrowheads="1"/>
              </p:cNvSpPr>
              <p:nvPr/>
            </p:nvSpPr>
            <p:spPr bwMode="auto">
              <a:xfrm>
                <a:off x="1441" y="2592"/>
                <a:ext cx="1532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280617" name="Text Box 41"/>
            <p:cNvSpPr txBox="1">
              <a:spLocks noChangeArrowheads="1"/>
            </p:cNvSpPr>
            <p:nvPr/>
          </p:nvSpPr>
          <p:spPr bwMode="auto">
            <a:xfrm>
              <a:off x="3516" y="2406"/>
              <a:ext cx="28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</a:t>
              </a:r>
            </a:p>
          </p:txBody>
        </p:sp>
      </p:grpSp>
      <p:sp>
        <p:nvSpPr>
          <p:cNvPr id="280618" name="Line 42"/>
          <p:cNvSpPr>
            <a:spLocks noChangeShapeType="1"/>
          </p:cNvSpPr>
          <p:nvPr/>
        </p:nvSpPr>
        <p:spPr bwMode="auto">
          <a:xfrm flipV="1">
            <a:off x="2472564" y="310937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19" name="Line 43"/>
          <p:cNvSpPr>
            <a:spLocks noChangeShapeType="1"/>
          </p:cNvSpPr>
          <p:nvPr/>
        </p:nvSpPr>
        <p:spPr bwMode="auto">
          <a:xfrm flipV="1">
            <a:off x="2853503" y="348715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0" name="Line 44"/>
          <p:cNvSpPr>
            <a:spLocks noChangeShapeType="1"/>
          </p:cNvSpPr>
          <p:nvPr/>
        </p:nvSpPr>
        <p:spPr bwMode="auto">
          <a:xfrm flipV="1">
            <a:off x="3002392" y="309570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1" name="Line 45"/>
          <p:cNvSpPr>
            <a:spLocks noChangeShapeType="1"/>
          </p:cNvSpPr>
          <p:nvPr/>
        </p:nvSpPr>
        <p:spPr bwMode="auto">
          <a:xfrm flipV="1">
            <a:off x="3332588" y="348715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2" name="Text Box 46"/>
          <p:cNvSpPr txBox="1">
            <a:spLocks noChangeArrowheads="1"/>
          </p:cNvSpPr>
          <p:nvPr/>
        </p:nvSpPr>
        <p:spPr bwMode="auto">
          <a:xfrm>
            <a:off x="5448084" y="3115833"/>
            <a:ext cx="10711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80623" name="Text Box 47"/>
          <p:cNvSpPr txBox="1">
            <a:spLocks noChangeArrowheads="1"/>
          </p:cNvSpPr>
          <p:nvPr/>
        </p:nvSpPr>
        <p:spPr bwMode="auto">
          <a:xfrm>
            <a:off x="6559574" y="3114774"/>
            <a:ext cx="4635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280624" name="Line 48"/>
          <p:cNvSpPr>
            <a:spLocks noChangeShapeType="1"/>
          </p:cNvSpPr>
          <p:nvPr/>
        </p:nvSpPr>
        <p:spPr bwMode="auto">
          <a:xfrm flipV="1">
            <a:off x="3488950" y="309570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5" name="Line 49"/>
          <p:cNvSpPr>
            <a:spLocks noChangeShapeType="1"/>
          </p:cNvSpPr>
          <p:nvPr/>
        </p:nvSpPr>
        <p:spPr bwMode="auto">
          <a:xfrm flipV="1">
            <a:off x="3819486" y="348715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6" name="Line 50"/>
          <p:cNvSpPr>
            <a:spLocks noChangeShapeType="1"/>
          </p:cNvSpPr>
          <p:nvPr/>
        </p:nvSpPr>
        <p:spPr bwMode="auto">
          <a:xfrm flipV="1">
            <a:off x="4008431" y="309570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7" name="Line 51"/>
          <p:cNvSpPr>
            <a:spLocks noChangeShapeType="1"/>
          </p:cNvSpPr>
          <p:nvPr/>
        </p:nvSpPr>
        <p:spPr bwMode="auto">
          <a:xfrm flipV="1">
            <a:off x="4322336" y="3474527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8" name="Text Box 52"/>
          <p:cNvSpPr txBox="1">
            <a:spLocks noChangeArrowheads="1"/>
          </p:cNvSpPr>
          <p:nvPr/>
        </p:nvSpPr>
        <p:spPr bwMode="auto">
          <a:xfrm>
            <a:off x="2969943" y="4120637"/>
            <a:ext cx="3661312" cy="52075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80629" name="Text Box 53"/>
          <p:cNvSpPr txBox="1">
            <a:spLocks noChangeArrowheads="1"/>
          </p:cNvSpPr>
          <p:nvPr/>
        </p:nvSpPr>
        <p:spPr bwMode="auto">
          <a:xfrm>
            <a:off x="6961439" y="2452684"/>
            <a:ext cx="1234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4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(5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2)</a:t>
            </a:r>
          </a:p>
        </p:txBody>
      </p:sp>
      <p:sp>
        <p:nvSpPr>
          <p:cNvPr id="280630" name="Text Box 54"/>
          <p:cNvSpPr txBox="1">
            <a:spLocks noChangeArrowheads="1"/>
          </p:cNvSpPr>
          <p:nvPr/>
        </p:nvSpPr>
        <p:spPr bwMode="auto">
          <a:xfrm>
            <a:off x="6979491" y="3113715"/>
            <a:ext cx="1234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(6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4)</a:t>
            </a:r>
          </a:p>
        </p:txBody>
      </p:sp>
      <p:sp>
        <p:nvSpPr>
          <p:cNvPr id="280631" name="Text Box 55"/>
          <p:cNvSpPr txBox="1">
            <a:spLocks noChangeArrowheads="1"/>
          </p:cNvSpPr>
          <p:nvPr/>
        </p:nvSpPr>
        <p:spPr bwMode="auto">
          <a:xfrm>
            <a:off x="1535556" y="4815186"/>
            <a:ext cx="6382448" cy="846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numbers with the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same base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the indices are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subtracted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914400" y="274638"/>
            <a:ext cx="7772400" cy="596945"/>
          </a:xfrm>
          <a:prstGeom prst="rect">
            <a:avLst/>
          </a:prstGeom>
          <a:noFill/>
          <a:ln/>
        </p:spPr>
        <p:txBody>
          <a:bodyPr bIns="91440" anchor="t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Laws of exponents -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042298" y="199815"/>
            <a:ext cx="3108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division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3454474" y="6077653"/>
            <a:ext cx="12458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46" name="Text Box 42"/>
          <p:cNvSpPr txBox="1">
            <a:spLocks noChangeArrowheads="1"/>
          </p:cNvSpPr>
          <p:nvPr/>
        </p:nvSpPr>
        <p:spPr bwMode="auto">
          <a:xfrm>
            <a:off x="4631122" y="6077652"/>
            <a:ext cx="10679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(m - n)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63200518-B5F8-4292-BBC7-C1ED20DC079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0A90B693-D86F-4D2C-AEEF-437566C3012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75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0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8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8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80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80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80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80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80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80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80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97" grpId="0" autoUpdateAnimBg="0"/>
      <p:bldP spid="280598" grpId="0" autoUpdateAnimBg="0"/>
      <p:bldP spid="280605" grpId="0" animBg="1"/>
      <p:bldP spid="280606" grpId="0" animBg="1"/>
      <p:bldP spid="280607" grpId="0" animBg="1"/>
      <p:bldP spid="280608" grpId="0" animBg="1"/>
      <p:bldP spid="280609" grpId="0" autoUpdateAnimBg="0"/>
      <p:bldP spid="280610" grpId="0" autoUpdateAnimBg="0"/>
      <p:bldP spid="280611" grpId="0" autoUpdateAnimBg="0"/>
      <p:bldP spid="280618" grpId="0" animBg="1"/>
      <p:bldP spid="280619" grpId="0" animBg="1"/>
      <p:bldP spid="280620" grpId="0" animBg="1"/>
      <p:bldP spid="280621" grpId="0" animBg="1"/>
      <p:bldP spid="280622" grpId="0" autoUpdateAnimBg="0"/>
      <p:bldP spid="280623" grpId="0" autoUpdateAnimBg="0"/>
      <p:bldP spid="280624" grpId="0" animBg="1"/>
      <p:bldP spid="280625" grpId="0" animBg="1"/>
      <p:bldP spid="280626" grpId="0" animBg="1"/>
      <p:bldP spid="280627" grpId="0" animBg="1"/>
      <p:bldP spid="280628" grpId="0" animBg="1" autoUpdateAnimBg="0"/>
      <p:bldP spid="280629" grpId="0" autoUpdateAnimBg="0"/>
      <p:bldP spid="280630" grpId="0" autoUpdateAnimBg="0"/>
      <p:bldP spid="280631" grpId="0" animBg="1" autoUpdateAnimBg="0"/>
      <p:bldP spid="44" grpId="0" animBg="1"/>
      <p:bldP spid="45" grpId="0" autoUpdateAnimBg="0"/>
      <p:bldP spid="4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96" name="Text Box 20"/>
          <p:cNvSpPr txBox="1">
            <a:spLocks noChangeArrowheads="1"/>
          </p:cNvSpPr>
          <p:nvPr/>
        </p:nvSpPr>
        <p:spPr bwMode="auto">
          <a:xfrm>
            <a:off x="479821" y="916363"/>
            <a:ext cx="84759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powers with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different bases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but the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same exponent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we can see another interesting result.</a:t>
            </a:r>
          </a:p>
        </p:txBody>
      </p:sp>
      <p:sp>
        <p:nvSpPr>
          <p:cNvPr id="280597" name="Text Box 21"/>
          <p:cNvSpPr txBox="1">
            <a:spLocks noChangeArrowheads="1"/>
          </p:cNvSpPr>
          <p:nvPr/>
        </p:nvSpPr>
        <p:spPr bwMode="auto">
          <a:xfrm>
            <a:off x="492893" y="1836392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80598" name="Text Box 22"/>
          <p:cNvSpPr txBox="1">
            <a:spLocks noChangeArrowheads="1"/>
          </p:cNvSpPr>
          <p:nvPr/>
        </p:nvSpPr>
        <p:spPr bwMode="auto">
          <a:xfrm>
            <a:off x="918533" y="2452684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b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600" name="Group 24"/>
          <p:cNvGrpSpPr>
            <a:grpSpLocks/>
          </p:cNvGrpSpPr>
          <p:nvPr/>
        </p:nvGrpSpPr>
        <p:grpSpPr bwMode="auto">
          <a:xfrm>
            <a:off x="2235425" y="2323094"/>
            <a:ext cx="2419350" cy="775098"/>
            <a:chOff x="1089" y="1536"/>
            <a:chExt cx="2032" cy="651"/>
          </a:xfrm>
        </p:grpSpPr>
        <p:sp>
          <p:nvSpPr>
            <p:cNvPr id="280601" name="Text Box 25"/>
            <p:cNvSpPr txBox="1">
              <a:spLocks noChangeArrowheads="1"/>
            </p:cNvSpPr>
            <p:nvPr/>
          </p:nvSpPr>
          <p:spPr bwMode="auto">
            <a:xfrm>
              <a:off x="1111" y="1536"/>
              <a:ext cx="1950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a × a × a × a × a</a:t>
              </a:r>
            </a:p>
          </p:txBody>
        </p:sp>
        <p:sp>
          <p:nvSpPr>
            <p:cNvPr id="280602" name="Line 26"/>
            <p:cNvSpPr>
              <a:spLocks noChangeShapeType="1"/>
            </p:cNvSpPr>
            <p:nvPr/>
          </p:nvSpPr>
          <p:spPr bwMode="auto">
            <a:xfrm>
              <a:off x="1104" y="1844"/>
              <a:ext cx="1997" cy="0"/>
            </a:xfrm>
            <a:prstGeom prst="line">
              <a:avLst/>
            </a:prstGeom>
            <a:noFill/>
            <a:ln w="28575">
              <a:solidFill>
                <a:schemeClr val="tx1">
                  <a:alpha val="96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80603" name="Text Box 27"/>
            <p:cNvSpPr txBox="1">
              <a:spLocks noChangeArrowheads="1"/>
            </p:cNvSpPr>
            <p:nvPr/>
          </p:nvSpPr>
          <p:spPr bwMode="auto">
            <a:xfrm>
              <a:off x="1089" y="1799"/>
              <a:ext cx="2032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b × b × b × b × b</a:t>
              </a:r>
            </a:p>
          </p:txBody>
        </p:sp>
      </p:grpSp>
      <p:sp>
        <p:nvSpPr>
          <p:cNvPr id="280611" name="Text Box 35"/>
          <p:cNvSpPr txBox="1">
            <a:spLocks noChangeArrowheads="1"/>
          </p:cNvSpPr>
          <p:nvPr/>
        </p:nvSpPr>
        <p:spPr bwMode="auto">
          <a:xfrm>
            <a:off x="1919014" y="3126812"/>
            <a:ext cx="3417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grpSp>
        <p:nvGrpSpPr>
          <p:cNvPr id="280613" name="Group 37"/>
          <p:cNvGrpSpPr>
            <a:grpSpLocks/>
          </p:cNvGrpSpPr>
          <p:nvPr/>
        </p:nvGrpSpPr>
        <p:grpSpPr bwMode="auto">
          <a:xfrm>
            <a:off x="2249859" y="2973770"/>
            <a:ext cx="352425" cy="803674"/>
            <a:chOff x="1104" y="2275"/>
            <a:chExt cx="296" cy="675"/>
          </a:xfrm>
        </p:grpSpPr>
        <p:sp>
          <p:nvSpPr>
            <p:cNvPr id="280614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80615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80616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280628" name="Text Box 52"/>
          <p:cNvSpPr txBox="1">
            <a:spLocks noChangeArrowheads="1"/>
          </p:cNvSpPr>
          <p:nvPr/>
        </p:nvSpPr>
        <p:spPr bwMode="auto">
          <a:xfrm>
            <a:off x="2969944" y="3919432"/>
            <a:ext cx="3661312" cy="52075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80630" name="Text Box 54"/>
          <p:cNvSpPr txBox="1">
            <a:spLocks noChangeArrowheads="1"/>
          </p:cNvSpPr>
          <p:nvPr/>
        </p:nvSpPr>
        <p:spPr bwMode="auto">
          <a:xfrm>
            <a:off x="4670468" y="3111415"/>
            <a:ext cx="3417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31" name="Text Box 55"/>
          <p:cNvSpPr txBox="1">
            <a:spLocks noChangeArrowheads="1"/>
          </p:cNvSpPr>
          <p:nvPr/>
        </p:nvSpPr>
        <p:spPr bwMode="auto">
          <a:xfrm>
            <a:off x="492893" y="4585216"/>
            <a:ext cx="8099777" cy="120027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powers with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different bases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but the indices are the same, is equal to the quotient of the bases with  the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same exponent.</a:t>
            </a:r>
          </a:p>
        </p:txBody>
      </p: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914400" y="274638"/>
            <a:ext cx="7772400" cy="596945"/>
          </a:xfrm>
          <a:prstGeom prst="rect">
            <a:avLst/>
          </a:prstGeom>
          <a:noFill/>
          <a:ln/>
        </p:spPr>
        <p:txBody>
          <a:bodyPr bIns="91440" anchor="t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Laws of exponents -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042298" y="199815"/>
            <a:ext cx="3108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division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4331830" y="6076993"/>
            <a:ext cx="3417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sp>
        <p:nvSpPr>
          <p:cNvPr id="2" name="Rectangle 1"/>
          <p:cNvSpPr/>
          <p:nvPr/>
        </p:nvSpPr>
        <p:spPr>
          <a:xfrm>
            <a:off x="2514878" y="3133584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47" name="Group 37"/>
          <p:cNvGrpSpPr>
            <a:grpSpLocks/>
          </p:cNvGrpSpPr>
          <p:nvPr/>
        </p:nvGrpSpPr>
        <p:grpSpPr bwMode="auto">
          <a:xfrm>
            <a:off x="2770677" y="2952596"/>
            <a:ext cx="352425" cy="803674"/>
            <a:chOff x="1104" y="2275"/>
            <a:chExt cx="296" cy="675"/>
          </a:xfrm>
        </p:grpSpPr>
        <p:sp>
          <p:nvSpPr>
            <p:cNvPr id="48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9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0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51" name="Group 37"/>
          <p:cNvGrpSpPr>
            <a:grpSpLocks/>
          </p:cNvGrpSpPr>
          <p:nvPr/>
        </p:nvGrpSpPr>
        <p:grpSpPr bwMode="auto">
          <a:xfrm>
            <a:off x="3266050" y="2964864"/>
            <a:ext cx="352425" cy="803674"/>
            <a:chOff x="1104" y="2275"/>
            <a:chExt cx="296" cy="675"/>
          </a:xfrm>
        </p:grpSpPr>
        <p:sp>
          <p:nvSpPr>
            <p:cNvPr id="52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3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4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55" name="Group 37"/>
          <p:cNvGrpSpPr>
            <a:grpSpLocks/>
          </p:cNvGrpSpPr>
          <p:nvPr/>
        </p:nvGrpSpPr>
        <p:grpSpPr bwMode="auto">
          <a:xfrm>
            <a:off x="3787686" y="2952596"/>
            <a:ext cx="352425" cy="803674"/>
            <a:chOff x="1104" y="2275"/>
            <a:chExt cx="296" cy="675"/>
          </a:xfrm>
        </p:grpSpPr>
        <p:sp>
          <p:nvSpPr>
            <p:cNvPr id="56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7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8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59" name="Group 37"/>
          <p:cNvGrpSpPr>
            <a:grpSpLocks/>
          </p:cNvGrpSpPr>
          <p:nvPr/>
        </p:nvGrpSpPr>
        <p:grpSpPr bwMode="auto">
          <a:xfrm>
            <a:off x="4297254" y="2964864"/>
            <a:ext cx="352425" cy="803674"/>
            <a:chOff x="1104" y="2275"/>
            <a:chExt cx="296" cy="675"/>
          </a:xfrm>
        </p:grpSpPr>
        <p:sp>
          <p:nvSpPr>
            <p:cNvPr id="60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1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2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63" name="Rectangle 62"/>
          <p:cNvSpPr/>
          <p:nvPr/>
        </p:nvSpPr>
        <p:spPr>
          <a:xfrm>
            <a:off x="3030782" y="3111417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539796" y="3111416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38723" y="3111415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814750" y="2889214"/>
            <a:ext cx="954107" cy="789387"/>
            <a:chOff x="5003901" y="2957965"/>
            <a:chExt cx="954107" cy="789387"/>
          </a:xfrm>
        </p:grpSpPr>
        <p:grpSp>
          <p:nvGrpSpPr>
            <p:cNvPr id="66" name="Group 37"/>
            <p:cNvGrpSpPr>
              <a:grpSpLocks/>
            </p:cNvGrpSpPr>
            <p:nvPr/>
          </p:nvGrpSpPr>
          <p:grpSpPr bwMode="auto">
            <a:xfrm>
              <a:off x="5291043" y="2957965"/>
              <a:ext cx="352425" cy="789387"/>
              <a:chOff x="1104" y="2275"/>
              <a:chExt cx="296" cy="663"/>
            </a:xfrm>
          </p:grpSpPr>
          <p:sp>
            <p:nvSpPr>
              <p:cNvPr id="67" name="Text Box 38"/>
              <p:cNvSpPr txBox="1">
                <a:spLocks noChangeArrowheads="1"/>
              </p:cNvSpPr>
              <p:nvPr/>
            </p:nvSpPr>
            <p:spPr bwMode="auto">
              <a:xfrm>
                <a:off x="1116" y="2275"/>
                <a:ext cx="28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68" name="Line 39"/>
              <p:cNvSpPr>
                <a:spLocks noChangeShapeType="1"/>
              </p:cNvSpPr>
              <p:nvPr/>
            </p:nvSpPr>
            <p:spPr bwMode="auto">
              <a:xfrm>
                <a:off x="1104" y="2616"/>
                <a:ext cx="23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69" name="Text Box 40"/>
              <p:cNvSpPr txBox="1">
                <a:spLocks noChangeArrowheads="1"/>
              </p:cNvSpPr>
              <p:nvPr/>
            </p:nvSpPr>
            <p:spPr bwMode="auto">
              <a:xfrm>
                <a:off x="1113" y="2550"/>
                <a:ext cx="28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70" name="Text Box 54"/>
            <p:cNvSpPr txBox="1">
              <a:spLocks noChangeArrowheads="1"/>
            </p:cNvSpPr>
            <p:nvPr/>
          </p:nvSpPr>
          <p:spPr bwMode="auto">
            <a:xfrm>
              <a:off x="5603050" y="3075583"/>
              <a:ext cx="309700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71" name="Text Box 54"/>
            <p:cNvSpPr txBox="1">
              <a:spLocks noChangeArrowheads="1"/>
            </p:cNvSpPr>
            <p:nvPr/>
          </p:nvSpPr>
          <p:spPr bwMode="auto">
            <a:xfrm>
              <a:off x="5003901" y="3009808"/>
              <a:ext cx="954107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SimSun-ExtB" panose="02010609060101010101" pitchFamily="49" charset="-122"/>
                  <a:ea typeface="SimSun-ExtB" panose="02010609060101010101" pitchFamily="49" charset="-122"/>
                  <a:cs typeface="+mn-cs"/>
                </a:rPr>
                <a:t>( )</a:t>
              </a:r>
              <a:endParaRPr kumimoji="0" lang="en-GB" alt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SimSun-ExtB" panose="02010609060101010101" pitchFamily="49" charset="-122"/>
                <a:ea typeface="SimSun-ExtB" panose="02010609060101010101" pitchFamily="49" charset="-122"/>
                <a:cs typeface="+mn-cs"/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1546848" y="2955295"/>
            <a:ext cx="499953" cy="796524"/>
            <a:chOff x="5147408" y="2947551"/>
            <a:chExt cx="499953" cy="796524"/>
          </a:xfrm>
        </p:grpSpPr>
        <p:grpSp>
          <p:nvGrpSpPr>
            <p:cNvPr id="81" name="Group 80"/>
            <p:cNvGrpSpPr/>
            <p:nvPr/>
          </p:nvGrpSpPr>
          <p:grpSpPr>
            <a:xfrm>
              <a:off x="5147408" y="2947551"/>
              <a:ext cx="499953" cy="790577"/>
              <a:chOff x="5291043" y="2957963"/>
              <a:chExt cx="499953" cy="790577"/>
            </a:xfrm>
          </p:grpSpPr>
          <p:grpSp>
            <p:nvGrpSpPr>
              <p:cNvPr id="83" name="Group 37"/>
              <p:cNvGrpSpPr>
                <a:grpSpLocks/>
              </p:cNvGrpSpPr>
              <p:nvPr/>
            </p:nvGrpSpPr>
            <p:grpSpPr bwMode="auto">
              <a:xfrm>
                <a:off x="5291043" y="2957963"/>
                <a:ext cx="352425" cy="790577"/>
                <a:chOff x="1104" y="2275"/>
                <a:chExt cx="296" cy="664"/>
              </a:xfrm>
            </p:grpSpPr>
            <p:sp>
              <p:nvSpPr>
                <p:cNvPr id="85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116" y="2275"/>
                  <a:ext cx="28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</a:t>
                  </a:r>
                  <a:endPara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86" name="Line 39"/>
                <p:cNvSpPr>
                  <a:spLocks noChangeShapeType="1"/>
                </p:cNvSpPr>
                <p:nvPr/>
              </p:nvSpPr>
              <p:spPr bwMode="auto">
                <a:xfrm>
                  <a:off x="1104" y="2616"/>
                  <a:ext cx="23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113" y="2551"/>
                  <a:ext cx="28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b</a:t>
                  </a:r>
                  <a:endPara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84" name="Text Box 54"/>
              <p:cNvSpPr txBox="1">
                <a:spLocks noChangeArrowheads="1"/>
              </p:cNvSpPr>
              <p:nvPr/>
            </p:nvSpPr>
            <p:spPr bwMode="auto">
              <a:xfrm>
                <a:off x="5481296" y="3075810"/>
                <a:ext cx="309700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5</a:t>
                </a:r>
              </a:p>
            </p:txBody>
          </p:sp>
        </p:grpSp>
        <p:sp>
          <p:nvSpPr>
            <p:cNvPr id="82" name="Text Box 54"/>
            <p:cNvSpPr txBox="1">
              <a:spLocks noChangeArrowheads="1"/>
            </p:cNvSpPr>
            <p:nvPr/>
          </p:nvSpPr>
          <p:spPr bwMode="auto">
            <a:xfrm>
              <a:off x="5327193" y="3405521"/>
              <a:ext cx="309700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5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4544964" y="5901820"/>
            <a:ext cx="954107" cy="766978"/>
            <a:chOff x="4987595" y="2957963"/>
            <a:chExt cx="954107" cy="766978"/>
          </a:xfrm>
        </p:grpSpPr>
        <p:grpSp>
          <p:nvGrpSpPr>
            <p:cNvPr id="89" name="Group 37"/>
            <p:cNvGrpSpPr>
              <a:grpSpLocks/>
            </p:cNvGrpSpPr>
            <p:nvPr/>
          </p:nvGrpSpPr>
          <p:grpSpPr bwMode="auto">
            <a:xfrm>
              <a:off x="5291043" y="2957963"/>
              <a:ext cx="352425" cy="758430"/>
              <a:chOff x="1104" y="2275"/>
              <a:chExt cx="296" cy="637"/>
            </a:xfrm>
          </p:grpSpPr>
          <p:sp>
            <p:nvSpPr>
              <p:cNvPr id="92" name="Text Box 38"/>
              <p:cNvSpPr txBox="1">
                <a:spLocks noChangeArrowheads="1"/>
              </p:cNvSpPr>
              <p:nvPr/>
            </p:nvSpPr>
            <p:spPr bwMode="auto">
              <a:xfrm>
                <a:off x="1116" y="2275"/>
                <a:ext cx="28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93" name="Line 39"/>
              <p:cNvSpPr>
                <a:spLocks noChangeShapeType="1"/>
              </p:cNvSpPr>
              <p:nvPr/>
            </p:nvSpPr>
            <p:spPr bwMode="auto">
              <a:xfrm>
                <a:off x="1104" y="2616"/>
                <a:ext cx="23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94" name="Text Box 40"/>
              <p:cNvSpPr txBox="1">
                <a:spLocks noChangeArrowheads="1"/>
              </p:cNvSpPr>
              <p:nvPr/>
            </p:nvSpPr>
            <p:spPr bwMode="auto">
              <a:xfrm>
                <a:off x="1111" y="2524"/>
                <a:ext cx="28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90" name="Text Box 54"/>
            <p:cNvSpPr txBox="1">
              <a:spLocks noChangeArrowheads="1"/>
            </p:cNvSpPr>
            <p:nvPr/>
          </p:nvSpPr>
          <p:spPr bwMode="auto">
            <a:xfrm>
              <a:off x="5603050" y="3075583"/>
              <a:ext cx="29206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n</a:t>
              </a:r>
            </a:p>
          </p:txBody>
        </p:sp>
        <p:sp>
          <p:nvSpPr>
            <p:cNvPr id="91" name="Text Box 54"/>
            <p:cNvSpPr txBox="1">
              <a:spLocks noChangeArrowheads="1"/>
            </p:cNvSpPr>
            <p:nvPr/>
          </p:nvSpPr>
          <p:spPr bwMode="auto">
            <a:xfrm>
              <a:off x="4987595" y="3017055"/>
              <a:ext cx="954107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imSun-ExtB" panose="02010609060101010101" pitchFamily="49" charset="-122"/>
                  <a:ea typeface="SimSun-ExtB" panose="02010609060101010101" pitchFamily="49" charset="-122"/>
                  <a:cs typeface="+mn-cs"/>
                </a:rPr>
                <a:t>( )</a:t>
              </a:r>
              <a:endParaRPr kumimoji="0" lang="en-GB" alt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Sun-ExtB" panose="02010609060101010101" pitchFamily="49" charset="-122"/>
                <a:ea typeface="SimSun-ExtB" panose="02010609060101010101" pitchFamily="49" charset="-122"/>
                <a:cs typeface="+mn-cs"/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919979" y="5865124"/>
            <a:ext cx="482321" cy="803674"/>
            <a:chOff x="5147408" y="2947552"/>
            <a:chExt cx="482321" cy="803674"/>
          </a:xfrm>
        </p:grpSpPr>
        <p:grpSp>
          <p:nvGrpSpPr>
            <p:cNvPr id="96" name="Group 95"/>
            <p:cNvGrpSpPr/>
            <p:nvPr/>
          </p:nvGrpSpPr>
          <p:grpSpPr>
            <a:xfrm>
              <a:off x="5147408" y="2947552"/>
              <a:ext cx="482321" cy="803674"/>
              <a:chOff x="5291043" y="2957964"/>
              <a:chExt cx="482321" cy="803674"/>
            </a:xfrm>
          </p:grpSpPr>
          <p:grpSp>
            <p:nvGrpSpPr>
              <p:cNvPr id="98" name="Group 37"/>
              <p:cNvGrpSpPr>
                <a:grpSpLocks/>
              </p:cNvGrpSpPr>
              <p:nvPr/>
            </p:nvGrpSpPr>
            <p:grpSpPr bwMode="auto">
              <a:xfrm>
                <a:off x="5291043" y="2957964"/>
                <a:ext cx="352425" cy="803674"/>
                <a:chOff x="1104" y="2275"/>
                <a:chExt cx="296" cy="675"/>
              </a:xfrm>
            </p:grpSpPr>
            <p:sp>
              <p:nvSpPr>
                <p:cNvPr id="100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116" y="2275"/>
                  <a:ext cx="28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</a:t>
                  </a:r>
                  <a:endPara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01" name="Line 39"/>
                <p:cNvSpPr>
                  <a:spLocks noChangeShapeType="1"/>
                </p:cNvSpPr>
                <p:nvPr/>
              </p:nvSpPr>
              <p:spPr bwMode="auto">
                <a:xfrm>
                  <a:off x="1104" y="2616"/>
                  <a:ext cx="23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02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111" y="2562"/>
                  <a:ext cx="28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b</a:t>
                  </a:r>
                  <a:endPara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99" name="Text Box 54"/>
              <p:cNvSpPr txBox="1">
                <a:spLocks noChangeArrowheads="1"/>
              </p:cNvSpPr>
              <p:nvPr/>
            </p:nvSpPr>
            <p:spPr bwMode="auto">
              <a:xfrm>
                <a:off x="5481296" y="3075810"/>
                <a:ext cx="292068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n</a:t>
                </a:r>
              </a:p>
            </p:txBody>
          </p:sp>
        </p:grpSp>
        <p:sp>
          <p:nvSpPr>
            <p:cNvPr id="97" name="Text Box 54"/>
            <p:cNvSpPr txBox="1">
              <a:spLocks noChangeArrowheads="1"/>
            </p:cNvSpPr>
            <p:nvPr/>
          </p:nvSpPr>
          <p:spPr bwMode="auto">
            <a:xfrm>
              <a:off x="5327193" y="3365180"/>
              <a:ext cx="29206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n</a:t>
              </a:r>
            </a:p>
          </p:txBody>
        </p:sp>
      </p:grp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96A07F51-69F3-4772-9A34-99547F6AC3F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36D0C07D-0DDC-4122-886D-498429105F0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22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97" grpId="0" autoUpdateAnimBg="0"/>
      <p:bldP spid="280598" grpId="0" autoUpdateAnimBg="0"/>
      <p:bldP spid="280611" grpId="0" autoUpdateAnimBg="0"/>
      <p:bldP spid="280628" grpId="0" animBg="1" autoUpdateAnimBg="0"/>
      <p:bldP spid="280630" grpId="0" autoUpdateAnimBg="0"/>
      <p:bldP spid="280631" grpId="0" animBg="1" autoUpdateAnimBg="0"/>
      <p:bldP spid="44" grpId="0" animBg="1"/>
      <p:bldP spid="45" grpId="0" autoUpdateAnimBg="0"/>
      <p:bldP spid="2" grpId="0"/>
      <p:bldP spid="63" grpId="0"/>
      <p:bldP spid="64" grpId="0"/>
      <p:bldP spid="6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Laws of exponents -</a:t>
            </a:r>
          </a:p>
        </p:txBody>
      </p:sp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85392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raise a power to another power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can see another interesting result.</a:t>
            </a:r>
          </a:p>
        </p:txBody>
      </p:sp>
      <p:sp>
        <p:nvSpPr>
          <p:cNvPr id="231450" name="Text Box 26"/>
          <p:cNvSpPr txBox="1">
            <a:spLocks noChangeArrowheads="1"/>
          </p:cNvSpPr>
          <p:nvPr/>
        </p:nvSpPr>
        <p:spPr bwMode="auto">
          <a:xfrm>
            <a:off x="673812" y="1667435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31451" name="Text Box 27"/>
          <p:cNvSpPr txBox="1">
            <a:spLocks noChangeArrowheads="1"/>
          </p:cNvSpPr>
          <p:nvPr/>
        </p:nvSpPr>
        <p:spPr bwMode="auto">
          <a:xfrm>
            <a:off x="1140117" y="2067903"/>
            <a:ext cx="10951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2" name="Text Box 28"/>
          <p:cNvSpPr txBox="1">
            <a:spLocks noChangeArrowheads="1"/>
          </p:cNvSpPr>
          <p:nvPr/>
        </p:nvSpPr>
        <p:spPr bwMode="auto">
          <a:xfrm>
            <a:off x="2387576" y="2080932"/>
            <a:ext cx="21499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(3 × 3 × 3 × 3)</a:t>
            </a:r>
          </a:p>
        </p:txBody>
      </p:sp>
      <p:sp>
        <p:nvSpPr>
          <p:cNvPr id="231453" name="Text Box 29"/>
          <p:cNvSpPr txBox="1">
            <a:spLocks noChangeArrowheads="1"/>
          </p:cNvSpPr>
          <p:nvPr/>
        </p:nvSpPr>
        <p:spPr bwMode="auto">
          <a:xfrm>
            <a:off x="1872773" y="2511741"/>
            <a:ext cx="49136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 × 3 × 3 × 3 × 3 × 3 × 3 × 3</a:t>
            </a:r>
          </a:p>
        </p:txBody>
      </p:sp>
      <p:sp>
        <p:nvSpPr>
          <p:cNvPr id="231454" name="Text Box 30"/>
          <p:cNvSpPr txBox="1">
            <a:spLocks noChangeArrowheads="1"/>
          </p:cNvSpPr>
          <p:nvPr/>
        </p:nvSpPr>
        <p:spPr bwMode="auto">
          <a:xfrm>
            <a:off x="1895245" y="2881083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</a:t>
            </a:r>
          </a:p>
        </p:txBody>
      </p:sp>
      <p:sp>
        <p:nvSpPr>
          <p:cNvPr id="231455" name="Text Box 31"/>
          <p:cNvSpPr txBox="1">
            <a:spLocks noChangeArrowheads="1"/>
          </p:cNvSpPr>
          <p:nvPr/>
        </p:nvSpPr>
        <p:spPr bwMode="auto">
          <a:xfrm>
            <a:off x="1215139" y="3217210"/>
            <a:ext cx="10615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6" name="Text Box 32"/>
          <p:cNvSpPr txBox="1">
            <a:spLocks noChangeArrowheads="1"/>
          </p:cNvSpPr>
          <p:nvPr/>
        </p:nvSpPr>
        <p:spPr bwMode="auto">
          <a:xfrm>
            <a:off x="2128684" y="3203763"/>
            <a:ext cx="11384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</a:t>
            </a:r>
          </a:p>
        </p:txBody>
      </p:sp>
      <p:sp>
        <p:nvSpPr>
          <p:cNvPr id="231457" name="Text Box 33"/>
          <p:cNvSpPr txBox="1">
            <a:spLocks noChangeArrowheads="1"/>
          </p:cNvSpPr>
          <p:nvPr/>
        </p:nvSpPr>
        <p:spPr bwMode="auto">
          <a:xfrm>
            <a:off x="1903231" y="3631046"/>
            <a:ext cx="4929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58" name="Text Box 34"/>
          <p:cNvSpPr txBox="1">
            <a:spLocks noChangeArrowheads="1"/>
          </p:cNvSpPr>
          <p:nvPr/>
        </p:nvSpPr>
        <p:spPr bwMode="auto">
          <a:xfrm>
            <a:off x="1872773" y="4019859"/>
            <a:ext cx="8050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10</a:t>
            </a:r>
          </a:p>
        </p:txBody>
      </p:sp>
      <p:sp>
        <p:nvSpPr>
          <p:cNvPr id="231464" name="Text Box 40"/>
          <p:cNvSpPr txBox="1">
            <a:spLocks noChangeArrowheads="1"/>
          </p:cNvSpPr>
          <p:nvPr/>
        </p:nvSpPr>
        <p:spPr bwMode="auto">
          <a:xfrm>
            <a:off x="3020127" y="4501402"/>
            <a:ext cx="3576291" cy="47400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31461" name="Text Box 37"/>
          <p:cNvSpPr txBox="1">
            <a:spLocks noChangeArrowheads="1"/>
          </p:cNvSpPr>
          <p:nvPr/>
        </p:nvSpPr>
        <p:spPr bwMode="auto">
          <a:xfrm>
            <a:off x="1684666" y="5077160"/>
            <a:ext cx="6491146" cy="82363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raise a power to another power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the indices are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multiplied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2597372" y="2881082"/>
            <a:ext cx="12426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(4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˟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2)</a:t>
            </a:r>
          </a:p>
        </p:txBody>
      </p:sp>
      <p:sp>
        <p:nvSpPr>
          <p:cNvPr id="231466" name="Text Box 42"/>
          <p:cNvSpPr txBox="1">
            <a:spLocks noChangeArrowheads="1"/>
          </p:cNvSpPr>
          <p:nvPr/>
        </p:nvSpPr>
        <p:spPr bwMode="auto">
          <a:xfrm>
            <a:off x="2589197" y="4012843"/>
            <a:ext cx="11881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(2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˟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5)</a:t>
            </a: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3573875" y="6091076"/>
            <a:ext cx="10583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4669841" y="6091075"/>
            <a:ext cx="7569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 n</a:t>
            </a:r>
          </a:p>
        </p:txBody>
      </p:sp>
      <p:sp>
        <p:nvSpPr>
          <p:cNvPr id="3" name="Rectangle 2"/>
          <p:cNvSpPr/>
          <p:nvPr/>
        </p:nvSpPr>
        <p:spPr>
          <a:xfrm>
            <a:off x="5127889" y="246829"/>
            <a:ext cx="40161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Raising to a power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 Box 32"/>
          <p:cNvSpPr txBox="1">
            <a:spLocks noChangeArrowheads="1"/>
          </p:cNvSpPr>
          <p:nvPr/>
        </p:nvSpPr>
        <p:spPr bwMode="auto">
          <a:xfrm>
            <a:off x="3043654" y="3222356"/>
            <a:ext cx="1285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4180682" y="3213850"/>
            <a:ext cx="1285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3" name="Text Box 32"/>
          <p:cNvSpPr txBox="1">
            <a:spLocks noChangeArrowheads="1"/>
          </p:cNvSpPr>
          <p:nvPr/>
        </p:nvSpPr>
        <p:spPr bwMode="auto">
          <a:xfrm>
            <a:off x="5392814" y="3222356"/>
            <a:ext cx="1285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6557793" y="3215630"/>
            <a:ext cx="1285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4458960" y="2071216"/>
            <a:ext cx="24801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(3 × 3 × 3 × 3) </a:t>
            </a: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69390521-6291-42A3-8EFA-3C531C55E73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45275EED-53A5-4E39-A2C4-BCC1C40E9BC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98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1450" grpId="0" autoUpdateAnimBg="0"/>
      <p:bldP spid="231451" grpId="0" autoUpdateAnimBg="0"/>
      <p:bldP spid="231452" grpId="0" autoUpdateAnimBg="0"/>
      <p:bldP spid="231453" grpId="0" autoUpdateAnimBg="0"/>
      <p:bldP spid="231454" grpId="0" autoUpdateAnimBg="0"/>
      <p:bldP spid="231455" grpId="0" autoUpdateAnimBg="0"/>
      <p:bldP spid="231456" grpId="0" autoUpdateAnimBg="0"/>
      <p:bldP spid="231457" grpId="0" autoUpdateAnimBg="0"/>
      <p:bldP spid="231458" grpId="0" autoUpdateAnimBg="0"/>
      <p:bldP spid="231464" grpId="0" animBg="1" autoUpdateAnimBg="0"/>
      <p:bldP spid="231461" grpId="0" animBg="1" autoUpdateAnimBg="0"/>
      <p:bldP spid="231465" grpId="0" autoUpdateAnimBg="0"/>
      <p:bldP spid="231466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42" name="Text Box 14"/>
          <p:cNvSpPr txBox="1">
            <a:spLocks noChangeArrowheads="1"/>
          </p:cNvSpPr>
          <p:nvPr/>
        </p:nvSpPr>
        <p:spPr bwMode="auto">
          <a:xfrm>
            <a:off x="768115" y="961890"/>
            <a:ext cx="44294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Look at the following division:</a:t>
            </a:r>
          </a:p>
        </p:txBody>
      </p:sp>
      <p:sp>
        <p:nvSpPr>
          <p:cNvPr id="227343" name="Text Box 15"/>
          <p:cNvSpPr txBox="1">
            <a:spLocks noChangeArrowheads="1"/>
          </p:cNvSpPr>
          <p:nvPr/>
        </p:nvSpPr>
        <p:spPr bwMode="auto">
          <a:xfrm>
            <a:off x="4296995" y="1492008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27357" name="Text Box 29"/>
          <p:cNvSpPr txBox="1">
            <a:spLocks noChangeArrowheads="1"/>
          </p:cNvSpPr>
          <p:nvPr/>
        </p:nvSpPr>
        <p:spPr bwMode="auto">
          <a:xfrm>
            <a:off x="5685517" y="1497537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</p:txBody>
      </p:sp>
      <p:sp>
        <p:nvSpPr>
          <p:cNvPr id="227358" name="Text Box 30"/>
          <p:cNvSpPr txBox="1">
            <a:spLocks noChangeArrowheads="1"/>
          </p:cNvSpPr>
          <p:nvPr/>
        </p:nvSpPr>
        <p:spPr bwMode="auto">
          <a:xfrm>
            <a:off x="768115" y="1963633"/>
            <a:ext cx="41248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the second index law,</a:t>
            </a:r>
          </a:p>
        </p:txBody>
      </p:sp>
      <p:sp>
        <p:nvSpPr>
          <p:cNvPr id="227359" name="Text Box 31"/>
          <p:cNvSpPr txBox="1">
            <a:spLocks noChangeArrowheads="1"/>
          </p:cNvSpPr>
          <p:nvPr/>
        </p:nvSpPr>
        <p:spPr bwMode="auto">
          <a:xfrm>
            <a:off x="4296995" y="2446341"/>
            <a:ext cx="25298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(4 – 4)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27360" name="Text Box 32"/>
          <p:cNvSpPr txBox="1">
            <a:spLocks noChangeArrowheads="1"/>
          </p:cNvSpPr>
          <p:nvPr/>
        </p:nvSpPr>
        <p:spPr bwMode="auto">
          <a:xfrm>
            <a:off x="6729829" y="2446340"/>
            <a:ext cx="4972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</a:p>
        </p:txBody>
      </p:sp>
      <p:sp>
        <p:nvSpPr>
          <p:cNvPr id="227361" name="Text Box 33"/>
          <p:cNvSpPr txBox="1">
            <a:spLocks noChangeArrowheads="1"/>
          </p:cNvSpPr>
          <p:nvPr/>
        </p:nvSpPr>
        <p:spPr bwMode="auto">
          <a:xfrm>
            <a:off x="2160134" y="2887267"/>
            <a:ext cx="26404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That means that,</a:t>
            </a:r>
          </a:p>
        </p:txBody>
      </p:sp>
      <p:sp>
        <p:nvSpPr>
          <p:cNvPr id="227362" name="Text Box 34"/>
          <p:cNvSpPr txBox="1">
            <a:spLocks noChangeArrowheads="1"/>
          </p:cNvSpPr>
          <p:nvPr/>
        </p:nvSpPr>
        <p:spPr bwMode="auto">
          <a:xfrm>
            <a:off x="4466821" y="3365278"/>
            <a:ext cx="10488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227366" name="Text Box 38"/>
          <p:cNvSpPr txBox="1">
            <a:spLocks noChangeArrowheads="1"/>
          </p:cNvSpPr>
          <p:nvPr/>
        </p:nvSpPr>
        <p:spPr bwMode="auto">
          <a:xfrm>
            <a:off x="914400" y="4398428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7367" name="Text Box 39"/>
          <p:cNvSpPr txBox="1">
            <a:spLocks noChangeArrowheads="1"/>
          </p:cNvSpPr>
          <p:nvPr/>
        </p:nvSpPr>
        <p:spPr bwMode="auto">
          <a:xfrm>
            <a:off x="953834" y="5062227"/>
            <a:ext cx="11128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10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227368" name="Text Box 40"/>
          <p:cNvSpPr txBox="1">
            <a:spLocks noChangeArrowheads="1"/>
          </p:cNvSpPr>
          <p:nvPr/>
        </p:nvSpPr>
        <p:spPr bwMode="auto">
          <a:xfrm>
            <a:off x="2268284" y="5062227"/>
            <a:ext cx="16145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3.452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227369" name="Text Box 41"/>
          <p:cNvSpPr txBox="1">
            <a:spLocks noChangeArrowheads="1"/>
          </p:cNvSpPr>
          <p:nvPr/>
        </p:nvSpPr>
        <p:spPr bwMode="auto">
          <a:xfrm>
            <a:off x="3868483" y="5062227"/>
            <a:ext cx="26581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723 538 592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The power zero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454474" y="582011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4110794" y="5933410"/>
            <a:ext cx="7120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2" name="Text Box 42"/>
          <p:cNvSpPr txBox="1">
            <a:spLocks noChangeArrowheads="1"/>
          </p:cNvSpPr>
          <p:nvPr/>
        </p:nvSpPr>
        <p:spPr bwMode="auto">
          <a:xfrm>
            <a:off x="4677999" y="5933410"/>
            <a:ext cx="4299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6729829" y="5062227"/>
            <a:ext cx="9444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449327" y="3834921"/>
            <a:ext cx="8254861" cy="48994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Any number raised to the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power of zero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equal to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one.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631C5396-A64F-4D7C-B8C4-8F1B719767A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BEC49CCA-C06E-4C24-990C-6375B9A98F3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97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43" grpId="0" autoUpdateAnimBg="0"/>
      <p:bldP spid="227357" grpId="0" autoUpdateAnimBg="0"/>
      <p:bldP spid="227358" grpId="0" autoUpdateAnimBg="0"/>
      <p:bldP spid="227359" grpId="0" autoUpdateAnimBg="0"/>
      <p:bldP spid="227360" grpId="0" autoUpdateAnimBg="0"/>
      <p:bldP spid="227361" grpId="0" autoUpdateAnimBg="0"/>
      <p:bldP spid="227362" grpId="0" autoUpdateAnimBg="0"/>
      <p:bldP spid="227366" grpId="0" autoUpdateAnimBg="0"/>
      <p:bldP spid="227367" grpId="0" autoUpdateAnimBg="0"/>
      <p:bldP spid="227368" grpId="0" autoUpdateAnimBg="0"/>
      <p:bldP spid="227369" grpId="0" autoUpdateAnimBg="0"/>
      <p:bldP spid="20" grpId="0" animBg="1"/>
      <p:bldP spid="21" grpId="0" autoUpdateAnimBg="0"/>
      <p:bldP spid="22" grpId="0" autoUpdateAnimBg="0"/>
      <p:bldP spid="23" grpId="0" autoUpdateAnimBg="0"/>
      <p:bldP spid="24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97" name="Text Box 21"/>
          <p:cNvSpPr txBox="1">
            <a:spLocks noChangeArrowheads="1"/>
          </p:cNvSpPr>
          <p:nvPr/>
        </p:nvSpPr>
        <p:spPr bwMode="auto">
          <a:xfrm>
            <a:off x="492893" y="2481848"/>
            <a:ext cx="30267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Solving the division,</a:t>
            </a:r>
          </a:p>
        </p:txBody>
      </p:sp>
      <p:sp>
        <p:nvSpPr>
          <p:cNvPr id="280598" name="Text Box 22"/>
          <p:cNvSpPr txBox="1">
            <a:spLocks noChangeArrowheads="1"/>
          </p:cNvSpPr>
          <p:nvPr/>
        </p:nvSpPr>
        <p:spPr bwMode="auto">
          <a:xfrm>
            <a:off x="743722" y="3098140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599" name="Group 23"/>
          <p:cNvGrpSpPr>
            <a:grpSpLocks/>
          </p:cNvGrpSpPr>
          <p:nvPr/>
        </p:nvGrpSpPr>
        <p:grpSpPr bwMode="auto">
          <a:xfrm>
            <a:off x="2094519" y="2995608"/>
            <a:ext cx="3206354" cy="1120379"/>
            <a:chOff x="1037" y="1536"/>
            <a:chExt cx="2693" cy="941"/>
          </a:xfrm>
        </p:grpSpPr>
        <p:grpSp>
          <p:nvGrpSpPr>
            <p:cNvPr id="280600" name="Group 24"/>
            <p:cNvGrpSpPr>
              <a:grpSpLocks/>
            </p:cNvGrpSpPr>
            <p:nvPr/>
          </p:nvGrpSpPr>
          <p:grpSpPr bwMode="auto">
            <a:xfrm>
              <a:off x="1037" y="1536"/>
              <a:ext cx="2487" cy="941"/>
              <a:chOff x="1037" y="1536"/>
              <a:chExt cx="2487" cy="941"/>
            </a:xfrm>
          </p:grpSpPr>
          <p:sp>
            <p:nvSpPr>
              <p:cNvPr id="280601" name="Text Box 25"/>
              <p:cNvSpPr txBox="1">
                <a:spLocks noChangeArrowheads="1"/>
              </p:cNvSpPr>
              <p:nvPr/>
            </p:nvSpPr>
            <p:spPr bwMode="auto">
              <a:xfrm>
                <a:off x="1111" y="1536"/>
                <a:ext cx="1617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 × 3 × 3 × 3</a:t>
                </a:r>
              </a:p>
            </p:txBody>
          </p:sp>
          <p:sp>
            <p:nvSpPr>
              <p:cNvPr id="280602" name="Line 26"/>
              <p:cNvSpPr>
                <a:spLocks noChangeShapeType="1"/>
              </p:cNvSpPr>
              <p:nvPr/>
            </p:nvSpPr>
            <p:spPr bwMode="auto">
              <a:xfrm>
                <a:off x="1104" y="1844"/>
                <a:ext cx="2304" cy="0"/>
              </a:xfrm>
              <a:prstGeom prst="line">
                <a:avLst/>
              </a:prstGeom>
              <a:noFill/>
              <a:ln w="28575">
                <a:solidFill>
                  <a:schemeClr val="tx1">
                    <a:alpha val="96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03" name="Text Box 27"/>
              <p:cNvSpPr txBox="1">
                <a:spLocks noChangeArrowheads="1"/>
              </p:cNvSpPr>
              <p:nvPr/>
            </p:nvSpPr>
            <p:spPr bwMode="auto">
              <a:xfrm>
                <a:off x="1037" y="1779"/>
                <a:ext cx="2487" cy="6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 × 3 × 3 × 3 × 3 × 3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280604" name="Text Box 28"/>
            <p:cNvSpPr txBox="1">
              <a:spLocks noChangeArrowheads="1"/>
            </p:cNvSpPr>
            <p:nvPr/>
          </p:nvSpPr>
          <p:spPr bwMode="auto">
            <a:xfrm>
              <a:off x="3443" y="1655"/>
              <a:ext cx="28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</a:t>
              </a:r>
            </a:p>
          </p:txBody>
        </p:sp>
      </p:grpSp>
      <p:sp>
        <p:nvSpPr>
          <p:cNvPr id="280606" name="Line 30"/>
          <p:cNvSpPr>
            <a:spLocks noChangeShapeType="1"/>
          </p:cNvSpPr>
          <p:nvPr/>
        </p:nvSpPr>
        <p:spPr bwMode="auto">
          <a:xfrm flipV="1">
            <a:off x="2211272" y="3378847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8" name="Line 32"/>
          <p:cNvSpPr>
            <a:spLocks noChangeShapeType="1"/>
          </p:cNvSpPr>
          <p:nvPr/>
        </p:nvSpPr>
        <p:spPr bwMode="auto">
          <a:xfrm flipV="1">
            <a:off x="2718898" y="3365400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9" name="Text Box 33"/>
          <p:cNvSpPr txBox="1">
            <a:spLocks noChangeArrowheads="1"/>
          </p:cNvSpPr>
          <p:nvPr/>
        </p:nvSpPr>
        <p:spPr bwMode="auto">
          <a:xfrm>
            <a:off x="5344712" y="3288482"/>
            <a:ext cx="981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 × 3 </a:t>
            </a:r>
          </a:p>
        </p:txBody>
      </p:sp>
      <p:sp>
        <p:nvSpPr>
          <p:cNvPr id="280610" name="Text Box 34"/>
          <p:cNvSpPr txBox="1">
            <a:spLocks noChangeArrowheads="1"/>
          </p:cNvSpPr>
          <p:nvPr/>
        </p:nvSpPr>
        <p:spPr bwMode="auto">
          <a:xfrm>
            <a:off x="6410433" y="3285416"/>
            <a:ext cx="4972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280611" name="Text Box 35"/>
          <p:cNvSpPr txBox="1">
            <a:spLocks noChangeArrowheads="1"/>
          </p:cNvSpPr>
          <p:nvPr/>
        </p:nvSpPr>
        <p:spPr bwMode="auto">
          <a:xfrm>
            <a:off x="923796" y="3761289"/>
            <a:ext cx="1321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612" name="Group 36"/>
          <p:cNvGrpSpPr>
            <a:grpSpLocks/>
          </p:cNvGrpSpPr>
          <p:nvPr/>
        </p:nvGrpSpPr>
        <p:grpSpPr bwMode="auto">
          <a:xfrm>
            <a:off x="2316955" y="3620417"/>
            <a:ext cx="2600327" cy="769146"/>
            <a:chOff x="1070" y="2276"/>
            <a:chExt cx="2184" cy="646"/>
          </a:xfrm>
        </p:grpSpPr>
        <p:grpSp>
          <p:nvGrpSpPr>
            <p:cNvPr id="280613" name="Group 37"/>
            <p:cNvGrpSpPr>
              <a:grpSpLocks/>
            </p:cNvGrpSpPr>
            <p:nvPr/>
          </p:nvGrpSpPr>
          <p:grpSpPr bwMode="auto">
            <a:xfrm>
              <a:off x="1070" y="2276"/>
              <a:ext cx="1911" cy="646"/>
              <a:chOff x="1070" y="2276"/>
              <a:chExt cx="1911" cy="646"/>
            </a:xfrm>
          </p:grpSpPr>
          <p:sp>
            <p:nvSpPr>
              <p:cNvPr id="280614" name="Text Box 38"/>
              <p:cNvSpPr txBox="1">
                <a:spLocks noChangeArrowheads="1"/>
              </p:cNvSpPr>
              <p:nvPr/>
            </p:nvSpPr>
            <p:spPr bwMode="auto">
              <a:xfrm>
                <a:off x="1070" y="2534"/>
                <a:ext cx="1911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15" name="Line 39"/>
              <p:cNvSpPr>
                <a:spLocks noChangeShapeType="1"/>
              </p:cNvSpPr>
              <p:nvPr/>
            </p:nvSpPr>
            <p:spPr bwMode="auto">
              <a:xfrm>
                <a:off x="1104" y="2616"/>
                <a:ext cx="184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16" name="Text Box 40"/>
              <p:cNvSpPr txBox="1">
                <a:spLocks noChangeArrowheads="1"/>
              </p:cNvSpPr>
              <p:nvPr/>
            </p:nvSpPr>
            <p:spPr bwMode="auto">
              <a:xfrm>
                <a:off x="1099" y="2276"/>
                <a:ext cx="691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280617" name="Text Box 41"/>
            <p:cNvSpPr txBox="1">
              <a:spLocks noChangeArrowheads="1"/>
            </p:cNvSpPr>
            <p:nvPr/>
          </p:nvSpPr>
          <p:spPr bwMode="auto">
            <a:xfrm>
              <a:off x="2967" y="2406"/>
              <a:ext cx="28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</a:t>
              </a:r>
            </a:p>
          </p:txBody>
        </p:sp>
      </p:grpSp>
      <p:sp>
        <p:nvSpPr>
          <p:cNvPr id="280618" name="Line 42"/>
          <p:cNvSpPr>
            <a:spLocks noChangeShapeType="1"/>
          </p:cNvSpPr>
          <p:nvPr/>
        </p:nvSpPr>
        <p:spPr bwMode="auto">
          <a:xfrm flipV="1">
            <a:off x="2445807" y="375628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19" name="Line 43"/>
          <p:cNvSpPr>
            <a:spLocks noChangeShapeType="1"/>
          </p:cNvSpPr>
          <p:nvPr/>
        </p:nvSpPr>
        <p:spPr bwMode="auto">
          <a:xfrm flipV="1">
            <a:off x="2393224" y="4079078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0" name="Line 44"/>
          <p:cNvSpPr>
            <a:spLocks noChangeShapeType="1"/>
          </p:cNvSpPr>
          <p:nvPr/>
        </p:nvSpPr>
        <p:spPr bwMode="auto">
          <a:xfrm flipV="1">
            <a:off x="2933122" y="3740223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1" name="Line 45"/>
          <p:cNvSpPr>
            <a:spLocks noChangeShapeType="1"/>
          </p:cNvSpPr>
          <p:nvPr/>
        </p:nvSpPr>
        <p:spPr bwMode="auto">
          <a:xfrm flipV="1">
            <a:off x="2863545" y="4092049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2" name="Text Box 46"/>
          <p:cNvSpPr txBox="1">
            <a:spLocks noChangeArrowheads="1"/>
          </p:cNvSpPr>
          <p:nvPr/>
        </p:nvSpPr>
        <p:spPr bwMode="auto">
          <a:xfrm>
            <a:off x="4840477" y="3912331"/>
            <a:ext cx="12923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3" name="Text Box 47"/>
          <p:cNvSpPr txBox="1">
            <a:spLocks noChangeArrowheads="1"/>
          </p:cNvSpPr>
          <p:nvPr/>
        </p:nvSpPr>
        <p:spPr bwMode="auto">
          <a:xfrm>
            <a:off x="6330863" y="3922492"/>
            <a:ext cx="4635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sp>
        <p:nvSpPr>
          <p:cNvPr id="280628" name="Text Box 52"/>
          <p:cNvSpPr txBox="1">
            <a:spLocks noChangeArrowheads="1"/>
          </p:cNvSpPr>
          <p:nvPr/>
        </p:nvSpPr>
        <p:spPr bwMode="auto">
          <a:xfrm>
            <a:off x="2969943" y="4443365"/>
            <a:ext cx="3661312" cy="52075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80629" name="Text Box 53"/>
          <p:cNvSpPr txBox="1">
            <a:spLocks noChangeArrowheads="1"/>
          </p:cNvSpPr>
          <p:nvPr/>
        </p:nvSpPr>
        <p:spPr bwMode="auto">
          <a:xfrm>
            <a:off x="6786628" y="3098140"/>
            <a:ext cx="8370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280630" name="Text Box 54"/>
          <p:cNvSpPr txBox="1">
            <a:spLocks noChangeArrowheads="1"/>
          </p:cNvSpPr>
          <p:nvPr/>
        </p:nvSpPr>
        <p:spPr bwMode="auto">
          <a:xfrm>
            <a:off x="6706997" y="3760459"/>
            <a:ext cx="803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sp>
        <p:nvSpPr>
          <p:cNvPr id="280631" name="Text Box 55"/>
          <p:cNvSpPr txBox="1">
            <a:spLocks noChangeArrowheads="1"/>
          </p:cNvSpPr>
          <p:nvPr/>
        </p:nvSpPr>
        <p:spPr bwMode="auto">
          <a:xfrm>
            <a:off x="743723" y="5043785"/>
            <a:ext cx="7781712" cy="846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raise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 number to a 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negative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power, is the same as one over the number with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positive power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914400" y="274638"/>
            <a:ext cx="7772400" cy="596945"/>
          </a:xfrm>
          <a:prstGeom prst="rect">
            <a:avLst/>
          </a:prstGeom>
          <a:noFill/>
          <a:ln/>
        </p:spPr>
        <p:txBody>
          <a:bodyPr bIns="91440" anchor="t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Negative exponents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3887535" y="6077652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-n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=</a:t>
            </a:r>
          </a:p>
        </p:txBody>
      </p:sp>
      <p:sp>
        <p:nvSpPr>
          <p:cNvPr id="46" name="Text Box 42"/>
          <p:cNvSpPr txBox="1">
            <a:spLocks noChangeArrowheads="1"/>
          </p:cNvSpPr>
          <p:nvPr/>
        </p:nvSpPr>
        <p:spPr bwMode="auto">
          <a:xfrm>
            <a:off x="4632927" y="6241279"/>
            <a:ext cx="5373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</a:p>
        </p:txBody>
      </p:sp>
      <p:sp>
        <p:nvSpPr>
          <p:cNvPr id="47" name="Text Box 14"/>
          <p:cNvSpPr txBox="1">
            <a:spLocks noChangeArrowheads="1"/>
          </p:cNvSpPr>
          <p:nvPr/>
        </p:nvSpPr>
        <p:spPr bwMode="auto">
          <a:xfrm>
            <a:off x="768115" y="961890"/>
            <a:ext cx="44294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Look at the following division:</a:t>
            </a:r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4492105" y="1397485"/>
            <a:ext cx="11400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9" name="Text Box 30"/>
          <p:cNvSpPr txBox="1">
            <a:spLocks noChangeArrowheads="1"/>
          </p:cNvSpPr>
          <p:nvPr/>
        </p:nvSpPr>
        <p:spPr bwMode="auto">
          <a:xfrm>
            <a:off x="768115" y="1749233"/>
            <a:ext cx="41248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the second index law,</a:t>
            </a:r>
          </a:p>
        </p:txBody>
      </p:sp>
      <p:sp>
        <p:nvSpPr>
          <p:cNvPr id="50" name="Text Box 31"/>
          <p:cNvSpPr txBox="1">
            <a:spLocks noChangeArrowheads="1"/>
          </p:cNvSpPr>
          <p:nvPr/>
        </p:nvSpPr>
        <p:spPr bwMode="auto">
          <a:xfrm>
            <a:off x="4431579" y="2150916"/>
            <a:ext cx="25298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(4 – 6)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51" name="Text Box 32"/>
          <p:cNvSpPr txBox="1">
            <a:spLocks noChangeArrowheads="1"/>
          </p:cNvSpPr>
          <p:nvPr/>
        </p:nvSpPr>
        <p:spPr bwMode="auto">
          <a:xfrm>
            <a:off x="6836488" y="2150915"/>
            <a:ext cx="5822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-2</a:t>
            </a:r>
          </a:p>
        </p:txBody>
      </p:sp>
      <p:sp>
        <p:nvSpPr>
          <p:cNvPr id="52" name="Line 29"/>
          <p:cNvSpPr>
            <a:spLocks noChangeShapeType="1"/>
          </p:cNvSpPr>
          <p:nvPr/>
        </p:nvSpPr>
        <p:spPr bwMode="auto">
          <a:xfrm flipV="1">
            <a:off x="3325038" y="3084170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3" name="Line 31"/>
          <p:cNvSpPr>
            <a:spLocks noChangeShapeType="1"/>
          </p:cNvSpPr>
          <p:nvPr/>
        </p:nvSpPr>
        <p:spPr bwMode="auto">
          <a:xfrm flipV="1">
            <a:off x="3859558" y="3084170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4" name="Line 29"/>
          <p:cNvSpPr>
            <a:spLocks noChangeShapeType="1"/>
          </p:cNvSpPr>
          <p:nvPr/>
        </p:nvSpPr>
        <p:spPr bwMode="auto">
          <a:xfrm flipV="1">
            <a:off x="2299405" y="3077701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5" name="Line 31"/>
          <p:cNvSpPr>
            <a:spLocks noChangeShapeType="1"/>
          </p:cNvSpPr>
          <p:nvPr/>
        </p:nvSpPr>
        <p:spPr bwMode="auto">
          <a:xfrm flipV="1">
            <a:off x="2819810" y="3094360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6" name="Line 30"/>
          <p:cNvSpPr>
            <a:spLocks noChangeShapeType="1"/>
          </p:cNvSpPr>
          <p:nvPr/>
        </p:nvSpPr>
        <p:spPr bwMode="auto">
          <a:xfrm flipV="1">
            <a:off x="3225365" y="3395721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7" name="Line 32"/>
          <p:cNvSpPr>
            <a:spLocks noChangeShapeType="1"/>
          </p:cNvSpPr>
          <p:nvPr/>
        </p:nvSpPr>
        <p:spPr bwMode="auto">
          <a:xfrm flipV="1">
            <a:off x="3732991" y="338227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8" name="Text Box 34"/>
          <p:cNvSpPr txBox="1">
            <a:spLocks noChangeArrowheads="1"/>
          </p:cNvSpPr>
          <p:nvPr/>
        </p:nvSpPr>
        <p:spPr bwMode="auto">
          <a:xfrm>
            <a:off x="5607528" y="2972588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9" name="Line 39"/>
          <p:cNvSpPr>
            <a:spLocks noChangeShapeType="1"/>
          </p:cNvSpPr>
          <p:nvPr/>
        </p:nvSpPr>
        <p:spPr bwMode="auto">
          <a:xfrm>
            <a:off x="5344712" y="3328972"/>
            <a:ext cx="8229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0" name="Text Box 34"/>
          <p:cNvSpPr txBox="1">
            <a:spLocks noChangeArrowheads="1"/>
          </p:cNvSpPr>
          <p:nvPr/>
        </p:nvSpPr>
        <p:spPr bwMode="auto">
          <a:xfrm>
            <a:off x="6431835" y="2949670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1" name="Line 39"/>
          <p:cNvSpPr>
            <a:spLocks noChangeShapeType="1"/>
          </p:cNvSpPr>
          <p:nvPr/>
        </p:nvSpPr>
        <p:spPr bwMode="auto">
          <a:xfrm>
            <a:off x="6431835" y="3328972"/>
            <a:ext cx="3657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6118003" y="3060801"/>
            <a:ext cx="341709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sp>
        <p:nvSpPr>
          <p:cNvPr id="63" name="Text Box 34"/>
          <p:cNvSpPr txBox="1">
            <a:spLocks noChangeArrowheads="1"/>
          </p:cNvSpPr>
          <p:nvPr/>
        </p:nvSpPr>
        <p:spPr bwMode="auto">
          <a:xfrm>
            <a:off x="5208111" y="3637494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4" name="Line 39"/>
          <p:cNvSpPr>
            <a:spLocks noChangeShapeType="1"/>
          </p:cNvSpPr>
          <p:nvPr/>
        </p:nvSpPr>
        <p:spPr bwMode="auto">
          <a:xfrm>
            <a:off x="4945295" y="4007325"/>
            <a:ext cx="109728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5" name="Text Box 34"/>
          <p:cNvSpPr txBox="1">
            <a:spLocks noChangeArrowheads="1"/>
          </p:cNvSpPr>
          <p:nvPr/>
        </p:nvSpPr>
        <p:spPr bwMode="auto">
          <a:xfrm>
            <a:off x="6341237" y="3611990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6" name="Line 39"/>
          <p:cNvSpPr>
            <a:spLocks noChangeShapeType="1"/>
          </p:cNvSpPr>
          <p:nvPr/>
        </p:nvSpPr>
        <p:spPr bwMode="auto">
          <a:xfrm>
            <a:off x="6341237" y="3991292"/>
            <a:ext cx="3657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7" name="Text Box 28"/>
          <p:cNvSpPr txBox="1">
            <a:spLocks noChangeArrowheads="1"/>
          </p:cNvSpPr>
          <p:nvPr/>
        </p:nvSpPr>
        <p:spPr bwMode="auto">
          <a:xfrm>
            <a:off x="6025555" y="3766943"/>
            <a:ext cx="341709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sp>
        <p:nvSpPr>
          <p:cNvPr id="69" name="Text Box 34"/>
          <p:cNvSpPr txBox="1">
            <a:spLocks noChangeArrowheads="1"/>
          </p:cNvSpPr>
          <p:nvPr/>
        </p:nvSpPr>
        <p:spPr bwMode="auto">
          <a:xfrm>
            <a:off x="4794497" y="5921230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0" name="Line 39"/>
          <p:cNvSpPr>
            <a:spLocks noChangeShapeType="1"/>
          </p:cNvSpPr>
          <p:nvPr/>
        </p:nvSpPr>
        <p:spPr bwMode="auto">
          <a:xfrm>
            <a:off x="4794497" y="6300532"/>
            <a:ext cx="36576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56AF41E4-7115-4393-ADDF-BA31EF67EE2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327B0574-03E8-442D-97C6-5D87D402F73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3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8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8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8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80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80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80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97" grpId="0" autoUpdateAnimBg="0"/>
      <p:bldP spid="280598" grpId="0" autoUpdateAnimBg="0"/>
      <p:bldP spid="280606" grpId="0" animBg="1"/>
      <p:bldP spid="280608" grpId="0" animBg="1"/>
      <p:bldP spid="280609" grpId="0" autoUpdateAnimBg="0"/>
      <p:bldP spid="280610" grpId="0" autoUpdateAnimBg="0"/>
      <p:bldP spid="280611" grpId="0" autoUpdateAnimBg="0"/>
      <p:bldP spid="280618" grpId="0" animBg="1"/>
      <p:bldP spid="280619" grpId="0" animBg="1"/>
      <p:bldP spid="280620" grpId="0" animBg="1"/>
      <p:bldP spid="280621" grpId="0" animBg="1"/>
      <p:bldP spid="280622" grpId="0" autoUpdateAnimBg="0"/>
      <p:bldP spid="280623" grpId="0" autoUpdateAnimBg="0"/>
      <p:bldP spid="280628" grpId="0" animBg="1" autoUpdateAnimBg="0"/>
      <p:bldP spid="280629" grpId="0" autoUpdateAnimBg="0"/>
      <p:bldP spid="280630" grpId="0" autoUpdateAnimBg="0"/>
      <p:bldP spid="280631" grpId="0" animBg="1" autoUpdateAnimBg="0"/>
      <p:bldP spid="44" grpId="0" animBg="1"/>
      <p:bldP spid="45" grpId="0" autoUpdateAnimBg="0"/>
      <p:bldP spid="46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utoUpdateAnimBg="0"/>
      <p:bldP spid="59" grpId="0" animBg="1"/>
      <p:bldP spid="60" grpId="0" autoUpdateAnimBg="0"/>
      <p:bldP spid="61" grpId="0" animBg="1"/>
      <p:bldP spid="62" grpId="0"/>
      <p:bldP spid="63" grpId="0" autoUpdateAnimBg="0"/>
      <p:bldP spid="64" grpId="0" animBg="1"/>
      <p:bldP spid="65" grpId="0" autoUpdateAnimBg="0"/>
      <p:bldP spid="66" grpId="0" animBg="1"/>
      <p:bldP spid="67" grpId="0"/>
      <p:bldP spid="69" grpId="0" autoUpdateAnimBg="0"/>
      <p:bldP spid="7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97" name="Text Box 21"/>
          <p:cNvSpPr txBox="1">
            <a:spLocks noChangeArrowheads="1"/>
          </p:cNvSpPr>
          <p:nvPr/>
        </p:nvSpPr>
        <p:spPr bwMode="auto">
          <a:xfrm>
            <a:off x="697876" y="2370839"/>
            <a:ext cx="65998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Express the following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with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positive exponent</a:t>
            </a:r>
          </a:p>
        </p:txBody>
      </p:sp>
      <p:sp>
        <p:nvSpPr>
          <p:cNvPr id="280610" name="Text Box 34"/>
          <p:cNvSpPr txBox="1">
            <a:spLocks noChangeArrowheads="1"/>
          </p:cNvSpPr>
          <p:nvPr/>
        </p:nvSpPr>
        <p:spPr bwMode="auto">
          <a:xfrm>
            <a:off x="4534095" y="3253769"/>
            <a:ext cx="4972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lang="en-GB" altLang="en-US" baseline="30000" dirty="0">
                <a:solidFill>
                  <a:prstClr val="black"/>
                </a:solidFill>
                <a:latin typeface="Comic Sans MS"/>
              </a:rPr>
              <a:t>5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9" name="Text Box 53"/>
          <p:cNvSpPr txBox="1">
            <a:spLocks noChangeArrowheads="1"/>
          </p:cNvSpPr>
          <p:nvPr/>
        </p:nvSpPr>
        <p:spPr bwMode="auto">
          <a:xfrm>
            <a:off x="7297760" y="2379463"/>
            <a:ext cx="5886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lang="en-GB" altLang="en-US" baseline="30000" dirty="0">
                <a:solidFill>
                  <a:srgbClr val="FF6600"/>
                </a:solidFill>
                <a:latin typeface="Comic Sans MS"/>
              </a:rPr>
              <a:t>5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914400" y="274638"/>
            <a:ext cx="7772400" cy="596945"/>
          </a:xfrm>
          <a:prstGeom prst="rect">
            <a:avLst/>
          </a:prstGeom>
          <a:noFill/>
          <a:ln/>
        </p:spPr>
        <p:txBody>
          <a:bodyPr bIns="91440" anchor="t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Negative exponents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396815" y="918416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3759537" y="1041487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-n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=</a:t>
            </a:r>
          </a:p>
        </p:txBody>
      </p:sp>
      <p:sp>
        <p:nvSpPr>
          <p:cNvPr id="46" name="Text Box 42"/>
          <p:cNvSpPr txBox="1">
            <a:spLocks noChangeArrowheads="1"/>
          </p:cNvSpPr>
          <p:nvPr/>
        </p:nvSpPr>
        <p:spPr bwMode="auto">
          <a:xfrm>
            <a:off x="4575268" y="1205114"/>
            <a:ext cx="5373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</a:p>
        </p:txBody>
      </p:sp>
      <p:sp>
        <p:nvSpPr>
          <p:cNvPr id="49" name="Text Box 30"/>
          <p:cNvSpPr txBox="1">
            <a:spLocks noChangeArrowheads="1"/>
          </p:cNvSpPr>
          <p:nvPr/>
        </p:nvSpPr>
        <p:spPr bwMode="auto">
          <a:xfrm>
            <a:off x="768115" y="1749233"/>
            <a:ext cx="50577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the negative exponent law,</a:t>
            </a:r>
          </a:p>
        </p:txBody>
      </p:sp>
      <p:sp>
        <p:nvSpPr>
          <p:cNvPr id="60" name="Text Box 34"/>
          <p:cNvSpPr txBox="1">
            <a:spLocks noChangeArrowheads="1"/>
          </p:cNvSpPr>
          <p:nvPr/>
        </p:nvSpPr>
        <p:spPr bwMode="auto">
          <a:xfrm>
            <a:off x="4555497" y="2918023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1" name="Line 39"/>
          <p:cNvSpPr>
            <a:spLocks noChangeShapeType="1"/>
          </p:cNvSpPr>
          <p:nvPr/>
        </p:nvSpPr>
        <p:spPr bwMode="auto">
          <a:xfrm>
            <a:off x="4555497" y="3297325"/>
            <a:ext cx="3657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4241665" y="3029154"/>
            <a:ext cx="341709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sp>
        <p:nvSpPr>
          <p:cNvPr id="69" name="Text Box 34"/>
          <p:cNvSpPr txBox="1">
            <a:spLocks noChangeArrowheads="1"/>
          </p:cNvSpPr>
          <p:nvPr/>
        </p:nvSpPr>
        <p:spPr bwMode="auto">
          <a:xfrm>
            <a:off x="4736838" y="885065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0" name="Line 39"/>
          <p:cNvSpPr>
            <a:spLocks noChangeShapeType="1"/>
          </p:cNvSpPr>
          <p:nvPr/>
        </p:nvSpPr>
        <p:spPr bwMode="auto">
          <a:xfrm>
            <a:off x="4736838" y="1264367"/>
            <a:ext cx="36576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56AF41E4-7115-4393-ADDF-BA31EF67EE2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327B0574-03E8-442D-97C6-5D87D402F73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 Box 53">
            <a:extLst>
              <a:ext uri="{FF2B5EF4-FFF2-40B4-BE49-F238E27FC236}">
                <a16:creationId xmlns:a16="http://schemas.microsoft.com/office/drawing/2014/main" id="{42189ED6-D449-480B-8008-117FA91B3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525" y="3039180"/>
            <a:ext cx="5886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lang="en-GB" altLang="en-US" baseline="30000" dirty="0">
                <a:solidFill>
                  <a:srgbClr val="000000"/>
                </a:solidFill>
                <a:latin typeface="Comic Sans MS"/>
              </a:rPr>
              <a:t>5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71" name="Text Box 21">
            <a:extLst>
              <a:ext uri="{FF2B5EF4-FFF2-40B4-BE49-F238E27FC236}">
                <a16:creationId xmlns:a16="http://schemas.microsoft.com/office/drawing/2014/main" id="{7029C31F-5FB4-4246-A860-E93C3E3AF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617" y="3748387"/>
            <a:ext cx="66880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Express the following with negative exponent</a:t>
            </a:r>
          </a:p>
        </p:txBody>
      </p:sp>
      <p:sp>
        <p:nvSpPr>
          <p:cNvPr id="72" name="Text Box 34">
            <a:extLst>
              <a:ext uri="{FF2B5EF4-FFF2-40B4-BE49-F238E27FC236}">
                <a16:creationId xmlns:a16="http://schemas.microsoft.com/office/drawing/2014/main" id="{07F14DCD-6EEF-4F73-B3FA-C8693FB0F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5333" y="4013780"/>
            <a:ext cx="4972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74" name="Text Box 34">
            <a:extLst>
              <a:ext uri="{FF2B5EF4-FFF2-40B4-BE49-F238E27FC236}">
                <a16:creationId xmlns:a16="http://schemas.microsoft.com/office/drawing/2014/main" id="{E5792689-57DA-422A-94B8-59344ABB0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6735" y="3678034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5" name="Line 39">
            <a:extLst>
              <a:ext uri="{FF2B5EF4-FFF2-40B4-BE49-F238E27FC236}">
                <a16:creationId xmlns:a16="http://schemas.microsoft.com/office/drawing/2014/main" id="{F8A423F4-23B2-40B6-B849-CDECAA01E2F9}"/>
              </a:ext>
            </a:extLst>
          </p:cNvPr>
          <p:cNvSpPr>
            <a:spLocks noChangeShapeType="1"/>
          </p:cNvSpPr>
          <p:nvPr/>
        </p:nvSpPr>
        <p:spPr bwMode="auto">
          <a:xfrm>
            <a:off x="7446735" y="4057336"/>
            <a:ext cx="36576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6" name="Text Box 28">
            <a:extLst>
              <a:ext uri="{FF2B5EF4-FFF2-40B4-BE49-F238E27FC236}">
                <a16:creationId xmlns:a16="http://schemas.microsoft.com/office/drawing/2014/main" id="{09A0BA43-74A1-40E2-873E-0C30BF449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3378" y="4504880"/>
            <a:ext cx="341709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sp>
        <p:nvSpPr>
          <p:cNvPr id="77" name="Text Box 53">
            <a:extLst>
              <a:ext uri="{FF2B5EF4-FFF2-40B4-BE49-F238E27FC236}">
                <a16:creationId xmlns:a16="http://schemas.microsoft.com/office/drawing/2014/main" id="{4E47F2CB-C7FB-4708-AC6A-75F823FB7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3975" y="4504880"/>
            <a:ext cx="5886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lang="en-GB" altLang="en-US" baseline="30000" dirty="0">
                <a:solidFill>
                  <a:srgbClr val="000000"/>
                </a:solidFill>
                <a:latin typeface="Comic Sans MS"/>
              </a:rPr>
              <a:t>2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78" name="Text Box 34">
            <a:extLst>
              <a:ext uri="{FF2B5EF4-FFF2-40B4-BE49-F238E27FC236}">
                <a16:creationId xmlns:a16="http://schemas.microsoft.com/office/drawing/2014/main" id="{862F7AC5-0FAF-49FC-A73A-D1F1847C5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1984" y="4692713"/>
            <a:ext cx="4972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79" name="Text Box 34">
            <a:extLst>
              <a:ext uri="{FF2B5EF4-FFF2-40B4-BE49-F238E27FC236}">
                <a16:creationId xmlns:a16="http://schemas.microsoft.com/office/drawing/2014/main" id="{52993922-42C1-4D9A-B566-65BC0B421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3386" y="4356967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0" name="Line 39">
            <a:extLst>
              <a:ext uri="{FF2B5EF4-FFF2-40B4-BE49-F238E27FC236}">
                <a16:creationId xmlns:a16="http://schemas.microsoft.com/office/drawing/2014/main" id="{DE76939C-3514-4C19-8C2A-AE06870BBF5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53386" y="4736269"/>
            <a:ext cx="36576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1" name="Text Box 21">
            <a:extLst>
              <a:ext uri="{FF2B5EF4-FFF2-40B4-BE49-F238E27FC236}">
                <a16:creationId xmlns:a16="http://schemas.microsoft.com/office/drawing/2014/main" id="{BA67D186-03FF-4346-B7C7-8E5201B97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636" y="5208491"/>
            <a:ext cx="65998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Express the following with positive exponent</a:t>
            </a:r>
          </a:p>
        </p:txBody>
      </p:sp>
      <p:sp>
        <p:nvSpPr>
          <p:cNvPr id="82" name="Text Box 34">
            <a:extLst>
              <a:ext uri="{FF2B5EF4-FFF2-40B4-BE49-F238E27FC236}">
                <a16:creationId xmlns:a16="http://schemas.microsoft.com/office/drawing/2014/main" id="{C5C58EC4-9990-43D8-BB15-51F5647DA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3352" y="5473884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3" name="Text Box 34">
            <a:extLst>
              <a:ext uri="{FF2B5EF4-FFF2-40B4-BE49-F238E27FC236}">
                <a16:creationId xmlns:a16="http://schemas.microsoft.com/office/drawing/2014/main" id="{7DE647D2-0058-45B5-BC94-214355781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4754" y="5138138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4" name="Line 39">
            <a:extLst>
              <a:ext uri="{FF2B5EF4-FFF2-40B4-BE49-F238E27FC236}">
                <a16:creationId xmlns:a16="http://schemas.microsoft.com/office/drawing/2014/main" id="{AFEFDEEC-21C2-49A8-9E26-51C5EF5349DF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4754" y="5517440"/>
            <a:ext cx="36576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5" name="Text Box 28">
            <a:extLst>
              <a:ext uri="{FF2B5EF4-FFF2-40B4-BE49-F238E27FC236}">
                <a16:creationId xmlns:a16="http://schemas.microsoft.com/office/drawing/2014/main" id="{978153FF-B901-490E-93C7-74B4D01D24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1397" y="5964984"/>
            <a:ext cx="341709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sp>
        <p:nvSpPr>
          <p:cNvPr id="90" name="Text Box 34">
            <a:extLst>
              <a:ext uri="{FF2B5EF4-FFF2-40B4-BE49-F238E27FC236}">
                <a16:creationId xmlns:a16="http://schemas.microsoft.com/office/drawing/2014/main" id="{461F4E78-758C-418F-90A9-1ACE24C35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3300" y="5194274"/>
            <a:ext cx="35298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endParaRPr kumimoji="0" lang="en-GB" altLang="en-US" sz="36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1" name="Text Box 34">
            <a:extLst>
              <a:ext uri="{FF2B5EF4-FFF2-40B4-BE49-F238E27FC236}">
                <a16:creationId xmlns:a16="http://schemas.microsoft.com/office/drawing/2014/main" id="{3DB57826-9F40-4CF3-B06E-594B6C272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516" y="5208491"/>
            <a:ext cx="35298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kumimoji="0" lang="en-GB" altLang="en-US" sz="36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2" name="Text Box 34">
            <a:extLst>
              <a:ext uri="{FF2B5EF4-FFF2-40B4-BE49-F238E27FC236}">
                <a16:creationId xmlns:a16="http://schemas.microsoft.com/office/drawing/2014/main" id="{DEFC8031-F2A5-48F4-B69F-63B27F966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5007" y="5194274"/>
            <a:ext cx="3946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-3</a:t>
            </a:r>
          </a:p>
        </p:txBody>
      </p:sp>
      <p:sp>
        <p:nvSpPr>
          <p:cNvPr id="93" name="Text Box 34">
            <a:extLst>
              <a:ext uri="{FF2B5EF4-FFF2-40B4-BE49-F238E27FC236}">
                <a16:creationId xmlns:a16="http://schemas.microsoft.com/office/drawing/2014/main" id="{2655F998-1DB9-4259-AC01-15B7DE052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413" y="6072469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4" name="Text Box 34">
            <a:extLst>
              <a:ext uri="{FF2B5EF4-FFF2-40B4-BE49-F238E27FC236}">
                <a16:creationId xmlns:a16="http://schemas.microsoft.com/office/drawing/2014/main" id="{40BDF1BB-115F-46B4-A21B-E611EF4D0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6815" y="5736723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5" name="Line 39">
            <a:extLst>
              <a:ext uri="{FF2B5EF4-FFF2-40B4-BE49-F238E27FC236}">
                <a16:creationId xmlns:a16="http://schemas.microsoft.com/office/drawing/2014/main" id="{D2AA156E-7A15-4D3C-B8B3-919E6A8AD7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96815" y="6116025"/>
            <a:ext cx="36576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6" name="Text Box 34">
            <a:extLst>
              <a:ext uri="{FF2B5EF4-FFF2-40B4-BE49-F238E27FC236}">
                <a16:creationId xmlns:a16="http://schemas.microsoft.com/office/drawing/2014/main" id="{FF0450E1-4E71-49C1-A391-E8D5BE18E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5361" y="5792859"/>
            <a:ext cx="35298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endParaRPr kumimoji="0" lang="en-GB" altLang="en-US" sz="36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7" name="Text Box 34">
            <a:extLst>
              <a:ext uri="{FF2B5EF4-FFF2-40B4-BE49-F238E27FC236}">
                <a16:creationId xmlns:a16="http://schemas.microsoft.com/office/drawing/2014/main" id="{01789E12-477B-4E39-B1A4-A98F13A50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0577" y="5807076"/>
            <a:ext cx="35298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kumimoji="0" lang="en-GB" altLang="en-US" sz="36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8" name="Text Box 34">
            <a:extLst>
              <a:ext uri="{FF2B5EF4-FFF2-40B4-BE49-F238E27FC236}">
                <a16:creationId xmlns:a16="http://schemas.microsoft.com/office/drawing/2014/main" id="{64403FCE-63C3-494B-9C81-4175197E0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068" y="5792859"/>
            <a:ext cx="3946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-3</a:t>
            </a:r>
          </a:p>
        </p:txBody>
      </p:sp>
      <p:sp>
        <p:nvSpPr>
          <p:cNvPr id="99" name="Text Box 34">
            <a:extLst>
              <a:ext uri="{FF2B5EF4-FFF2-40B4-BE49-F238E27FC236}">
                <a16:creationId xmlns:a16="http://schemas.microsoft.com/office/drawing/2014/main" id="{7D7F9007-46B8-40A8-8059-B4C52DAAF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325" y="6105998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0" name="Text Box 34">
            <a:extLst>
              <a:ext uri="{FF2B5EF4-FFF2-40B4-BE49-F238E27FC236}">
                <a16:creationId xmlns:a16="http://schemas.microsoft.com/office/drawing/2014/main" id="{D9CCB574-FEB9-42C4-92F7-1F0CE2734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6727" y="5770252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1" name="Line 39">
            <a:extLst>
              <a:ext uri="{FF2B5EF4-FFF2-40B4-BE49-F238E27FC236}">
                <a16:creationId xmlns:a16="http://schemas.microsoft.com/office/drawing/2014/main" id="{A14193A1-A18D-46BD-8987-23DE9E9B33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6727" y="6149554"/>
            <a:ext cx="36576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4" name="Text Box 34">
            <a:extLst>
              <a:ext uri="{FF2B5EF4-FFF2-40B4-BE49-F238E27FC236}">
                <a16:creationId xmlns:a16="http://schemas.microsoft.com/office/drawing/2014/main" id="{116818FC-D9B1-4851-B73B-9AF13F80B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3599" y="5785582"/>
            <a:ext cx="3946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-3</a:t>
            </a:r>
          </a:p>
        </p:txBody>
      </p:sp>
      <p:sp>
        <p:nvSpPr>
          <p:cNvPr id="105" name="Text Box 34">
            <a:extLst>
              <a:ext uri="{FF2B5EF4-FFF2-40B4-BE49-F238E27FC236}">
                <a16:creationId xmlns:a16="http://schemas.microsoft.com/office/drawing/2014/main" id="{F1C50EB6-AA4D-48BD-81D4-5837290F8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761" y="6185193"/>
            <a:ext cx="3946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-3</a:t>
            </a:r>
          </a:p>
        </p:txBody>
      </p:sp>
      <p:sp>
        <p:nvSpPr>
          <p:cNvPr id="106" name="Text Box 34">
            <a:extLst>
              <a:ext uri="{FF2B5EF4-FFF2-40B4-BE49-F238E27FC236}">
                <a16:creationId xmlns:a16="http://schemas.microsoft.com/office/drawing/2014/main" id="{E75FA312-618A-4C92-B3BE-14514CFC4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3648" y="5772957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7" name="Line 39">
            <a:extLst>
              <a:ext uri="{FF2B5EF4-FFF2-40B4-BE49-F238E27FC236}">
                <a16:creationId xmlns:a16="http://schemas.microsoft.com/office/drawing/2014/main" id="{C5A12688-E461-4550-9910-A588FBF8367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3648" y="6152259"/>
            <a:ext cx="36576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" name="Text Box 34">
            <a:extLst>
              <a:ext uri="{FF2B5EF4-FFF2-40B4-BE49-F238E27FC236}">
                <a16:creationId xmlns:a16="http://schemas.microsoft.com/office/drawing/2014/main" id="{1DE6D136-8A49-449C-9244-126F0C0E3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0520" y="5788287"/>
            <a:ext cx="3097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sp>
        <p:nvSpPr>
          <p:cNvPr id="109" name="Text Box 34">
            <a:extLst>
              <a:ext uri="{FF2B5EF4-FFF2-40B4-BE49-F238E27FC236}">
                <a16:creationId xmlns:a16="http://schemas.microsoft.com/office/drawing/2014/main" id="{B79C8873-255E-483A-9430-FA744A456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0682" y="6187898"/>
            <a:ext cx="3097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sp>
        <p:nvSpPr>
          <p:cNvPr id="110" name="Text Box 34">
            <a:extLst>
              <a:ext uri="{FF2B5EF4-FFF2-40B4-BE49-F238E27FC236}">
                <a16:creationId xmlns:a16="http://schemas.microsoft.com/office/drawing/2014/main" id="{275E3893-2D0F-4105-A6F6-A33402633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9342" y="6121921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1" name="Text Box 28">
            <a:extLst>
              <a:ext uri="{FF2B5EF4-FFF2-40B4-BE49-F238E27FC236}">
                <a16:creationId xmlns:a16="http://schemas.microsoft.com/office/drawing/2014/main" id="{BA39D027-78B0-4BA5-AAE7-56ACC5152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6864" y="5913129"/>
            <a:ext cx="341709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sp>
        <p:nvSpPr>
          <p:cNvPr id="112" name="Text Box 28">
            <a:extLst>
              <a:ext uri="{FF2B5EF4-FFF2-40B4-BE49-F238E27FC236}">
                <a16:creationId xmlns:a16="http://schemas.microsoft.com/office/drawing/2014/main" id="{01D46EB9-6CA2-417A-921C-B95580172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67" y="5913129"/>
            <a:ext cx="341709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sp>
        <p:nvSpPr>
          <p:cNvPr id="113" name="Text Box 34">
            <a:extLst>
              <a:ext uri="{FF2B5EF4-FFF2-40B4-BE49-F238E27FC236}">
                <a16:creationId xmlns:a16="http://schemas.microsoft.com/office/drawing/2014/main" id="{2ADF8726-87FE-455A-A6F8-9B36953B8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9555" y="6086042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4" name="Text Box 34">
            <a:extLst>
              <a:ext uri="{FF2B5EF4-FFF2-40B4-BE49-F238E27FC236}">
                <a16:creationId xmlns:a16="http://schemas.microsoft.com/office/drawing/2014/main" id="{016FB1F2-5FE8-4497-A560-20BDBFAD2C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9065" y="5741386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27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5" name="Line 39">
            <a:extLst>
              <a:ext uri="{FF2B5EF4-FFF2-40B4-BE49-F238E27FC236}">
                <a16:creationId xmlns:a16="http://schemas.microsoft.com/office/drawing/2014/main" id="{93A2E593-E614-450A-8A41-2D221710D474}"/>
              </a:ext>
            </a:extLst>
          </p:cNvPr>
          <p:cNvSpPr>
            <a:spLocks noChangeShapeType="1"/>
          </p:cNvSpPr>
          <p:nvPr/>
        </p:nvSpPr>
        <p:spPr bwMode="auto">
          <a:xfrm>
            <a:off x="6210957" y="6129598"/>
            <a:ext cx="36576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872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97" grpId="0" autoUpdateAnimBg="0"/>
      <p:bldP spid="280610" grpId="0" autoUpdateAnimBg="0"/>
      <p:bldP spid="280629" grpId="0" autoUpdateAnimBg="0"/>
      <p:bldP spid="49" grpId="0" autoUpdateAnimBg="0"/>
      <p:bldP spid="60" grpId="0" autoUpdateAnimBg="0"/>
      <p:bldP spid="61" grpId="0" animBg="1"/>
      <p:bldP spid="62" grpId="0"/>
      <p:bldP spid="68" grpId="0" autoUpdateAnimBg="0"/>
      <p:bldP spid="71" grpId="0" autoUpdateAnimBg="0"/>
      <p:bldP spid="72" grpId="0" autoUpdateAnimBg="0"/>
      <p:bldP spid="74" grpId="0" autoUpdateAnimBg="0"/>
      <p:bldP spid="75" grpId="0" animBg="1"/>
      <p:bldP spid="76" grpId="0"/>
      <p:bldP spid="77" grpId="0" autoUpdateAnimBg="0"/>
      <p:bldP spid="78" grpId="0" autoUpdateAnimBg="0"/>
      <p:bldP spid="79" grpId="0" autoUpdateAnimBg="0"/>
      <p:bldP spid="80" grpId="0" animBg="1"/>
      <p:bldP spid="81" grpId="0" autoUpdateAnimBg="0"/>
      <p:bldP spid="82" grpId="0" autoUpdateAnimBg="0"/>
      <p:bldP spid="83" grpId="0" autoUpdateAnimBg="0"/>
      <p:bldP spid="84" grpId="0" animBg="1"/>
      <p:bldP spid="85" grpId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nimBg="1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  <p:bldP spid="101" grpId="0" animBg="1"/>
      <p:bldP spid="104" grpId="0" autoUpdateAnimBg="0"/>
      <p:bldP spid="105" grpId="0" autoUpdateAnimBg="0"/>
      <p:bldP spid="106" grpId="0" autoUpdateAnimBg="0"/>
      <p:bldP spid="107" grpId="0" animBg="1"/>
      <p:bldP spid="108" grpId="0" autoUpdateAnimBg="0"/>
      <p:bldP spid="109" grpId="0" autoUpdateAnimBg="0"/>
      <p:bldP spid="110" grpId="0" autoUpdateAnimBg="0"/>
      <p:bldP spid="111" grpId="0"/>
      <p:bldP spid="112" grpId="0"/>
      <p:bldP spid="113" grpId="0" autoUpdateAnimBg="0"/>
      <p:bldP spid="114" grpId="0" autoUpdateAnimBg="0"/>
      <p:bldP spid="1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7348" y="745168"/>
            <a:ext cx="5448313" cy="35004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231105" y="23878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177844" y="4786796"/>
            <a:ext cx="450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507205" y="531117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621141" y="5834390"/>
            <a:ext cx="3620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231105" y="426357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28650"/>
          </a:xfrm>
          <a:noFill/>
          <a:ln/>
        </p:spPr>
        <p:txBody>
          <a:bodyPr anchor="t">
            <a:no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Exponents</a:t>
            </a:r>
          </a:p>
        </p:txBody>
      </p:sp>
      <p:sp>
        <p:nvSpPr>
          <p:cNvPr id="186374" name="Text Box 6"/>
          <p:cNvSpPr txBox="1">
            <a:spLocks noChangeArrowheads="1"/>
          </p:cNvSpPr>
          <p:nvPr/>
        </p:nvSpPr>
        <p:spPr bwMode="auto">
          <a:xfrm>
            <a:off x="578224" y="1250729"/>
            <a:ext cx="7920317" cy="91025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use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exponents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as a shorthand way of representing the repeated multiplication of a number by itself.</a:t>
            </a:r>
          </a:p>
        </p:txBody>
      </p:sp>
      <p:sp>
        <p:nvSpPr>
          <p:cNvPr id="186375" name="Text Box 7"/>
          <p:cNvSpPr txBox="1">
            <a:spLocks noChangeArrowheads="1"/>
          </p:cNvSpPr>
          <p:nvPr/>
        </p:nvSpPr>
        <p:spPr bwMode="auto">
          <a:xfrm>
            <a:off x="578224" y="2395835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186376" name="Text Box 8"/>
          <p:cNvSpPr txBox="1">
            <a:spLocks noChangeArrowheads="1"/>
          </p:cNvSpPr>
          <p:nvPr/>
        </p:nvSpPr>
        <p:spPr bwMode="auto">
          <a:xfrm>
            <a:off x="578224" y="2871719"/>
            <a:ext cx="82974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index notation to write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2 × 2 × 2 × 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 as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6377" name="Text Box 9"/>
          <p:cNvSpPr txBox="1">
            <a:spLocks noChangeArrowheads="1"/>
          </p:cNvSpPr>
          <p:nvPr/>
        </p:nvSpPr>
        <p:spPr bwMode="auto">
          <a:xfrm>
            <a:off x="4325542" y="3526631"/>
            <a:ext cx="51007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30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</a:p>
        </p:txBody>
      </p:sp>
      <p:sp>
        <p:nvSpPr>
          <p:cNvPr id="186378" name="Text Box 10"/>
          <p:cNvSpPr txBox="1">
            <a:spLocks noChangeArrowheads="1"/>
          </p:cNvSpPr>
          <p:nvPr/>
        </p:nvSpPr>
        <p:spPr bwMode="auto">
          <a:xfrm>
            <a:off x="1359695" y="4468416"/>
            <a:ext cx="72122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This number is read as ‘two to the power of five’.</a:t>
            </a:r>
          </a:p>
        </p:txBody>
      </p:sp>
      <p:sp>
        <p:nvSpPr>
          <p:cNvPr id="186379" name="Text Box 11"/>
          <p:cNvSpPr txBox="1">
            <a:spLocks noChangeArrowheads="1"/>
          </p:cNvSpPr>
          <p:nvPr/>
        </p:nvSpPr>
        <p:spPr bwMode="auto">
          <a:xfrm>
            <a:off x="2785678" y="4993023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186381" name="Text Box 13"/>
          <p:cNvSpPr txBox="1">
            <a:spLocks noChangeArrowheads="1"/>
          </p:cNvSpPr>
          <p:nvPr/>
        </p:nvSpPr>
        <p:spPr bwMode="auto">
          <a:xfrm>
            <a:off x="3531395" y="4972050"/>
            <a:ext cx="28200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 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2 × 2 × 2 × 2 =</a:t>
            </a:r>
          </a:p>
        </p:txBody>
      </p:sp>
      <p:sp>
        <p:nvSpPr>
          <p:cNvPr id="186382" name="Text Box 14"/>
          <p:cNvSpPr txBox="1">
            <a:spLocks noChangeArrowheads="1"/>
          </p:cNvSpPr>
          <p:nvPr/>
        </p:nvSpPr>
        <p:spPr bwMode="auto">
          <a:xfrm>
            <a:off x="6266689" y="4972050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32</a:t>
            </a:r>
          </a:p>
        </p:txBody>
      </p:sp>
      <p:sp>
        <p:nvSpPr>
          <p:cNvPr id="186384" name="Text Box 16"/>
          <p:cNvSpPr txBox="1">
            <a:spLocks noChangeArrowheads="1"/>
          </p:cNvSpPr>
          <p:nvPr/>
        </p:nvSpPr>
        <p:spPr bwMode="auto">
          <a:xfrm>
            <a:off x="3371851" y="4008835"/>
            <a:ext cx="554960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base</a:t>
            </a:r>
          </a:p>
        </p:txBody>
      </p:sp>
      <p:sp>
        <p:nvSpPr>
          <p:cNvPr id="186385" name="Text Box 17"/>
          <p:cNvSpPr txBox="1">
            <a:spLocks noChangeArrowheads="1"/>
          </p:cNvSpPr>
          <p:nvPr/>
        </p:nvSpPr>
        <p:spPr bwMode="auto">
          <a:xfrm>
            <a:off x="5245895" y="3371850"/>
            <a:ext cx="2574744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Exponent, index or power</a:t>
            </a:r>
          </a:p>
        </p:txBody>
      </p:sp>
      <p:sp>
        <p:nvSpPr>
          <p:cNvPr id="186386" name="Line 18"/>
          <p:cNvSpPr>
            <a:spLocks noChangeShapeType="1"/>
          </p:cNvSpPr>
          <p:nvPr/>
        </p:nvSpPr>
        <p:spPr bwMode="auto">
          <a:xfrm flipV="1">
            <a:off x="3886200" y="3886200"/>
            <a:ext cx="400050" cy="17145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6387" name="Line 19"/>
          <p:cNvSpPr>
            <a:spLocks noChangeShapeType="1"/>
          </p:cNvSpPr>
          <p:nvPr/>
        </p:nvSpPr>
        <p:spPr bwMode="auto">
          <a:xfrm flipH="1">
            <a:off x="4800600" y="3543300"/>
            <a:ext cx="400050" cy="17145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16D067CA-1A51-4AD4-A274-B742E62A015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B611A8D5-AA18-4F1A-BE46-35996C6E0A6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02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8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5" grpId="0" autoUpdateAnimBg="0"/>
      <p:bldP spid="186376" grpId="0" autoUpdateAnimBg="0"/>
      <p:bldP spid="186377" grpId="0" autoUpdateAnimBg="0"/>
      <p:bldP spid="186378" grpId="0" autoUpdateAnimBg="0"/>
      <p:bldP spid="186379" grpId="0" autoUpdateAnimBg="0"/>
      <p:bldP spid="186381" grpId="0" autoUpdateAnimBg="0"/>
      <p:bldP spid="186382" grpId="0" autoUpdateAnimBg="0"/>
      <p:bldP spid="186384" grpId="0" autoUpdateAnimBg="0"/>
      <p:bldP spid="186385" grpId="0" autoUpdateAnimBg="0"/>
      <p:bldP spid="186386" grpId="0" animBg="1"/>
      <p:bldP spid="18638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50" name="Text Box 18"/>
          <p:cNvSpPr txBox="1">
            <a:spLocks noChangeArrowheads="1"/>
          </p:cNvSpPr>
          <p:nvPr/>
        </p:nvSpPr>
        <p:spPr bwMode="auto">
          <a:xfrm>
            <a:off x="847166" y="1633328"/>
            <a:ext cx="34355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Evaluate the following:</a:t>
            </a:r>
          </a:p>
        </p:txBody>
      </p:sp>
      <p:sp>
        <p:nvSpPr>
          <p:cNvPr id="274451" name="Text Box 19"/>
          <p:cNvSpPr txBox="1">
            <a:spLocks noChangeArrowheads="1"/>
          </p:cNvSpPr>
          <p:nvPr/>
        </p:nvSpPr>
        <p:spPr bwMode="auto">
          <a:xfrm>
            <a:off x="847165" y="2151249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52" name="Text Box 20"/>
          <p:cNvSpPr txBox="1">
            <a:spLocks noChangeArrowheads="1"/>
          </p:cNvSpPr>
          <p:nvPr/>
        </p:nvSpPr>
        <p:spPr bwMode="auto">
          <a:xfrm>
            <a:off x="1540116" y="2151249"/>
            <a:ext cx="11705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6 =</a:t>
            </a:r>
          </a:p>
        </p:txBody>
      </p:sp>
      <p:sp>
        <p:nvSpPr>
          <p:cNvPr id="274453" name="Text Box 21"/>
          <p:cNvSpPr txBox="1">
            <a:spLocks noChangeArrowheads="1"/>
          </p:cNvSpPr>
          <p:nvPr/>
        </p:nvSpPr>
        <p:spPr bwMode="auto">
          <a:xfrm>
            <a:off x="2564944" y="2151248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36</a:t>
            </a:r>
          </a:p>
        </p:txBody>
      </p:sp>
      <p:sp>
        <p:nvSpPr>
          <p:cNvPr id="274459" name="Text Box 27"/>
          <p:cNvSpPr txBox="1">
            <a:spLocks noChangeArrowheads="1"/>
          </p:cNvSpPr>
          <p:nvPr/>
        </p:nvSpPr>
        <p:spPr bwMode="auto">
          <a:xfrm>
            <a:off x="847165" y="2670362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60" name="Text Box 28"/>
          <p:cNvSpPr txBox="1">
            <a:spLocks noChangeArrowheads="1"/>
          </p:cNvSpPr>
          <p:nvPr/>
        </p:nvSpPr>
        <p:spPr bwMode="auto">
          <a:xfrm>
            <a:off x="1540116" y="2684150"/>
            <a:ext cx="22701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3 × 3 × 3 =</a:t>
            </a:r>
          </a:p>
        </p:txBody>
      </p:sp>
      <p:sp>
        <p:nvSpPr>
          <p:cNvPr id="274461" name="Text Box 29"/>
          <p:cNvSpPr txBox="1">
            <a:spLocks noChangeArrowheads="1"/>
          </p:cNvSpPr>
          <p:nvPr/>
        </p:nvSpPr>
        <p:spPr bwMode="auto">
          <a:xfrm>
            <a:off x="3710057" y="2668561"/>
            <a:ext cx="5100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81</a:t>
            </a:r>
          </a:p>
        </p:txBody>
      </p:sp>
      <p:sp>
        <p:nvSpPr>
          <p:cNvPr id="274463" name="Text Box 31"/>
          <p:cNvSpPr txBox="1">
            <a:spLocks noChangeArrowheads="1"/>
          </p:cNvSpPr>
          <p:nvPr/>
        </p:nvSpPr>
        <p:spPr bwMode="auto">
          <a:xfrm>
            <a:off x="847165" y="3189474"/>
            <a:ext cx="11063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5)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64" name="Text Box 32"/>
          <p:cNvSpPr txBox="1">
            <a:spLocks noChangeArrowheads="1"/>
          </p:cNvSpPr>
          <p:nvPr/>
        </p:nvSpPr>
        <p:spPr bwMode="auto">
          <a:xfrm>
            <a:off x="1918291" y="3189474"/>
            <a:ext cx="21291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–5 × –5 =</a:t>
            </a:r>
          </a:p>
        </p:txBody>
      </p:sp>
      <p:sp>
        <p:nvSpPr>
          <p:cNvPr id="274465" name="Text Box 33"/>
          <p:cNvSpPr txBox="1">
            <a:spLocks noChangeArrowheads="1"/>
          </p:cNvSpPr>
          <p:nvPr/>
        </p:nvSpPr>
        <p:spPr bwMode="auto">
          <a:xfrm>
            <a:off x="3902253" y="3189474"/>
            <a:ext cx="8338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125</a:t>
            </a:r>
          </a:p>
        </p:txBody>
      </p:sp>
      <p:sp>
        <p:nvSpPr>
          <p:cNvPr id="274467" name="Text Box 35"/>
          <p:cNvSpPr txBox="1">
            <a:spLocks noChangeArrowheads="1"/>
          </p:cNvSpPr>
          <p:nvPr/>
        </p:nvSpPr>
        <p:spPr bwMode="auto">
          <a:xfrm>
            <a:off x="847165" y="3708587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68" name="Text Box 36"/>
          <p:cNvSpPr txBox="1">
            <a:spLocks noChangeArrowheads="1"/>
          </p:cNvSpPr>
          <p:nvPr/>
        </p:nvSpPr>
        <p:spPr bwMode="auto">
          <a:xfrm>
            <a:off x="1520835" y="3708586"/>
            <a:ext cx="39196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2 × 2 × 2 × 2 × 2 × 2 =</a:t>
            </a:r>
          </a:p>
        </p:txBody>
      </p:sp>
      <p:sp>
        <p:nvSpPr>
          <p:cNvPr id="274469" name="Text Box 37"/>
          <p:cNvSpPr txBox="1">
            <a:spLocks noChangeArrowheads="1"/>
          </p:cNvSpPr>
          <p:nvPr/>
        </p:nvSpPr>
        <p:spPr bwMode="auto">
          <a:xfrm>
            <a:off x="5288096" y="3708586"/>
            <a:ext cx="6976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128</a:t>
            </a:r>
          </a:p>
        </p:txBody>
      </p:sp>
      <p:sp>
        <p:nvSpPr>
          <p:cNvPr id="274471" name="Text Box 39"/>
          <p:cNvSpPr txBox="1">
            <a:spLocks noChangeArrowheads="1"/>
          </p:cNvSpPr>
          <p:nvPr/>
        </p:nvSpPr>
        <p:spPr bwMode="auto">
          <a:xfrm>
            <a:off x="847165" y="4227699"/>
            <a:ext cx="1056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1)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72" name="Text Box 40"/>
          <p:cNvSpPr txBox="1">
            <a:spLocks noChangeArrowheads="1"/>
          </p:cNvSpPr>
          <p:nvPr/>
        </p:nvSpPr>
        <p:spPr bwMode="auto">
          <a:xfrm>
            <a:off x="1769679" y="4227699"/>
            <a:ext cx="32528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1 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1 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1 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1 =</a:t>
            </a:r>
          </a:p>
        </p:txBody>
      </p:sp>
      <p:sp>
        <p:nvSpPr>
          <p:cNvPr id="274473" name="Text Box 41"/>
          <p:cNvSpPr txBox="1">
            <a:spLocks noChangeArrowheads="1"/>
          </p:cNvSpPr>
          <p:nvPr/>
        </p:nvSpPr>
        <p:spPr bwMode="auto">
          <a:xfrm>
            <a:off x="4908081" y="4227698"/>
            <a:ext cx="4587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</p:txBody>
      </p:sp>
      <p:sp>
        <p:nvSpPr>
          <p:cNvPr id="274475" name="Text Box 43"/>
          <p:cNvSpPr txBox="1">
            <a:spLocks noChangeArrowheads="1"/>
          </p:cNvSpPr>
          <p:nvPr/>
        </p:nvSpPr>
        <p:spPr bwMode="auto">
          <a:xfrm>
            <a:off x="847165" y="4746812"/>
            <a:ext cx="11063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4)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76" name="Text Box 44"/>
          <p:cNvSpPr txBox="1">
            <a:spLocks noChangeArrowheads="1"/>
          </p:cNvSpPr>
          <p:nvPr/>
        </p:nvSpPr>
        <p:spPr bwMode="auto">
          <a:xfrm>
            <a:off x="1807411" y="4746812"/>
            <a:ext cx="28151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 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 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 =</a:t>
            </a:r>
          </a:p>
        </p:txBody>
      </p:sp>
      <p:sp>
        <p:nvSpPr>
          <p:cNvPr id="274477" name="Text Box 45"/>
          <p:cNvSpPr txBox="1">
            <a:spLocks noChangeArrowheads="1"/>
          </p:cNvSpPr>
          <p:nvPr/>
        </p:nvSpPr>
        <p:spPr bwMode="auto">
          <a:xfrm>
            <a:off x="4607255" y="4746812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64</a:t>
            </a:r>
          </a:p>
        </p:txBody>
      </p:sp>
      <p:sp>
        <p:nvSpPr>
          <p:cNvPr id="274479" name="AutoShape 47"/>
          <p:cNvSpPr>
            <a:spLocks noChangeArrowheads="1"/>
          </p:cNvSpPr>
          <p:nvPr/>
        </p:nvSpPr>
        <p:spPr bwMode="auto">
          <a:xfrm>
            <a:off x="4516443" y="1867979"/>
            <a:ext cx="2484834" cy="1241822"/>
          </a:xfrm>
          <a:prstGeom prst="wedgeRoundRectCallout">
            <a:avLst>
              <a:gd name="adj1" fmla="val -43773"/>
              <a:gd name="adj2" fmla="val 68218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raise a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negative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number to an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odd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power the answer is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negative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4482" name="AutoShape 50"/>
          <p:cNvSpPr>
            <a:spLocks noChangeArrowheads="1"/>
          </p:cNvSpPr>
          <p:nvPr/>
        </p:nvSpPr>
        <p:spPr bwMode="auto">
          <a:xfrm>
            <a:off x="5996095" y="3606787"/>
            <a:ext cx="2484834" cy="1241822"/>
          </a:xfrm>
          <a:prstGeom prst="wedgeRoundRectCallout">
            <a:avLst>
              <a:gd name="adj1" fmla="val -82737"/>
              <a:gd name="adj2" fmla="val 5847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raise a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negative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number to an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even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power the answer is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positive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4483" name="Rectangle 5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9762"/>
          </a:xfrm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Index notation</a:t>
            </a:r>
            <a:endParaRPr lang="en-GB" altLang="en-US" sz="32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91B31978-928B-4725-A23C-E565EA53C08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864D2835-9C37-4244-9E12-46402BDA27C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44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74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74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51" grpId="0" autoUpdateAnimBg="0"/>
      <p:bldP spid="274452" grpId="0" autoUpdateAnimBg="0"/>
      <p:bldP spid="274453" grpId="0" autoUpdateAnimBg="0"/>
      <p:bldP spid="274459" grpId="0" autoUpdateAnimBg="0"/>
      <p:bldP spid="274460" grpId="0" autoUpdateAnimBg="0"/>
      <p:bldP spid="274461" grpId="0" autoUpdateAnimBg="0"/>
      <p:bldP spid="274463" grpId="0" autoUpdateAnimBg="0"/>
      <p:bldP spid="274464" grpId="0" autoUpdateAnimBg="0"/>
      <p:bldP spid="274465" grpId="0" autoUpdateAnimBg="0"/>
      <p:bldP spid="274467" grpId="0" autoUpdateAnimBg="0"/>
      <p:bldP spid="274468" grpId="0" autoUpdateAnimBg="0"/>
      <p:bldP spid="274469" grpId="0" autoUpdateAnimBg="0"/>
      <p:bldP spid="274471" grpId="0" autoUpdateAnimBg="0"/>
      <p:bldP spid="274472" grpId="0" autoUpdateAnimBg="0"/>
      <p:bldP spid="274473" grpId="0" autoUpdateAnimBg="0"/>
      <p:bldP spid="274475" grpId="0" autoUpdateAnimBg="0"/>
      <p:bldP spid="274476" grpId="0" autoUpdateAnimBg="0"/>
      <p:bldP spid="274477" grpId="0" autoUpdateAnimBg="0"/>
      <p:bldP spid="274479" grpId="0" animBg="1"/>
      <p:bldP spid="27448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4E23116-B710-6B82-230C-9EA1F623E9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451256"/>
            <a:ext cx="2958299" cy="5669280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6096000" y="4572000"/>
            <a:ext cx="223598" cy="201706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hlinkClick r:id="rId5"/>
            <a:extLst>
              <a:ext uri="{FF2B5EF4-FFF2-40B4-BE49-F238E27FC236}">
                <a16:creationId xmlns:a16="http://schemas.microsoft.com/office/drawing/2014/main" id="{5E99E6C2-5B76-4EE8-8581-ABCF931B7A1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5"/>
            <a:extLst>
              <a:ext uri="{FF2B5EF4-FFF2-40B4-BE49-F238E27FC236}">
                <a16:creationId xmlns:a16="http://schemas.microsoft.com/office/drawing/2014/main" id="{C927F257-026C-4F3B-915E-348460739D7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67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9" grpId="0" autoUpdateAnimBg="0"/>
      <p:bldP spid="223240" grpId="0" autoUpdateAnimBg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AF571E8-5576-4EC7-B06F-DAC726E1AA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1807" y="434282"/>
            <a:ext cx="2981741" cy="5668166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578" y="3158403"/>
            <a:ext cx="419100" cy="266700"/>
          </a:xfrm>
          <a:prstGeom prst="rect">
            <a:avLst/>
          </a:prstGeom>
        </p:spPr>
      </p:pic>
      <p:sp>
        <p:nvSpPr>
          <p:cNvPr id="27" name="Right Arrow 26"/>
          <p:cNvSpPr/>
          <p:nvPr/>
        </p:nvSpPr>
        <p:spPr>
          <a:xfrm>
            <a:off x="6870642" y="3381402"/>
            <a:ext cx="223598" cy="201706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6"/>
            <a:extLst>
              <a:ext uri="{FF2B5EF4-FFF2-40B4-BE49-F238E27FC236}">
                <a16:creationId xmlns:a16="http://schemas.microsoft.com/office/drawing/2014/main" id="{8871E7AA-4C4C-4155-9CE9-6F4FF3D4193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6"/>
            <a:extLst>
              <a:ext uri="{FF2B5EF4-FFF2-40B4-BE49-F238E27FC236}">
                <a16:creationId xmlns:a16="http://schemas.microsoft.com/office/drawing/2014/main" id="{F8D51C07-8123-4AD5-9DB2-3891E477820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20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197A320-12F3-1125-890C-5040999D8A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454856"/>
            <a:ext cx="2948787" cy="5669280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578" y="3158403"/>
            <a:ext cx="419100" cy="266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1295" y="3114446"/>
            <a:ext cx="495300" cy="323850"/>
          </a:xfrm>
          <a:prstGeom prst="rect">
            <a:avLst/>
          </a:prstGeom>
        </p:spPr>
      </p:pic>
      <p:sp>
        <p:nvSpPr>
          <p:cNvPr id="28" name="Right Arrow 27"/>
          <p:cNvSpPr/>
          <p:nvPr/>
        </p:nvSpPr>
        <p:spPr>
          <a:xfrm>
            <a:off x="6019800" y="4953000"/>
            <a:ext cx="223598" cy="201706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7"/>
            <a:extLst>
              <a:ext uri="{FF2B5EF4-FFF2-40B4-BE49-F238E27FC236}">
                <a16:creationId xmlns:a16="http://schemas.microsoft.com/office/drawing/2014/main" id="{73354CD1-A2B7-4E6E-98D4-CB2ED61C494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7"/>
            <a:extLst>
              <a:ext uri="{FF2B5EF4-FFF2-40B4-BE49-F238E27FC236}">
                <a16:creationId xmlns:a16="http://schemas.microsoft.com/office/drawing/2014/main" id="{2252ABC2-CC97-4053-A519-0D9A7D8E91A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08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3E12FAE-0BEC-522A-8259-6A25DE3E2D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6363" y="411480"/>
            <a:ext cx="2953343" cy="5669280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578" y="3158403"/>
            <a:ext cx="419100" cy="266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1295" y="3114446"/>
            <a:ext cx="495300" cy="323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11033" y="3127068"/>
            <a:ext cx="504825" cy="333375"/>
          </a:xfrm>
          <a:prstGeom prst="rect">
            <a:avLst/>
          </a:prstGeom>
        </p:spPr>
      </p:pic>
      <p:sp>
        <p:nvSpPr>
          <p:cNvPr id="29" name="Right Arrow 28"/>
          <p:cNvSpPr/>
          <p:nvPr/>
        </p:nvSpPr>
        <p:spPr>
          <a:xfrm>
            <a:off x="7965401" y="5725132"/>
            <a:ext cx="223598" cy="20170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8"/>
            <a:extLst>
              <a:ext uri="{FF2B5EF4-FFF2-40B4-BE49-F238E27FC236}">
                <a16:creationId xmlns:a16="http://schemas.microsoft.com/office/drawing/2014/main" id="{72534724-18FB-4CB2-AABF-04286CDDA6F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8"/>
            <a:extLst>
              <a:ext uri="{FF2B5EF4-FFF2-40B4-BE49-F238E27FC236}">
                <a16:creationId xmlns:a16="http://schemas.microsoft.com/office/drawing/2014/main" id="{31E73713-592E-4812-8BD1-4E9A47487D2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23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1CCBF84-8519-1268-39DC-7501AAF99C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2279" y="407726"/>
            <a:ext cx="2972215" cy="5696745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sp>
        <p:nvSpPr>
          <p:cNvPr id="223242" name="Text Box 10"/>
          <p:cNvSpPr txBox="1">
            <a:spLocks noChangeArrowheads="1"/>
          </p:cNvSpPr>
          <p:nvPr/>
        </p:nvSpPr>
        <p:spPr bwMode="auto">
          <a:xfrm>
            <a:off x="817311" y="4095445"/>
            <a:ext cx="51026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calculator shows this as 2401.</a:t>
            </a:r>
          </a:p>
        </p:txBody>
      </p:sp>
      <p:sp>
        <p:nvSpPr>
          <p:cNvPr id="223243" name="Text Box 11"/>
          <p:cNvSpPr txBox="1">
            <a:spLocks noChangeArrowheads="1"/>
          </p:cNvSpPr>
          <p:nvPr/>
        </p:nvSpPr>
        <p:spPr bwMode="auto">
          <a:xfrm>
            <a:off x="1814314" y="4872832"/>
            <a:ext cx="36182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7 × 7 × 7 × 7 = 2401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578" y="3158403"/>
            <a:ext cx="419100" cy="266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1295" y="3114446"/>
            <a:ext cx="495300" cy="323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11033" y="3127068"/>
            <a:ext cx="504825" cy="333375"/>
          </a:xfrm>
          <a:prstGeom prst="rect">
            <a:avLst/>
          </a:prstGeom>
        </p:spPr>
      </p:pic>
      <p:sp>
        <p:nvSpPr>
          <p:cNvPr id="2" name="Rectangle 1">
            <a:hlinkClick r:id="rId8"/>
            <a:extLst>
              <a:ext uri="{FF2B5EF4-FFF2-40B4-BE49-F238E27FC236}">
                <a16:creationId xmlns:a16="http://schemas.microsoft.com/office/drawing/2014/main" id="{52A9F7ED-EB29-4AF8-9638-424C00CEEA5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8"/>
            <a:extLst>
              <a:ext uri="{FF2B5EF4-FFF2-40B4-BE49-F238E27FC236}">
                <a16:creationId xmlns:a16="http://schemas.microsoft.com/office/drawing/2014/main" id="{040CF5D5-69D9-481E-BA65-916ED1B132C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75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42" grpId="0"/>
      <p:bldP spid="2232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Laws of exponents -</a:t>
            </a:r>
          </a:p>
        </p:txBody>
      </p:sp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85392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numbers written in index form and with the same base we can see an interesting result.</a:t>
            </a:r>
          </a:p>
        </p:txBody>
      </p:sp>
      <p:sp>
        <p:nvSpPr>
          <p:cNvPr id="231450" name="Text Box 26"/>
          <p:cNvSpPr txBox="1">
            <a:spLocks noChangeArrowheads="1"/>
          </p:cNvSpPr>
          <p:nvPr/>
        </p:nvSpPr>
        <p:spPr bwMode="auto">
          <a:xfrm>
            <a:off x="673812" y="1667435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31451" name="Text Box 27"/>
          <p:cNvSpPr txBox="1">
            <a:spLocks noChangeArrowheads="1"/>
          </p:cNvSpPr>
          <p:nvPr/>
        </p:nvSpPr>
        <p:spPr bwMode="auto">
          <a:xfrm>
            <a:off x="1140117" y="2067903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3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2" name="Text Box 28"/>
          <p:cNvSpPr txBox="1">
            <a:spLocks noChangeArrowheads="1"/>
          </p:cNvSpPr>
          <p:nvPr/>
        </p:nvSpPr>
        <p:spPr bwMode="auto">
          <a:xfrm>
            <a:off x="2387576" y="2080932"/>
            <a:ext cx="34099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(3 × 3 × 3 × 3) × (3 × 3)</a:t>
            </a:r>
          </a:p>
        </p:txBody>
      </p:sp>
      <p:sp>
        <p:nvSpPr>
          <p:cNvPr id="231453" name="Text Box 29"/>
          <p:cNvSpPr txBox="1">
            <a:spLocks noChangeArrowheads="1"/>
          </p:cNvSpPr>
          <p:nvPr/>
        </p:nvSpPr>
        <p:spPr bwMode="auto">
          <a:xfrm>
            <a:off x="2158253" y="2499473"/>
            <a:ext cx="32095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 × 3 × 3 × 3 × 3 × 3</a:t>
            </a:r>
          </a:p>
        </p:txBody>
      </p:sp>
      <p:sp>
        <p:nvSpPr>
          <p:cNvPr id="231454" name="Text Box 30"/>
          <p:cNvSpPr txBox="1">
            <a:spLocks noChangeArrowheads="1"/>
          </p:cNvSpPr>
          <p:nvPr/>
        </p:nvSpPr>
        <p:spPr bwMode="auto">
          <a:xfrm>
            <a:off x="2158252" y="2907927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</a:p>
        </p:txBody>
      </p:sp>
      <p:sp>
        <p:nvSpPr>
          <p:cNvPr id="231455" name="Text Box 31"/>
          <p:cNvSpPr txBox="1">
            <a:spLocks noChangeArrowheads="1"/>
          </p:cNvSpPr>
          <p:nvPr/>
        </p:nvSpPr>
        <p:spPr bwMode="auto">
          <a:xfrm>
            <a:off x="1215139" y="3217210"/>
            <a:ext cx="1348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6" name="Text Box 32"/>
          <p:cNvSpPr txBox="1">
            <a:spLocks noChangeArrowheads="1"/>
          </p:cNvSpPr>
          <p:nvPr/>
        </p:nvSpPr>
        <p:spPr bwMode="auto">
          <a:xfrm>
            <a:off x="2547153" y="3217210"/>
            <a:ext cx="42434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×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31457" name="Text Box 33"/>
          <p:cNvSpPr txBox="1">
            <a:spLocks noChangeArrowheads="1"/>
          </p:cNvSpPr>
          <p:nvPr/>
        </p:nvSpPr>
        <p:spPr bwMode="auto">
          <a:xfrm>
            <a:off x="2212041" y="3622304"/>
            <a:ext cx="40767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58" name="Text Box 34"/>
          <p:cNvSpPr txBox="1">
            <a:spLocks noChangeArrowheads="1"/>
          </p:cNvSpPr>
          <p:nvPr/>
        </p:nvSpPr>
        <p:spPr bwMode="auto">
          <a:xfrm>
            <a:off x="2252382" y="4030758"/>
            <a:ext cx="7120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</a:t>
            </a:r>
          </a:p>
        </p:txBody>
      </p:sp>
      <p:sp>
        <p:nvSpPr>
          <p:cNvPr id="231464" name="Text Box 40"/>
          <p:cNvSpPr txBox="1">
            <a:spLocks noChangeArrowheads="1"/>
          </p:cNvSpPr>
          <p:nvPr/>
        </p:nvSpPr>
        <p:spPr bwMode="auto">
          <a:xfrm>
            <a:off x="3020127" y="4501402"/>
            <a:ext cx="3576291" cy="47400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31461" name="Text Box 37"/>
          <p:cNvSpPr txBox="1">
            <a:spLocks noChangeArrowheads="1"/>
          </p:cNvSpPr>
          <p:nvPr/>
        </p:nvSpPr>
        <p:spPr bwMode="auto">
          <a:xfrm>
            <a:off x="1684666" y="5077160"/>
            <a:ext cx="6491146" cy="82363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numbers with the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same base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the indices are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added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2860379" y="2907926"/>
            <a:ext cx="12426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(4 + 2)</a:t>
            </a:r>
          </a:p>
        </p:txBody>
      </p:sp>
      <p:sp>
        <p:nvSpPr>
          <p:cNvPr id="231466" name="Text Box 42"/>
          <p:cNvSpPr txBox="1">
            <a:spLocks noChangeArrowheads="1"/>
          </p:cNvSpPr>
          <p:nvPr/>
        </p:nvSpPr>
        <p:spPr bwMode="auto">
          <a:xfrm>
            <a:off x="2886049" y="4030758"/>
            <a:ext cx="12426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(3 + 5)</a:t>
            </a: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3454474" y="6077653"/>
            <a:ext cx="1348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4631122" y="6077652"/>
            <a:ext cx="10679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(m + n)</a:t>
            </a:r>
          </a:p>
        </p:txBody>
      </p:sp>
      <p:sp>
        <p:nvSpPr>
          <p:cNvPr id="3" name="Rectangle 2"/>
          <p:cNvSpPr/>
          <p:nvPr/>
        </p:nvSpPr>
        <p:spPr>
          <a:xfrm>
            <a:off x="5234354" y="274637"/>
            <a:ext cx="3108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multiplication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CEDD5585-485C-4F95-BAFF-609BDB02B8E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41A067DA-186E-4AB3-90F2-B7211A0DF6B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56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1450" grpId="0" autoUpdateAnimBg="0"/>
      <p:bldP spid="231451" grpId="0" autoUpdateAnimBg="0"/>
      <p:bldP spid="231452" grpId="0" autoUpdateAnimBg="0"/>
      <p:bldP spid="231453" grpId="0" autoUpdateAnimBg="0"/>
      <p:bldP spid="231454" grpId="0" autoUpdateAnimBg="0"/>
      <p:bldP spid="231455" grpId="0" autoUpdateAnimBg="0"/>
      <p:bldP spid="231456" grpId="0" autoUpdateAnimBg="0"/>
      <p:bldP spid="231457" grpId="0" autoUpdateAnimBg="0"/>
      <p:bldP spid="231458" grpId="0" autoUpdateAnimBg="0"/>
      <p:bldP spid="231464" grpId="0" animBg="1" autoUpdateAnimBg="0"/>
      <p:bldP spid="231461" grpId="0" animBg="1" autoUpdateAnimBg="0"/>
      <p:bldP spid="231465" grpId="0" autoUpdateAnimBg="0"/>
      <p:bldP spid="231466" grpId="0" autoUpdateAnimBg="0"/>
      <p:bldP spid="19" grpId="0" autoUpdateAnimBg="0"/>
      <p:bldP spid="20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1384</TotalTime>
  <Words>1906</Words>
  <Application>Microsoft Office PowerPoint</Application>
  <PresentationFormat>On-screen Show (4:3)</PresentationFormat>
  <Paragraphs>312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SimSun-ExtB</vt:lpstr>
      <vt:lpstr>Arial</vt:lpstr>
      <vt:lpstr>Calibri</vt:lpstr>
      <vt:lpstr>Comic Sans MS</vt:lpstr>
      <vt:lpstr>Times New Roman</vt:lpstr>
      <vt:lpstr>Wingdings 2</vt:lpstr>
      <vt:lpstr>Theme1</vt:lpstr>
      <vt:lpstr>Exponents</vt:lpstr>
      <vt:lpstr>Exponents</vt:lpstr>
      <vt:lpstr>Index notation</vt:lpstr>
      <vt:lpstr>Calculating powers</vt:lpstr>
      <vt:lpstr>Calculating powers</vt:lpstr>
      <vt:lpstr>Calculating powers</vt:lpstr>
      <vt:lpstr>Calculating powers</vt:lpstr>
      <vt:lpstr>Calculating powers</vt:lpstr>
      <vt:lpstr>Laws of exponents -</vt:lpstr>
      <vt:lpstr>Laws of exponents -</vt:lpstr>
      <vt:lpstr>PowerPoint Presentation</vt:lpstr>
      <vt:lpstr>PowerPoint Presentation</vt:lpstr>
      <vt:lpstr>Laws of exponents -</vt:lpstr>
      <vt:lpstr>The power zero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Exponents</dc:title>
  <dc:creator>Mathssupport</dc:creator>
  <cp:lastModifiedBy>Orlando Hurtado</cp:lastModifiedBy>
  <cp:revision>10</cp:revision>
  <dcterms:created xsi:type="dcterms:W3CDTF">2020-09-11T12:45:34Z</dcterms:created>
  <dcterms:modified xsi:type="dcterms:W3CDTF">2023-08-18T14:25:01Z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