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sldIdLst>
    <p:sldId id="256" r:id="rId2"/>
    <p:sldId id="342" r:id="rId3"/>
    <p:sldId id="343" r:id="rId4"/>
    <p:sldId id="344" r:id="rId5"/>
    <p:sldId id="345" r:id="rId6"/>
    <p:sldId id="346" r:id="rId7"/>
    <p:sldId id="347" r:id="rId8"/>
    <p:sldId id="348" r:id="rId9"/>
    <p:sldId id="350" r:id="rId10"/>
    <p:sldId id="351" r:id="rId11"/>
    <p:sldId id="352" r:id="rId12"/>
    <p:sldId id="349" r:id="rId13"/>
    <p:sldId id="353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4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7729D8-E1C4-437A-AC5B-A7D1D5068624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4D69E6-C5E6-4CCA-8D3D-5403830AB0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703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6061999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035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507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56038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013582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1100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99123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999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468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225590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072214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BF32B0-9950-4424-A775-4414177238B2}" type="datetimeFigureOut">
              <a:rPr lang="en-GB" smtClean="0"/>
              <a:t>18/08/2023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2327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ED265947-BA93-47AF-B274-0DBC868C1B33}"/>
              </a:ext>
            </a:extLst>
          </p:cNvPr>
          <p:cNvSpPr/>
          <p:nvPr/>
        </p:nvSpPr>
        <p:spPr>
          <a:xfrm>
            <a:off x="8056520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85A69732-7306-483C-A790-9A12B572230D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563BDE7-859F-49D1-A4B6-76083505D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6CD45-CBD0-4E6B-9373-63D32322FE63}" type="datetime4">
              <a:rPr lang="en-GB" smtClean="0">
                <a:latin typeface="Calibri" panose="020F0502020204030204" pitchFamily="34" charset="0"/>
                <a:cs typeface="Calibri" panose="020F0502020204030204" pitchFamily="34" charset="0"/>
              </a:rPr>
              <a:t>18 August 2023</a:t>
            </a:fld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Subtitle 4">
            <a:extLst>
              <a:ext uri="{FF2B5EF4-FFF2-40B4-BE49-F238E27FC236}">
                <a16:creationId xmlns:a16="http://schemas.microsoft.com/office/drawing/2014/main" id="{57355FC8-3D8F-4312-9BA4-001854A314B7}"/>
              </a:ext>
            </a:extLst>
          </p:cNvPr>
          <p:cNvSpPr txBox="1">
            <a:spLocks/>
          </p:cNvSpPr>
          <p:nvPr/>
        </p:nvSpPr>
        <p:spPr>
          <a:xfrm>
            <a:off x="1050878" y="3352800"/>
            <a:ext cx="7005642" cy="1600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30238" indent="-630238"/>
            <a:r>
              <a:rPr lang="en-US" cap="none" dirty="0">
                <a:latin typeface="Comic Sans MS" panose="030F0702030302020204" pitchFamily="66" charset="0"/>
              </a:rPr>
              <a:t>LO:</a:t>
            </a:r>
            <a:r>
              <a:rPr lang="en-GB" dirty="0"/>
              <a:t> To understand applications </a:t>
            </a:r>
            <a:r>
              <a:rPr lang="en-GB"/>
              <a:t>of percentages.</a:t>
            </a:r>
            <a:endParaRPr lang="en-GB" dirty="0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E8140203-6ACB-4FDE-B69F-1C33CDD9BC65}"/>
              </a:ext>
            </a:extLst>
          </p:cNvPr>
          <p:cNvSpPr txBox="1">
            <a:spLocks/>
          </p:cNvSpPr>
          <p:nvPr/>
        </p:nvSpPr>
        <p:spPr>
          <a:xfrm>
            <a:off x="609600" y="1658330"/>
            <a:ext cx="8229600" cy="1470025"/>
          </a:xfrm>
          <a:prstGeom prst="rect">
            <a:avLst/>
          </a:prstGeom>
        </p:spPr>
        <p:txBody>
          <a:bodyPr bIns="91440" anchor="ctr" anchorCtr="0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/>
              <a:t>Financial mathematics:     Savings, credits and loans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69181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20">
            <a:extLst>
              <a:ext uri="{FF2B5EF4-FFF2-40B4-BE49-F238E27FC236}">
                <a16:creationId xmlns:a16="http://schemas.microsoft.com/office/drawing/2014/main" id="{AF379FD6-98D0-4ED4-B800-3079455FA08C}"/>
              </a:ext>
            </a:extLst>
          </p:cNvPr>
          <p:cNvSpPr txBox="1">
            <a:spLocks noChangeArrowheads="1"/>
          </p:cNvSpPr>
          <p:nvPr/>
        </p:nvSpPr>
        <p:spPr>
          <a:xfrm>
            <a:off x="179512" y="0"/>
            <a:ext cx="8229600" cy="564672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/>
              <a:t>Credit plans and loans</a:t>
            </a:r>
            <a:endParaRPr lang="en-US" sz="2800" dirty="0"/>
          </a:p>
        </p:txBody>
      </p:sp>
      <p:sp>
        <p:nvSpPr>
          <p:cNvPr id="5" name="Text Box 26">
            <a:extLst>
              <a:ext uri="{FF2B5EF4-FFF2-40B4-BE49-F238E27FC236}">
                <a16:creationId xmlns:a16="http://schemas.microsoft.com/office/drawing/2014/main" id="{02F40B74-C1E5-4574-B68F-4E1FE760A6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640" y="2780928"/>
            <a:ext cx="5688632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Calculate the interest on the loan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8 Rectángulo">
            <a:extLst>
              <a:ext uri="{FF2B5EF4-FFF2-40B4-BE49-F238E27FC236}">
                <a16:creationId xmlns:a16="http://schemas.microsoft.com/office/drawing/2014/main" id="{DA517450-F19F-4688-886A-856011ED87D6}"/>
              </a:ext>
            </a:extLst>
          </p:cNvPr>
          <p:cNvSpPr/>
          <p:nvPr/>
        </p:nvSpPr>
        <p:spPr>
          <a:xfrm>
            <a:off x="179512" y="620688"/>
            <a:ext cx="20162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3:</a:t>
            </a:r>
          </a:p>
        </p:txBody>
      </p:sp>
      <p:sp>
        <p:nvSpPr>
          <p:cNvPr id="7" name="Rectangle 36">
            <a:extLst>
              <a:ext uri="{FF2B5EF4-FFF2-40B4-BE49-F238E27FC236}">
                <a16:creationId xmlns:a16="http://schemas.microsoft.com/office/drawing/2014/main" id="{22DD2527-049A-42D3-8135-B2CA753FCD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752" y="3356992"/>
            <a:ext cx="44644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Deposit = 20% of $10 000 </a:t>
            </a:r>
            <a:endParaRPr lang="en-GB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36">
            <a:extLst>
              <a:ext uri="{FF2B5EF4-FFF2-40B4-BE49-F238E27FC236}">
                <a16:creationId xmlns:a16="http://schemas.microsoft.com/office/drawing/2014/main" id="{95911D04-3290-42BD-BD5E-4F2730C802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1880" y="4653136"/>
            <a:ext cx="17281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= $ 8 000</a:t>
            </a:r>
            <a:endParaRPr lang="en-GB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9 Rectángulo">
            <a:extLst>
              <a:ext uri="{FF2B5EF4-FFF2-40B4-BE49-F238E27FC236}">
                <a16:creationId xmlns:a16="http://schemas.microsoft.com/office/drawing/2014/main" id="{FF13F156-350A-4C61-8202-899367437B56}"/>
              </a:ext>
            </a:extLst>
          </p:cNvPr>
          <p:cNvSpPr/>
          <p:nvPr/>
        </p:nvSpPr>
        <p:spPr>
          <a:xfrm>
            <a:off x="216024" y="1124744"/>
            <a:ext cx="84604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Saskia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is buying a car for $10 000. She pays a 20% deposit and take out a credit plan to borrow the remainder over three years at 8.5% p.a. The arrangement fee is $80 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36">
            <a:extLst>
              <a:ext uri="{FF2B5EF4-FFF2-40B4-BE49-F238E27FC236}">
                <a16:creationId xmlns:a16="http://schemas.microsoft.com/office/drawing/2014/main" id="{BC076C2D-E763-4E32-912B-C0E4EF9E48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800" y="4221088"/>
            <a:ext cx="44644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Loan = $10 000 - $2 000</a:t>
            </a:r>
            <a:endParaRPr lang="en-GB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36">
            <a:extLst>
              <a:ext uri="{FF2B5EF4-FFF2-40B4-BE49-F238E27FC236}">
                <a16:creationId xmlns:a16="http://schemas.microsoft.com/office/drawing/2014/main" id="{FA5BE94D-6F51-41D2-9B43-426A228811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0264" y="3789040"/>
            <a:ext cx="17918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= $2 000 </a:t>
            </a:r>
            <a:endParaRPr lang="en-GB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36">
            <a:extLst>
              <a:ext uri="{FF2B5EF4-FFF2-40B4-BE49-F238E27FC236}">
                <a16:creationId xmlns:a16="http://schemas.microsoft.com/office/drawing/2014/main" id="{CF5226ED-C8C6-4ECD-AC84-A537872426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736" y="5157192"/>
            <a:ext cx="48245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Interest = 8.5% of $ 8 000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 3</a:t>
            </a:r>
            <a:endParaRPr lang="en-GB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36">
            <a:extLst>
              <a:ext uri="{FF2B5EF4-FFF2-40B4-BE49-F238E27FC236}">
                <a16:creationId xmlns:a16="http://schemas.microsoft.com/office/drawing/2014/main" id="{A142DFAA-73A0-4FD5-BB47-A92185D5ED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1880" y="6063679"/>
            <a:ext cx="17281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= $ 2 040</a:t>
            </a:r>
            <a:endParaRPr lang="en-GB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36">
            <a:extLst>
              <a:ext uri="{FF2B5EF4-FFF2-40B4-BE49-F238E27FC236}">
                <a16:creationId xmlns:a16="http://schemas.microsoft.com/office/drawing/2014/main" id="{EC4CB0F0-1A28-449E-A20C-D24F0685A7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736" y="5631631"/>
            <a:ext cx="48245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Interest = 0.085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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$ 8 000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 3</a:t>
            </a:r>
            <a:endParaRPr lang="en-GB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107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  <p:bldP spid="12" grpId="0"/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20">
            <a:extLst>
              <a:ext uri="{FF2B5EF4-FFF2-40B4-BE49-F238E27FC236}">
                <a16:creationId xmlns:a16="http://schemas.microsoft.com/office/drawing/2014/main" id="{EA6AC5D9-6257-4659-BCF9-62D2AD3D7D86}"/>
              </a:ext>
            </a:extLst>
          </p:cNvPr>
          <p:cNvSpPr txBox="1">
            <a:spLocks noChangeArrowheads="1"/>
          </p:cNvSpPr>
          <p:nvPr/>
        </p:nvSpPr>
        <p:spPr>
          <a:xfrm>
            <a:off x="179512" y="0"/>
            <a:ext cx="8229600" cy="564672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/>
              <a:t>Credit plans and loans</a:t>
            </a:r>
            <a:endParaRPr lang="en-US" sz="2800" dirty="0"/>
          </a:p>
        </p:txBody>
      </p:sp>
      <p:sp>
        <p:nvSpPr>
          <p:cNvPr id="5" name="Text Box 26">
            <a:extLst>
              <a:ext uri="{FF2B5EF4-FFF2-40B4-BE49-F238E27FC236}">
                <a16:creationId xmlns:a16="http://schemas.microsoft.com/office/drawing/2014/main" id="{44EA9B6A-3B1E-4F88-A4C4-EB8FA67170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640" y="2780928"/>
            <a:ext cx="5688632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Calculate the monthly repayments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8 Rectángulo">
            <a:extLst>
              <a:ext uri="{FF2B5EF4-FFF2-40B4-BE49-F238E27FC236}">
                <a16:creationId xmlns:a16="http://schemas.microsoft.com/office/drawing/2014/main" id="{AFB889D1-A9D3-4310-BD15-2CFAB69C9150}"/>
              </a:ext>
            </a:extLst>
          </p:cNvPr>
          <p:cNvSpPr/>
          <p:nvPr/>
        </p:nvSpPr>
        <p:spPr>
          <a:xfrm>
            <a:off x="179512" y="620688"/>
            <a:ext cx="20162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3:</a:t>
            </a:r>
          </a:p>
        </p:txBody>
      </p:sp>
      <p:sp>
        <p:nvSpPr>
          <p:cNvPr id="7" name="Rectangle 36">
            <a:extLst>
              <a:ext uri="{FF2B5EF4-FFF2-40B4-BE49-F238E27FC236}">
                <a16:creationId xmlns:a16="http://schemas.microsoft.com/office/drawing/2014/main" id="{A7F51F19-9C90-4EEF-8978-B997E7993A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5656" y="3717032"/>
            <a:ext cx="53285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Total to repay = $8 000 + $2 040</a:t>
            </a:r>
            <a:endParaRPr lang="en-GB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36">
            <a:extLst>
              <a:ext uri="{FF2B5EF4-FFF2-40B4-BE49-F238E27FC236}">
                <a16:creationId xmlns:a16="http://schemas.microsoft.com/office/drawing/2014/main" id="{B06FC4D8-E04C-41D6-8FCF-A9598E2D97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1880" y="5703639"/>
            <a:ext cx="21602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= $ 278.89</a:t>
            </a:r>
            <a:endParaRPr lang="en-GB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9 Rectángulo">
            <a:extLst>
              <a:ext uri="{FF2B5EF4-FFF2-40B4-BE49-F238E27FC236}">
                <a16:creationId xmlns:a16="http://schemas.microsoft.com/office/drawing/2014/main" id="{FC2F1EC9-9645-4317-8AA6-D779FF01AAC5}"/>
              </a:ext>
            </a:extLst>
          </p:cNvPr>
          <p:cNvSpPr/>
          <p:nvPr/>
        </p:nvSpPr>
        <p:spPr>
          <a:xfrm>
            <a:off x="216024" y="1124744"/>
            <a:ext cx="84604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Saskia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is buying a car for $10 000. She pays a 20% deposit and take out a credit plan to borrow the remainder over three years at 8.5% p.a. The arrangement fee is $80 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36">
            <a:extLst>
              <a:ext uri="{FF2B5EF4-FFF2-40B4-BE49-F238E27FC236}">
                <a16:creationId xmlns:a16="http://schemas.microsoft.com/office/drawing/2014/main" id="{D59C37A6-9A97-4D6C-B77D-9A2A35C054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28" y="4983559"/>
            <a:ext cx="64087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Monthly repayments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= $10 040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 36</a:t>
            </a:r>
            <a:endParaRPr lang="en-GB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36">
            <a:extLst>
              <a:ext uri="{FF2B5EF4-FFF2-40B4-BE49-F238E27FC236}">
                <a16:creationId xmlns:a16="http://schemas.microsoft.com/office/drawing/2014/main" id="{80433E64-1748-4C8C-8C3E-9367E87CA2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0264" y="4335487"/>
            <a:ext cx="17918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= $10 040 </a:t>
            </a:r>
            <a:endParaRPr lang="en-GB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41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20">
            <a:extLst>
              <a:ext uri="{FF2B5EF4-FFF2-40B4-BE49-F238E27FC236}">
                <a16:creationId xmlns:a16="http://schemas.microsoft.com/office/drawing/2014/main" id="{CF8C617C-1382-44A3-8F4C-61DC136A7819}"/>
              </a:ext>
            </a:extLst>
          </p:cNvPr>
          <p:cNvSpPr txBox="1">
            <a:spLocks noChangeArrowheads="1"/>
          </p:cNvSpPr>
          <p:nvPr/>
        </p:nvSpPr>
        <p:spPr>
          <a:xfrm>
            <a:off x="179512" y="0"/>
            <a:ext cx="8229600" cy="564672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/>
              <a:t>Credit plans and loans</a:t>
            </a:r>
            <a:endParaRPr lang="en-US" sz="2800" dirty="0"/>
          </a:p>
        </p:txBody>
      </p:sp>
      <p:sp>
        <p:nvSpPr>
          <p:cNvPr id="5" name="Text Box 26">
            <a:extLst>
              <a:ext uri="{FF2B5EF4-FFF2-40B4-BE49-F238E27FC236}">
                <a16:creationId xmlns:a16="http://schemas.microsoft.com/office/drawing/2014/main" id="{89BE101A-BEE4-4D05-83EB-74F7FB96B3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640" y="2780928"/>
            <a:ext cx="5688632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Calculate the Total cost of the car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8 Rectángulo">
            <a:extLst>
              <a:ext uri="{FF2B5EF4-FFF2-40B4-BE49-F238E27FC236}">
                <a16:creationId xmlns:a16="http://schemas.microsoft.com/office/drawing/2014/main" id="{7046A7F3-5C26-4A42-9384-B7781C3B5FAB}"/>
              </a:ext>
            </a:extLst>
          </p:cNvPr>
          <p:cNvSpPr/>
          <p:nvPr/>
        </p:nvSpPr>
        <p:spPr>
          <a:xfrm>
            <a:off x="179512" y="620688"/>
            <a:ext cx="20162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3:</a:t>
            </a:r>
          </a:p>
        </p:txBody>
      </p:sp>
      <p:sp>
        <p:nvSpPr>
          <p:cNvPr id="7" name="Rectangle 36">
            <a:extLst>
              <a:ext uri="{FF2B5EF4-FFF2-40B4-BE49-F238E27FC236}">
                <a16:creationId xmlns:a16="http://schemas.microsoft.com/office/drawing/2014/main" id="{2B8AB611-5D4F-4987-ACC2-5A121A1394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5656" y="3717032"/>
            <a:ext cx="53285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Total cost = $2 000 + $10 040 + 80</a:t>
            </a:r>
            <a:endParaRPr lang="en-GB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9 Rectángulo">
            <a:extLst>
              <a:ext uri="{FF2B5EF4-FFF2-40B4-BE49-F238E27FC236}">
                <a16:creationId xmlns:a16="http://schemas.microsoft.com/office/drawing/2014/main" id="{08F9A9AD-C75F-4E24-8AD8-20AED6F12A54}"/>
              </a:ext>
            </a:extLst>
          </p:cNvPr>
          <p:cNvSpPr/>
          <p:nvPr/>
        </p:nvSpPr>
        <p:spPr>
          <a:xfrm>
            <a:off x="216024" y="1124744"/>
            <a:ext cx="84604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Saskia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is buying a car for $10 000. She pays a 20% deposit and take out a credit plan to borrow the remainder over three years at 8.5% p.a. The arrangement fee is $80 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36">
            <a:extLst>
              <a:ext uri="{FF2B5EF4-FFF2-40B4-BE49-F238E27FC236}">
                <a16:creationId xmlns:a16="http://schemas.microsoft.com/office/drawing/2014/main" id="{26AD9DF6-6576-4ED9-99D3-8873F64C71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0264" y="4623519"/>
            <a:ext cx="17918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= $12 120</a:t>
            </a:r>
            <a:endParaRPr lang="en-GB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879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07348" y="745168"/>
            <a:ext cx="5448313" cy="35004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231105" y="23878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2177844" y="4786796"/>
            <a:ext cx="4507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507205" y="531117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621141" y="5834390"/>
            <a:ext cx="36207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7473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231105" y="4263576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0466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20">
            <a:extLst>
              <a:ext uri="{FF2B5EF4-FFF2-40B4-BE49-F238E27FC236}">
                <a16:creationId xmlns:a16="http://schemas.microsoft.com/office/drawing/2014/main" id="{244C203B-BEAD-44AF-AD9B-B0713E753050}"/>
              </a:ext>
            </a:extLst>
          </p:cNvPr>
          <p:cNvSpPr txBox="1">
            <a:spLocks noChangeArrowheads="1"/>
          </p:cNvSpPr>
          <p:nvPr/>
        </p:nvSpPr>
        <p:spPr>
          <a:xfrm>
            <a:off x="179512" y="0"/>
            <a:ext cx="8229600" cy="564672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/>
              <a:t>Savings accounts</a:t>
            </a:r>
            <a:endParaRPr lang="en-US" sz="2800" dirty="0"/>
          </a:p>
        </p:txBody>
      </p:sp>
      <p:sp>
        <p:nvSpPr>
          <p:cNvPr id="13" name="Text Box 24">
            <a:extLst>
              <a:ext uri="{FF2B5EF4-FFF2-40B4-BE49-F238E27FC236}">
                <a16:creationId xmlns:a16="http://schemas.microsoft.com/office/drawing/2014/main" id="{CF398FEE-1B0B-46F4-87ED-6D5844F1BC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836712"/>
            <a:ext cx="88931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Banks and finance companies make their profit by buying and selling money</a:t>
            </a:r>
          </a:p>
        </p:txBody>
      </p:sp>
      <p:sp>
        <p:nvSpPr>
          <p:cNvPr id="14" name="Text Box 25">
            <a:extLst>
              <a:ext uri="{FF2B5EF4-FFF2-40B4-BE49-F238E27FC236}">
                <a16:creationId xmlns:a16="http://schemas.microsoft.com/office/drawing/2014/main" id="{2BBDC2E3-1834-4CFF-A750-5AD7D88023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2453987"/>
            <a:ext cx="88931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They ‘buy it’ from savers and pay them interest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36">
            <a:extLst>
              <a:ext uri="{FF2B5EF4-FFF2-40B4-BE49-F238E27FC236}">
                <a16:creationId xmlns:a16="http://schemas.microsoft.com/office/drawing/2014/main" id="{B11540E7-5B21-444F-9836-7EB1B3ED73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592" y="3606115"/>
            <a:ext cx="84978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They ‘sell it’ to borrowers and charge them higher interest</a:t>
            </a:r>
            <a:endParaRPr lang="en-GB" sz="2400" i="1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36">
            <a:extLst>
              <a:ext uri="{FF2B5EF4-FFF2-40B4-BE49-F238E27FC236}">
                <a16:creationId xmlns:a16="http://schemas.microsoft.com/office/drawing/2014/main" id="{4DCFBB53-D32B-4F8A-8465-FE19F8BA68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6" y="4941168"/>
            <a:ext cx="84978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rates that banks advertise for savers and borrowers are the prices that the bank or the customer pays for borrowing money</a:t>
            </a:r>
            <a:endParaRPr lang="en-GB" sz="2400" i="1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30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20">
            <a:extLst>
              <a:ext uri="{FF2B5EF4-FFF2-40B4-BE49-F238E27FC236}">
                <a16:creationId xmlns:a16="http://schemas.microsoft.com/office/drawing/2014/main" id="{160A6037-9488-4FEB-AE4A-A5A372E3B4DC}"/>
              </a:ext>
            </a:extLst>
          </p:cNvPr>
          <p:cNvSpPr txBox="1">
            <a:spLocks noChangeArrowheads="1"/>
          </p:cNvSpPr>
          <p:nvPr/>
        </p:nvSpPr>
        <p:spPr>
          <a:xfrm>
            <a:off x="179512" y="0"/>
            <a:ext cx="8229600" cy="564672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/>
              <a:t>Savings accounts</a:t>
            </a:r>
            <a:endParaRPr lang="en-US" sz="2800" dirty="0"/>
          </a:p>
        </p:txBody>
      </p:sp>
      <p:sp>
        <p:nvSpPr>
          <p:cNvPr id="5" name="Text Box 24">
            <a:extLst>
              <a:ext uri="{FF2B5EF4-FFF2-40B4-BE49-F238E27FC236}">
                <a16:creationId xmlns:a16="http://schemas.microsoft.com/office/drawing/2014/main" id="{69EBD441-8C89-4267-8134-4081CAA947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052513"/>
            <a:ext cx="864165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Chi-Ho places $500 in a savings account that pays a gross interest rate of 6%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26">
            <a:extLst>
              <a:ext uri="{FF2B5EF4-FFF2-40B4-BE49-F238E27FC236}">
                <a16:creationId xmlns:a16="http://schemas.microsoft.com/office/drawing/2014/main" id="{78425E75-6929-4EDB-A875-8C08CF55E9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2388" y="2420888"/>
            <a:ext cx="6500812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How much will Chi-Ho have in his account after 4 years?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36">
            <a:extLst>
              <a:ext uri="{FF2B5EF4-FFF2-40B4-BE49-F238E27FC236}">
                <a16:creationId xmlns:a16="http://schemas.microsoft.com/office/drawing/2014/main" id="{1D21DE19-9087-4274-A501-37BF7D4012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4" y="3573016"/>
            <a:ext cx="88931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To add 6%, multiply by 1.06</a:t>
            </a:r>
            <a:endParaRPr lang="en-GB" sz="2000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36">
            <a:extLst>
              <a:ext uri="{FF2B5EF4-FFF2-40B4-BE49-F238E27FC236}">
                <a16:creationId xmlns:a16="http://schemas.microsoft.com/office/drawing/2014/main" id="{A47CF84C-3497-4FD1-9390-3DE0E03523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3728" y="4479503"/>
            <a:ext cx="44644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Savings = $500</a:t>
            </a:r>
            <a:r>
              <a:rPr lang="en-GB" sz="2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 (1.06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8 Rectángulo">
            <a:extLst>
              <a:ext uri="{FF2B5EF4-FFF2-40B4-BE49-F238E27FC236}">
                <a16:creationId xmlns:a16="http://schemas.microsoft.com/office/drawing/2014/main" id="{857FCAF4-07DF-4C94-A7F9-C76C5062EB9D}"/>
              </a:ext>
            </a:extLst>
          </p:cNvPr>
          <p:cNvSpPr/>
          <p:nvPr/>
        </p:nvSpPr>
        <p:spPr>
          <a:xfrm>
            <a:off x="179512" y="620688"/>
            <a:ext cx="20162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1:</a:t>
            </a:r>
          </a:p>
        </p:txBody>
      </p:sp>
      <p:sp>
        <p:nvSpPr>
          <p:cNvPr id="10" name="Rectangle 36">
            <a:extLst>
              <a:ext uri="{FF2B5EF4-FFF2-40B4-BE49-F238E27FC236}">
                <a16:creationId xmlns:a16="http://schemas.microsoft.com/office/drawing/2014/main" id="{1E25D605-C5B3-4155-9874-189D1013A1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3728" y="5415607"/>
            <a:ext cx="44644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= $631.24</a:t>
            </a:r>
          </a:p>
        </p:txBody>
      </p:sp>
    </p:spTree>
    <p:extLst>
      <p:ext uri="{BB962C8B-B14F-4D97-AF65-F5344CB8AC3E}">
        <p14:creationId xmlns:p14="http://schemas.microsoft.com/office/powerpoint/2010/main" val="1300212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20">
            <a:extLst>
              <a:ext uri="{FF2B5EF4-FFF2-40B4-BE49-F238E27FC236}">
                <a16:creationId xmlns:a16="http://schemas.microsoft.com/office/drawing/2014/main" id="{CBAA0075-D362-4506-BAD1-13F759E1E022}"/>
              </a:ext>
            </a:extLst>
          </p:cNvPr>
          <p:cNvSpPr txBox="1">
            <a:spLocks noChangeArrowheads="1"/>
          </p:cNvSpPr>
          <p:nvPr/>
        </p:nvSpPr>
        <p:spPr>
          <a:xfrm>
            <a:off x="179512" y="0"/>
            <a:ext cx="8229600" cy="564672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/>
              <a:t>Savings accounts</a:t>
            </a:r>
            <a:endParaRPr lang="en-US" sz="2800" dirty="0"/>
          </a:p>
        </p:txBody>
      </p:sp>
      <p:sp>
        <p:nvSpPr>
          <p:cNvPr id="5" name="Text Box 24">
            <a:extLst>
              <a:ext uri="{FF2B5EF4-FFF2-40B4-BE49-F238E27FC236}">
                <a16:creationId xmlns:a16="http://schemas.microsoft.com/office/drawing/2014/main" id="{1AB62429-2020-444F-BDCE-0DFCB62DC0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052513"/>
            <a:ext cx="864165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Chi-Ho places $500 in a savings account that pays a gross interest rate of 6%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25">
            <a:extLst>
              <a:ext uri="{FF2B5EF4-FFF2-40B4-BE49-F238E27FC236}">
                <a16:creationId xmlns:a16="http://schemas.microsoft.com/office/drawing/2014/main" id="{6D63BE70-42E2-4398-B0BD-FE492016A7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805915"/>
            <a:ext cx="88931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Tax is deducted from the interest at 20% to give a net interest rate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26">
            <a:extLst>
              <a:ext uri="{FF2B5EF4-FFF2-40B4-BE49-F238E27FC236}">
                <a16:creationId xmlns:a16="http://schemas.microsoft.com/office/drawing/2014/main" id="{2A31AEE9-54B5-4E2C-BAB3-B7A2C00B5B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2388" y="2814027"/>
            <a:ext cx="6500812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Calculate the net interest rate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36">
            <a:extLst>
              <a:ext uri="{FF2B5EF4-FFF2-40B4-BE49-F238E27FC236}">
                <a16:creationId xmlns:a16="http://schemas.microsoft.com/office/drawing/2014/main" id="{169D852A-DA67-4895-BDDD-861A6CA525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4" y="3573016"/>
            <a:ext cx="889317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If 20% is deducted from the interest rate, 80% of the interest is kept.</a:t>
            </a:r>
            <a:endParaRPr lang="en-GB" sz="2000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36">
            <a:extLst>
              <a:ext uri="{FF2B5EF4-FFF2-40B4-BE49-F238E27FC236}">
                <a16:creationId xmlns:a16="http://schemas.microsoft.com/office/drawing/2014/main" id="{A6BF5731-4AA2-4E10-9345-7FA072EEA4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7864" y="4221088"/>
            <a:ext cx="44644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= 80% of 6%</a:t>
            </a:r>
          </a:p>
        </p:txBody>
      </p:sp>
      <p:sp>
        <p:nvSpPr>
          <p:cNvPr id="10" name="8 Rectángulo">
            <a:extLst>
              <a:ext uri="{FF2B5EF4-FFF2-40B4-BE49-F238E27FC236}">
                <a16:creationId xmlns:a16="http://schemas.microsoft.com/office/drawing/2014/main" id="{A3EF141F-00C0-461A-9644-43915C05A9F2}"/>
              </a:ext>
            </a:extLst>
          </p:cNvPr>
          <p:cNvSpPr/>
          <p:nvPr/>
        </p:nvSpPr>
        <p:spPr>
          <a:xfrm>
            <a:off x="179512" y="620688"/>
            <a:ext cx="20162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1:</a:t>
            </a:r>
          </a:p>
        </p:txBody>
      </p:sp>
      <p:sp>
        <p:nvSpPr>
          <p:cNvPr id="11" name="Rectangle 36">
            <a:extLst>
              <a:ext uri="{FF2B5EF4-FFF2-40B4-BE49-F238E27FC236}">
                <a16:creationId xmlns:a16="http://schemas.microsoft.com/office/drawing/2014/main" id="{3FBD51A9-0D88-423B-912B-1E21DA7668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7864" y="5487615"/>
            <a:ext cx="44644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= 4.8% is the net interest</a:t>
            </a:r>
          </a:p>
        </p:txBody>
      </p:sp>
      <p:sp>
        <p:nvSpPr>
          <p:cNvPr id="12" name="Rectangle 36">
            <a:extLst>
              <a:ext uri="{FF2B5EF4-FFF2-40B4-BE49-F238E27FC236}">
                <a16:creationId xmlns:a16="http://schemas.microsoft.com/office/drawing/2014/main" id="{24A2603D-1EE1-4E2A-B860-9D25744935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7864" y="4911551"/>
            <a:ext cx="44644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= 0.80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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6%</a:t>
            </a:r>
          </a:p>
        </p:txBody>
      </p:sp>
    </p:spTree>
    <p:extLst>
      <p:ext uri="{BB962C8B-B14F-4D97-AF65-F5344CB8AC3E}">
        <p14:creationId xmlns:p14="http://schemas.microsoft.com/office/powerpoint/2010/main" val="3052734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  <p:bldP spid="9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20">
            <a:extLst>
              <a:ext uri="{FF2B5EF4-FFF2-40B4-BE49-F238E27FC236}">
                <a16:creationId xmlns:a16="http://schemas.microsoft.com/office/drawing/2014/main" id="{D92D1D46-A07D-4AA5-B162-911E60DB6E11}"/>
              </a:ext>
            </a:extLst>
          </p:cNvPr>
          <p:cNvSpPr txBox="1">
            <a:spLocks noChangeArrowheads="1"/>
          </p:cNvSpPr>
          <p:nvPr/>
        </p:nvSpPr>
        <p:spPr>
          <a:xfrm>
            <a:off x="179512" y="0"/>
            <a:ext cx="8229600" cy="564672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/>
              <a:t>Savings accounts</a:t>
            </a:r>
            <a:endParaRPr lang="en-US" sz="2800" dirty="0"/>
          </a:p>
        </p:txBody>
      </p:sp>
      <p:sp>
        <p:nvSpPr>
          <p:cNvPr id="5" name="Text Box 24">
            <a:extLst>
              <a:ext uri="{FF2B5EF4-FFF2-40B4-BE49-F238E27FC236}">
                <a16:creationId xmlns:a16="http://schemas.microsoft.com/office/drawing/2014/main" id="{2D19B884-7492-4820-9FBC-034EECCA3E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301859"/>
            <a:ext cx="864165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Chi-Ho places $500 in a savings account that pays a gross interest rate of 6%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26">
            <a:extLst>
              <a:ext uri="{FF2B5EF4-FFF2-40B4-BE49-F238E27FC236}">
                <a16:creationId xmlns:a16="http://schemas.microsoft.com/office/drawing/2014/main" id="{2799A295-6F87-4267-BE94-0C73FDB763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2388" y="2564904"/>
            <a:ext cx="6500812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How much will Chi-Ho have in his account after 4 years at the net rate?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8 Rectángulo">
            <a:extLst>
              <a:ext uri="{FF2B5EF4-FFF2-40B4-BE49-F238E27FC236}">
                <a16:creationId xmlns:a16="http://schemas.microsoft.com/office/drawing/2014/main" id="{418D3275-09F8-4B83-8B9E-32DE4760130A}"/>
              </a:ext>
            </a:extLst>
          </p:cNvPr>
          <p:cNvSpPr/>
          <p:nvPr/>
        </p:nvSpPr>
        <p:spPr>
          <a:xfrm>
            <a:off x="179512" y="620688"/>
            <a:ext cx="20162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1:</a:t>
            </a:r>
          </a:p>
        </p:txBody>
      </p:sp>
      <p:sp>
        <p:nvSpPr>
          <p:cNvPr id="8" name="Rectangle 36">
            <a:extLst>
              <a:ext uri="{FF2B5EF4-FFF2-40B4-BE49-F238E27FC236}">
                <a16:creationId xmlns:a16="http://schemas.microsoft.com/office/drawing/2014/main" id="{0CB09665-909E-403E-9AC1-389A26713B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4" y="3573016"/>
            <a:ext cx="88931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To calculate at a rate of 4.8%, multiply by 1.048</a:t>
            </a:r>
            <a:endParaRPr lang="en-GB" sz="2000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36">
            <a:extLst>
              <a:ext uri="{FF2B5EF4-FFF2-40B4-BE49-F238E27FC236}">
                <a16:creationId xmlns:a16="http://schemas.microsoft.com/office/drawing/2014/main" id="{7C6D4458-E705-47CE-BFB9-269D52A3BF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3728" y="4479503"/>
            <a:ext cx="44644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Savings = $500</a:t>
            </a:r>
            <a:r>
              <a:rPr lang="en-GB" sz="2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 (1.048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36">
            <a:extLst>
              <a:ext uri="{FF2B5EF4-FFF2-40B4-BE49-F238E27FC236}">
                <a16:creationId xmlns:a16="http://schemas.microsoft.com/office/drawing/2014/main" id="{4D17270F-75D2-4A5C-8B06-A407B8AA04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848" y="5415607"/>
            <a:ext cx="44644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= $603.14</a:t>
            </a:r>
          </a:p>
        </p:txBody>
      </p:sp>
    </p:spTree>
    <p:extLst>
      <p:ext uri="{BB962C8B-B14F-4D97-AF65-F5344CB8AC3E}">
        <p14:creationId xmlns:p14="http://schemas.microsoft.com/office/powerpoint/2010/main" val="880599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20">
            <a:extLst>
              <a:ext uri="{FF2B5EF4-FFF2-40B4-BE49-F238E27FC236}">
                <a16:creationId xmlns:a16="http://schemas.microsoft.com/office/drawing/2014/main" id="{F279CD7D-D791-4430-BC04-1467F1CC487E}"/>
              </a:ext>
            </a:extLst>
          </p:cNvPr>
          <p:cNvSpPr txBox="1">
            <a:spLocks noChangeArrowheads="1"/>
          </p:cNvSpPr>
          <p:nvPr/>
        </p:nvSpPr>
        <p:spPr>
          <a:xfrm>
            <a:off x="179512" y="0"/>
            <a:ext cx="8229600" cy="564672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/>
              <a:t>Credit Cards</a:t>
            </a:r>
            <a:endParaRPr lang="en-US" sz="2800" dirty="0"/>
          </a:p>
        </p:txBody>
      </p:sp>
      <p:sp>
        <p:nvSpPr>
          <p:cNvPr id="5" name="Text Box 24">
            <a:extLst>
              <a:ext uri="{FF2B5EF4-FFF2-40B4-BE49-F238E27FC236}">
                <a16:creationId xmlns:a16="http://schemas.microsoft.com/office/drawing/2014/main" id="{5C134CF7-9279-462A-AA4E-97A154AAF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085835"/>
            <a:ext cx="88931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Credit cards enable you to buy goods and then pay for them later</a:t>
            </a:r>
          </a:p>
        </p:txBody>
      </p:sp>
      <p:sp>
        <p:nvSpPr>
          <p:cNvPr id="6" name="Text Box 25">
            <a:extLst>
              <a:ext uri="{FF2B5EF4-FFF2-40B4-BE49-F238E27FC236}">
                <a16:creationId xmlns:a16="http://schemas.microsoft.com/office/drawing/2014/main" id="{F7B44847-70EC-4E89-8581-3A9CAA23A7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2348880"/>
            <a:ext cx="88931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You receive a ‘statement of your account’ at the end of each month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36">
            <a:extLst>
              <a:ext uri="{FF2B5EF4-FFF2-40B4-BE49-F238E27FC236}">
                <a16:creationId xmlns:a16="http://schemas.microsoft.com/office/drawing/2014/main" id="{4886C5DE-BE60-415B-B0D8-47D7FBE92D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28" y="4542219"/>
            <a:ext cx="84978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If you don’t pay the full amount, interest is added to the amount that is not paid off</a:t>
            </a:r>
            <a:endParaRPr lang="en-GB" sz="2400" i="1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 Box 25">
            <a:extLst>
              <a:ext uri="{FF2B5EF4-FFF2-40B4-BE49-F238E27FC236}">
                <a16:creationId xmlns:a16="http://schemas.microsoft.com/office/drawing/2014/main" id="{8FF82C3B-6034-4452-A77C-EE2876F4E6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3615407"/>
            <a:ext cx="88931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You can pay the account in full without charge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809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20">
            <a:extLst>
              <a:ext uri="{FF2B5EF4-FFF2-40B4-BE49-F238E27FC236}">
                <a16:creationId xmlns:a16="http://schemas.microsoft.com/office/drawing/2014/main" id="{12A2D71D-078C-47CD-B0FF-0FC152F5E5F8}"/>
              </a:ext>
            </a:extLst>
          </p:cNvPr>
          <p:cNvSpPr txBox="1">
            <a:spLocks noChangeArrowheads="1"/>
          </p:cNvSpPr>
          <p:nvPr/>
        </p:nvSpPr>
        <p:spPr>
          <a:xfrm>
            <a:off x="179512" y="0"/>
            <a:ext cx="8229600" cy="564672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/>
              <a:t>Credit Cards</a:t>
            </a:r>
            <a:endParaRPr lang="en-US" sz="2800" dirty="0"/>
          </a:p>
        </p:txBody>
      </p:sp>
      <p:sp>
        <p:nvSpPr>
          <p:cNvPr id="5" name="Text Box 26">
            <a:extLst>
              <a:ext uri="{FF2B5EF4-FFF2-40B4-BE49-F238E27FC236}">
                <a16:creationId xmlns:a16="http://schemas.microsoft.com/office/drawing/2014/main" id="{EC9D66F0-EDDA-4134-8BAE-4ACF06DDE9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5656" y="2309971"/>
            <a:ext cx="5688632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Calculate the interest on the balance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8 Rectángulo">
            <a:extLst>
              <a:ext uri="{FF2B5EF4-FFF2-40B4-BE49-F238E27FC236}">
                <a16:creationId xmlns:a16="http://schemas.microsoft.com/office/drawing/2014/main" id="{31354267-B76D-42B3-ABFD-956100C63B29}"/>
              </a:ext>
            </a:extLst>
          </p:cNvPr>
          <p:cNvSpPr/>
          <p:nvPr/>
        </p:nvSpPr>
        <p:spPr>
          <a:xfrm>
            <a:off x="179512" y="620688"/>
            <a:ext cx="20162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2:</a:t>
            </a:r>
          </a:p>
        </p:txBody>
      </p:sp>
      <p:sp>
        <p:nvSpPr>
          <p:cNvPr id="7" name="Rectangle 36">
            <a:extLst>
              <a:ext uri="{FF2B5EF4-FFF2-40B4-BE49-F238E27FC236}">
                <a16:creationId xmlns:a16="http://schemas.microsoft.com/office/drawing/2014/main" id="{01FE5999-03B3-493B-A6B1-3261E5A564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752" y="3284984"/>
            <a:ext cx="44644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Balance = $380 – 50 = 330 </a:t>
            </a:r>
            <a:endParaRPr lang="en-GB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36">
            <a:extLst>
              <a:ext uri="{FF2B5EF4-FFF2-40B4-BE49-F238E27FC236}">
                <a16:creationId xmlns:a16="http://schemas.microsoft.com/office/drawing/2014/main" id="{BD010AB1-BDD1-472C-ACA8-C8712565C1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2080" y="4941168"/>
            <a:ext cx="17281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= $ 4.95</a:t>
            </a:r>
            <a:endParaRPr lang="en-GB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9 Rectángulo">
            <a:extLst>
              <a:ext uri="{FF2B5EF4-FFF2-40B4-BE49-F238E27FC236}">
                <a16:creationId xmlns:a16="http://schemas.microsoft.com/office/drawing/2014/main" id="{9B6DC276-7EAC-4E88-B75B-C26D7F957FBC}"/>
              </a:ext>
            </a:extLst>
          </p:cNvPr>
          <p:cNvSpPr/>
          <p:nvPr/>
        </p:nvSpPr>
        <p:spPr>
          <a:xfrm>
            <a:off x="216024" y="1124744"/>
            <a:ext cx="84604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Falouka’s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credit card account is $380 and the monthly interest charge is 1.5%. She only pays off $50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36">
            <a:extLst>
              <a:ext uri="{FF2B5EF4-FFF2-40B4-BE49-F238E27FC236}">
                <a16:creationId xmlns:a16="http://schemas.microsoft.com/office/drawing/2014/main" id="{8DC63615-FB13-42A6-B16F-F3F481DDF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832" y="4191471"/>
            <a:ext cx="44644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= 1.5% of $330 = 0.015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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330 </a:t>
            </a:r>
            <a:endParaRPr lang="en-GB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5374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20">
            <a:extLst>
              <a:ext uri="{FF2B5EF4-FFF2-40B4-BE49-F238E27FC236}">
                <a16:creationId xmlns:a16="http://schemas.microsoft.com/office/drawing/2014/main" id="{01DC02C3-D6F2-4152-A4C9-06EADBF4BF48}"/>
              </a:ext>
            </a:extLst>
          </p:cNvPr>
          <p:cNvSpPr txBox="1">
            <a:spLocks noChangeArrowheads="1"/>
          </p:cNvSpPr>
          <p:nvPr/>
        </p:nvSpPr>
        <p:spPr>
          <a:xfrm>
            <a:off x="179512" y="0"/>
            <a:ext cx="8229600" cy="564672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/>
              <a:t>Credit Cards</a:t>
            </a:r>
            <a:endParaRPr lang="en-US" sz="2800" dirty="0"/>
          </a:p>
        </p:txBody>
      </p:sp>
      <p:sp>
        <p:nvSpPr>
          <p:cNvPr id="5" name="Text Box 26">
            <a:extLst>
              <a:ext uri="{FF2B5EF4-FFF2-40B4-BE49-F238E27FC236}">
                <a16:creationId xmlns:a16="http://schemas.microsoft.com/office/drawing/2014/main" id="{DB5972A1-1CCE-4AFE-9A91-4C55119792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624" y="2309971"/>
            <a:ext cx="6840760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Calculate the interest charge as an annual rate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8 Rectángulo">
            <a:extLst>
              <a:ext uri="{FF2B5EF4-FFF2-40B4-BE49-F238E27FC236}">
                <a16:creationId xmlns:a16="http://schemas.microsoft.com/office/drawing/2014/main" id="{EAFEE270-D74A-4619-BA07-2A6247BA6303}"/>
              </a:ext>
            </a:extLst>
          </p:cNvPr>
          <p:cNvSpPr/>
          <p:nvPr/>
        </p:nvSpPr>
        <p:spPr>
          <a:xfrm>
            <a:off x="179512" y="620688"/>
            <a:ext cx="20162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2:</a:t>
            </a:r>
          </a:p>
        </p:txBody>
      </p:sp>
      <p:sp>
        <p:nvSpPr>
          <p:cNvPr id="7" name="Rectangle 36">
            <a:extLst>
              <a:ext uri="{FF2B5EF4-FFF2-40B4-BE49-F238E27FC236}">
                <a16:creationId xmlns:a16="http://schemas.microsoft.com/office/drawing/2014/main" id="{B5058C87-8018-4B5D-B56E-2F5D7BE8B1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752" y="3284984"/>
            <a:ext cx="44644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To add 1.5%, multiply by 1.015</a:t>
            </a:r>
            <a:endParaRPr lang="en-GB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36">
            <a:extLst>
              <a:ext uri="{FF2B5EF4-FFF2-40B4-BE49-F238E27FC236}">
                <a16:creationId xmlns:a16="http://schemas.microsoft.com/office/drawing/2014/main" id="{E739BE93-475C-4366-AFF8-3AD5B0E10C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808" y="4941168"/>
            <a:ext cx="50405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Interest rate is 19.56%</a:t>
            </a:r>
            <a:endParaRPr lang="en-GB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9 Rectángulo">
            <a:extLst>
              <a:ext uri="{FF2B5EF4-FFF2-40B4-BE49-F238E27FC236}">
                <a16:creationId xmlns:a16="http://schemas.microsoft.com/office/drawing/2014/main" id="{96A2B68D-9034-42FC-B90C-7F7BD57A8CEE}"/>
              </a:ext>
            </a:extLst>
          </p:cNvPr>
          <p:cNvSpPr/>
          <p:nvPr/>
        </p:nvSpPr>
        <p:spPr>
          <a:xfrm>
            <a:off x="216024" y="1124744"/>
            <a:ext cx="84604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Falouka’s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credit card account is $380 and the monthly interest charge is 1.5%. She only pays off $50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36">
            <a:extLst>
              <a:ext uri="{FF2B5EF4-FFF2-40B4-BE49-F238E27FC236}">
                <a16:creationId xmlns:a16="http://schemas.microsoft.com/office/drawing/2014/main" id="{03B25CAA-A5EE-4F5A-8E85-04B4958F30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672" y="4191471"/>
            <a:ext cx="66247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For 12 months, multiply by (1.015)</a:t>
            </a:r>
            <a:r>
              <a:rPr lang="en-GB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= 1.1956</a:t>
            </a:r>
            <a:endParaRPr lang="en-GB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36">
            <a:extLst>
              <a:ext uri="{FF2B5EF4-FFF2-40B4-BE49-F238E27FC236}">
                <a16:creationId xmlns:a16="http://schemas.microsoft.com/office/drawing/2014/main" id="{16C1FDE6-0ED1-4401-A2C8-E86DCDE47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5816" y="5661248"/>
            <a:ext cx="50405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Is not 12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 1.5 = 18%</a:t>
            </a:r>
            <a:endParaRPr lang="en-GB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597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20">
            <a:extLst>
              <a:ext uri="{FF2B5EF4-FFF2-40B4-BE49-F238E27FC236}">
                <a16:creationId xmlns:a16="http://schemas.microsoft.com/office/drawing/2014/main" id="{FC135E4A-BFAE-4404-AAB1-6A17231BBCA6}"/>
              </a:ext>
            </a:extLst>
          </p:cNvPr>
          <p:cNvSpPr txBox="1">
            <a:spLocks noChangeArrowheads="1"/>
          </p:cNvSpPr>
          <p:nvPr/>
        </p:nvSpPr>
        <p:spPr>
          <a:xfrm>
            <a:off x="179512" y="0"/>
            <a:ext cx="8229600" cy="564672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/>
              <a:t>Credit plans and loans</a:t>
            </a:r>
            <a:endParaRPr lang="en-US" sz="2800" dirty="0"/>
          </a:p>
        </p:txBody>
      </p:sp>
      <p:sp>
        <p:nvSpPr>
          <p:cNvPr id="5" name="Text Box 24">
            <a:extLst>
              <a:ext uri="{FF2B5EF4-FFF2-40B4-BE49-F238E27FC236}">
                <a16:creationId xmlns:a16="http://schemas.microsoft.com/office/drawing/2014/main" id="{ED48827B-7653-48E7-9B2E-0E96EAEB02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085835"/>
            <a:ext cx="88931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 credit plan is a loan arranged by a shop or business to enable you  to buy their goods</a:t>
            </a:r>
          </a:p>
        </p:txBody>
      </p:sp>
      <p:sp>
        <p:nvSpPr>
          <p:cNvPr id="6" name="Text Box 25">
            <a:extLst>
              <a:ext uri="{FF2B5EF4-FFF2-40B4-BE49-F238E27FC236}">
                <a16:creationId xmlns:a16="http://schemas.microsoft.com/office/drawing/2014/main" id="{BCE824FB-CE31-4221-8BBD-58621B8082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2348880"/>
            <a:ext cx="88931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interest on the loan is calculated using simple interest and then the monthly repayments are calculated to pay off the lump sum and interest over a fixed time period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25">
            <a:extLst>
              <a:ext uri="{FF2B5EF4-FFF2-40B4-BE49-F238E27FC236}">
                <a16:creationId xmlns:a16="http://schemas.microsoft.com/office/drawing/2014/main" id="{E456CE42-E627-4376-9ADD-33F0113C88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3831431"/>
            <a:ext cx="88931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You will also be charged an ‘arrangement fee’ on top of the repayments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387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61D574A-8E4A-4107-90BE-BF39A6C50380}" vid="{50C39C6F-0C17-4473-B963-55431EE4155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3a_IBAI</Template>
  <TotalTime>455</TotalTime>
  <Words>798</Words>
  <Application>Microsoft Office PowerPoint</Application>
  <PresentationFormat>On-screen Show (4:3)</PresentationFormat>
  <Paragraphs>85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Comic Sans MS</vt:lpstr>
      <vt:lpstr>Times New Roman</vt:lpstr>
      <vt:lpstr>Wingdings 2</vt:lpstr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49</cp:revision>
  <dcterms:created xsi:type="dcterms:W3CDTF">2016-08-14T00:28:51Z</dcterms:created>
  <dcterms:modified xsi:type="dcterms:W3CDTF">2023-08-18T14:14:37Z</dcterms:modified>
</cp:coreProperties>
</file>